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embeddedFontLst>
    <p:embeddedFont>
      <p:font typeface="Calibri" panose="020F0502020204030204" pitchFamily="34" charset="0"/>
      <p:regular r:id="rId16"/>
      <p:bold r:id="rId17"/>
      <p:italic r:id="rId18"/>
      <p:boldItalic r:id="rId19"/>
    </p:embeddedFont>
    <p:embeddedFont>
      <p:font typeface="Helvetica Neue" panose="02000503000000020004" pitchFamily="2"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3840">
          <p15:clr>
            <a:srgbClr val="000000"/>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4" roundtripDataSignature="AMtx7mgvRNqkqVxrWStpQgLJxViJ+98Tm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5"/>
    <p:restoredTop sz="94672"/>
  </p:normalViewPr>
  <p:slideViewPr>
    <p:cSldViewPr snapToGrid="0">
      <p:cViewPr varScale="1">
        <p:scale>
          <a:sx n="99" d="100"/>
          <a:sy n="99" d="100"/>
        </p:scale>
        <p:origin x="400"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customschemas.google.com/relationships/presentationmetadata" Target="metadata"/><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0" name="Google Shape;21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6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EXPLANATION</a:t>
            </a:r>
            <a:endParaRPr/>
          </a:p>
          <a:p>
            <a:pPr marL="457200" marR="0" lvl="0" indent="-228600" algn="l" rtl="0">
              <a:lnSpc>
                <a:spcPct val="100000"/>
              </a:lnSpc>
              <a:spcBef>
                <a:spcPts val="0"/>
              </a:spcBef>
              <a:spcAft>
                <a:spcPts val="0"/>
              </a:spcAft>
              <a:buSzPts val="1400"/>
              <a:buNone/>
            </a:pPr>
            <a:r>
              <a:rPr lang="en-US"/>
              <a:t>Present the slide</a:t>
            </a:r>
            <a:endParaRPr/>
          </a:p>
          <a:p>
            <a:pPr marL="457200" marR="0" lvl="0" indent="-228600" algn="l" rtl="0">
              <a:lnSpc>
                <a:spcPct val="100000"/>
              </a:lnSpc>
              <a:spcBef>
                <a:spcPts val="0"/>
              </a:spcBef>
              <a:spcAft>
                <a:spcPts val="0"/>
              </a:spcAft>
              <a:buSzPts val="1400"/>
              <a:buNone/>
            </a:pPr>
            <a:r>
              <a:rPr lang="en-US"/>
              <a:t>Supplement with the points below</a:t>
            </a:r>
            <a:endParaRPr/>
          </a:p>
          <a:p>
            <a:pPr marL="457200" marR="0" lvl="0" indent="-228600" algn="l" rtl="0">
              <a:lnSpc>
                <a:spcPct val="100000"/>
              </a:lnSpc>
              <a:spcBef>
                <a:spcPts val="0"/>
              </a:spcBef>
              <a:spcAft>
                <a:spcPts val="0"/>
              </a:spcAft>
              <a:buSzPts val="1400"/>
              <a:buNone/>
            </a:pPr>
            <a:r>
              <a:rPr lang="en-US" b="1"/>
              <a:t>Communication and exchange information</a:t>
            </a:r>
            <a:endParaRPr/>
          </a:p>
          <a:p>
            <a:pPr marL="914400" lvl="1" indent="-228600" algn="l" rtl="0">
              <a:lnSpc>
                <a:spcPct val="100000"/>
              </a:lnSpc>
              <a:spcBef>
                <a:spcPts val="0"/>
              </a:spcBef>
              <a:spcAft>
                <a:spcPts val="0"/>
              </a:spcAft>
              <a:buSzPts val="1400"/>
              <a:buNone/>
            </a:pPr>
            <a:r>
              <a:rPr lang="en-US"/>
              <a:t>A two-way process for communication between child/caseworker and caregiver/caseworker is important</a:t>
            </a:r>
            <a:endParaRPr/>
          </a:p>
          <a:p>
            <a:pPr marL="914400" lvl="1" indent="-228600" algn="l" rtl="0">
              <a:lnSpc>
                <a:spcPct val="100000"/>
              </a:lnSpc>
              <a:spcBef>
                <a:spcPts val="0"/>
              </a:spcBef>
              <a:spcAft>
                <a:spcPts val="0"/>
              </a:spcAft>
              <a:buSzPts val="1400"/>
              <a:buNone/>
            </a:pPr>
            <a:r>
              <a:rPr lang="en-US"/>
              <a:t>Make available culturally appropriate information on constructive coping methods.</a:t>
            </a:r>
            <a:endParaRPr/>
          </a:p>
          <a:p>
            <a:pPr marL="457200" marR="0" lvl="0" indent="-228600" algn="l" rtl="0">
              <a:lnSpc>
                <a:spcPct val="100000"/>
              </a:lnSpc>
              <a:spcBef>
                <a:spcPts val="0"/>
              </a:spcBef>
              <a:spcAft>
                <a:spcPts val="0"/>
              </a:spcAft>
              <a:buSzPts val="1400"/>
              <a:buNone/>
            </a:pPr>
            <a:r>
              <a:rPr lang="en-US" b="1"/>
              <a:t>Supporting foster carers</a:t>
            </a:r>
            <a:endParaRPr/>
          </a:p>
          <a:p>
            <a:pPr marL="914400" lvl="1" indent="-228600" algn="l" rtl="0">
              <a:lnSpc>
                <a:spcPct val="100000"/>
              </a:lnSpc>
              <a:spcBef>
                <a:spcPts val="0"/>
              </a:spcBef>
              <a:spcAft>
                <a:spcPts val="0"/>
              </a:spcAft>
              <a:buSzPts val="1400"/>
              <a:buNone/>
            </a:pPr>
            <a:r>
              <a:rPr lang="en-US"/>
              <a:t>Caseworkers can give referral to support groups for foster carers</a:t>
            </a:r>
            <a:endParaRPr/>
          </a:p>
          <a:p>
            <a:pPr marL="914400" lvl="1" indent="-228600" algn="l" rtl="0">
              <a:lnSpc>
                <a:spcPct val="100000"/>
              </a:lnSpc>
              <a:spcBef>
                <a:spcPts val="0"/>
              </a:spcBef>
              <a:spcAft>
                <a:spcPts val="0"/>
              </a:spcAft>
              <a:buSzPts val="1400"/>
              <a:buNone/>
            </a:pPr>
            <a:r>
              <a:rPr lang="en-US"/>
              <a:t>Caseworkers can be pro-active in helping to establish foster carers’ support groups and if needed for kinship carers.</a:t>
            </a:r>
            <a:endParaRPr/>
          </a:p>
          <a:p>
            <a:pPr marL="457200" marR="0" lvl="0" indent="-228600" algn="l" rtl="0">
              <a:lnSpc>
                <a:spcPct val="100000"/>
              </a:lnSpc>
              <a:spcBef>
                <a:spcPts val="0"/>
              </a:spcBef>
              <a:spcAft>
                <a:spcPts val="0"/>
              </a:spcAft>
              <a:buSzPts val="1400"/>
              <a:buNone/>
            </a:pPr>
            <a:r>
              <a:rPr lang="en-US" b="1"/>
              <a:t>Helping caregivers to develop positive discipline techniques</a:t>
            </a:r>
            <a:endParaRPr/>
          </a:p>
          <a:p>
            <a:pPr marL="914400" lvl="1" indent="-228600" algn="l" rtl="0">
              <a:lnSpc>
                <a:spcPct val="100000"/>
              </a:lnSpc>
              <a:spcBef>
                <a:spcPts val="0"/>
              </a:spcBef>
              <a:spcAft>
                <a:spcPts val="0"/>
              </a:spcAft>
              <a:buSzPts val="1400"/>
              <a:buNone/>
            </a:pPr>
            <a:r>
              <a:rPr lang="en-US"/>
              <a:t>i.e., based on Positive Discipline in Everyday Parenting/Families Make the Difference.</a:t>
            </a:r>
            <a:endParaRPr/>
          </a:p>
          <a:p>
            <a:pPr marL="457200" marR="0" lvl="0" indent="-228600" algn="l" rtl="0">
              <a:lnSpc>
                <a:spcPct val="100000"/>
              </a:lnSpc>
              <a:spcBef>
                <a:spcPts val="0"/>
              </a:spcBef>
              <a:spcAft>
                <a:spcPts val="0"/>
              </a:spcAft>
              <a:buSzPts val="1400"/>
              <a:buNone/>
            </a:pPr>
            <a:r>
              <a:rPr lang="en-US" b="1"/>
              <a:t>Preventing secondary separations:</a:t>
            </a:r>
            <a:r>
              <a:rPr lang="en-US"/>
              <a:t> help families access all available/appropriate support by:</a:t>
            </a:r>
            <a:endParaRPr/>
          </a:p>
          <a:p>
            <a:pPr marL="914400" lvl="1" indent="-228600" algn="l" rtl="0">
              <a:lnSpc>
                <a:spcPct val="100000"/>
              </a:lnSpc>
              <a:spcBef>
                <a:spcPts val="0"/>
              </a:spcBef>
              <a:spcAft>
                <a:spcPts val="0"/>
              </a:spcAft>
              <a:buSzPts val="1400"/>
              <a:buNone/>
            </a:pPr>
            <a:r>
              <a:rPr lang="en-US"/>
              <a:t>Providing information on basic services.</a:t>
            </a:r>
            <a:endParaRPr/>
          </a:p>
          <a:p>
            <a:pPr marL="914400" lvl="1" indent="-228600" algn="l" rtl="0">
              <a:lnSpc>
                <a:spcPct val="100000"/>
              </a:lnSpc>
              <a:spcBef>
                <a:spcPts val="0"/>
              </a:spcBef>
              <a:spcAft>
                <a:spcPts val="0"/>
              </a:spcAft>
              <a:buSzPts val="1400"/>
              <a:buNone/>
            </a:pPr>
            <a:r>
              <a:rPr lang="en-US"/>
              <a:t>Making referrals for specialist services, where necessary.</a:t>
            </a:r>
            <a:endParaRPr/>
          </a:p>
          <a:p>
            <a:pPr marL="914400" lvl="1" indent="-228600" algn="l" rtl="0">
              <a:lnSpc>
                <a:spcPct val="100000"/>
              </a:lnSpc>
              <a:spcBef>
                <a:spcPts val="0"/>
              </a:spcBef>
              <a:spcAft>
                <a:spcPts val="0"/>
              </a:spcAft>
              <a:buSzPts val="1400"/>
              <a:buNone/>
            </a:pPr>
            <a:r>
              <a:rPr lang="en-US"/>
              <a:t>Ensuring the family have access to food and non-food item distributions, and any necessary adjustments have been made to accommodate additional children.</a:t>
            </a:r>
            <a:endParaRPr/>
          </a:p>
          <a:p>
            <a:pPr marL="914400" lvl="1" indent="-228600" algn="l" rtl="0">
              <a:lnSpc>
                <a:spcPct val="100000"/>
              </a:lnSpc>
              <a:spcBef>
                <a:spcPts val="0"/>
              </a:spcBef>
              <a:spcAft>
                <a:spcPts val="0"/>
              </a:spcAft>
              <a:buSzPts val="1400"/>
              <a:buNone/>
            </a:pPr>
            <a:r>
              <a:rPr lang="en-US" sz="1800">
                <a:solidFill>
                  <a:srgbClr val="4472C4"/>
                </a:solidFill>
                <a:latin typeface="Calibri"/>
                <a:ea typeface="Calibri"/>
                <a:cs typeface="Calibri"/>
                <a:sym typeface="Calibri"/>
              </a:rPr>
              <a:t>Providing psychosocial support to children and caregivers to strengthen attachment and bonding and to address any issues arising</a:t>
            </a:r>
            <a:endParaRPr/>
          </a:p>
          <a:p>
            <a:pPr marL="914400" lvl="1" indent="-228600" algn="l" rtl="0">
              <a:lnSpc>
                <a:spcPct val="100000"/>
              </a:lnSpc>
              <a:spcBef>
                <a:spcPts val="0"/>
              </a:spcBef>
              <a:spcAft>
                <a:spcPts val="0"/>
              </a:spcAft>
              <a:buSzPts val="1400"/>
              <a:buNone/>
            </a:pPr>
            <a:r>
              <a:rPr lang="en-US"/>
              <a:t>Referring families to social protection or livelihoods programs including Cash and Voucher Assistance</a:t>
            </a:r>
            <a:endParaRPr/>
          </a:p>
          <a:p>
            <a:pPr marL="1371600" lvl="2" indent="-228600" algn="l" rtl="0">
              <a:lnSpc>
                <a:spcPct val="100000"/>
              </a:lnSpc>
              <a:spcBef>
                <a:spcPts val="0"/>
              </a:spcBef>
              <a:spcAft>
                <a:spcPts val="0"/>
              </a:spcAft>
              <a:buSzPts val="1400"/>
              <a:buNone/>
            </a:pPr>
            <a:r>
              <a:rPr lang="en-US"/>
              <a:t>The aim of cash and material support is to help prevent further separation and abandonment of children within the most marginalized households.</a:t>
            </a:r>
            <a:endParaRPr/>
          </a:p>
          <a:p>
            <a:pPr marL="914400" lvl="1" indent="-228600" algn="l" rtl="0">
              <a:lnSpc>
                <a:spcPct val="100000"/>
              </a:lnSpc>
              <a:spcBef>
                <a:spcPts val="0"/>
              </a:spcBef>
              <a:spcAft>
                <a:spcPts val="0"/>
              </a:spcAft>
              <a:buSzPts val="1400"/>
              <a:buNone/>
            </a:pPr>
            <a:r>
              <a:rPr lang="en-US"/>
              <a:t>Discreetly provide appropriate 'one off' targeted assistance</a:t>
            </a:r>
            <a:endParaRPr/>
          </a:p>
          <a:p>
            <a:pPr marL="1371600" lvl="2" indent="-228600" algn="l" rtl="0">
              <a:lnSpc>
                <a:spcPct val="100000"/>
              </a:lnSpc>
              <a:spcBef>
                <a:spcPts val="0"/>
              </a:spcBef>
              <a:spcAft>
                <a:spcPts val="0"/>
              </a:spcAft>
              <a:buSzPts val="1400"/>
              <a:buNone/>
            </a:pPr>
            <a:r>
              <a:rPr lang="en-US"/>
              <a:t>This should be in line with the community’s living standards</a:t>
            </a:r>
            <a:endParaRPr/>
          </a:p>
          <a:p>
            <a:pPr marL="1371600" lvl="2" indent="-228600" algn="l" rtl="0">
              <a:lnSpc>
                <a:spcPct val="100000"/>
              </a:lnSpc>
              <a:spcBef>
                <a:spcPts val="0"/>
              </a:spcBef>
              <a:spcAft>
                <a:spcPts val="0"/>
              </a:spcAft>
              <a:buSzPts val="1400"/>
              <a:buNone/>
            </a:pPr>
            <a:r>
              <a:rPr lang="en-US"/>
              <a:t>E.g. bedding/cooking items, school uniforms or books</a:t>
            </a:r>
            <a:endParaRPr/>
          </a:p>
          <a:p>
            <a:pPr marL="1371600" lvl="2" indent="-228600" algn="l" rtl="0">
              <a:lnSpc>
                <a:spcPct val="100000"/>
              </a:lnSpc>
              <a:spcBef>
                <a:spcPts val="0"/>
              </a:spcBef>
              <a:spcAft>
                <a:spcPts val="0"/>
              </a:spcAft>
              <a:buSzPts val="1400"/>
              <a:buNone/>
            </a:pPr>
            <a:r>
              <a:rPr lang="en-US"/>
              <a:t>Where possible, such assistance should also be available to other families where children are vulnerable to separation</a:t>
            </a:r>
            <a:endParaRPr/>
          </a:p>
        </p:txBody>
      </p:sp>
      <p:sp>
        <p:nvSpPr>
          <p:cNvPr id="285" name="Google Shape;285;p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61: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Arial"/>
                <a:ea typeface="Arial"/>
                <a:cs typeface="Arial"/>
                <a:sym typeface="Arial"/>
              </a:rPr>
              <a:t>10</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6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ADAPT FOR CONTEXT</a:t>
            </a:r>
            <a:endParaRPr/>
          </a:p>
          <a:p>
            <a:pPr marL="457200" marR="0" lvl="0" indent="-228600" algn="l" rtl="0">
              <a:lnSpc>
                <a:spcPct val="100000"/>
              </a:lnSpc>
              <a:spcBef>
                <a:spcPts val="0"/>
              </a:spcBef>
              <a:spcAft>
                <a:spcPts val="0"/>
              </a:spcAft>
              <a:buSzPts val="1400"/>
              <a:buNone/>
            </a:pPr>
            <a:r>
              <a:rPr lang="en-US"/>
              <a:t>Edit this slide based on the roles of different actors in monitoring in your context. </a:t>
            </a:r>
            <a:endParaRPr/>
          </a:p>
          <a:p>
            <a:pPr marL="0" lvl="0" indent="0" algn="l" rtl="0">
              <a:lnSpc>
                <a:spcPct val="100000"/>
              </a:lnSpc>
              <a:spcBef>
                <a:spcPts val="0"/>
              </a:spcBef>
              <a:spcAft>
                <a:spcPts val="0"/>
              </a:spcAft>
              <a:buSzPts val="1400"/>
              <a:buNone/>
            </a:pPr>
            <a:r>
              <a:rPr lang="en-US" b="1">
                <a:highlight>
                  <a:schemeClr val="lt1"/>
                </a:highlight>
              </a:rPr>
              <a:t>_____________________________________________________________________________</a:t>
            </a:r>
            <a:endParaRPr b="0"/>
          </a:p>
          <a:p>
            <a:pPr marL="457200" marR="0" lvl="0" indent="-228600" algn="l" rtl="0">
              <a:lnSpc>
                <a:spcPct val="100000"/>
              </a:lnSpc>
              <a:spcBef>
                <a:spcPts val="0"/>
              </a:spcBef>
              <a:spcAft>
                <a:spcPts val="0"/>
              </a:spcAft>
              <a:buSzPts val="1400"/>
              <a:buNone/>
            </a:pPr>
            <a:endParaRPr/>
          </a:p>
        </p:txBody>
      </p:sp>
      <p:sp>
        <p:nvSpPr>
          <p:cNvPr id="313" name="Google Shape;313;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4" name="Google Shape;314;p62: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Arial"/>
                <a:ea typeface="Arial"/>
                <a:cs typeface="Arial"/>
                <a:sym typeface="Arial"/>
              </a:rPr>
              <a:t>11</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p6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EXPLANATION</a:t>
            </a:r>
            <a:endParaRPr/>
          </a:p>
          <a:p>
            <a:pPr marL="457200" marR="0" lvl="0" indent="-228600" algn="l" rtl="0">
              <a:lnSpc>
                <a:spcPct val="100000"/>
              </a:lnSpc>
              <a:spcBef>
                <a:spcPts val="0"/>
              </a:spcBef>
              <a:spcAft>
                <a:spcPts val="0"/>
              </a:spcAft>
              <a:buSzPts val="1400"/>
              <a:buNone/>
            </a:pPr>
            <a:r>
              <a:rPr lang="en-US"/>
              <a:t>Present the slide.</a:t>
            </a:r>
            <a:endParaRPr/>
          </a:p>
          <a:p>
            <a:pPr marL="457200" marR="0" lvl="0" indent="-228600" algn="l" rtl="0">
              <a:lnSpc>
                <a:spcPct val="100000"/>
              </a:lnSpc>
              <a:spcBef>
                <a:spcPts val="0"/>
              </a:spcBef>
              <a:spcAft>
                <a:spcPts val="0"/>
              </a:spcAft>
              <a:buSzPts val="1400"/>
              <a:buNone/>
            </a:pPr>
            <a:endParaRPr/>
          </a:p>
        </p:txBody>
      </p:sp>
      <p:sp>
        <p:nvSpPr>
          <p:cNvPr id="377" name="Google Shape;377;p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8" name="Google Shape;378;p63: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Arial"/>
                <a:ea typeface="Arial"/>
                <a:cs typeface="Arial"/>
                <a:sym typeface="Arial"/>
              </a:rPr>
              <a:t>12</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1" name="Google Shape;401;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5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EXPLANATION</a:t>
            </a:r>
            <a:endParaRPr/>
          </a:p>
          <a:p>
            <a:pPr marL="457200" marR="0" lvl="0" indent="-228600" algn="l" rtl="0">
              <a:lnSpc>
                <a:spcPct val="100000"/>
              </a:lnSpc>
              <a:spcBef>
                <a:spcPts val="0"/>
              </a:spcBef>
              <a:spcAft>
                <a:spcPts val="0"/>
              </a:spcAft>
              <a:buSzPts val="1400"/>
              <a:buNone/>
            </a:pPr>
            <a:r>
              <a:rPr lang="en-US"/>
              <a:t>Present the slide</a:t>
            </a:r>
            <a:endParaRPr/>
          </a:p>
          <a:p>
            <a:pPr marL="457200" marR="0" lvl="0" indent="-228600" algn="l" rtl="0">
              <a:lnSpc>
                <a:spcPct val="100000"/>
              </a:lnSpc>
              <a:spcBef>
                <a:spcPts val="0"/>
              </a:spcBef>
              <a:spcAft>
                <a:spcPts val="0"/>
              </a:spcAft>
              <a:buSzPts val="1400"/>
              <a:buNone/>
            </a:pPr>
            <a:r>
              <a:rPr lang="en-US" i="1"/>
              <a:t>Alternative care can be provided in families, in the community, or in residential care;</a:t>
            </a:r>
            <a:endParaRPr/>
          </a:p>
          <a:p>
            <a:pPr marL="457200" marR="0" lvl="0" indent="-228600" algn="l" rtl="0">
              <a:lnSpc>
                <a:spcPct val="100000"/>
              </a:lnSpc>
              <a:spcBef>
                <a:spcPts val="0"/>
              </a:spcBef>
              <a:spcAft>
                <a:spcPts val="0"/>
              </a:spcAft>
              <a:buSzPts val="1400"/>
              <a:buNone/>
            </a:pPr>
            <a:r>
              <a:rPr lang="en-US" i="1"/>
              <a:t>Informal care is</a:t>
            </a:r>
            <a:endParaRPr/>
          </a:p>
          <a:p>
            <a:pPr marL="914400" lvl="1" indent="-228600" algn="l" rtl="0">
              <a:lnSpc>
                <a:spcPct val="100000"/>
              </a:lnSpc>
              <a:spcBef>
                <a:spcPts val="0"/>
              </a:spcBef>
              <a:spcAft>
                <a:spcPts val="0"/>
              </a:spcAft>
              <a:buSzPts val="1400"/>
              <a:buNone/>
            </a:pPr>
            <a:r>
              <a:rPr lang="en-US" i="1"/>
              <a:t>Any private arrangement provided in a family environment</a:t>
            </a:r>
            <a:endParaRPr/>
          </a:p>
          <a:p>
            <a:pPr marL="914400" lvl="1" indent="-228600" algn="l" rtl="0">
              <a:lnSpc>
                <a:spcPct val="100000"/>
              </a:lnSpc>
              <a:spcBef>
                <a:spcPts val="0"/>
              </a:spcBef>
              <a:spcAft>
                <a:spcPts val="0"/>
              </a:spcAft>
              <a:buSzPts val="1400"/>
              <a:buNone/>
            </a:pPr>
            <a:r>
              <a:rPr lang="en-US" i="1"/>
              <a:t>whereby the child is looked after by relatives or friends (informal kinship care) or by others in their individual capacity</a:t>
            </a:r>
            <a:endParaRPr/>
          </a:p>
          <a:p>
            <a:pPr marL="914400" lvl="1" indent="-228600" algn="l" rtl="0">
              <a:lnSpc>
                <a:spcPct val="100000"/>
              </a:lnSpc>
              <a:spcBef>
                <a:spcPts val="0"/>
              </a:spcBef>
              <a:spcAft>
                <a:spcPts val="0"/>
              </a:spcAft>
              <a:buSzPts val="1400"/>
              <a:buNone/>
            </a:pPr>
            <a:r>
              <a:rPr lang="en-US" i="1"/>
              <a:t>at the initiative of the child, his/her parents or other person </a:t>
            </a:r>
            <a:endParaRPr/>
          </a:p>
          <a:p>
            <a:pPr marL="914400" lvl="1" indent="-228600" algn="l" rtl="0">
              <a:lnSpc>
                <a:spcPct val="100000"/>
              </a:lnSpc>
              <a:spcBef>
                <a:spcPts val="0"/>
              </a:spcBef>
              <a:spcAft>
                <a:spcPts val="0"/>
              </a:spcAft>
              <a:buSzPts val="1400"/>
              <a:buNone/>
            </a:pPr>
            <a:r>
              <a:rPr lang="en-US" i="1"/>
              <a:t>without this arrangement having been ordered by an administrative or judicial authority or a duly accredited body.</a:t>
            </a:r>
            <a:endParaRPr/>
          </a:p>
          <a:p>
            <a:pPr marL="914400" lvl="1" indent="-228600" algn="l" rtl="0">
              <a:lnSpc>
                <a:spcPct val="100000"/>
              </a:lnSpc>
              <a:spcBef>
                <a:spcPts val="0"/>
              </a:spcBef>
              <a:spcAft>
                <a:spcPts val="0"/>
              </a:spcAft>
              <a:buSzPts val="1400"/>
              <a:buNone/>
            </a:pPr>
            <a:r>
              <a:rPr lang="en-US" i="1"/>
              <a:t>Informal care can also include independent living arrangements that children set up themselves with/without community supervision.</a:t>
            </a:r>
            <a:endParaRPr/>
          </a:p>
          <a:p>
            <a:pPr marL="457200" marR="0" lvl="0" indent="-228600" algn="l" rtl="0">
              <a:lnSpc>
                <a:spcPct val="100000"/>
              </a:lnSpc>
              <a:spcBef>
                <a:spcPts val="0"/>
              </a:spcBef>
              <a:spcAft>
                <a:spcPts val="0"/>
              </a:spcAft>
              <a:buSzPts val="1400"/>
              <a:buNone/>
            </a:pPr>
            <a:r>
              <a:rPr lang="en-US" i="1"/>
              <a:t>In some contexts, informal care is the most common type of care provision</a:t>
            </a:r>
            <a:endParaRPr/>
          </a:p>
          <a:p>
            <a:pPr marL="914400" lvl="1" indent="-228600" algn="l" rtl="0">
              <a:lnSpc>
                <a:spcPct val="100000"/>
              </a:lnSpc>
              <a:spcBef>
                <a:spcPts val="0"/>
              </a:spcBef>
              <a:spcAft>
                <a:spcPts val="0"/>
              </a:spcAft>
              <a:buSzPts val="1400"/>
              <a:buNone/>
            </a:pPr>
            <a:r>
              <a:rPr lang="en-US" i="1"/>
              <a:t>Such arrangements should be formalized where possible even where these are temporary care arrangements </a:t>
            </a:r>
            <a:endParaRPr/>
          </a:p>
          <a:p>
            <a:pPr marL="914400" lvl="1" indent="-228600" algn="l" rtl="0">
              <a:lnSpc>
                <a:spcPct val="100000"/>
              </a:lnSpc>
              <a:spcBef>
                <a:spcPts val="0"/>
              </a:spcBef>
              <a:spcAft>
                <a:spcPts val="0"/>
              </a:spcAft>
              <a:buSzPts val="1400"/>
              <a:buNone/>
            </a:pPr>
            <a:r>
              <a:rPr lang="en-US" i="1"/>
              <a:t>i.e., registered with the relevant authority or other actor (e.g., NGO), supported and built on where they are in the best interests of the child.</a:t>
            </a:r>
            <a:endParaRPr/>
          </a:p>
          <a:p>
            <a:pPr marL="457200" marR="0" lvl="0" indent="-228600" algn="l" rtl="0">
              <a:lnSpc>
                <a:spcPct val="100000"/>
              </a:lnSpc>
              <a:spcBef>
                <a:spcPts val="0"/>
              </a:spcBef>
              <a:spcAft>
                <a:spcPts val="0"/>
              </a:spcAft>
              <a:buSzPts val="1400"/>
              <a:buNone/>
            </a:pPr>
            <a:r>
              <a:rPr lang="en-US" i="1"/>
              <a:t>Residential care is not always formalized</a:t>
            </a:r>
            <a:endParaRPr/>
          </a:p>
          <a:p>
            <a:pPr marL="914400" lvl="1" indent="-228600" algn="l" rtl="0">
              <a:lnSpc>
                <a:spcPct val="100000"/>
              </a:lnSpc>
              <a:spcBef>
                <a:spcPts val="0"/>
              </a:spcBef>
              <a:spcAft>
                <a:spcPts val="0"/>
              </a:spcAft>
              <a:buSzPts val="1400"/>
              <a:buNone/>
            </a:pPr>
            <a:r>
              <a:rPr lang="en-US" i="1">
                <a:latin typeface="Calibri"/>
                <a:ea typeface="Calibri"/>
                <a:cs typeface="Calibri"/>
                <a:sym typeface="Calibri"/>
              </a:rPr>
              <a:t>In humanitarian situations, for example, residential care facilities or ‘orphanages’ are sometimes established without formal registration or approval from the regulatory authorities that establish guidelines, policies, and monitoring standards. </a:t>
            </a:r>
            <a:endParaRPr i="1">
              <a:latin typeface="Calibri"/>
              <a:ea typeface="Calibri"/>
              <a:cs typeface="Calibri"/>
              <a:sym typeface="Calibri"/>
            </a:endParaRPr>
          </a:p>
          <a:p>
            <a:pPr marL="457200" marR="0" lvl="0" indent="-228600" algn="l" rtl="0">
              <a:lnSpc>
                <a:spcPct val="100000"/>
              </a:lnSpc>
              <a:spcBef>
                <a:spcPts val="0"/>
              </a:spcBef>
              <a:spcAft>
                <a:spcPts val="0"/>
              </a:spcAft>
              <a:buSzPts val="1400"/>
              <a:buNone/>
            </a:pPr>
            <a:r>
              <a:rPr lang="en-US" i="1">
                <a:latin typeface="Calibri"/>
                <a:ea typeface="Calibri"/>
                <a:cs typeface="Calibri"/>
                <a:sym typeface="Calibri"/>
              </a:rPr>
              <a:t>It is important to consult children on potential alternative care arrangements that they would feel comfortable with.</a:t>
            </a:r>
            <a:endParaRPr i="1"/>
          </a:p>
        </p:txBody>
      </p:sp>
      <p:sp>
        <p:nvSpPr>
          <p:cNvPr id="217" name="Google Shape;217;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8" name="Google Shape;218;p58: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Arial"/>
                <a:ea typeface="Arial"/>
                <a:cs typeface="Arial"/>
                <a:sym typeface="Arial"/>
              </a:rPr>
              <a:t>2</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5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EXPLANATION</a:t>
            </a:r>
            <a:endParaRPr/>
          </a:p>
          <a:p>
            <a:pPr marL="0" lvl="0" indent="0" algn="l" rtl="0">
              <a:lnSpc>
                <a:spcPct val="100000"/>
              </a:lnSpc>
              <a:spcBef>
                <a:spcPts val="0"/>
              </a:spcBef>
              <a:spcAft>
                <a:spcPts val="0"/>
              </a:spcAft>
              <a:buSzPts val="1400"/>
              <a:buNone/>
            </a:pPr>
            <a:endParaRPr sz="1200">
              <a:solidFill>
                <a:schemeClr val="dk1"/>
              </a:solidFill>
            </a:endParaRPr>
          </a:p>
          <a:p>
            <a:pPr marL="0" lvl="0" indent="0" algn="l" rtl="0">
              <a:lnSpc>
                <a:spcPct val="100000"/>
              </a:lnSpc>
              <a:spcBef>
                <a:spcPts val="0"/>
              </a:spcBef>
              <a:spcAft>
                <a:spcPts val="0"/>
              </a:spcAft>
              <a:buSzPts val="1400"/>
              <a:buNone/>
            </a:pPr>
            <a:r>
              <a:rPr lang="en-US" sz="1200">
                <a:solidFill>
                  <a:schemeClr val="dk1"/>
                </a:solidFill>
              </a:rPr>
              <a:t>All children without protective and suitable care receive alternative care according to their rights, specific needs, wishes and best interests, prioritizing family-based care and stable care arrangements.</a:t>
            </a:r>
            <a:endParaRPr/>
          </a:p>
          <a:p>
            <a:pPr marL="0" lvl="0" indent="0" algn="l" rtl="0">
              <a:lnSpc>
                <a:spcPct val="100000"/>
              </a:lnSpc>
              <a:spcBef>
                <a:spcPts val="0"/>
              </a:spcBef>
              <a:spcAft>
                <a:spcPts val="0"/>
              </a:spcAft>
              <a:buSzPts val="1400"/>
              <a:buNone/>
            </a:pPr>
            <a:endParaRPr sz="1200" i="1">
              <a:solidFill>
                <a:schemeClr val="dk1"/>
              </a:solidFill>
            </a:endParaRPr>
          </a:p>
          <a:p>
            <a:pPr marL="0" lvl="0" indent="0" algn="l" rtl="0">
              <a:lnSpc>
                <a:spcPct val="100000"/>
              </a:lnSpc>
              <a:spcBef>
                <a:spcPts val="0"/>
              </a:spcBef>
              <a:spcAft>
                <a:spcPts val="0"/>
              </a:spcAft>
              <a:buSzPts val="1400"/>
              <a:buNone/>
            </a:pPr>
            <a:r>
              <a:rPr lang="en-US" i="1"/>
              <a:t>This Standard should be read with Standard 13 on UASC and Standard 16, Strengthening family and caregiving environments.</a:t>
            </a:r>
            <a:endParaRPr/>
          </a:p>
        </p:txBody>
      </p:sp>
      <p:sp>
        <p:nvSpPr>
          <p:cNvPr id="227" name="Google Shape;227;p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59: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Arial"/>
                <a:ea typeface="Arial"/>
                <a:cs typeface="Arial"/>
                <a:sym typeface="Arial"/>
              </a:rPr>
              <a:t>3</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3" name="Google Shape;243;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1. Base all decisions on the best interests of the individual child. Every child is unique. An assessment of the risks to the child and of his or her needs, wishes and capacities will determine what actions are in the child’s best interests</a:t>
            </a:r>
            <a:endParaRPr/>
          </a:p>
          <a:p>
            <a:pPr marL="0" lvl="0" indent="0" algn="l" rtl="0">
              <a:lnSpc>
                <a:spcPct val="100000"/>
              </a:lnSpc>
              <a:spcBef>
                <a:spcPts val="0"/>
              </a:spcBef>
              <a:spcAft>
                <a:spcPts val="0"/>
              </a:spcAft>
              <a:buSzPts val="1400"/>
              <a:buNone/>
            </a:pPr>
            <a:r>
              <a:rPr lang="en-US"/>
              <a:t>2. Respond to the care and protection needs of vulnerable children, families and communities in an integrated manner. Policies and practices should be coordinated across government and non-governmental organisations, and between all departments responding to children and their families, eg, livelihoods, child protection, health, nutrition and education. </a:t>
            </a:r>
            <a:endParaRPr/>
          </a:p>
          <a:p>
            <a:pPr marL="0" lvl="0" indent="0" algn="l" rtl="0">
              <a:lnSpc>
                <a:spcPct val="100000"/>
              </a:lnSpc>
              <a:spcBef>
                <a:spcPts val="0"/>
              </a:spcBef>
              <a:spcAft>
                <a:spcPts val="0"/>
              </a:spcAft>
              <a:buSzPts val="1400"/>
              <a:buNone/>
            </a:pPr>
            <a:r>
              <a:rPr lang="en-US"/>
              <a:t>3. Prevent and respond to family separation. All reasonable measures should be taken to understand the causes of separation, to help families stay together and to reunite families who become separated, where this is in the best interests of the child. </a:t>
            </a:r>
            <a:endParaRPr/>
          </a:p>
          <a:p>
            <a:pPr marL="0" lvl="0" indent="0" algn="l" rtl="0">
              <a:lnSpc>
                <a:spcPct val="100000"/>
              </a:lnSpc>
              <a:spcBef>
                <a:spcPts val="0"/>
              </a:spcBef>
              <a:spcAft>
                <a:spcPts val="0"/>
              </a:spcAft>
              <a:buSzPts val="1400"/>
              <a:buNone/>
            </a:pPr>
            <a:r>
              <a:rPr lang="en-US"/>
              <a:t>4. Prioritise reunification for all unaccompanied and separated children and long-term stable placements for children unable to be reunified. Unaccompanied and separated children in informal and formal kinship and foster care, and children in all forms of residential care should be provided with services aimed at reuniting them with their parents or primary legal or customary caregivers as quickly as possible. </a:t>
            </a:r>
            <a:endParaRPr/>
          </a:p>
          <a:p>
            <a:pPr marL="0" lvl="0" indent="0" algn="l" rtl="0">
              <a:lnSpc>
                <a:spcPct val="100000"/>
              </a:lnSpc>
              <a:spcBef>
                <a:spcPts val="0"/>
              </a:spcBef>
              <a:spcAft>
                <a:spcPts val="0"/>
              </a:spcAft>
              <a:buSzPts val="1400"/>
              <a:buNone/>
            </a:pPr>
            <a:r>
              <a:rPr lang="en-US"/>
              <a:t>5. Emergency child protection responses should build on existing alternative care structures and capacities in place. It is imperative that at the beginning of an emergency, a rapid assessment is conducted of both the legal government structures and community-based structures to address child protection and care.</a:t>
            </a:r>
            <a:endParaRPr/>
          </a:p>
        </p:txBody>
      </p:sp>
      <p:sp>
        <p:nvSpPr>
          <p:cNvPr id="250" name="Google Shape;250;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6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6. Ensure that children and their caregivers have sufficient resources for their survival and maintenance. Families, alternative caregivers and children living independently must have access to basic services and supports to enable them to care for themselves and their children. </a:t>
            </a:r>
            <a:endParaRPr/>
          </a:p>
          <a:p>
            <a:pPr marL="0" lvl="0" indent="0" algn="l" rtl="0">
              <a:lnSpc>
                <a:spcPct val="100000"/>
              </a:lnSpc>
              <a:spcBef>
                <a:spcPts val="0"/>
              </a:spcBef>
              <a:spcAft>
                <a:spcPts val="0"/>
              </a:spcAft>
              <a:buSzPts val="1400"/>
              <a:buNone/>
            </a:pPr>
            <a:r>
              <a:rPr lang="en-US"/>
              <a:t>7. Listen to and take into account children’s opinion. Staff should keep children, as well as their caregivers and their parents or other legal guardians, regularly updated on plans relating to their care and protection, and those of their siblings.</a:t>
            </a:r>
            <a:endParaRPr/>
          </a:p>
          <a:p>
            <a:pPr marL="0" lvl="0" indent="0" algn="l" rtl="0">
              <a:lnSpc>
                <a:spcPct val="100000"/>
              </a:lnSpc>
              <a:spcBef>
                <a:spcPts val="0"/>
              </a:spcBef>
              <a:spcAft>
                <a:spcPts val="0"/>
              </a:spcAft>
              <a:buSzPts val="1400"/>
              <a:buNone/>
            </a:pPr>
            <a:r>
              <a:rPr lang="en-US"/>
              <a:t>8. Use and develop family-based care alternatives wherever possible. Not all separated children will require interim care. Many children may be supported in child- or peer-headed households, or in their current care arrangements, where these are acceptable. </a:t>
            </a:r>
            <a:endParaRPr/>
          </a:p>
          <a:p>
            <a:pPr marL="0" lvl="0" indent="0" algn="l" rtl="0">
              <a:lnSpc>
                <a:spcPct val="100000"/>
              </a:lnSpc>
              <a:spcBef>
                <a:spcPts val="0"/>
              </a:spcBef>
              <a:spcAft>
                <a:spcPts val="0"/>
              </a:spcAft>
              <a:buSzPts val="1400"/>
              <a:buNone/>
            </a:pPr>
            <a:r>
              <a:rPr lang="en-US"/>
              <a:t>9. Ensure that care placements meet agreed standards, especially before emergency placement. All residential care facilities must be registered and independently inspected. If the quality of care is unknown, a child should not be placed in the facility until a minimum inspection has been completed. </a:t>
            </a:r>
            <a:endParaRPr/>
          </a:p>
          <a:p>
            <a:pPr marL="0" lvl="0" indent="0" algn="l" rtl="0">
              <a:lnSpc>
                <a:spcPct val="100000"/>
              </a:lnSpc>
              <a:spcBef>
                <a:spcPts val="0"/>
              </a:spcBef>
              <a:spcAft>
                <a:spcPts val="0"/>
              </a:spcAft>
              <a:buSzPts val="1400"/>
              <a:buNone/>
            </a:pPr>
            <a:r>
              <a:rPr lang="en-US"/>
              <a:t>10. Ensure each child’s care placement is registered, monitored and reviewed. All formal and informal interim care placements must be registered, monitored and reviewed on a regular basis and in a manner that does not disrupt the arrangement. </a:t>
            </a:r>
            <a:endParaRPr/>
          </a:p>
          <a:p>
            <a:pPr marL="0" lvl="0" indent="0" algn="l" rtl="0">
              <a:lnSpc>
                <a:spcPct val="100000"/>
              </a:lnSpc>
              <a:spcBef>
                <a:spcPts val="0"/>
              </a:spcBef>
              <a:spcAft>
                <a:spcPts val="0"/>
              </a:spcAft>
              <a:buSzPts val="1400"/>
              <a:buNone/>
            </a:pPr>
            <a:r>
              <a:rPr lang="en-US"/>
              <a:t>11. Ensure that services are provided without discrimination and with attention to the specific needs of the child. All children, regardless of their nationality, ethnicity, gender, age, ability or status, must be protected and provided with the basic services required for their survival and development.</a:t>
            </a:r>
            <a:endParaRPr/>
          </a:p>
        </p:txBody>
      </p:sp>
      <p:sp>
        <p:nvSpPr>
          <p:cNvPr id="257" name="Google Shape;257;p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4" name="Google Shape;264;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0" name="Google Shape;27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8" name="Google Shape;278;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12"/>
        <p:cNvGrpSpPr/>
        <p:nvPr/>
      </p:nvGrpSpPr>
      <p:grpSpPr>
        <a:xfrm>
          <a:off x="0" y="0"/>
          <a:ext cx="0" cy="0"/>
          <a:chOff x="0" y="0"/>
          <a:chExt cx="0" cy="0"/>
        </a:xfrm>
      </p:grpSpPr>
      <p:sp>
        <p:nvSpPr>
          <p:cNvPr id="13" name="Google Shape;13;p28"/>
          <p:cNvSpPr/>
          <p:nvPr/>
        </p:nvSpPr>
        <p:spPr>
          <a:xfrm>
            <a:off x="0" y="0"/>
            <a:ext cx="12192000" cy="6858000"/>
          </a:xfrm>
          <a:prstGeom prst="rect">
            <a:avLst/>
          </a:prstGeom>
          <a:solidFill>
            <a:srgbClr val="97467D">
              <a:alpha val="7725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 name="Google Shape;14;p2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 name="Google Shape;15;p2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 name="Google Shape;16;p28"/>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64"/>
        <p:cNvGrpSpPr/>
        <p:nvPr/>
      </p:nvGrpSpPr>
      <p:grpSpPr>
        <a:xfrm>
          <a:off x="0" y="0"/>
          <a:ext cx="0" cy="0"/>
          <a:chOff x="0" y="0"/>
          <a:chExt cx="0" cy="0"/>
        </a:xfrm>
      </p:grpSpPr>
      <p:sp>
        <p:nvSpPr>
          <p:cNvPr id="65" name="Google Shape;65;p4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66" name="Google Shape;66;p40"/>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67" name="Google Shape;67;p40"/>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8" name="Google Shape;68;p40"/>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40"/>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70"/>
        <p:cNvGrpSpPr/>
        <p:nvPr/>
      </p:nvGrpSpPr>
      <p:grpSpPr>
        <a:xfrm>
          <a:off x="0" y="0"/>
          <a:ext cx="0" cy="0"/>
          <a:chOff x="0" y="0"/>
          <a:chExt cx="0" cy="0"/>
        </a:xfrm>
      </p:grpSpPr>
      <p:sp>
        <p:nvSpPr>
          <p:cNvPr id="71" name="Google Shape;71;p4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72" name="Google Shape;72;p41"/>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73" name="Google Shape;73;p41"/>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41"/>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76"/>
        <p:cNvGrpSpPr/>
        <p:nvPr/>
      </p:nvGrpSpPr>
      <p:grpSpPr>
        <a:xfrm>
          <a:off x="0" y="0"/>
          <a:ext cx="0" cy="0"/>
          <a:chOff x="0" y="0"/>
          <a:chExt cx="0" cy="0"/>
        </a:xfrm>
      </p:grpSpPr>
      <p:sp>
        <p:nvSpPr>
          <p:cNvPr id="77" name="Google Shape;77;p4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78" name="Google Shape;78;p42"/>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79" name="Google Shape;79;p42"/>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0" name="Google Shape;80;p42"/>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42"/>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82"/>
        <p:cNvGrpSpPr/>
        <p:nvPr/>
      </p:nvGrpSpPr>
      <p:grpSpPr>
        <a:xfrm>
          <a:off x="0" y="0"/>
          <a:ext cx="0" cy="0"/>
          <a:chOff x="0" y="0"/>
          <a:chExt cx="0" cy="0"/>
        </a:xfrm>
      </p:grpSpPr>
      <p:grpSp>
        <p:nvGrpSpPr>
          <p:cNvPr id="83" name="Google Shape;83;p43"/>
          <p:cNvGrpSpPr/>
          <p:nvPr/>
        </p:nvGrpSpPr>
        <p:grpSpPr>
          <a:xfrm>
            <a:off x="0" y="5303521"/>
            <a:ext cx="12192000" cy="1639827"/>
            <a:chOff x="0" y="5303521"/>
            <a:chExt cx="12192000" cy="1639827"/>
          </a:xfrm>
        </p:grpSpPr>
        <p:pic>
          <p:nvPicPr>
            <p:cNvPr id="84" name="Google Shape;84;p43"/>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85" name="Google Shape;85;p43"/>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86" name="Google Shape;86;p4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43"/>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43"/>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89"/>
        <p:cNvGrpSpPr/>
        <p:nvPr/>
      </p:nvGrpSpPr>
      <p:grpSpPr>
        <a:xfrm>
          <a:off x="0" y="0"/>
          <a:ext cx="0" cy="0"/>
          <a:chOff x="0" y="0"/>
          <a:chExt cx="0" cy="0"/>
        </a:xfrm>
      </p:grpSpPr>
      <p:grpSp>
        <p:nvGrpSpPr>
          <p:cNvPr id="90" name="Google Shape;90;p44"/>
          <p:cNvGrpSpPr/>
          <p:nvPr/>
        </p:nvGrpSpPr>
        <p:grpSpPr>
          <a:xfrm>
            <a:off x="0" y="5303521"/>
            <a:ext cx="12192000" cy="1639827"/>
            <a:chOff x="0" y="5303521"/>
            <a:chExt cx="12192000" cy="1639827"/>
          </a:xfrm>
        </p:grpSpPr>
        <p:pic>
          <p:nvPicPr>
            <p:cNvPr id="91" name="Google Shape;91;p44"/>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92" name="Google Shape;92;p44"/>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93" name="Google Shape;93;p4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 name="Google Shape;94;p44"/>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44"/>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96"/>
        <p:cNvGrpSpPr/>
        <p:nvPr/>
      </p:nvGrpSpPr>
      <p:grpSpPr>
        <a:xfrm>
          <a:off x="0" y="0"/>
          <a:ext cx="0" cy="0"/>
          <a:chOff x="0" y="0"/>
          <a:chExt cx="0" cy="0"/>
        </a:xfrm>
      </p:grpSpPr>
      <p:sp>
        <p:nvSpPr>
          <p:cNvPr id="97" name="Google Shape;97;p4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 name="Google Shape;98;p45"/>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 name="Google Shape;99;p45"/>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00" name="Google Shape;100;p45"/>
          <p:cNvGrpSpPr/>
          <p:nvPr/>
        </p:nvGrpSpPr>
        <p:grpSpPr>
          <a:xfrm>
            <a:off x="0" y="5303521"/>
            <a:ext cx="12192000" cy="1639827"/>
            <a:chOff x="0" y="5303521"/>
            <a:chExt cx="12192000" cy="1639827"/>
          </a:xfrm>
        </p:grpSpPr>
        <p:pic>
          <p:nvPicPr>
            <p:cNvPr id="101" name="Google Shape;101;p45"/>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02" name="Google Shape;102;p45"/>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03"/>
        <p:cNvGrpSpPr/>
        <p:nvPr/>
      </p:nvGrpSpPr>
      <p:grpSpPr>
        <a:xfrm>
          <a:off x="0" y="0"/>
          <a:ext cx="0" cy="0"/>
          <a:chOff x="0" y="0"/>
          <a:chExt cx="0" cy="0"/>
        </a:xfrm>
      </p:grpSpPr>
      <p:grpSp>
        <p:nvGrpSpPr>
          <p:cNvPr id="104" name="Google Shape;104;p46"/>
          <p:cNvGrpSpPr/>
          <p:nvPr/>
        </p:nvGrpSpPr>
        <p:grpSpPr>
          <a:xfrm>
            <a:off x="0" y="5303521"/>
            <a:ext cx="12192000" cy="1639827"/>
            <a:chOff x="0" y="5303521"/>
            <a:chExt cx="12192000" cy="1639827"/>
          </a:xfrm>
        </p:grpSpPr>
        <p:pic>
          <p:nvPicPr>
            <p:cNvPr id="105" name="Google Shape;105;p46"/>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06" name="Google Shape;106;p46"/>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107" name="Google Shape;107;p46"/>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p46"/>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 name="Google Shape;109;p46"/>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10"/>
        <p:cNvGrpSpPr/>
        <p:nvPr/>
      </p:nvGrpSpPr>
      <p:grpSpPr>
        <a:xfrm>
          <a:off x="0" y="0"/>
          <a:ext cx="0" cy="0"/>
          <a:chOff x="0" y="0"/>
          <a:chExt cx="0" cy="0"/>
        </a:xfrm>
      </p:grpSpPr>
      <p:sp>
        <p:nvSpPr>
          <p:cNvPr id="111" name="Google Shape;111;p47"/>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12" name="Google Shape;112;p47"/>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13" name="Google Shape;113;p47"/>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4" name="Google Shape;114;p47"/>
          <p:cNvSpPr>
            <a:spLocks noGrp="1"/>
          </p:cNvSpPr>
          <p:nvPr>
            <p:ph type="pic" idx="2"/>
          </p:nvPr>
        </p:nvSpPr>
        <p:spPr>
          <a:xfrm>
            <a:off x="0" y="0"/>
            <a:ext cx="4340225" cy="6858000"/>
          </a:xfrm>
          <a:prstGeom prst="rect">
            <a:avLst/>
          </a:prstGeom>
          <a:noFill/>
          <a:ln>
            <a:noFill/>
          </a:ln>
        </p:spPr>
      </p:sp>
      <p:sp>
        <p:nvSpPr>
          <p:cNvPr id="115" name="Google Shape;115;p47"/>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16"/>
        <p:cNvGrpSpPr/>
        <p:nvPr/>
      </p:nvGrpSpPr>
      <p:grpSpPr>
        <a:xfrm>
          <a:off x="0" y="0"/>
          <a:ext cx="0" cy="0"/>
          <a:chOff x="0" y="0"/>
          <a:chExt cx="0" cy="0"/>
        </a:xfrm>
      </p:grpSpPr>
      <p:sp>
        <p:nvSpPr>
          <p:cNvPr id="117" name="Google Shape;117;p4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18" name="Google Shape;118;p48"/>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19" name="Google Shape;119;p48"/>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0" name="Google Shape;120;p48"/>
          <p:cNvSpPr>
            <a:spLocks noGrp="1"/>
          </p:cNvSpPr>
          <p:nvPr>
            <p:ph type="pic" idx="2"/>
          </p:nvPr>
        </p:nvSpPr>
        <p:spPr>
          <a:xfrm>
            <a:off x="0" y="0"/>
            <a:ext cx="4340225" cy="6858000"/>
          </a:xfrm>
          <a:prstGeom prst="rect">
            <a:avLst/>
          </a:prstGeom>
          <a:noFill/>
          <a:ln>
            <a:noFill/>
          </a:ln>
        </p:spPr>
      </p:sp>
      <p:sp>
        <p:nvSpPr>
          <p:cNvPr id="121" name="Google Shape;121;p48"/>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22"/>
        <p:cNvGrpSpPr/>
        <p:nvPr/>
      </p:nvGrpSpPr>
      <p:grpSpPr>
        <a:xfrm>
          <a:off x="0" y="0"/>
          <a:ext cx="0" cy="0"/>
          <a:chOff x="0" y="0"/>
          <a:chExt cx="0" cy="0"/>
        </a:xfrm>
      </p:grpSpPr>
      <p:sp>
        <p:nvSpPr>
          <p:cNvPr id="123" name="Google Shape;123;p4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24" name="Google Shape;124;p49"/>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25" name="Google Shape;125;p49"/>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6" name="Google Shape;126;p49"/>
          <p:cNvSpPr>
            <a:spLocks noGrp="1"/>
          </p:cNvSpPr>
          <p:nvPr>
            <p:ph type="pic" idx="2"/>
          </p:nvPr>
        </p:nvSpPr>
        <p:spPr>
          <a:xfrm>
            <a:off x="0" y="0"/>
            <a:ext cx="4340225" cy="6858000"/>
          </a:xfrm>
          <a:prstGeom prst="rect">
            <a:avLst/>
          </a:prstGeom>
          <a:noFill/>
          <a:ln>
            <a:noFill/>
          </a:ln>
        </p:spPr>
      </p:sp>
      <p:sp>
        <p:nvSpPr>
          <p:cNvPr id="127" name="Google Shape;127;p4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17"/>
        <p:cNvGrpSpPr/>
        <p:nvPr/>
      </p:nvGrpSpPr>
      <p:grpSpPr>
        <a:xfrm>
          <a:off x="0" y="0"/>
          <a:ext cx="0" cy="0"/>
          <a:chOff x="0" y="0"/>
          <a:chExt cx="0" cy="0"/>
        </a:xfrm>
      </p:grpSpPr>
      <p:sp>
        <p:nvSpPr>
          <p:cNvPr id="18" name="Google Shape;18;p64"/>
          <p:cNvSpPr/>
          <p:nvPr/>
        </p:nvSpPr>
        <p:spPr>
          <a:xfrm>
            <a:off x="0" y="-1"/>
            <a:ext cx="12192000" cy="985520"/>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 name="Google Shape;19;p64"/>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8C5F7A"/>
              </a:buClr>
              <a:buSzPts val="3200"/>
              <a:buFont typeface="Arial"/>
              <a:buNone/>
              <a:defRPr sz="3200" b="1">
                <a:solidFill>
                  <a:srgbClr val="8C5F7A"/>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20" name="Google Shape;20;p64"/>
          <p:cNvPicPr preferRelativeResize="0"/>
          <p:nvPr/>
        </p:nvPicPr>
        <p:blipFill rotWithShape="1">
          <a:blip r:embed="rId2">
            <a:alphaModFix/>
          </a:blip>
          <a:srcRect/>
          <a:stretch/>
        </p:blipFill>
        <p:spPr>
          <a:xfrm>
            <a:off x="335817" y="6230028"/>
            <a:ext cx="349715" cy="402608"/>
          </a:xfrm>
          <a:prstGeom prst="rect">
            <a:avLst/>
          </a:prstGeom>
          <a:noFill/>
          <a:ln>
            <a:noFill/>
          </a:ln>
        </p:spPr>
      </p:pic>
      <p:sp>
        <p:nvSpPr>
          <p:cNvPr id="21" name="Google Shape;21;p64"/>
          <p:cNvSpPr/>
          <p:nvPr/>
        </p:nvSpPr>
        <p:spPr>
          <a:xfrm>
            <a:off x="766810" y="6277445"/>
            <a:ext cx="10374666"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AEABAB"/>
                </a:solidFill>
                <a:latin typeface="Arial"/>
                <a:ea typeface="Arial"/>
                <a:cs typeface="Arial"/>
                <a:sym typeface="Arial"/>
              </a:rPr>
              <a:t>Level 3: </a:t>
            </a:r>
            <a:r>
              <a:rPr lang="en-US" sz="1400" b="1" i="0" u="none" strike="noStrike" cap="none">
                <a:solidFill>
                  <a:srgbClr val="AEABAB"/>
                </a:solidFill>
                <a:latin typeface="Arial"/>
                <a:ea typeface="Arial"/>
                <a:cs typeface="Arial"/>
                <a:sym typeface="Arial"/>
              </a:rPr>
              <a:t>UASC</a:t>
            </a:r>
            <a:r>
              <a:rPr lang="en-US" sz="1400" b="0" i="0" u="none" strike="noStrike" cap="none">
                <a:solidFill>
                  <a:srgbClr val="AEABAB"/>
                </a:solidFill>
                <a:latin typeface="Arial"/>
                <a:ea typeface="Arial"/>
                <a:cs typeface="Arial"/>
                <a:sym typeface="Arial"/>
              </a:rPr>
              <a:t>  |  Module 2: </a:t>
            </a:r>
            <a:r>
              <a:rPr lang="en-US" sz="1400" b="1" i="0" u="none" strike="noStrike" cap="none">
                <a:solidFill>
                  <a:srgbClr val="AEABAB"/>
                </a:solidFill>
                <a:latin typeface="Arial"/>
                <a:ea typeface="Arial"/>
                <a:cs typeface="Arial"/>
                <a:sym typeface="Arial"/>
              </a:rPr>
              <a:t>Supporting UASC through case management, alternative care and family tracing</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28"/>
        <p:cNvGrpSpPr/>
        <p:nvPr/>
      </p:nvGrpSpPr>
      <p:grpSpPr>
        <a:xfrm>
          <a:off x="0" y="0"/>
          <a:ext cx="0" cy="0"/>
          <a:chOff x="0" y="0"/>
          <a:chExt cx="0" cy="0"/>
        </a:xfrm>
      </p:grpSpPr>
      <p:sp>
        <p:nvSpPr>
          <p:cNvPr id="129" name="Google Shape;129;p50"/>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30" name="Google Shape;130;p50"/>
          <p:cNvGrpSpPr/>
          <p:nvPr/>
        </p:nvGrpSpPr>
        <p:grpSpPr>
          <a:xfrm>
            <a:off x="-208789" y="0"/>
            <a:ext cx="12609575" cy="2174491"/>
            <a:chOff x="-1" y="5043119"/>
            <a:chExt cx="12192000" cy="1814883"/>
          </a:xfrm>
        </p:grpSpPr>
        <p:pic>
          <p:nvPicPr>
            <p:cNvPr id="131" name="Google Shape;131;p50"/>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32" name="Google Shape;132;p50"/>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33" name="Google Shape;133;p50"/>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34" name="Google Shape;134;p50"/>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5" name="Google Shape;135;p50"/>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 name="Google Shape;136;p50"/>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 name="Google Shape;137;p50"/>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8" name="Google Shape;138;p50"/>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 name="Google Shape;139;p50"/>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0" name="Google Shape;140;p50"/>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41"/>
        <p:cNvGrpSpPr/>
        <p:nvPr/>
      </p:nvGrpSpPr>
      <p:grpSpPr>
        <a:xfrm>
          <a:off x="0" y="0"/>
          <a:ext cx="0" cy="0"/>
          <a:chOff x="0" y="0"/>
          <a:chExt cx="0" cy="0"/>
        </a:xfrm>
      </p:grpSpPr>
      <p:sp>
        <p:nvSpPr>
          <p:cNvPr id="142" name="Google Shape;142;p51"/>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43" name="Google Shape;143;p51"/>
          <p:cNvGrpSpPr/>
          <p:nvPr/>
        </p:nvGrpSpPr>
        <p:grpSpPr>
          <a:xfrm>
            <a:off x="-208789" y="0"/>
            <a:ext cx="12609575" cy="2174491"/>
            <a:chOff x="-1" y="5043119"/>
            <a:chExt cx="12192000" cy="1814883"/>
          </a:xfrm>
        </p:grpSpPr>
        <p:pic>
          <p:nvPicPr>
            <p:cNvPr id="144" name="Google Shape;144;p51"/>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45" name="Google Shape;145;p51"/>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46" name="Google Shape;146;p51"/>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47" name="Google Shape;147;p5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8" name="Google Shape;148;p51"/>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9" name="Google Shape;149;p51"/>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 name="Google Shape;150;p51"/>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 name="Google Shape;151;p51"/>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 name="Google Shape;152;p51"/>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 name="Google Shape;153;p51"/>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54"/>
        <p:cNvGrpSpPr/>
        <p:nvPr/>
      </p:nvGrpSpPr>
      <p:grpSpPr>
        <a:xfrm>
          <a:off x="0" y="0"/>
          <a:ext cx="0" cy="0"/>
          <a:chOff x="0" y="0"/>
          <a:chExt cx="0" cy="0"/>
        </a:xfrm>
      </p:grpSpPr>
      <p:sp>
        <p:nvSpPr>
          <p:cNvPr id="155" name="Google Shape;155;p52"/>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56" name="Google Shape;156;p52"/>
          <p:cNvGrpSpPr/>
          <p:nvPr/>
        </p:nvGrpSpPr>
        <p:grpSpPr>
          <a:xfrm>
            <a:off x="-208789" y="0"/>
            <a:ext cx="12609575" cy="2174491"/>
            <a:chOff x="-1" y="5043119"/>
            <a:chExt cx="12192000" cy="1814883"/>
          </a:xfrm>
        </p:grpSpPr>
        <p:pic>
          <p:nvPicPr>
            <p:cNvPr id="157" name="Google Shape;157;p52"/>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58" name="Google Shape;158;p52"/>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59" name="Google Shape;159;p52"/>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0" name="Google Shape;160;p52"/>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1" name="Google Shape;161;p52"/>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2" name="Google Shape;162;p52"/>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52"/>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p52"/>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5" name="Google Shape;165;p52"/>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6" name="Google Shape;166;p52"/>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67"/>
        <p:cNvGrpSpPr/>
        <p:nvPr/>
      </p:nvGrpSpPr>
      <p:grpSpPr>
        <a:xfrm>
          <a:off x="0" y="0"/>
          <a:ext cx="0" cy="0"/>
          <a:chOff x="0" y="0"/>
          <a:chExt cx="0" cy="0"/>
        </a:xfrm>
      </p:grpSpPr>
      <p:sp>
        <p:nvSpPr>
          <p:cNvPr id="168" name="Google Shape;168;p53"/>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69" name="Google Shape;169;p53"/>
          <p:cNvGrpSpPr/>
          <p:nvPr/>
        </p:nvGrpSpPr>
        <p:grpSpPr>
          <a:xfrm>
            <a:off x="-208789" y="0"/>
            <a:ext cx="12609575" cy="2174491"/>
            <a:chOff x="-1" y="5043119"/>
            <a:chExt cx="12192000" cy="1814883"/>
          </a:xfrm>
        </p:grpSpPr>
        <p:pic>
          <p:nvPicPr>
            <p:cNvPr id="170" name="Google Shape;170;p53"/>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1" name="Google Shape;171;p53"/>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72" name="Google Shape;172;p53"/>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3" name="Google Shape;173;p53"/>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4" name="Google Shape;174;p53"/>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5" name="Google Shape;175;p53"/>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53"/>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53"/>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53"/>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53"/>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180"/>
        <p:cNvGrpSpPr/>
        <p:nvPr/>
      </p:nvGrpSpPr>
      <p:grpSpPr>
        <a:xfrm>
          <a:off x="0" y="0"/>
          <a:ext cx="0" cy="0"/>
          <a:chOff x="0" y="0"/>
          <a:chExt cx="0" cy="0"/>
        </a:xfrm>
      </p:grpSpPr>
      <p:sp>
        <p:nvSpPr>
          <p:cNvPr id="181" name="Google Shape;181;p54"/>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2" name="Google Shape;182;p54"/>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3" name="Google Shape;183;p54"/>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4" name="Google Shape;184;p54"/>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185" name="Google Shape;185;p54"/>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6" name="Google Shape;186;p54"/>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187"/>
        <p:cNvGrpSpPr/>
        <p:nvPr/>
      </p:nvGrpSpPr>
      <p:grpSpPr>
        <a:xfrm>
          <a:off x="0" y="0"/>
          <a:ext cx="0" cy="0"/>
          <a:chOff x="0" y="0"/>
          <a:chExt cx="0" cy="0"/>
        </a:xfrm>
      </p:grpSpPr>
      <p:sp>
        <p:nvSpPr>
          <p:cNvPr id="188" name="Google Shape;188;p55"/>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9" name="Google Shape;189;p55"/>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0" name="Google Shape;190;p55"/>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91" name="Google Shape;191;p55"/>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192" name="Google Shape;192;p55"/>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3" name="Google Shape;193;p55"/>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194"/>
        <p:cNvGrpSpPr/>
        <p:nvPr/>
      </p:nvGrpSpPr>
      <p:grpSpPr>
        <a:xfrm>
          <a:off x="0" y="0"/>
          <a:ext cx="0" cy="0"/>
          <a:chOff x="0" y="0"/>
          <a:chExt cx="0" cy="0"/>
        </a:xfrm>
      </p:grpSpPr>
      <p:sp>
        <p:nvSpPr>
          <p:cNvPr id="195" name="Google Shape;195;p56"/>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6" name="Google Shape;196;p56"/>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7" name="Google Shape;197;p56"/>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98" name="Google Shape;198;p56"/>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199" name="Google Shape;199;p56"/>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0" name="Google Shape;200;p56"/>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01"/>
        <p:cNvGrpSpPr/>
        <p:nvPr/>
      </p:nvGrpSpPr>
      <p:grpSpPr>
        <a:xfrm>
          <a:off x="0" y="0"/>
          <a:ext cx="0" cy="0"/>
          <a:chOff x="0" y="0"/>
          <a:chExt cx="0" cy="0"/>
        </a:xfrm>
      </p:grpSpPr>
      <p:sp>
        <p:nvSpPr>
          <p:cNvPr id="202" name="Google Shape;202;p57"/>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3" name="Google Shape;203;p57"/>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4" name="Google Shape;204;p57"/>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05" name="Google Shape;205;p57"/>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06" name="Google Shape;206;p57"/>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7" name="Google Shape;207;p57"/>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22"/>
        <p:cNvGrpSpPr/>
        <p:nvPr/>
      </p:nvGrpSpPr>
      <p:grpSpPr>
        <a:xfrm>
          <a:off x="0" y="0"/>
          <a:ext cx="0" cy="0"/>
          <a:chOff x="0" y="0"/>
          <a:chExt cx="0" cy="0"/>
        </a:xfrm>
      </p:grpSpPr>
      <p:sp>
        <p:nvSpPr>
          <p:cNvPr id="23" name="Google Shape;23;p3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24" name="Google Shape;24;p30"/>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25" name="Google Shape;25;p30"/>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 name="Google Shape;26;p30"/>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 name="Google Shape;27;p30"/>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28"/>
        <p:cNvGrpSpPr/>
        <p:nvPr/>
      </p:nvGrpSpPr>
      <p:grpSpPr>
        <a:xfrm>
          <a:off x="0" y="0"/>
          <a:ext cx="0" cy="0"/>
          <a:chOff x="0" y="0"/>
          <a:chExt cx="0" cy="0"/>
        </a:xfrm>
      </p:grpSpPr>
      <p:sp>
        <p:nvSpPr>
          <p:cNvPr id="29" name="Google Shape;29;p34"/>
          <p:cNvSpPr/>
          <p:nvPr/>
        </p:nvSpPr>
        <p:spPr>
          <a:xfrm>
            <a:off x="0" y="0"/>
            <a:ext cx="12192000" cy="6858000"/>
          </a:xfrm>
          <a:prstGeom prst="rect">
            <a:avLst/>
          </a:prstGeom>
          <a:solidFill>
            <a:srgbClr val="026794">
              <a:alpha val="7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 name="Google Shape;30;p34"/>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34"/>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34"/>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33"/>
        <p:cNvGrpSpPr/>
        <p:nvPr/>
      </p:nvGrpSpPr>
      <p:grpSpPr>
        <a:xfrm>
          <a:off x="0" y="0"/>
          <a:ext cx="0" cy="0"/>
          <a:chOff x="0" y="0"/>
          <a:chExt cx="0" cy="0"/>
        </a:xfrm>
      </p:grpSpPr>
      <p:sp>
        <p:nvSpPr>
          <p:cNvPr id="34" name="Google Shape;34;p35"/>
          <p:cNvSpPr/>
          <p:nvPr/>
        </p:nvSpPr>
        <p:spPr>
          <a:xfrm>
            <a:off x="0" y="0"/>
            <a:ext cx="12192000" cy="6858000"/>
          </a:xfrm>
          <a:prstGeom prst="rect">
            <a:avLst/>
          </a:prstGeom>
          <a:solidFill>
            <a:srgbClr val="35B2B4">
              <a:alpha val="7725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35"/>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35"/>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35"/>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38"/>
        <p:cNvGrpSpPr/>
        <p:nvPr/>
      </p:nvGrpSpPr>
      <p:grpSpPr>
        <a:xfrm>
          <a:off x="0" y="0"/>
          <a:ext cx="0" cy="0"/>
          <a:chOff x="0" y="0"/>
          <a:chExt cx="0" cy="0"/>
        </a:xfrm>
      </p:grpSpPr>
      <p:sp>
        <p:nvSpPr>
          <p:cNvPr id="39" name="Google Shape;39;p36"/>
          <p:cNvSpPr/>
          <p:nvPr/>
        </p:nvSpPr>
        <p:spPr>
          <a:xfrm>
            <a:off x="0" y="0"/>
            <a:ext cx="12192000" cy="6858000"/>
          </a:xfrm>
          <a:prstGeom prst="rect">
            <a:avLst/>
          </a:prstGeom>
          <a:solidFill>
            <a:srgbClr val="95CD7A">
              <a:alpha val="7254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 name="Google Shape;40;p36"/>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36"/>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36"/>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43"/>
        <p:cNvGrpSpPr/>
        <p:nvPr/>
      </p:nvGrpSpPr>
      <p:grpSpPr>
        <a:xfrm>
          <a:off x="0" y="0"/>
          <a:ext cx="0" cy="0"/>
          <a:chOff x="0" y="0"/>
          <a:chExt cx="0" cy="0"/>
        </a:xfrm>
      </p:grpSpPr>
      <p:sp>
        <p:nvSpPr>
          <p:cNvPr id="44" name="Google Shape;44;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5" name="Google Shape;45;p37"/>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46" name="Google Shape;46;p37"/>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47" name="Google Shape;47;p37"/>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37"/>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3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50"/>
        <p:cNvGrpSpPr/>
        <p:nvPr/>
      </p:nvGrpSpPr>
      <p:grpSpPr>
        <a:xfrm>
          <a:off x="0" y="0"/>
          <a:ext cx="0" cy="0"/>
          <a:chOff x="0" y="0"/>
          <a:chExt cx="0" cy="0"/>
        </a:xfrm>
      </p:grpSpPr>
      <p:sp>
        <p:nvSpPr>
          <p:cNvPr id="51" name="Google Shape;51;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38"/>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53" name="Google Shape;53;p38"/>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54" name="Google Shape;54;p38"/>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38"/>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3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57"/>
        <p:cNvGrpSpPr/>
        <p:nvPr/>
      </p:nvGrpSpPr>
      <p:grpSpPr>
        <a:xfrm>
          <a:off x="0" y="0"/>
          <a:ext cx="0" cy="0"/>
          <a:chOff x="0" y="0"/>
          <a:chExt cx="0" cy="0"/>
        </a:xfrm>
      </p:grpSpPr>
      <p:sp>
        <p:nvSpPr>
          <p:cNvPr id="58" name="Google Shape;58;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9" name="Google Shape;59;p39"/>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60" name="Google Shape;60;p39"/>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61" name="Google Shape;61;p3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3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3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digitallibrary.un.org/record/673583?ln=en"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hyperlink" Target="https://www.unhcr.org/media/guidelines-supervised-independent-living-unaccompanied-children" TargetMode="External"/><Relationship Id="rId5" Type="http://schemas.openxmlformats.org/officeDocument/2006/relationships/hyperlink" Target="https://emergency.unhcr.org/sites/default/files/CPWG%2C%20Alternative%20Care%20in%20Emergencies%20Toolkit%2C%202013.pdf" TargetMode="External"/><Relationship Id="rId4" Type="http://schemas.openxmlformats.org/officeDocument/2006/relationships/hyperlink" Target="https://www.alternativecareguidelines.org/MovingForward/tabid/2798/language/en-GB/Default.aspx"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11"/>
        <p:cNvGrpSpPr/>
        <p:nvPr/>
      </p:nvGrpSpPr>
      <p:grpSpPr>
        <a:xfrm>
          <a:off x="0" y="0"/>
          <a:ext cx="0" cy="0"/>
          <a:chOff x="0" y="0"/>
          <a:chExt cx="0" cy="0"/>
        </a:xfrm>
      </p:grpSpPr>
      <p:sp>
        <p:nvSpPr>
          <p:cNvPr id="212" name="Google Shape;212;p2"/>
          <p:cNvSpPr txBox="1">
            <a:spLocks noGrp="1"/>
          </p:cNvSpPr>
          <p:nvPr>
            <p:ph type="body" idx="1"/>
          </p:nvPr>
        </p:nvSpPr>
        <p:spPr>
          <a:xfrm>
            <a:off x="1754188" y="1312641"/>
            <a:ext cx="8609806" cy="1339119"/>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lt1"/>
              </a:buClr>
              <a:buSzPts val="2800"/>
              <a:buNone/>
            </a:pPr>
            <a:r>
              <a:rPr lang="en-US"/>
              <a:t>UASC TOT</a:t>
            </a:r>
            <a:endParaRPr/>
          </a:p>
          <a:p>
            <a:pPr marL="0" lvl="0" indent="0" algn="ctr" rtl="0">
              <a:lnSpc>
                <a:spcPct val="90000"/>
              </a:lnSpc>
              <a:spcBef>
                <a:spcPts val="0"/>
              </a:spcBef>
              <a:spcAft>
                <a:spcPts val="0"/>
              </a:spcAft>
              <a:buClr>
                <a:schemeClr val="lt1"/>
              </a:buClr>
              <a:buSzPts val="2800"/>
              <a:buNone/>
            </a:pPr>
            <a:r>
              <a:rPr lang="en-US"/>
              <a:t>Module 3.3 – Alternative Care of UASC</a:t>
            </a:r>
            <a:endParaRPr/>
          </a:p>
        </p:txBody>
      </p:sp>
      <p:sp>
        <p:nvSpPr>
          <p:cNvPr id="213" name="Google Shape;213;p2"/>
          <p:cNvSpPr txBox="1">
            <a:spLocks noGrp="1"/>
          </p:cNvSpPr>
          <p:nvPr>
            <p:ph type="body" idx="2"/>
          </p:nvPr>
        </p:nvSpPr>
        <p:spPr>
          <a:xfrm>
            <a:off x="1754188" y="2987040"/>
            <a:ext cx="8683625" cy="204216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0"/>
              </a:spcBef>
              <a:spcAft>
                <a:spcPts val="0"/>
              </a:spcAft>
              <a:buSzPts val="2800"/>
              <a:buNone/>
            </a:pPr>
            <a:r>
              <a:rPr lang="en-US" sz="1800" b="0" i="1" u="none" strike="noStrike">
                <a:solidFill>
                  <a:schemeClr val="lt1"/>
                </a:solidFill>
                <a:latin typeface="Calibri"/>
                <a:ea typeface="Calibri"/>
                <a:cs typeface="Calibri"/>
                <a:sym typeface="Calibri"/>
              </a:rPr>
              <a:t>By the end of the session participants will be able to:</a:t>
            </a:r>
            <a:endParaRPr/>
          </a:p>
          <a:p>
            <a:pPr marL="457200" lvl="0" indent="-228600" algn="l" rtl="0">
              <a:lnSpc>
                <a:spcPct val="90000"/>
              </a:lnSpc>
              <a:spcBef>
                <a:spcPts val="0"/>
              </a:spcBef>
              <a:spcAft>
                <a:spcPts val="0"/>
              </a:spcAft>
              <a:buSzPts val="2800"/>
              <a:buNone/>
            </a:pPr>
            <a:endParaRPr i="1">
              <a:solidFill>
                <a:schemeClr val="lt1"/>
              </a:solidFill>
            </a:endParaRPr>
          </a:p>
          <a:p>
            <a:pPr marL="514350" lvl="0" indent="-285750" algn="l" rtl="0">
              <a:lnSpc>
                <a:spcPct val="90000"/>
              </a:lnSpc>
              <a:spcBef>
                <a:spcPts val="0"/>
              </a:spcBef>
              <a:spcAft>
                <a:spcPts val="0"/>
              </a:spcAft>
              <a:buSzPts val="2800"/>
              <a:buFont typeface="Noto Sans Symbols"/>
              <a:buChar char="✔"/>
            </a:pPr>
            <a:r>
              <a:rPr lang="en-US" sz="1800" b="0" i="0" u="none" strike="noStrike">
                <a:solidFill>
                  <a:schemeClr val="lt1"/>
                </a:solidFill>
                <a:latin typeface="Calibri"/>
                <a:ea typeface="Calibri"/>
                <a:cs typeface="Calibri"/>
                <a:sym typeface="Calibri"/>
              </a:rPr>
              <a:t>Describe different types of alternative care</a:t>
            </a:r>
            <a:br>
              <a:rPr lang="en-US" sz="1800" b="0" i="0" u="none" strike="noStrike">
                <a:solidFill>
                  <a:schemeClr val="lt1"/>
                </a:solidFill>
                <a:latin typeface="Calibri"/>
                <a:ea typeface="Calibri"/>
                <a:cs typeface="Calibri"/>
                <a:sym typeface="Calibri"/>
              </a:rPr>
            </a:br>
            <a:endParaRPr sz="1800" b="0" i="0" u="none" strike="noStrike">
              <a:solidFill>
                <a:schemeClr val="lt1"/>
              </a:solidFill>
              <a:latin typeface="Calibri"/>
              <a:ea typeface="Calibri"/>
              <a:cs typeface="Calibri"/>
              <a:sym typeface="Calibri"/>
            </a:endParaRPr>
          </a:p>
          <a:p>
            <a:pPr marL="514350" lvl="0" indent="-285750" algn="l" rtl="0">
              <a:lnSpc>
                <a:spcPct val="90000"/>
              </a:lnSpc>
              <a:spcBef>
                <a:spcPts val="0"/>
              </a:spcBef>
              <a:spcAft>
                <a:spcPts val="0"/>
              </a:spcAft>
              <a:buSzPts val="2800"/>
              <a:buFont typeface="Noto Sans Symbols"/>
              <a:buChar char="✔"/>
            </a:pPr>
            <a:r>
              <a:rPr lang="en-US" sz="1800" b="0" i="0" u="none" strike="noStrike">
                <a:solidFill>
                  <a:schemeClr val="lt1"/>
                </a:solidFill>
                <a:latin typeface="Calibri"/>
                <a:ea typeface="Calibri"/>
                <a:cs typeface="Calibri"/>
                <a:sym typeface="Calibri"/>
              </a:rPr>
              <a:t>Provide examples of alternative care best practice in emergencies </a:t>
            </a:r>
            <a:br>
              <a:rPr lang="en-US" sz="1800" b="0" i="0" u="none" strike="noStrike">
                <a:solidFill>
                  <a:schemeClr val="lt1"/>
                </a:solidFill>
                <a:latin typeface="Calibri"/>
                <a:ea typeface="Calibri"/>
                <a:cs typeface="Calibri"/>
                <a:sym typeface="Calibri"/>
              </a:rPr>
            </a:br>
            <a:endParaRPr sz="1800" b="0" i="0" u="none" strike="noStrike">
              <a:solidFill>
                <a:schemeClr val="lt1"/>
              </a:solidFill>
              <a:latin typeface="Calibri"/>
              <a:ea typeface="Calibri"/>
              <a:cs typeface="Calibri"/>
              <a:sym typeface="Calibri"/>
            </a:endParaRPr>
          </a:p>
          <a:p>
            <a:pPr marL="514350" lvl="0" indent="-285750" algn="l" rtl="0">
              <a:lnSpc>
                <a:spcPct val="90000"/>
              </a:lnSpc>
              <a:spcBef>
                <a:spcPts val="0"/>
              </a:spcBef>
              <a:spcAft>
                <a:spcPts val="0"/>
              </a:spcAft>
              <a:buSzPts val="2800"/>
              <a:buFont typeface="Noto Sans Symbols"/>
              <a:buChar char="✔"/>
            </a:pPr>
            <a:r>
              <a:rPr lang="en-US" sz="1800" b="0" i="0" u="none" strike="noStrike">
                <a:solidFill>
                  <a:schemeClr val="lt1"/>
                </a:solidFill>
                <a:latin typeface="Calibri"/>
                <a:ea typeface="Calibri"/>
                <a:cs typeface="Calibri"/>
                <a:sym typeface="Calibri"/>
              </a:rPr>
              <a:t>Explain how to establish a monitoring system for alternative care arrangements </a:t>
            </a:r>
            <a:endParaRPr/>
          </a:p>
          <a:p>
            <a:pPr marL="0" lvl="0" indent="0" algn="ctr" rtl="0">
              <a:lnSpc>
                <a:spcPct val="90000"/>
              </a:lnSpc>
              <a:spcBef>
                <a:spcPts val="0"/>
              </a:spcBef>
              <a:spcAft>
                <a:spcPts val="0"/>
              </a:spcAft>
              <a:buClr>
                <a:schemeClr val="lt1"/>
              </a:buClr>
              <a:buSzPts val="2800"/>
              <a:buNone/>
            </a:pPr>
            <a:endParaRPr/>
          </a:p>
        </p:txBody>
      </p:sp>
      <p:pic>
        <p:nvPicPr>
          <p:cNvPr id="3" name="Picture 2" descr="A black background with white text&#10;&#10;Description automatically generated">
            <a:extLst>
              <a:ext uri="{FF2B5EF4-FFF2-40B4-BE49-F238E27FC236}">
                <a16:creationId xmlns:a16="http://schemas.microsoft.com/office/drawing/2014/main" id="{7A05A049-0712-B957-E828-E82CC916057D}"/>
              </a:ext>
            </a:extLst>
          </p:cNvPr>
          <p:cNvPicPr>
            <a:picLocks noChangeAspect="1"/>
          </p:cNvPicPr>
          <p:nvPr/>
        </p:nvPicPr>
        <p:blipFill>
          <a:blip r:embed="rId4"/>
          <a:stretch>
            <a:fillRect/>
          </a:stretch>
        </p:blipFill>
        <p:spPr>
          <a:xfrm>
            <a:off x="7800036" y="5188024"/>
            <a:ext cx="4391964" cy="166997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61"/>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a:t>The purpose of monitoring visits </a:t>
            </a:r>
            <a:endParaRPr/>
          </a:p>
        </p:txBody>
      </p:sp>
      <p:grpSp>
        <p:nvGrpSpPr>
          <p:cNvPr id="289" name="Google Shape;289;p61"/>
          <p:cNvGrpSpPr/>
          <p:nvPr/>
        </p:nvGrpSpPr>
        <p:grpSpPr>
          <a:xfrm>
            <a:off x="8946632" y="2259204"/>
            <a:ext cx="2153295" cy="1890383"/>
            <a:chOff x="6376458" y="4851543"/>
            <a:chExt cx="774687" cy="711057"/>
          </a:xfrm>
        </p:grpSpPr>
        <p:sp>
          <p:nvSpPr>
            <p:cNvPr id="290" name="Google Shape;290;p61"/>
            <p:cNvSpPr/>
            <p:nvPr/>
          </p:nvSpPr>
          <p:spPr>
            <a:xfrm>
              <a:off x="6376458" y="4851543"/>
              <a:ext cx="774687" cy="311188"/>
            </a:xfrm>
            <a:prstGeom prst="trapezoid">
              <a:avLst>
                <a:gd name="adj" fmla="val 25000"/>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1" name="Google Shape;291;p61"/>
            <p:cNvSpPr/>
            <p:nvPr/>
          </p:nvSpPr>
          <p:spPr>
            <a:xfrm>
              <a:off x="6443558" y="5162731"/>
              <a:ext cx="640487" cy="399869"/>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292" name="Google Shape;292;p61"/>
          <p:cNvSpPr txBox="1"/>
          <p:nvPr/>
        </p:nvSpPr>
        <p:spPr>
          <a:xfrm>
            <a:off x="804529" y="1761869"/>
            <a:ext cx="3575997" cy="4106686"/>
          </a:xfrm>
          <a:prstGeom prst="rect">
            <a:avLst/>
          </a:prstGeom>
          <a:noFill/>
          <a:ln>
            <a:noFill/>
          </a:ln>
        </p:spPr>
        <p:txBody>
          <a:bodyPr spcFirstLastPara="1" wrap="square" lIns="91425" tIns="45700" rIns="91425" bIns="45700" anchor="t" anchorCtr="0">
            <a:normAutofit/>
          </a:bodyPr>
          <a:lstStyle/>
          <a:p>
            <a:pPr marL="0" marR="0" lvl="1" indent="0" algn="l" rtl="0">
              <a:lnSpc>
                <a:spcPct val="100000"/>
              </a:lnSpc>
              <a:spcBef>
                <a:spcPts val="0"/>
              </a:spcBef>
              <a:spcAft>
                <a:spcPts val="0"/>
              </a:spcAft>
              <a:buNone/>
            </a:pPr>
            <a:r>
              <a:rPr lang="en-US" sz="1800" b="0" i="0" u="none" strike="noStrike" cap="none" dirty="0">
                <a:solidFill>
                  <a:schemeClr val="dk1"/>
                </a:solidFill>
                <a:latin typeface="Calibri" panose="020F0502020204030204" pitchFamily="34" charset="0"/>
                <a:cs typeface="Calibri" panose="020F0502020204030204" pitchFamily="34" charset="0"/>
                <a:sym typeface="Arial"/>
              </a:rPr>
              <a:t>Monitor the safety and well being of the child and hear their views</a:t>
            </a:r>
            <a:endParaRPr dirty="0">
              <a:latin typeface="Calibri" panose="020F0502020204030204" pitchFamily="34" charset="0"/>
              <a:cs typeface="Calibri" panose="020F0502020204030204" pitchFamily="34" charset="0"/>
            </a:endParaRPr>
          </a:p>
          <a:p>
            <a:pPr marL="0" marR="0" lvl="1" indent="0" algn="l" rtl="0">
              <a:lnSpc>
                <a:spcPct val="100000"/>
              </a:lnSpc>
              <a:spcBef>
                <a:spcPts val="0"/>
              </a:spcBef>
              <a:spcAft>
                <a:spcPts val="0"/>
              </a:spcAft>
              <a:buNone/>
            </a:pPr>
            <a:endParaRPr sz="1800" b="0" i="0" u="none" strike="noStrike" cap="none" dirty="0">
              <a:solidFill>
                <a:schemeClr val="dk1"/>
              </a:solidFill>
              <a:latin typeface="Calibri" panose="020F0502020204030204" pitchFamily="34" charset="0"/>
              <a:cs typeface="Calibri" panose="020F0502020204030204" pitchFamily="34" charset="0"/>
              <a:sym typeface="Arial"/>
            </a:endParaRPr>
          </a:p>
          <a:p>
            <a:pPr marL="0" marR="0" lvl="1" indent="0" algn="l" rtl="0">
              <a:lnSpc>
                <a:spcPct val="100000"/>
              </a:lnSpc>
              <a:spcBef>
                <a:spcPts val="0"/>
              </a:spcBef>
              <a:spcAft>
                <a:spcPts val="0"/>
              </a:spcAft>
              <a:buNone/>
            </a:pPr>
            <a:r>
              <a:rPr lang="en-US" sz="1800" b="0" i="0" u="none" strike="noStrike" cap="none" dirty="0">
                <a:solidFill>
                  <a:schemeClr val="dk1"/>
                </a:solidFill>
                <a:latin typeface="Calibri" panose="020F0502020204030204" pitchFamily="34" charset="0"/>
                <a:cs typeface="Calibri" panose="020F0502020204030204" pitchFamily="34" charset="0"/>
                <a:sym typeface="Arial"/>
              </a:rPr>
              <a:t>For residential care; to assess i</a:t>
            </a:r>
            <a:r>
              <a:rPr lang="en-US" sz="1800" dirty="0">
                <a:solidFill>
                  <a:schemeClr val="dk1"/>
                </a:solidFill>
                <a:latin typeface="Calibri" panose="020F0502020204030204" pitchFamily="34" charset="0"/>
                <a:cs typeface="Calibri" panose="020F0502020204030204" pitchFamily="34" charset="0"/>
              </a:rPr>
              <a:t>f</a:t>
            </a:r>
            <a:r>
              <a:rPr lang="en-US" sz="1800" b="0" i="0" u="none" strike="noStrike" cap="none" dirty="0">
                <a:solidFill>
                  <a:schemeClr val="dk1"/>
                </a:solidFill>
                <a:latin typeface="Calibri" panose="020F0502020204030204" pitchFamily="34" charset="0"/>
                <a:cs typeface="Calibri" panose="020F0502020204030204" pitchFamily="34" charset="0"/>
                <a:sym typeface="Arial"/>
              </a:rPr>
              <a:t> quality care standards are being maintained</a:t>
            </a:r>
            <a:endParaRPr dirty="0">
              <a:latin typeface="Calibri" panose="020F0502020204030204" pitchFamily="34" charset="0"/>
              <a:cs typeface="Calibri" panose="020F0502020204030204" pitchFamily="34" charset="0"/>
            </a:endParaRPr>
          </a:p>
          <a:p>
            <a:pPr marL="0" marR="0" lvl="1" indent="0" algn="l" rtl="0">
              <a:lnSpc>
                <a:spcPct val="100000"/>
              </a:lnSpc>
              <a:spcBef>
                <a:spcPts val="0"/>
              </a:spcBef>
              <a:spcAft>
                <a:spcPts val="0"/>
              </a:spcAft>
              <a:buNone/>
            </a:pPr>
            <a:endParaRPr sz="1800" b="0" i="0" u="none" strike="noStrike" cap="none" dirty="0">
              <a:solidFill>
                <a:schemeClr val="dk1"/>
              </a:solidFill>
              <a:latin typeface="Calibri" panose="020F0502020204030204" pitchFamily="34" charset="0"/>
              <a:cs typeface="Calibri" panose="020F0502020204030204" pitchFamily="34" charset="0"/>
              <a:sym typeface="Arial"/>
            </a:endParaRPr>
          </a:p>
          <a:p>
            <a:pPr marL="0" marR="0" lvl="1" indent="0" algn="l" rtl="0">
              <a:lnSpc>
                <a:spcPct val="100000"/>
              </a:lnSpc>
              <a:spcBef>
                <a:spcPts val="0"/>
              </a:spcBef>
              <a:spcAft>
                <a:spcPts val="0"/>
              </a:spcAft>
              <a:buNone/>
            </a:pPr>
            <a:r>
              <a:rPr lang="en-US" sz="1800" b="0" i="0" u="none" strike="noStrike" cap="none" dirty="0">
                <a:solidFill>
                  <a:schemeClr val="dk1"/>
                </a:solidFill>
                <a:latin typeface="Calibri" panose="020F0502020204030204" pitchFamily="34" charset="0"/>
                <a:cs typeface="Calibri" panose="020F0502020204030204" pitchFamily="34" charset="0"/>
                <a:sym typeface="Arial"/>
              </a:rPr>
              <a:t>Assess the quality of care including relationships between child, caregivers/ members of caregiving family </a:t>
            </a:r>
            <a:endParaRPr dirty="0">
              <a:latin typeface="Calibri" panose="020F0502020204030204" pitchFamily="34" charset="0"/>
              <a:cs typeface="Calibri" panose="020F0502020204030204" pitchFamily="34" charset="0"/>
            </a:endParaRPr>
          </a:p>
          <a:p>
            <a:pPr marL="0" marR="0" lvl="1" indent="0" algn="l" rtl="0">
              <a:lnSpc>
                <a:spcPct val="100000"/>
              </a:lnSpc>
              <a:spcBef>
                <a:spcPts val="0"/>
              </a:spcBef>
              <a:spcAft>
                <a:spcPts val="0"/>
              </a:spcAft>
              <a:buNone/>
            </a:pPr>
            <a:endParaRPr sz="1800" b="0" i="0" u="none" strike="noStrike" cap="none" dirty="0">
              <a:solidFill>
                <a:schemeClr val="dk1"/>
              </a:solidFill>
              <a:latin typeface="Calibri" panose="020F0502020204030204" pitchFamily="34" charset="0"/>
              <a:cs typeface="Calibri" panose="020F0502020204030204" pitchFamily="34" charset="0"/>
              <a:sym typeface="Arial"/>
            </a:endParaRPr>
          </a:p>
          <a:p>
            <a:pPr marL="0" marR="0" lvl="1" indent="0" algn="l" rtl="0">
              <a:lnSpc>
                <a:spcPct val="100000"/>
              </a:lnSpc>
              <a:spcBef>
                <a:spcPts val="0"/>
              </a:spcBef>
              <a:spcAft>
                <a:spcPts val="0"/>
              </a:spcAft>
              <a:buNone/>
            </a:pPr>
            <a:r>
              <a:rPr lang="en-US" sz="1800" b="0" i="0" u="none" strike="noStrike" cap="none" dirty="0">
                <a:solidFill>
                  <a:schemeClr val="dk1"/>
                </a:solidFill>
                <a:latin typeface="Calibri" panose="020F0502020204030204" pitchFamily="34" charset="0"/>
                <a:cs typeface="Calibri" panose="020F0502020204030204" pitchFamily="34" charset="0"/>
                <a:sym typeface="Arial"/>
              </a:rPr>
              <a:t>Communicate and exchange information</a:t>
            </a:r>
            <a:endParaRPr sz="1800" b="0" i="0" u="none" strike="noStrike" cap="none" dirty="0">
              <a:solidFill>
                <a:schemeClr val="dk1"/>
              </a:solidFill>
              <a:latin typeface="Calibri" panose="020F0502020204030204" pitchFamily="34" charset="0"/>
              <a:cs typeface="Calibri" panose="020F0502020204030204" pitchFamily="34" charset="0"/>
              <a:sym typeface="Arial"/>
            </a:endParaRPr>
          </a:p>
        </p:txBody>
      </p:sp>
      <p:grpSp>
        <p:nvGrpSpPr>
          <p:cNvPr id="293" name="Google Shape;293;p61"/>
          <p:cNvGrpSpPr/>
          <p:nvPr/>
        </p:nvGrpSpPr>
        <p:grpSpPr>
          <a:xfrm>
            <a:off x="9274631" y="3037182"/>
            <a:ext cx="2200492" cy="2161561"/>
            <a:chOff x="1290324" y="1954505"/>
            <a:chExt cx="3541269" cy="3478617"/>
          </a:xfrm>
        </p:grpSpPr>
        <p:grpSp>
          <p:nvGrpSpPr>
            <p:cNvPr id="294" name="Google Shape;294;p61"/>
            <p:cNvGrpSpPr/>
            <p:nvPr/>
          </p:nvGrpSpPr>
          <p:grpSpPr>
            <a:xfrm>
              <a:off x="3152654" y="2223604"/>
              <a:ext cx="1678939" cy="3209518"/>
              <a:chOff x="5143825" y="1330093"/>
              <a:chExt cx="570348" cy="1090296"/>
            </a:xfrm>
          </p:grpSpPr>
          <p:grpSp>
            <p:nvGrpSpPr>
              <p:cNvPr id="295" name="Google Shape;295;p61"/>
              <p:cNvGrpSpPr/>
              <p:nvPr/>
            </p:nvGrpSpPr>
            <p:grpSpPr>
              <a:xfrm>
                <a:off x="5143825" y="1800822"/>
                <a:ext cx="316044" cy="323250"/>
                <a:chOff x="2954263" y="1775178"/>
                <a:chExt cx="316044" cy="323250"/>
              </a:xfrm>
            </p:grpSpPr>
            <p:sp>
              <p:nvSpPr>
                <p:cNvPr id="296" name="Google Shape;296;p61"/>
                <p:cNvSpPr/>
                <p:nvPr/>
              </p:nvSpPr>
              <p:spPr>
                <a:xfrm rot="-8740439">
                  <a:off x="3108478" y="1782471"/>
                  <a:ext cx="101566" cy="245105"/>
                </a:xfrm>
                <a:prstGeom prst="round2SameRect">
                  <a:avLst>
                    <a:gd name="adj1" fmla="val 493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97" name="Google Shape;297;p61"/>
                <p:cNvSpPr/>
                <p:nvPr/>
              </p:nvSpPr>
              <p:spPr>
                <a:xfrm rot="-7498798">
                  <a:off x="3000569" y="1926295"/>
                  <a:ext cx="101566" cy="165924"/>
                </a:xfrm>
                <a:prstGeom prst="round2SameRect">
                  <a:avLst>
                    <a:gd name="adj1" fmla="val 493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298" name="Google Shape;298;p61"/>
              <p:cNvGrpSpPr/>
              <p:nvPr/>
            </p:nvGrpSpPr>
            <p:grpSpPr>
              <a:xfrm>
                <a:off x="5274909" y="1330093"/>
                <a:ext cx="439264" cy="1090296"/>
                <a:chOff x="4152776" y="1302447"/>
                <a:chExt cx="365595" cy="907443"/>
              </a:xfrm>
            </p:grpSpPr>
            <p:sp>
              <p:nvSpPr>
                <p:cNvPr id="299" name="Google Shape;299;p61"/>
                <p:cNvSpPr/>
                <p:nvPr/>
              </p:nvSpPr>
              <p:spPr>
                <a:xfrm rot="10800000">
                  <a:off x="4152776" y="1702969"/>
                  <a:ext cx="365595" cy="506921"/>
                </a:xfrm>
                <a:prstGeom prst="flowChartManualOperation">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00" name="Google Shape;300;p61"/>
                <p:cNvSpPr/>
                <p:nvPr/>
              </p:nvSpPr>
              <p:spPr>
                <a:xfrm>
                  <a:off x="4202705" y="1618460"/>
                  <a:ext cx="266665" cy="584840"/>
                </a:xfrm>
                <a:prstGeom prst="round2SameRect">
                  <a:avLst>
                    <a:gd name="adj1" fmla="val 500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01" name="Google Shape;301;p61"/>
                <p:cNvSpPr/>
                <p:nvPr/>
              </p:nvSpPr>
              <p:spPr>
                <a:xfrm>
                  <a:off x="4200727" y="1302447"/>
                  <a:ext cx="269696" cy="269696"/>
                </a:xfrm>
                <a:prstGeom prst="ellipse">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grpSp>
          <p:nvGrpSpPr>
            <p:cNvPr id="302" name="Google Shape;302;p61"/>
            <p:cNvGrpSpPr/>
            <p:nvPr/>
          </p:nvGrpSpPr>
          <p:grpSpPr>
            <a:xfrm>
              <a:off x="1290324" y="3429531"/>
              <a:ext cx="1293068" cy="1980284"/>
              <a:chOff x="697842" y="3315817"/>
              <a:chExt cx="514964" cy="822817"/>
            </a:xfrm>
          </p:grpSpPr>
          <p:sp>
            <p:nvSpPr>
              <p:cNvPr id="303" name="Google Shape;303;p61"/>
              <p:cNvSpPr/>
              <p:nvPr/>
            </p:nvSpPr>
            <p:spPr>
              <a:xfrm>
                <a:off x="697842" y="3877086"/>
                <a:ext cx="514964" cy="261548"/>
              </a:xfrm>
              <a:prstGeom prst="trapezoid">
                <a:avLst>
                  <a:gd name="adj" fmla="val 3394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04" name="Google Shape;304;p61"/>
              <p:cNvSpPr/>
              <p:nvPr/>
            </p:nvSpPr>
            <p:spPr>
              <a:xfrm>
                <a:off x="776140" y="3745391"/>
                <a:ext cx="362490" cy="393243"/>
              </a:xfrm>
              <a:prstGeom prst="round2SameRect">
                <a:avLst>
                  <a:gd name="adj1" fmla="val 50000"/>
                  <a:gd name="adj2" fmla="val 0"/>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05" name="Google Shape;305;p61"/>
              <p:cNvSpPr/>
              <p:nvPr/>
            </p:nvSpPr>
            <p:spPr>
              <a:xfrm>
                <a:off x="772020" y="3315817"/>
                <a:ext cx="366610" cy="366610"/>
              </a:xfrm>
              <a:prstGeom prst="ellipse">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1" i="0" u="none" strike="noStrike" cap="none">
                  <a:solidFill>
                    <a:srgbClr val="FFFFFF"/>
                  </a:solidFill>
                  <a:latin typeface="Arial"/>
                  <a:ea typeface="Arial"/>
                  <a:cs typeface="Arial"/>
                  <a:sym typeface="Arial"/>
                </a:endParaRPr>
              </a:p>
            </p:txBody>
          </p:sp>
        </p:grpSp>
        <p:grpSp>
          <p:nvGrpSpPr>
            <p:cNvPr id="306" name="Google Shape;306;p61"/>
            <p:cNvGrpSpPr/>
            <p:nvPr/>
          </p:nvGrpSpPr>
          <p:grpSpPr>
            <a:xfrm>
              <a:off x="1783673" y="1954505"/>
              <a:ext cx="1703282" cy="1123278"/>
              <a:chOff x="8546278" y="1267538"/>
              <a:chExt cx="646012" cy="426031"/>
            </a:xfrm>
          </p:grpSpPr>
          <p:sp>
            <p:nvSpPr>
              <p:cNvPr id="307" name="Google Shape;307;p61"/>
              <p:cNvSpPr/>
              <p:nvPr/>
            </p:nvSpPr>
            <p:spPr>
              <a:xfrm>
                <a:off x="8546278" y="1396648"/>
                <a:ext cx="385053" cy="296921"/>
              </a:xfrm>
              <a:prstGeom prst="wedgeRoundRectCallout">
                <a:avLst>
                  <a:gd name="adj1" fmla="val -20833"/>
                  <a:gd name="adj2" fmla="val 62500"/>
                  <a:gd name="adj3"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8" name="Google Shape;308;p61"/>
              <p:cNvSpPr/>
              <p:nvPr/>
            </p:nvSpPr>
            <p:spPr>
              <a:xfrm>
                <a:off x="8807237" y="1267538"/>
                <a:ext cx="385053" cy="296921"/>
              </a:xfrm>
              <a:prstGeom prst="wedgeRoundRectCallout">
                <a:avLst>
                  <a:gd name="adj1" fmla="val 59833"/>
                  <a:gd name="adj2" fmla="val 21866"/>
                  <a:gd name="adj3" fmla="val 16667"/>
                </a:avLst>
              </a:prstGeom>
              <a:solidFill>
                <a:srgbClr val="026593"/>
              </a:solidFill>
              <a:ln w="57150" cap="flat" cmpd="sng">
                <a:solidFill>
                  <a:srgbClr val="C0EBF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sp>
        <p:nvSpPr>
          <p:cNvPr id="309" name="Google Shape;309;p61"/>
          <p:cNvSpPr txBox="1"/>
          <p:nvPr/>
        </p:nvSpPr>
        <p:spPr>
          <a:xfrm>
            <a:off x="4777129" y="1761870"/>
            <a:ext cx="3575997" cy="3903486"/>
          </a:xfrm>
          <a:prstGeom prst="rect">
            <a:avLst/>
          </a:prstGeom>
          <a:noFill/>
          <a:ln>
            <a:noFill/>
          </a:ln>
        </p:spPr>
        <p:txBody>
          <a:bodyPr spcFirstLastPara="1" wrap="square" lIns="91425" tIns="45700" rIns="91425" bIns="45700" anchor="t" anchorCtr="0">
            <a:normAutofit lnSpcReduction="10000"/>
          </a:bodyPr>
          <a:lstStyle/>
          <a:p>
            <a:pPr marL="0" marR="0" lvl="1" indent="0" algn="l" rtl="0">
              <a:lnSpc>
                <a:spcPct val="100000"/>
              </a:lnSpc>
              <a:spcBef>
                <a:spcPts val="0"/>
              </a:spcBef>
              <a:spcAft>
                <a:spcPts val="0"/>
              </a:spcAft>
              <a:buNone/>
            </a:pPr>
            <a:r>
              <a:rPr lang="en-US" sz="1800" b="0" i="0" u="none" strike="noStrike" cap="none" dirty="0">
                <a:solidFill>
                  <a:schemeClr val="dk1"/>
                </a:solidFill>
                <a:latin typeface="Calibri" panose="020F0502020204030204" pitchFamily="34" charset="0"/>
                <a:cs typeface="Calibri" panose="020F0502020204030204" pitchFamily="34" charset="0"/>
                <a:sym typeface="Arial"/>
              </a:rPr>
              <a:t>Check on progress on agreed actions in the case plan</a:t>
            </a:r>
            <a:endParaRPr sz="1800" b="0" i="0" u="none" strike="noStrike" cap="none" dirty="0">
              <a:solidFill>
                <a:schemeClr val="dk1"/>
              </a:solidFill>
              <a:latin typeface="Calibri" panose="020F0502020204030204" pitchFamily="34" charset="0"/>
              <a:cs typeface="Calibri" panose="020F0502020204030204" pitchFamily="34" charset="0"/>
              <a:sym typeface="Arial"/>
            </a:endParaRPr>
          </a:p>
          <a:p>
            <a:pPr marL="0" marR="0" lvl="1" indent="0" algn="l" rtl="0">
              <a:lnSpc>
                <a:spcPct val="100000"/>
              </a:lnSpc>
              <a:spcBef>
                <a:spcPts val="0"/>
              </a:spcBef>
              <a:spcAft>
                <a:spcPts val="0"/>
              </a:spcAft>
              <a:buNone/>
            </a:pPr>
            <a:endParaRPr sz="1800" b="0" i="0" u="none" strike="noStrike" cap="none" dirty="0">
              <a:solidFill>
                <a:schemeClr val="dk1"/>
              </a:solidFill>
              <a:latin typeface="Calibri" panose="020F0502020204030204" pitchFamily="34" charset="0"/>
              <a:cs typeface="Calibri" panose="020F0502020204030204" pitchFamily="34" charset="0"/>
              <a:sym typeface="Arial"/>
            </a:endParaRPr>
          </a:p>
          <a:p>
            <a:pPr marL="0" marR="0" lvl="1" indent="0" algn="l" rtl="0">
              <a:lnSpc>
                <a:spcPct val="100000"/>
              </a:lnSpc>
              <a:spcBef>
                <a:spcPts val="0"/>
              </a:spcBef>
              <a:spcAft>
                <a:spcPts val="0"/>
              </a:spcAft>
              <a:buNone/>
            </a:pPr>
            <a:r>
              <a:rPr lang="en-US" sz="1800" b="0" i="0" u="none" strike="noStrike" cap="none" dirty="0">
                <a:solidFill>
                  <a:schemeClr val="dk1"/>
                </a:solidFill>
                <a:latin typeface="Calibri" panose="020F0502020204030204" pitchFamily="34" charset="0"/>
                <a:cs typeface="Calibri" panose="020F0502020204030204" pitchFamily="34" charset="0"/>
                <a:sym typeface="Arial"/>
              </a:rPr>
              <a:t>Provide direct support to the child and their caregiver </a:t>
            </a:r>
            <a:endParaRPr sz="1800" b="0" i="0" u="none" strike="noStrike" cap="none" dirty="0">
              <a:solidFill>
                <a:schemeClr val="dk1"/>
              </a:solidFill>
              <a:latin typeface="Calibri" panose="020F0502020204030204" pitchFamily="34" charset="0"/>
              <a:cs typeface="Calibri" panose="020F0502020204030204" pitchFamily="34" charset="0"/>
              <a:sym typeface="Arial"/>
            </a:endParaRPr>
          </a:p>
          <a:p>
            <a:pPr marL="0" marR="0" lvl="1" indent="0" algn="l" rtl="0">
              <a:lnSpc>
                <a:spcPct val="100000"/>
              </a:lnSpc>
              <a:spcBef>
                <a:spcPts val="0"/>
              </a:spcBef>
              <a:spcAft>
                <a:spcPts val="0"/>
              </a:spcAft>
              <a:buNone/>
            </a:pPr>
            <a:endParaRPr sz="1800" b="0" i="0" u="none" strike="noStrike" cap="none" dirty="0">
              <a:solidFill>
                <a:schemeClr val="dk1"/>
              </a:solidFill>
              <a:latin typeface="Calibri" panose="020F0502020204030204" pitchFamily="34" charset="0"/>
              <a:cs typeface="Calibri" panose="020F0502020204030204" pitchFamily="34" charset="0"/>
              <a:sym typeface="Arial"/>
            </a:endParaRPr>
          </a:p>
          <a:p>
            <a:pPr marL="0" marR="0" lvl="1" indent="0" algn="l" rtl="0">
              <a:lnSpc>
                <a:spcPct val="100000"/>
              </a:lnSpc>
              <a:spcBef>
                <a:spcPts val="0"/>
              </a:spcBef>
              <a:spcAft>
                <a:spcPts val="0"/>
              </a:spcAft>
              <a:buNone/>
            </a:pPr>
            <a:r>
              <a:rPr lang="en-US" sz="1800" b="0" i="0" u="none" strike="noStrike" cap="none" dirty="0">
                <a:solidFill>
                  <a:schemeClr val="dk1"/>
                </a:solidFill>
                <a:latin typeface="Calibri" panose="020F0502020204030204" pitchFamily="34" charset="0"/>
                <a:cs typeface="Calibri" panose="020F0502020204030204" pitchFamily="34" charset="0"/>
                <a:sym typeface="Arial"/>
              </a:rPr>
              <a:t>Mediation between child and caregivers if necessary </a:t>
            </a:r>
            <a:endParaRPr sz="1800" b="0" i="0" u="none" strike="noStrike" cap="none" dirty="0">
              <a:solidFill>
                <a:schemeClr val="dk1"/>
              </a:solidFill>
              <a:latin typeface="Calibri" panose="020F0502020204030204" pitchFamily="34" charset="0"/>
              <a:cs typeface="Calibri" panose="020F0502020204030204" pitchFamily="34" charset="0"/>
              <a:sym typeface="Arial"/>
            </a:endParaRPr>
          </a:p>
          <a:p>
            <a:pPr marL="0" marR="0" lvl="1" indent="0" algn="l" rtl="0">
              <a:lnSpc>
                <a:spcPct val="100000"/>
              </a:lnSpc>
              <a:spcBef>
                <a:spcPts val="0"/>
              </a:spcBef>
              <a:spcAft>
                <a:spcPts val="0"/>
              </a:spcAft>
              <a:buNone/>
            </a:pPr>
            <a:endParaRPr sz="1800" b="0" i="0" u="none" strike="noStrike" cap="none" dirty="0">
              <a:solidFill>
                <a:schemeClr val="dk1"/>
              </a:solidFill>
              <a:latin typeface="Calibri" panose="020F0502020204030204" pitchFamily="34" charset="0"/>
              <a:cs typeface="Calibri" panose="020F0502020204030204" pitchFamily="34" charset="0"/>
              <a:sym typeface="Arial"/>
            </a:endParaRPr>
          </a:p>
          <a:p>
            <a:pPr marL="0" marR="0" lvl="1" indent="0" algn="l" rtl="0">
              <a:lnSpc>
                <a:spcPct val="100000"/>
              </a:lnSpc>
              <a:spcBef>
                <a:spcPts val="0"/>
              </a:spcBef>
              <a:spcAft>
                <a:spcPts val="0"/>
              </a:spcAft>
              <a:buNone/>
            </a:pPr>
            <a:r>
              <a:rPr lang="en-US" sz="1800" b="0" i="0" u="none" strike="noStrike" cap="none" dirty="0">
                <a:solidFill>
                  <a:schemeClr val="dk1"/>
                </a:solidFill>
                <a:latin typeface="Calibri" panose="020F0502020204030204" pitchFamily="34" charset="0"/>
                <a:cs typeface="Calibri" panose="020F0502020204030204" pitchFamily="34" charset="0"/>
                <a:sym typeface="Arial"/>
              </a:rPr>
              <a:t>Identify and address and new concerns </a:t>
            </a:r>
            <a:endParaRPr sz="1800" b="0" i="0" u="none" strike="noStrike" cap="none" dirty="0">
              <a:solidFill>
                <a:schemeClr val="dk1"/>
              </a:solidFill>
              <a:latin typeface="Calibri" panose="020F0502020204030204" pitchFamily="34" charset="0"/>
              <a:cs typeface="Calibri" panose="020F0502020204030204" pitchFamily="34" charset="0"/>
              <a:sym typeface="Arial"/>
            </a:endParaRPr>
          </a:p>
          <a:p>
            <a:pPr marL="0" marR="0" lvl="1" indent="0" algn="l" rtl="0">
              <a:lnSpc>
                <a:spcPct val="100000"/>
              </a:lnSpc>
              <a:spcBef>
                <a:spcPts val="0"/>
              </a:spcBef>
              <a:spcAft>
                <a:spcPts val="0"/>
              </a:spcAft>
              <a:buNone/>
            </a:pPr>
            <a:endParaRPr sz="1800" b="0" i="0" u="none" strike="noStrike" cap="none" dirty="0">
              <a:solidFill>
                <a:schemeClr val="dk1"/>
              </a:solidFill>
              <a:latin typeface="Calibri" panose="020F0502020204030204" pitchFamily="34" charset="0"/>
              <a:cs typeface="Calibri" panose="020F0502020204030204" pitchFamily="34" charset="0"/>
              <a:sym typeface="Arial"/>
            </a:endParaRPr>
          </a:p>
          <a:p>
            <a:pPr marL="0" marR="0" lvl="1" indent="0" algn="l" rtl="0">
              <a:lnSpc>
                <a:spcPct val="100000"/>
              </a:lnSpc>
              <a:spcBef>
                <a:spcPts val="0"/>
              </a:spcBef>
              <a:spcAft>
                <a:spcPts val="0"/>
              </a:spcAft>
              <a:buNone/>
            </a:pPr>
            <a:r>
              <a:rPr lang="en-US" sz="1800" b="0" i="0" u="none" strike="noStrike" cap="none" dirty="0">
                <a:solidFill>
                  <a:schemeClr val="dk1"/>
                </a:solidFill>
                <a:latin typeface="Calibri" panose="020F0502020204030204" pitchFamily="34" charset="0"/>
                <a:cs typeface="Calibri" panose="020F0502020204030204" pitchFamily="34" charset="0"/>
                <a:sym typeface="Arial"/>
              </a:rPr>
              <a:t>Prevent secondary separations; update on tracing efforts</a:t>
            </a:r>
            <a:endParaRPr dirty="0">
              <a:latin typeface="Calibri" panose="020F0502020204030204" pitchFamily="34" charset="0"/>
              <a:cs typeface="Calibri" panose="020F0502020204030204" pitchFamily="34" charset="0"/>
            </a:endParaRPr>
          </a:p>
        </p:txBody>
      </p:sp>
      <p:sp>
        <p:nvSpPr>
          <p:cNvPr id="310" name="Google Shape;310;p61"/>
          <p:cNvSpPr txBox="1"/>
          <p:nvPr/>
        </p:nvSpPr>
        <p:spPr>
          <a:xfrm>
            <a:off x="9274650" y="5868550"/>
            <a:ext cx="2959500" cy="37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latin typeface="Helvetica Neue"/>
                <a:ea typeface="Helvetica Neue"/>
                <a:cs typeface="Helvetica Neue"/>
                <a:sym typeface="Helvetica Neue"/>
              </a:rPr>
              <a:t>Source: ACE tool 59, module 11</a:t>
            </a:r>
            <a:endParaRPr>
              <a:latin typeface="Helvetica Neue"/>
              <a:ea typeface="Helvetica Neue"/>
              <a:cs typeface="Helvetica Neue"/>
              <a:sym typeface="Helvetica Neue"/>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62"/>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sz="3200"/>
              <a:t>Who should be involved in monitoring?</a:t>
            </a:r>
            <a:endParaRPr/>
          </a:p>
        </p:txBody>
      </p:sp>
      <p:grpSp>
        <p:nvGrpSpPr>
          <p:cNvPr id="317" name="Google Shape;317;p62"/>
          <p:cNvGrpSpPr/>
          <p:nvPr/>
        </p:nvGrpSpPr>
        <p:grpSpPr>
          <a:xfrm>
            <a:off x="6056244" y="1595573"/>
            <a:ext cx="1911007" cy="1819336"/>
            <a:chOff x="6096000" y="1520764"/>
            <a:chExt cx="2225663" cy="2118898"/>
          </a:xfrm>
        </p:grpSpPr>
        <p:grpSp>
          <p:nvGrpSpPr>
            <p:cNvPr id="318" name="Google Shape;318;p62"/>
            <p:cNvGrpSpPr/>
            <p:nvPr/>
          </p:nvGrpSpPr>
          <p:grpSpPr>
            <a:xfrm>
              <a:off x="6096000" y="1520764"/>
              <a:ext cx="2225663" cy="1908236"/>
              <a:chOff x="6753502" y="4766094"/>
              <a:chExt cx="1164705" cy="1044047"/>
            </a:xfrm>
          </p:grpSpPr>
          <p:grpSp>
            <p:nvGrpSpPr>
              <p:cNvPr id="319" name="Google Shape;319;p62"/>
              <p:cNvGrpSpPr/>
              <p:nvPr/>
            </p:nvGrpSpPr>
            <p:grpSpPr>
              <a:xfrm>
                <a:off x="6753502" y="5024349"/>
                <a:ext cx="500332" cy="459236"/>
                <a:chOff x="6376458" y="4851543"/>
                <a:chExt cx="774687" cy="711057"/>
              </a:xfrm>
            </p:grpSpPr>
            <p:sp>
              <p:nvSpPr>
                <p:cNvPr id="320" name="Google Shape;320;p62"/>
                <p:cNvSpPr/>
                <p:nvPr/>
              </p:nvSpPr>
              <p:spPr>
                <a:xfrm>
                  <a:off x="6376458" y="4851543"/>
                  <a:ext cx="774687" cy="311188"/>
                </a:xfrm>
                <a:prstGeom prst="trapezoid">
                  <a:avLst>
                    <a:gd name="adj" fmla="val 25000"/>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1" name="Google Shape;321;p62"/>
                <p:cNvSpPr/>
                <p:nvPr/>
              </p:nvSpPr>
              <p:spPr>
                <a:xfrm>
                  <a:off x="6443558" y="5162731"/>
                  <a:ext cx="640487" cy="399869"/>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322" name="Google Shape;322;p62"/>
              <p:cNvGrpSpPr/>
              <p:nvPr/>
            </p:nvGrpSpPr>
            <p:grpSpPr>
              <a:xfrm>
                <a:off x="7300192" y="4766094"/>
                <a:ext cx="500332" cy="459236"/>
                <a:chOff x="6376458" y="4851543"/>
                <a:chExt cx="774687" cy="711057"/>
              </a:xfrm>
            </p:grpSpPr>
            <p:sp>
              <p:nvSpPr>
                <p:cNvPr id="323" name="Google Shape;323;p62"/>
                <p:cNvSpPr/>
                <p:nvPr/>
              </p:nvSpPr>
              <p:spPr>
                <a:xfrm>
                  <a:off x="6376458" y="4851543"/>
                  <a:ext cx="774687" cy="311188"/>
                </a:xfrm>
                <a:prstGeom prst="trapezoid">
                  <a:avLst>
                    <a:gd name="adj" fmla="val 25000"/>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4" name="Google Shape;324;p62"/>
                <p:cNvSpPr/>
                <p:nvPr/>
              </p:nvSpPr>
              <p:spPr>
                <a:xfrm>
                  <a:off x="6443558" y="5162731"/>
                  <a:ext cx="640487" cy="399869"/>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325" name="Google Shape;325;p62"/>
              <p:cNvGrpSpPr/>
              <p:nvPr/>
            </p:nvGrpSpPr>
            <p:grpSpPr>
              <a:xfrm>
                <a:off x="7417875" y="5350905"/>
                <a:ext cx="500332" cy="459236"/>
                <a:chOff x="6376458" y="4851543"/>
                <a:chExt cx="774687" cy="711057"/>
              </a:xfrm>
            </p:grpSpPr>
            <p:sp>
              <p:nvSpPr>
                <p:cNvPr id="326" name="Google Shape;326;p62"/>
                <p:cNvSpPr/>
                <p:nvPr/>
              </p:nvSpPr>
              <p:spPr>
                <a:xfrm>
                  <a:off x="6376458" y="4851543"/>
                  <a:ext cx="774687" cy="311188"/>
                </a:xfrm>
                <a:prstGeom prst="trapezoid">
                  <a:avLst>
                    <a:gd name="adj" fmla="val 25000"/>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7" name="Google Shape;327;p62"/>
                <p:cNvSpPr/>
                <p:nvPr/>
              </p:nvSpPr>
              <p:spPr>
                <a:xfrm>
                  <a:off x="6443558" y="5162731"/>
                  <a:ext cx="640487" cy="399869"/>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grpSp>
          <p:nvGrpSpPr>
            <p:cNvPr id="328" name="Google Shape;328;p62"/>
            <p:cNvGrpSpPr/>
            <p:nvPr/>
          </p:nvGrpSpPr>
          <p:grpSpPr>
            <a:xfrm>
              <a:off x="7590124" y="2369662"/>
              <a:ext cx="393748" cy="1270000"/>
              <a:chOff x="4045581" y="1684320"/>
              <a:chExt cx="350098" cy="1129211"/>
            </a:xfrm>
          </p:grpSpPr>
          <p:sp>
            <p:nvSpPr>
              <p:cNvPr id="329" name="Google Shape;329;p62"/>
              <p:cNvSpPr/>
              <p:nvPr/>
            </p:nvSpPr>
            <p:spPr>
              <a:xfrm>
                <a:off x="4045581" y="2069359"/>
                <a:ext cx="350098" cy="744172"/>
              </a:xfrm>
              <a:prstGeom prst="round2SameRect">
                <a:avLst>
                  <a:gd name="adj1" fmla="val 500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30" name="Google Shape;330;p62"/>
              <p:cNvSpPr/>
              <p:nvPr/>
            </p:nvSpPr>
            <p:spPr>
              <a:xfrm>
                <a:off x="4064379" y="1684320"/>
                <a:ext cx="328890" cy="328891"/>
              </a:xfrm>
              <a:prstGeom prst="ellipse">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331" name="Google Shape;331;p62"/>
            <p:cNvGrpSpPr/>
            <p:nvPr/>
          </p:nvGrpSpPr>
          <p:grpSpPr>
            <a:xfrm>
              <a:off x="6851254" y="2041268"/>
              <a:ext cx="564296" cy="1270000"/>
              <a:chOff x="3000654" y="1516217"/>
              <a:chExt cx="245039" cy="551483"/>
            </a:xfrm>
          </p:grpSpPr>
          <p:grpSp>
            <p:nvGrpSpPr>
              <p:cNvPr id="332" name="Google Shape;332;p62"/>
              <p:cNvGrpSpPr/>
              <p:nvPr/>
            </p:nvGrpSpPr>
            <p:grpSpPr>
              <a:xfrm>
                <a:off x="3036509" y="1516217"/>
                <a:ext cx="172158" cy="551483"/>
                <a:chOff x="4043172" y="1684320"/>
                <a:chExt cx="352508" cy="1129211"/>
              </a:xfrm>
            </p:grpSpPr>
            <p:sp>
              <p:nvSpPr>
                <p:cNvPr id="333" name="Google Shape;333;p62"/>
                <p:cNvSpPr/>
                <p:nvPr/>
              </p:nvSpPr>
              <p:spPr>
                <a:xfrm>
                  <a:off x="4045582" y="2069359"/>
                  <a:ext cx="350098" cy="744172"/>
                </a:xfrm>
                <a:prstGeom prst="round2SameRect">
                  <a:avLst>
                    <a:gd name="adj1" fmla="val 500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34" name="Google Shape;334;p62"/>
                <p:cNvSpPr/>
                <p:nvPr/>
              </p:nvSpPr>
              <p:spPr>
                <a:xfrm>
                  <a:off x="4043172" y="1684320"/>
                  <a:ext cx="328891" cy="328891"/>
                </a:xfrm>
                <a:prstGeom prst="ellipse">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
            <p:nvSpPr>
              <p:cNvPr id="335" name="Google Shape;335;p62"/>
              <p:cNvSpPr/>
              <p:nvPr/>
            </p:nvSpPr>
            <p:spPr>
              <a:xfrm rot="10800000">
                <a:off x="3000654" y="1805724"/>
                <a:ext cx="245039" cy="261975"/>
              </a:xfrm>
              <a:prstGeom prst="flowChartManualOperation">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sp>
        <p:nvSpPr>
          <p:cNvPr id="336" name="Google Shape;336;p62"/>
          <p:cNvSpPr txBox="1"/>
          <p:nvPr/>
        </p:nvSpPr>
        <p:spPr>
          <a:xfrm>
            <a:off x="8321663" y="1940460"/>
            <a:ext cx="3125972" cy="92328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Calibri" panose="020F0502020204030204" pitchFamily="34" charset="0"/>
                <a:cs typeface="Calibri" panose="020F0502020204030204" pitchFamily="34" charset="0"/>
                <a:sym typeface="Arial"/>
              </a:rPr>
              <a:t>Trained community volunteers can also play a role in monitoring alternative care</a:t>
            </a:r>
            <a:endParaRPr dirty="0">
              <a:latin typeface="Calibri" panose="020F0502020204030204" pitchFamily="34" charset="0"/>
              <a:cs typeface="Calibri" panose="020F0502020204030204" pitchFamily="34" charset="0"/>
            </a:endParaRPr>
          </a:p>
        </p:txBody>
      </p:sp>
      <p:sp>
        <p:nvSpPr>
          <p:cNvPr id="337" name="Google Shape;337;p62"/>
          <p:cNvSpPr txBox="1"/>
          <p:nvPr/>
        </p:nvSpPr>
        <p:spPr>
          <a:xfrm>
            <a:off x="2758323" y="2119141"/>
            <a:ext cx="3125972" cy="92333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a:solidFill>
                  <a:schemeClr val="dk1"/>
                </a:solidFill>
                <a:latin typeface="Calibri" panose="020F0502020204030204" pitchFamily="34" charset="0"/>
                <a:cs typeface="Calibri" panose="020F0502020204030204" pitchFamily="34" charset="0"/>
                <a:sym typeface="Arial"/>
              </a:rPr>
              <a:t>The organization placing the child in alternative care has responsibility </a:t>
            </a:r>
            <a:endParaRPr dirty="0">
              <a:latin typeface="Calibri" panose="020F0502020204030204" pitchFamily="34" charset="0"/>
              <a:cs typeface="Calibri" panose="020F0502020204030204" pitchFamily="34" charset="0"/>
            </a:endParaRPr>
          </a:p>
        </p:txBody>
      </p:sp>
      <p:sp>
        <p:nvSpPr>
          <p:cNvPr id="338" name="Google Shape;338;p62"/>
          <p:cNvSpPr txBox="1"/>
          <p:nvPr/>
        </p:nvSpPr>
        <p:spPr>
          <a:xfrm>
            <a:off x="8321663" y="3954356"/>
            <a:ext cx="3125972" cy="147732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Calibri" panose="020F0502020204030204" pitchFamily="34" charset="0"/>
                <a:cs typeface="Calibri" panose="020F0502020204030204" pitchFamily="34" charset="0"/>
                <a:sym typeface="Arial"/>
              </a:rPr>
              <a:t>Link with community-based child protection groups, children’s groups etc. &amp; other sectors e.g. education, health and nutrition</a:t>
            </a:r>
            <a:endParaRPr dirty="0">
              <a:latin typeface="Calibri" panose="020F0502020204030204" pitchFamily="34" charset="0"/>
              <a:cs typeface="Calibri" panose="020F0502020204030204" pitchFamily="34" charset="0"/>
            </a:endParaRPr>
          </a:p>
        </p:txBody>
      </p:sp>
      <p:sp>
        <p:nvSpPr>
          <p:cNvPr id="339" name="Google Shape;339;p62"/>
          <p:cNvSpPr txBox="1"/>
          <p:nvPr/>
        </p:nvSpPr>
        <p:spPr>
          <a:xfrm>
            <a:off x="2758323" y="4147375"/>
            <a:ext cx="3125972"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Calibri" panose="020F0502020204030204" pitchFamily="34" charset="0"/>
                <a:cs typeface="Calibri" panose="020F0502020204030204" pitchFamily="34" charset="0"/>
                <a:sym typeface="Arial"/>
              </a:rPr>
              <a:t>Designated authorities, </a:t>
            </a:r>
            <a:endParaRPr dirty="0">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Calibri" panose="020F0502020204030204" pitchFamily="34" charset="0"/>
                <a:cs typeface="Calibri" panose="020F0502020204030204" pitchFamily="34" charset="0"/>
                <a:sym typeface="Arial"/>
              </a:rPr>
              <a:t>NGO caseworkers or volunteers may conduct monitoring </a:t>
            </a:r>
            <a:endParaRPr dirty="0">
              <a:latin typeface="Calibri" panose="020F0502020204030204" pitchFamily="34" charset="0"/>
              <a:cs typeface="Calibri" panose="020F0502020204030204" pitchFamily="34" charset="0"/>
            </a:endParaRPr>
          </a:p>
        </p:txBody>
      </p:sp>
      <p:grpSp>
        <p:nvGrpSpPr>
          <p:cNvPr id="340" name="Google Shape;340;p62"/>
          <p:cNvGrpSpPr/>
          <p:nvPr/>
        </p:nvGrpSpPr>
        <p:grpSpPr>
          <a:xfrm>
            <a:off x="1721531" y="4264918"/>
            <a:ext cx="393748" cy="1270000"/>
            <a:chOff x="4045581" y="1684320"/>
            <a:chExt cx="350098" cy="1129211"/>
          </a:xfrm>
        </p:grpSpPr>
        <p:sp>
          <p:nvSpPr>
            <p:cNvPr id="341" name="Google Shape;341;p62"/>
            <p:cNvSpPr/>
            <p:nvPr/>
          </p:nvSpPr>
          <p:spPr>
            <a:xfrm>
              <a:off x="4045581" y="2069359"/>
              <a:ext cx="350098" cy="744172"/>
            </a:xfrm>
            <a:prstGeom prst="round2SameRect">
              <a:avLst>
                <a:gd name="adj1" fmla="val 500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42" name="Google Shape;342;p62"/>
            <p:cNvSpPr/>
            <p:nvPr/>
          </p:nvSpPr>
          <p:spPr>
            <a:xfrm>
              <a:off x="4064379" y="1684320"/>
              <a:ext cx="328890" cy="328891"/>
            </a:xfrm>
            <a:prstGeom prst="ellipse">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343" name="Google Shape;343;p62"/>
          <p:cNvGrpSpPr/>
          <p:nvPr/>
        </p:nvGrpSpPr>
        <p:grpSpPr>
          <a:xfrm>
            <a:off x="1015240" y="3996299"/>
            <a:ext cx="564296" cy="1270000"/>
            <a:chOff x="3000654" y="1516217"/>
            <a:chExt cx="245039" cy="551483"/>
          </a:xfrm>
        </p:grpSpPr>
        <p:grpSp>
          <p:nvGrpSpPr>
            <p:cNvPr id="344" name="Google Shape;344;p62"/>
            <p:cNvGrpSpPr/>
            <p:nvPr/>
          </p:nvGrpSpPr>
          <p:grpSpPr>
            <a:xfrm>
              <a:off x="3036509" y="1516217"/>
              <a:ext cx="172158" cy="551483"/>
              <a:chOff x="4043172" y="1684320"/>
              <a:chExt cx="352508" cy="1129211"/>
            </a:xfrm>
          </p:grpSpPr>
          <p:sp>
            <p:nvSpPr>
              <p:cNvPr id="345" name="Google Shape;345;p62"/>
              <p:cNvSpPr/>
              <p:nvPr/>
            </p:nvSpPr>
            <p:spPr>
              <a:xfrm>
                <a:off x="4045582" y="2069359"/>
                <a:ext cx="350098" cy="744172"/>
              </a:xfrm>
              <a:prstGeom prst="round2SameRect">
                <a:avLst>
                  <a:gd name="adj1" fmla="val 500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46" name="Google Shape;346;p62"/>
              <p:cNvSpPr/>
              <p:nvPr/>
            </p:nvSpPr>
            <p:spPr>
              <a:xfrm>
                <a:off x="4043172" y="1684320"/>
                <a:ext cx="328891" cy="328891"/>
              </a:xfrm>
              <a:prstGeom prst="ellipse">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
          <p:nvSpPr>
            <p:cNvPr id="347" name="Google Shape;347;p62"/>
            <p:cNvSpPr/>
            <p:nvPr/>
          </p:nvSpPr>
          <p:spPr>
            <a:xfrm rot="10800000">
              <a:off x="3000654" y="1805724"/>
              <a:ext cx="245039" cy="261975"/>
            </a:xfrm>
            <a:prstGeom prst="flowChartManualOperation">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348" name="Google Shape;348;p62"/>
          <p:cNvGrpSpPr/>
          <p:nvPr/>
        </p:nvGrpSpPr>
        <p:grpSpPr>
          <a:xfrm>
            <a:off x="6167554" y="4115186"/>
            <a:ext cx="1791026" cy="1344384"/>
            <a:chOff x="6275214" y="4115186"/>
            <a:chExt cx="1791026" cy="1344384"/>
          </a:xfrm>
        </p:grpSpPr>
        <p:grpSp>
          <p:nvGrpSpPr>
            <p:cNvPr id="349" name="Google Shape;349;p62"/>
            <p:cNvGrpSpPr/>
            <p:nvPr/>
          </p:nvGrpSpPr>
          <p:grpSpPr>
            <a:xfrm>
              <a:off x="6643518" y="4334860"/>
              <a:ext cx="254176" cy="819822"/>
              <a:chOff x="4045581" y="1684320"/>
              <a:chExt cx="350098" cy="1129211"/>
            </a:xfrm>
          </p:grpSpPr>
          <p:sp>
            <p:nvSpPr>
              <p:cNvPr id="350" name="Google Shape;350;p62"/>
              <p:cNvSpPr/>
              <p:nvPr/>
            </p:nvSpPr>
            <p:spPr>
              <a:xfrm>
                <a:off x="4045581" y="2069359"/>
                <a:ext cx="350098" cy="744172"/>
              </a:xfrm>
              <a:prstGeom prst="round2SameRect">
                <a:avLst>
                  <a:gd name="adj1" fmla="val 500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51" name="Google Shape;351;p62"/>
              <p:cNvSpPr/>
              <p:nvPr/>
            </p:nvSpPr>
            <p:spPr>
              <a:xfrm>
                <a:off x="4064379" y="1684320"/>
                <a:ext cx="328890" cy="328891"/>
              </a:xfrm>
              <a:prstGeom prst="ellipse">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352" name="Google Shape;352;p62"/>
            <p:cNvGrpSpPr/>
            <p:nvPr/>
          </p:nvGrpSpPr>
          <p:grpSpPr>
            <a:xfrm>
              <a:off x="7364981" y="4115186"/>
              <a:ext cx="364270" cy="819822"/>
              <a:chOff x="3000654" y="1516217"/>
              <a:chExt cx="245039" cy="551483"/>
            </a:xfrm>
          </p:grpSpPr>
          <p:grpSp>
            <p:nvGrpSpPr>
              <p:cNvPr id="353" name="Google Shape;353;p62"/>
              <p:cNvGrpSpPr/>
              <p:nvPr/>
            </p:nvGrpSpPr>
            <p:grpSpPr>
              <a:xfrm>
                <a:off x="3036509" y="1516217"/>
                <a:ext cx="172158" cy="551483"/>
                <a:chOff x="4043172" y="1684320"/>
                <a:chExt cx="352508" cy="1129211"/>
              </a:xfrm>
            </p:grpSpPr>
            <p:sp>
              <p:nvSpPr>
                <p:cNvPr id="354" name="Google Shape;354;p62"/>
                <p:cNvSpPr/>
                <p:nvPr/>
              </p:nvSpPr>
              <p:spPr>
                <a:xfrm>
                  <a:off x="4045582" y="2069359"/>
                  <a:ext cx="350098" cy="744172"/>
                </a:xfrm>
                <a:prstGeom prst="round2SameRect">
                  <a:avLst>
                    <a:gd name="adj1" fmla="val 500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55" name="Google Shape;355;p62"/>
                <p:cNvSpPr/>
                <p:nvPr/>
              </p:nvSpPr>
              <p:spPr>
                <a:xfrm>
                  <a:off x="4043172" y="1684320"/>
                  <a:ext cx="328891" cy="328891"/>
                </a:xfrm>
                <a:prstGeom prst="ellipse">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
            <p:nvSpPr>
              <p:cNvPr id="356" name="Google Shape;356;p62"/>
              <p:cNvSpPr/>
              <p:nvPr/>
            </p:nvSpPr>
            <p:spPr>
              <a:xfrm rot="10800000">
                <a:off x="3000654" y="1805724"/>
                <a:ext cx="245039" cy="261975"/>
              </a:xfrm>
              <a:prstGeom prst="flowChartManualOperation">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357" name="Google Shape;357;p62"/>
            <p:cNvGrpSpPr/>
            <p:nvPr/>
          </p:nvGrpSpPr>
          <p:grpSpPr>
            <a:xfrm>
              <a:off x="7011660" y="4551574"/>
              <a:ext cx="254176" cy="819822"/>
              <a:chOff x="4045581" y="1684320"/>
              <a:chExt cx="350098" cy="1129211"/>
            </a:xfrm>
          </p:grpSpPr>
          <p:sp>
            <p:nvSpPr>
              <p:cNvPr id="358" name="Google Shape;358;p62"/>
              <p:cNvSpPr/>
              <p:nvPr/>
            </p:nvSpPr>
            <p:spPr>
              <a:xfrm>
                <a:off x="4045581" y="2069359"/>
                <a:ext cx="350098" cy="744172"/>
              </a:xfrm>
              <a:prstGeom prst="round2SameRect">
                <a:avLst>
                  <a:gd name="adj1" fmla="val 500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59" name="Google Shape;359;p62"/>
              <p:cNvSpPr/>
              <p:nvPr/>
            </p:nvSpPr>
            <p:spPr>
              <a:xfrm>
                <a:off x="4064379" y="1684320"/>
                <a:ext cx="328890" cy="328891"/>
              </a:xfrm>
              <a:prstGeom prst="ellipse">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360" name="Google Shape;360;p62"/>
            <p:cNvGrpSpPr/>
            <p:nvPr/>
          </p:nvGrpSpPr>
          <p:grpSpPr>
            <a:xfrm>
              <a:off x="7812064" y="4508761"/>
              <a:ext cx="254176" cy="819822"/>
              <a:chOff x="4045581" y="1684320"/>
              <a:chExt cx="350098" cy="1129211"/>
            </a:xfrm>
          </p:grpSpPr>
          <p:sp>
            <p:nvSpPr>
              <p:cNvPr id="361" name="Google Shape;361;p62"/>
              <p:cNvSpPr/>
              <p:nvPr/>
            </p:nvSpPr>
            <p:spPr>
              <a:xfrm>
                <a:off x="4045581" y="2069359"/>
                <a:ext cx="350098" cy="744172"/>
              </a:xfrm>
              <a:prstGeom prst="round2SameRect">
                <a:avLst>
                  <a:gd name="adj1" fmla="val 500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62" name="Google Shape;362;p62"/>
              <p:cNvSpPr/>
              <p:nvPr/>
            </p:nvSpPr>
            <p:spPr>
              <a:xfrm>
                <a:off x="4064379" y="1684320"/>
                <a:ext cx="328890" cy="328891"/>
              </a:xfrm>
              <a:prstGeom prst="ellipse">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363" name="Google Shape;363;p62"/>
            <p:cNvGrpSpPr/>
            <p:nvPr/>
          </p:nvGrpSpPr>
          <p:grpSpPr>
            <a:xfrm>
              <a:off x="6275214" y="4639748"/>
              <a:ext cx="364270" cy="819822"/>
              <a:chOff x="3000654" y="1516217"/>
              <a:chExt cx="245039" cy="551483"/>
            </a:xfrm>
          </p:grpSpPr>
          <p:grpSp>
            <p:nvGrpSpPr>
              <p:cNvPr id="364" name="Google Shape;364;p62"/>
              <p:cNvGrpSpPr/>
              <p:nvPr/>
            </p:nvGrpSpPr>
            <p:grpSpPr>
              <a:xfrm>
                <a:off x="3036509" y="1516217"/>
                <a:ext cx="172158" cy="551483"/>
                <a:chOff x="4043172" y="1684320"/>
                <a:chExt cx="352508" cy="1129211"/>
              </a:xfrm>
            </p:grpSpPr>
            <p:sp>
              <p:nvSpPr>
                <p:cNvPr id="365" name="Google Shape;365;p62"/>
                <p:cNvSpPr/>
                <p:nvPr/>
              </p:nvSpPr>
              <p:spPr>
                <a:xfrm>
                  <a:off x="4045582" y="2069359"/>
                  <a:ext cx="350098" cy="744172"/>
                </a:xfrm>
                <a:prstGeom prst="round2SameRect">
                  <a:avLst>
                    <a:gd name="adj1" fmla="val 500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66" name="Google Shape;366;p62"/>
                <p:cNvSpPr/>
                <p:nvPr/>
              </p:nvSpPr>
              <p:spPr>
                <a:xfrm>
                  <a:off x="4043172" y="1684320"/>
                  <a:ext cx="328891" cy="328891"/>
                </a:xfrm>
                <a:prstGeom prst="ellipse">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
            <p:nvSpPr>
              <p:cNvPr id="367" name="Google Shape;367;p62"/>
              <p:cNvSpPr/>
              <p:nvPr/>
            </p:nvSpPr>
            <p:spPr>
              <a:xfrm rot="10800000">
                <a:off x="3000654" y="1805724"/>
                <a:ext cx="245039" cy="261975"/>
              </a:xfrm>
              <a:prstGeom prst="flowChartManualOperation">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grpSp>
        <p:nvGrpSpPr>
          <p:cNvPr id="368" name="Google Shape;368;p62"/>
          <p:cNvGrpSpPr/>
          <p:nvPr/>
        </p:nvGrpSpPr>
        <p:grpSpPr>
          <a:xfrm>
            <a:off x="894825" y="2025840"/>
            <a:ext cx="1353641" cy="1038296"/>
            <a:chOff x="894825" y="1893627"/>
            <a:chExt cx="1493444" cy="1145530"/>
          </a:xfrm>
        </p:grpSpPr>
        <p:sp>
          <p:nvSpPr>
            <p:cNvPr id="369" name="Google Shape;369;p62"/>
            <p:cNvSpPr/>
            <p:nvPr/>
          </p:nvSpPr>
          <p:spPr>
            <a:xfrm>
              <a:off x="894825" y="1893627"/>
              <a:ext cx="1493444" cy="1135903"/>
            </a:xfrm>
            <a:prstGeom prst="rect">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70" name="Google Shape;370;p62"/>
            <p:cNvSpPr/>
            <p:nvPr/>
          </p:nvSpPr>
          <p:spPr>
            <a:xfrm>
              <a:off x="1026705" y="2071696"/>
              <a:ext cx="317602" cy="31760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71" name="Google Shape;371;p62"/>
            <p:cNvSpPr/>
            <p:nvPr/>
          </p:nvSpPr>
          <p:spPr>
            <a:xfrm>
              <a:off x="1477162" y="2071696"/>
              <a:ext cx="317602" cy="31760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72" name="Google Shape;372;p62"/>
            <p:cNvSpPr/>
            <p:nvPr/>
          </p:nvSpPr>
          <p:spPr>
            <a:xfrm>
              <a:off x="1923753" y="2071696"/>
              <a:ext cx="317602" cy="31760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73" name="Google Shape;373;p62"/>
            <p:cNvSpPr/>
            <p:nvPr/>
          </p:nvSpPr>
          <p:spPr>
            <a:xfrm>
              <a:off x="1485311" y="2593082"/>
              <a:ext cx="312472" cy="4460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
        <p:nvSpPr>
          <p:cNvPr id="374" name="Google Shape;374;p62"/>
          <p:cNvSpPr txBox="1"/>
          <p:nvPr/>
        </p:nvSpPr>
        <p:spPr>
          <a:xfrm>
            <a:off x="9274650" y="5868550"/>
            <a:ext cx="2959500" cy="37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chemeClr val="tx1"/>
                </a:solidFill>
                <a:latin typeface="Calibri" panose="020F0502020204030204" pitchFamily="34" charset="0"/>
                <a:ea typeface="Helvetica Neue"/>
                <a:cs typeface="Calibri" panose="020F0502020204030204" pitchFamily="34" charset="0"/>
                <a:sym typeface="Helvetica Neue"/>
              </a:rPr>
              <a:t>Source: ACE tool 59, module 11</a:t>
            </a:r>
            <a:endParaRPr dirty="0">
              <a:solidFill>
                <a:schemeClr val="tx1"/>
              </a:solidFill>
              <a:latin typeface="Calibri" panose="020F0502020204030204" pitchFamily="34" charset="0"/>
              <a:ea typeface="Helvetica Neue"/>
              <a:cs typeface="Calibri" panose="020F0502020204030204" pitchFamily="34" charset="0"/>
              <a:sym typeface="Helvetica Neue"/>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63"/>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a:t>How to conduct monitoring visits?</a:t>
            </a:r>
            <a:endParaRPr/>
          </a:p>
        </p:txBody>
      </p:sp>
      <p:sp>
        <p:nvSpPr>
          <p:cNvPr id="381" name="Google Shape;381;p63"/>
          <p:cNvSpPr/>
          <p:nvPr/>
        </p:nvSpPr>
        <p:spPr>
          <a:xfrm rot="-3238909">
            <a:off x="5017846" y="1815513"/>
            <a:ext cx="334720" cy="170347"/>
          </a:xfrm>
          <a:prstGeom prst="corner">
            <a:avLst>
              <a:gd name="adj1" fmla="val 42208"/>
              <a:gd name="adj2" fmla="val 4335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382" name="Google Shape;382;p63"/>
          <p:cNvGrpSpPr/>
          <p:nvPr/>
        </p:nvGrpSpPr>
        <p:grpSpPr>
          <a:xfrm>
            <a:off x="1623106" y="1900686"/>
            <a:ext cx="2044679" cy="3349351"/>
            <a:chOff x="5048580" y="1330093"/>
            <a:chExt cx="665593" cy="1090296"/>
          </a:xfrm>
        </p:grpSpPr>
        <p:grpSp>
          <p:nvGrpSpPr>
            <p:cNvPr id="383" name="Google Shape;383;p63"/>
            <p:cNvGrpSpPr/>
            <p:nvPr/>
          </p:nvGrpSpPr>
          <p:grpSpPr>
            <a:xfrm>
              <a:off x="5143825" y="1800822"/>
              <a:ext cx="316044" cy="323250"/>
              <a:chOff x="2954263" y="1775178"/>
              <a:chExt cx="316044" cy="323250"/>
            </a:xfrm>
          </p:grpSpPr>
          <p:sp>
            <p:nvSpPr>
              <p:cNvPr id="384" name="Google Shape;384;p63"/>
              <p:cNvSpPr/>
              <p:nvPr/>
            </p:nvSpPr>
            <p:spPr>
              <a:xfrm rot="-8740439">
                <a:off x="3108478" y="1782471"/>
                <a:ext cx="101566" cy="245105"/>
              </a:xfrm>
              <a:prstGeom prst="round2SameRect">
                <a:avLst>
                  <a:gd name="adj1" fmla="val 493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85" name="Google Shape;385;p63"/>
              <p:cNvSpPr/>
              <p:nvPr/>
            </p:nvSpPr>
            <p:spPr>
              <a:xfrm rot="-7498798">
                <a:off x="3000569" y="1926295"/>
                <a:ext cx="101566" cy="165924"/>
              </a:xfrm>
              <a:prstGeom prst="round2SameRect">
                <a:avLst>
                  <a:gd name="adj1" fmla="val 493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
          <p:nvSpPr>
            <p:cNvPr id="386" name="Google Shape;386;p63"/>
            <p:cNvSpPr/>
            <p:nvPr/>
          </p:nvSpPr>
          <p:spPr>
            <a:xfrm rot="-1094684">
              <a:off x="5102983" y="1656859"/>
              <a:ext cx="45719" cy="354879"/>
            </a:xfrm>
            <a:prstGeom prst="rect">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87" name="Google Shape;387;p63"/>
            <p:cNvSpPr/>
            <p:nvPr/>
          </p:nvSpPr>
          <p:spPr>
            <a:xfrm rot="-5064055">
              <a:off x="5265161" y="1680146"/>
              <a:ext cx="101003" cy="279895"/>
            </a:xfrm>
            <a:prstGeom prst="round2SameRect">
              <a:avLst>
                <a:gd name="adj1" fmla="val 493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388" name="Google Shape;388;p63"/>
            <p:cNvCxnSpPr/>
            <p:nvPr/>
          </p:nvCxnSpPr>
          <p:spPr>
            <a:xfrm flipH="1">
              <a:off x="5175388" y="1694718"/>
              <a:ext cx="74812" cy="109302"/>
            </a:xfrm>
            <a:prstGeom prst="straightConnector1">
              <a:avLst/>
            </a:prstGeom>
            <a:noFill/>
            <a:ln w="28575" cap="flat" cmpd="sng">
              <a:solidFill>
                <a:srgbClr val="026593"/>
              </a:solidFill>
              <a:prstDash val="solid"/>
              <a:round/>
              <a:headEnd type="none" w="sm" len="sm"/>
              <a:tailEnd type="none" w="sm" len="sm"/>
            </a:ln>
          </p:spPr>
        </p:cxnSp>
        <p:grpSp>
          <p:nvGrpSpPr>
            <p:cNvPr id="389" name="Google Shape;389;p63"/>
            <p:cNvGrpSpPr/>
            <p:nvPr/>
          </p:nvGrpSpPr>
          <p:grpSpPr>
            <a:xfrm>
              <a:off x="5274909" y="1330093"/>
              <a:ext cx="439264" cy="1090296"/>
              <a:chOff x="4152776" y="1302447"/>
              <a:chExt cx="365595" cy="907443"/>
            </a:xfrm>
          </p:grpSpPr>
          <p:sp>
            <p:nvSpPr>
              <p:cNvPr id="390" name="Google Shape;390;p63"/>
              <p:cNvSpPr/>
              <p:nvPr/>
            </p:nvSpPr>
            <p:spPr>
              <a:xfrm rot="10800000">
                <a:off x="4152776" y="1702969"/>
                <a:ext cx="365595" cy="506921"/>
              </a:xfrm>
              <a:prstGeom prst="flowChartManualOperation">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91" name="Google Shape;391;p63"/>
              <p:cNvSpPr/>
              <p:nvPr/>
            </p:nvSpPr>
            <p:spPr>
              <a:xfrm>
                <a:off x="4202705" y="1618460"/>
                <a:ext cx="266665" cy="584840"/>
              </a:xfrm>
              <a:prstGeom prst="round2SameRect">
                <a:avLst>
                  <a:gd name="adj1" fmla="val 500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92" name="Google Shape;392;p63"/>
              <p:cNvSpPr/>
              <p:nvPr/>
            </p:nvSpPr>
            <p:spPr>
              <a:xfrm>
                <a:off x="4200727" y="1302447"/>
                <a:ext cx="269696" cy="269696"/>
              </a:xfrm>
              <a:prstGeom prst="ellipse">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sp>
        <p:nvSpPr>
          <p:cNvPr id="393" name="Google Shape;393;p63"/>
          <p:cNvSpPr/>
          <p:nvPr/>
        </p:nvSpPr>
        <p:spPr>
          <a:xfrm rot="-3238909">
            <a:off x="5017846" y="2674331"/>
            <a:ext cx="334720" cy="170347"/>
          </a:xfrm>
          <a:prstGeom prst="corner">
            <a:avLst>
              <a:gd name="adj1" fmla="val 42208"/>
              <a:gd name="adj2" fmla="val 4335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94" name="Google Shape;394;p63"/>
          <p:cNvSpPr txBox="1"/>
          <p:nvPr/>
        </p:nvSpPr>
        <p:spPr>
          <a:xfrm>
            <a:off x="5638382" y="1808781"/>
            <a:ext cx="5143199" cy="3693319"/>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lt1"/>
              </a:buClr>
              <a:buSzPts val="2400"/>
              <a:buFont typeface="Calibri"/>
              <a:buNone/>
            </a:pPr>
            <a:r>
              <a:rPr lang="en-US" sz="2000" b="0" i="0" u="none" strike="noStrike" cap="none" dirty="0">
                <a:solidFill>
                  <a:schemeClr val="dk1"/>
                </a:solidFill>
                <a:latin typeface="Calibri" panose="020F0502020204030204" pitchFamily="34" charset="0"/>
                <a:cs typeface="Calibri" panose="020F0502020204030204" pitchFamily="34" charset="0"/>
                <a:sym typeface="Arial"/>
              </a:rPr>
              <a:t>Unannounced visits from time to time in addition to planned visits</a:t>
            </a:r>
            <a:endParaRPr dirty="0">
              <a:latin typeface="Calibri" panose="020F0502020204030204" pitchFamily="34" charset="0"/>
              <a:cs typeface="Calibri" panose="020F0502020204030204" pitchFamily="34" charset="0"/>
            </a:endParaRPr>
          </a:p>
          <a:p>
            <a:pPr marL="0" marR="0" lvl="0" indent="0" algn="l" rtl="0">
              <a:lnSpc>
                <a:spcPct val="90000"/>
              </a:lnSpc>
              <a:spcBef>
                <a:spcPts val="0"/>
              </a:spcBef>
              <a:spcAft>
                <a:spcPts val="0"/>
              </a:spcAft>
              <a:buClr>
                <a:schemeClr val="lt1"/>
              </a:buClr>
              <a:buSzPts val="2400"/>
              <a:buFont typeface="Calibri"/>
              <a:buNone/>
            </a:pPr>
            <a:endParaRPr sz="2000" b="0" i="0" u="none" strike="noStrike" cap="none" dirty="0">
              <a:solidFill>
                <a:schemeClr val="dk1"/>
              </a:solidFill>
              <a:latin typeface="Calibri" panose="020F0502020204030204" pitchFamily="34" charset="0"/>
              <a:cs typeface="Calibri" panose="020F0502020204030204" pitchFamily="34" charset="0"/>
              <a:sym typeface="Arial"/>
            </a:endParaRPr>
          </a:p>
          <a:p>
            <a:pPr marL="0" marR="0" lvl="0" indent="0" algn="l" rtl="0">
              <a:lnSpc>
                <a:spcPct val="90000"/>
              </a:lnSpc>
              <a:spcBef>
                <a:spcPts val="0"/>
              </a:spcBef>
              <a:spcAft>
                <a:spcPts val="0"/>
              </a:spcAft>
              <a:buClr>
                <a:schemeClr val="lt1"/>
              </a:buClr>
              <a:buSzPts val="2400"/>
              <a:buFont typeface="Calibri"/>
              <a:buNone/>
            </a:pPr>
            <a:r>
              <a:rPr lang="en-US" sz="2000" b="0" i="0" u="none" strike="noStrike" cap="none" dirty="0">
                <a:solidFill>
                  <a:schemeClr val="dk1"/>
                </a:solidFill>
                <a:latin typeface="Calibri" panose="020F0502020204030204" pitchFamily="34" charset="0"/>
                <a:cs typeface="Calibri" panose="020F0502020204030204" pitchFamily="34" charset="0"/>
                <a:sym typeface="Arial"/>
              </a:rPr>
              <a:t>See each child alone and in a private place, at least for part of every visit</a:t>
            </a:r>
            <a:endParaRPr dirty="0">
              <a:latin typeface="Calibri" panose="020F0502020204030204" pitchFamily="34" charset="0"/>
              <a:cs typeface="Calibri" panose="020F0502020204030204" pitchFamily="34" charset="0"/>
            </a:endParaRPr>
          </a:p>
          <a:p>
            <a:pPr marL="0" marR="0" lvl="0" indent="0" algn="l" rtl="0">
              <a:lnSpc>
                <a:spcPct val="90000"/>
              </a:lnSpc>
              <a:spcBef>
                <a:spcPts val="0"/>
              </a:spcBef>
              <a:spcAft>
                <a:spcPts val="0"/>
              </a:spcAft>
              <a:buClr>
                <a:schemeClr val="lt1"/>
              </a:buClr>
              <a:buSzPts val="2400"/>
              <a:buFont typeface="Calibri"/>
              <a:buNone/>
            </a:pPr>
            <a:endParaRPr sz="2000" b="0" i="0" u="none" strike="noStrike" cap="none" dirty="0">
              <a:solidFill>
                <a:schemeClr val="dk1"/>
              </a:solidFill>
              <a:latin typeface="Calibri" panose="020F0502020204030204" pitchFamily="34" charset="0"/>
              <a:cs typeface="Calibri" panose="020F0502020204030204" pitchFamily="34" charset="0"/>
              <a:sym typeface="Arial"/>
            </a:endParaRPr>
          </a:p>
          <a:p>
            <a:pPr marL="0" marR="0" lvl="0" indent="0" algn="l" rtl="0">
              <a:lnSpc>
                <a:spcPct val="90000"/>
              </a:lnSpc>
              <a:spcBef>
                <a:spcPts val="0"/>
              </a:spcBef>
              <a:spcAft>
                <a:spcPts val="0"/>
              </a:spcAft>
              <a:buClr>
                <a:schemeClr val="lt1"/>
              </a:buClr>
              <a:buSzPts val="2400"/>
              <a:buFont typeface="Calibri"/>
              <a:buNone/>
            </a:pPr>
            <a:r>
              <a:rPr lang="en-US" sz="2000" b="0" i="0" u="none" strike="noStrike" cap="none" dirty="0">
                <a:solidFill>
                  <a:schemeClr val="dk1"/>
                </a:solidFill>
                <a:latin typeface="Calibri" panose="020F0502020204030204" pitchFamily="34" charset="0"/>
                <a:cs typeface="Calibri" panose="020F0502020204030204" pitchFamily="34" charset="0"/>
                <a:sym typeface="Arial"/>
              </a:rPr>
              <a:t>Spend sufficient time to observe the child and their interactions</a:t>
            </a:r>
            <a:endParaRPr dirty="0">
              <a:latin typeface="Calibri" panose="020F0502020204030204" pitchFamily="34" charset="0"/>
              <a:cs typeface="Calibri" panose="020F0502020204030204" pitchFamily="34" charset="0"/>
            </a:endParaRPr>
          </a:p>
          <a:p>
            <a:pPr marL="0" marR="0" lvl="0" indent="0" algn="l" rtl="0">
              <a:lnSpc>
                <a:spcPct val="90000"/>
              </a:lnSpc>
              <a:spcBef>
                <a:spcPts val="0"/>
              </a:spcBef>
              <a:spcAft>
                <a:spcPts val="0"/>
              </a:spcAft>
              <a:buClr>
                <a:schemeClr val="lt1"/>
              </a:buClr>
              <a:buSzPts val="2400"/>
              <a:buFont typeface="Calibri"/>
              <a:buNone/>
            </a:pPr>
            <a:endParaRPr sz="2000" b="0" i="0" u="none" strike="noStrike" cap="none" dirty="0">
              <a:solidFill>
                <a:schemeClr val="dk1"/>
              </a:solidFill>
              <a:latin typeface="Calibri" panose="020F0502020204030204" pitchFamily="34" charset="0"/>
              <a:cs typeface="Calibri" panose="020F0502020204030204" pitchFamily="34" charset="0"/>
              <a:sym typeface="Arial"/>
            </a:endParaRPr>
          </a:p>
          <a:p>
            <a:pPr marL="0" marR="0" lvl="0" indent="0" algn="l" rtl="0">
              <a:lnSpc>
                <a:spcPct val="90000"/>
              </a:lnSpc>
              <a:spcBef>
                <a:spcPts val="0"/>
              </a:spcBef>
              <a:spcAft>
                <a:spcPts val="0"/>
              </a:spcAft>
              <a:buClr>
                <a:schemeClr val="lt1"/>
              </a:buClr>
              <a:buSzPts val="2400"/>
              <a:buFont typeface="Calibri"/>
              <a:buNone/>
            </a:pPr>
            <a:r>
              <a:rPr lang="en-US" sz="2000" b="0" i="0" u="none" strike="noStrike" cap="none" dirty="0">
                <a:solidFill>
                  <a:schemeClr val="dk1"/>
                </a:solidFill>
                <a:latin typeface="Calibri" panose="020F0502020204030204" pitchFamily="34" charset="0"/>
                <a:cs typeface="Calibri" panose="020F0502020204030204" pitchFamily="34" charset="0"/>
                <a:sym typeface="Arial"/>
              </a:rPr>
              <a:t>Address urgent concerns immediately according to the agreed procedures </a:t>
            </a:r>
            <a:endParaRPr dirty="0">
              <a:latin typeface="Calibri" panose="020F0502020204030204" pitchFamily="34" charset="0"/>
              <a:cs typeface="Calibri" panose="020F0502020204030204" pitchFamily="34" charset="0"/>
            </a:endParaRPr>
          </a:p>
          <a:p>
            <a:pPr marL="0" marR="0" lvl="0" indent="0" algn="l" rtl="0">
              <a:lnSpc>
                <a:spcPct val="90000"/>
              </a:lnSpc>
              <a:spcBef>
                <a:spcPts val="0"/>
              </a:spcBef>
              <a:spcAft>
                <a:spcPts val="0"/>
              </a:spcAft>
              <a:buClr>
                <a:schemeClr val="lt1"/>
              </a:buClr>
              <a:buSzPts val="2400"/>
              <a:buFont typeface="Calibri"/>
              <a:buNone/>
            </a:pPr>
            <a:endParaRPr sz="2000" b="0" i="0" u="none" strike="noStrike" cap="none" dirty="0">
              <a:solidFill>
                <a:schemeClr val="dk1"/>
              </a:solidFill>
              <a:latin typeface="Calibri" panose="020F0502020204030204" pitchFamily="34" charset="0"/>
              <a:cs typeface="Calibri" panose="020F0502020204030204" pitchFamily="34" charset="0"/>
              <a:sym typeface="Arial"/>
            </a:endParaRPr>
          </a:p>
          <a:p>
            <a:pPr marL="0" marR="0" lvl="0" indent="0" algn="l" rtl="0">
              <a:lnSpc>
                <a:spcPct val="90000"/>
              </a:lnSpc>
              <a:spcBef>
                <a:spcPts val="0"/>
              </a:spcBef>
              <a:spcAft>
                <a:spcPts val="0"/>
              </a:spcAft>
              <a:buClr>
                <a:schemeClr val="lt1"/>
              </a:buClr>
              <a:buSzPts val="2400"/>
              <a:buFont typeface="Calibri"/>
              <a:buNone/>
            </a:pPr>
            <a:r>
              <a:rPr lang="en-US" sz="2000" b="0" i="0" u="none" strike="noStrike" cap="none" dirty="0">
                <a:solidFill>
                  <a:schemeClr val="dk1"/>
                </a:solidFill>
                <a:latin typeface="Calibri" panose="020F0502020204030204" pitchFamily="34" charset="0"/>
                <a:cs typeface="Calibri" panose="020F0502020204030204" pitchFamily="34" charset="0"/>
                <a:sym typeface="Arial"/>
              </a:rPr>
              <a:t>Document each visit in the child’s case file</a:t>
            </a:r>
            <a:endParaRPr dirty="0">
              <a:latin typeface="Calibri" panose="020F0502020204030204" pitchFamily="34" charset="0"/>
              <a:cs typeface="Calibri" panose="020F0502020204030204" pitchFamily="34" charset="0"/>
            </a:endParaRPr>
          </a:p>
        </p:txBody>
      </p:sp>
      <p:sp>
        <p:nvSpPr>
          <p:cNvPr id="395" name="Google Shape;395;p63"/>
          <p:cNvSpPr/>
          <p:nvPr/>
        </p:nvSpPr>
        <p:spPr>
          <a:xfrm rot="-3238909">
            <a:off x="5017847" y="3483553"/>
            <a:ext cx="334720" cy="170347"/>
          </a:xfrm>
          <a:prstGeom prst="corner">
            <a:avLst>
              <a:gd name="adj1" fmla="val 42208"/>
              <a:gd name="adj2" fmla="val 4335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96" name="Google Shape;396;p63"/>
          <p:cNvSpPr/>
          <p:nvPr/>
        </p:nvSpPr>
        <p:spPr>
          <a:xfrm rot="-3238909">
            <a:off x="5017847" y="4292775"/>
            <a:ext cx="334720" cy="170347"/>
          </a:xfrm>
          <a:prstGeom prst="corner">
            <a:avLst>
              <a:gd name="adj1" fmla="val 42208"/>
              <a:gd name="adj2" fmla="val 4335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97" name="Google Shape;397;p63"/>
          <p:cNvSpPr/>
          <p:nvPr/>
        </p:nvSpPr>
        <p:spPr>
          <a:xfrm rot="-3238909">
            <a:off x="5017847" y="5101997"/>
            <a:ext cx="334720" cy="170347"/>
          </a:xfrm>
          <a:prstGeom prst="corner">
            <a:avLst>
              <a:gd name="adj1" fmla="val 42208"/>
              <a:gd name="adj2" fmla="val 4335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98" name="Google Shape;398;p63"/>
          <p:cNvSpPr txBox="1"/>
          <p:nvPr/>
        </p:nvSpPr>
        <p:spPr>
          <a:xfrm>
            <a:off x="9274650" y="5868550"/>
            <a:ext cx="2959500" cy="37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latin typeface="Helvetica Neue"/>
                <a:ea typeface="Helvetica Neue"/>
                <a:cs typeface="Helvetica Neue"/>
                <a:sym typeface="Helvetica Neue"/>
              </a:rPr>
              <a:t>Source: ACE tool 59, module 11</a:t>
            </a:r>
            <a:endParaRPr>
              <a:latin typeface="Helvetica Neue"/>
              <a:ea typeface="Helvetica Neue"/>
              <a:cs typeface="Helvetica Neue"/>
              <a:sym typeface="Helvetica Neue"/>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22"/>
          <p:cNvSpPr/>
          <p:nvPr/>
        </p:nvSpPr>
        <p:spPr>
          <a:xfrm>
            <a:off x="371475" y="963601"/>
            <a:ext cx="10444161" cy="534757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400"/>
              <a:buFont typeface="Arial"/>
              <a:buNone/>
            </a:pPr>
            <a:r>
              <a:rPr lang="en-US" sz="2400" b="1" i="0" u="none" strike="noStrike" cap="none" dirty="0">
                <a:solidFill>
                  <a:srgbClr val="97467D"/>
                </a:solidFill>
                <a:latin typeface="Helvetica Neue"/>
                <a:ea typeface="Helvetica Neue"/>
                <a:cs typeface="Helvetica Neue"/>
                <a:sym typeface="Helvetica Neue"/>
              </a:rPr>
              <a:t>Activity 2 – Mitigating Risks of Supporting Residential Care</a:t>
            </a:r>
            <a:endParaRPr sz="2400" b="1" i="0" u="none" strike="noStrike" cap="none" dirty="0">
              <a:solidFill>
                <a:srgbClr val="97467D"/>
              </a:solidFill>
              <a:latin typeface="Helvetica Neue"/>
              <a:ea typeface="Helvetica Neue"/>
              <a:cs typeface="Helvetica Neue"/>
              <a:sym typeface="Helvetica Neue"/>
            </a:endParaRPr>
          </a:p>
          <a:p>
            <a:pPr marL="0" marR="0" lvl="0" indent="0" algn="l" rtl="0">
              <a:lnSpc>
                <a:spcPct val="150000"/>
              </a:lnSpc>
              <a:spcBef>
                <a:spcPts val="0"/>
              </a:spcBef>
              <a:spcAft>
                <a:spcPts val="0"/>
              </a:spcAft>
              <a:buClr>
                <a:srgbClr val="000000"/>
              </a:buClr>
              <a:buSzPts val="1800"/>
              <a:buFont typeface="Arial"/>
              <a:buNone/>
            </a:pPr>
            <a:endParaRPr sz="1800" b="0" i="0" u="none" strike="noStrike" cap="none" dirty="0">
              <a:solidFill>
                <a:srgbClr val="92D050"/>
              </a:solidFill>
              <a:latin typeface="Calibri"/>
              <a:ea typeface="Calibri"/>
              <a:cs typeface="Calibri"/>
              <a:sym typeface="Calibri"/>
            </a:endParaRPr>
          </a:p>
          <a:p>
            <a:pPr marL="0" marR="0" lvl="0" indent="0" algn="l" rtl="0">
              <a:lnSpc>
                <a:spcPct val="150000"/>
              </a:lnSpc>
              <a:spcBef>
                <a:spcPts val="0"/>
              </a:spcBef>
              <a:spcAft>
                <a:spcPts val="0"/>
              </a:spcAft>
              <a:buClr>
                <a:srgbClr val="000000"/>
              </a:buClr>
              <a:buSzPts val="1500"/>
              <a:buFont typeface="Arial"/>
              <a:buNone/>
            </a:pPr>
            <a:r>
              <a:rPr lang="en-US" sz="1500" b="0" i="1"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A residential care provider requests urgent supplies for children in their care including water, basic food and non-food items and food for infants.  They are unable to access supplies because of the disruption and limits to transportation and they have additional children admitted since the emergency. </a:t>
            </a:r>
            <a:r>
              <a:rPr lang="en-US" sz="1500" b="0" i="1" u="none" strike="noStrike" cap="none" dirty="0" err="1">
                <a:solidFill>
                  <a:schemeClr val="tx1"/>
                </a:solidFill>
                <a:latin typeface="Calibri" panose="020F0502020204030204" pitchFamily="34" charset="0"/>
                <a:ea typeface="Helvetica Neue"/>
                <a:cs typeface="Calibri" panose="020F0502020204030204" pitchFamily="34" charset="0"/>
                <a:sym typeface="Helvetica Neue"/>
              </a:rPr>
              <a:t>Organisations</a:t>
            </a:r>
            <a:r>
              <a:rPr lang="en-US" sz="1500" b="0" i="1"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 in other sectors have also received requests and are asking for guidance from the UASC group. </a:t>
            </a:r>
            <a:endParaRPr dirty="0">
              <a:solidFill>
                <a:schemeClr val="tx1"/>
              </a:solidFill>
              <a:latin typeface="Calibri" panose="020F0502020204030204" pitchFamily="34" charset="0"/>
              <a:cs typeface="Calibri" panose="020F0502020204030204" pitchFamily="34" charset="0"/>
            </a:endParaRPr>
          </a:p>
          <a:p>
            <a:pPr marL="0" marR="0" lvl="0" indent="0" algn="l" rtl="0">
              <a:lnSpc>
                <a:spcPct val="150000"/>
              </a:lnSpc>
              <a:spcBef>
                <a:spcPts val="0"/>
              </a:spcBef>
              <a:spcAft>
                <a:spcPts val="0"/>
              </a:spcAft>
              <a:buClr>
                <a:srgbClr val="000000"/>
              </a:buClr>
              <a:buSzPts val="1500"/>
              <a:buFont typeface="Arial"/>
              <a:buNone/>
            </a:pPr>
            <a:endParaRPr sz="15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endParaRPr>
          </a:p>
          <a:p>
            <a:pPr marL="457200" marR="0" lvl="0" indent="0" algn="just" rtl="0">
              <a:lnSpc>
                <a:spcPct val="100000"/>
              </a:lnSpc>
              <a:spcBef>
                <a:spcPts val="0"/>
              </a:spcBef>
              <a:spcAft>
                <a:spcPts val="0"/>
              </a:spcAft>
              <a:buNone/>
            </a:pPr>
            <a:r>
              <a:rPr lang="en-U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1. What are the risks of providing, and </a:t>
            </a:r>
            <a:r>
              <a:rPr lang="en-US" sz="1800" dirty="0">
                <a:solidFill>
                  <a:schemeClr val="tx1"/>
                </a:solidFill>
                <a:latin typeface="Calibri" panose="020F0502020204030204" pitchFamily="34" charset="0"/>
                <a:ea typeface="Helvetica Neue"/>
                <a:cs typeface="Calibri" panose="020F0502020204030204" pitchFamily="34" charset="0"/>
                <a:sym typeface="Helvetica Neue"/>
              </a:rPr>
              <a:t>of not providing,</a:t>
            </a:r>
            <a:r>
              <a:rPr lang="en-U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 support to the residential care provider? </a:t>
            </a:r>
            <a:endParaRPr sz="20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endParaRPr>
          </a:p>
          <a:p>
            <a:pPr marL="457200" marR="0" lvl="0" indent="0" algn="just" rtl="0">
              <a:lnSpc>
                <a:spcPct val="100000"/>
              </a:lnSpc>
              <a:spcBef>
                <a:spcPts val="0"/>
              </a:spcBef>
              <a:spcAft>
                <a:spcPts val="0"/>
              </a:spcAft>
              <a:buNone/>
            </a:pPr>
            <a:br>
              <a:rPr lang="en-US" sz="20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br>
            <a:r>
              <a:rPr lang="en-U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2. Is there anything you can do to mitigate any risks associated with providing support? With whom will you need to work/coordinate with when developing a response?</a:t>
            </a:r>
            <a:endParaRPr sz="20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endParaRPr>
          </a:p>
          <a:p>
            <a:pPr marL="0" marR="0" lvl="0" indent="0" algn="l" rtl="0">
              <a:lnSpc>
                <a:spcPct val="100000"/>
              </a:lnSpc>
              <a:spcBef>
                <a:spcPts val="0"/>
              </a:spcBef>
              <a:spcAft>
                <a:spcPts val="0"/>
              </a:spcAft>
              <a:buNone/>
            </a:pPr>
            <a:br>
              <a:rPr lang="en-US" sz="20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br>
            <a:r>
              <a:rPr lang="en-US" sz="1800" b="1"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Take </a:t>
            </a:r>
            <a:r>
              <a:rPr lang="en-U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10 mins to </a:t>
            </a:r>
            <a:r>
              <a:rPr lang="en-US" sz="1800" b="1"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develop an urgent response</a:t>
            </a:r>
            <a:r>
              <a:rPr lang="en-U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 – work through the questions and develop an action plan based on the answers.</a:t>
            </a:r>
            <a:endParaRPr dirty="0">
              <a:solidFill>
                <a:schemeClr val="tx1"/>
              </a:solidFill>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None/>
            </a:pPr>
            <a:endParaRPr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endParaRPr>
          </a:p>
          <a:p>
            <a:pPr marL="0" marR="0" lvl="0" indent="0" algn="l" rtl="0">
              <a:lnSpc>
                <a:spcPct val="100000"/>
              </a:lnSpc>
              <a:spcBef>
                <a:spcPts val="0"/>
              </a:spcBef>
              <a:spcAft>
                <a:spcPts val="0"/>
              </a:spcAft>
              <a:buNone/>
            </a:pPr>
            <a:r>
              <a:rPr lang="en-US" sz="1800" b="1"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Use</a:t>
            </a:r>
            <a:r>
              <a:rPr lang="en-U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 </a:t>
            </a:r>
            <a:r>
              <a:rPr lang="en-US" sz="1800" b="0" i="1"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Tool 47 - Standards for temporary care </a:t>
            </a:r>
            <a:r>
              <a:rPr lang="en-U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to assist you to complete the activity.</a:t>
            </a:r>
            <a:endParaRPr sz="15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endParaRPr>
          </a:p>
        </p:txBody>
      </p:sp>
      <p:pic>
        <p:nvPicPr>
          <p:cNvPr id="404" name="Google Shape;404;p22" descr="Document"/>
          <p:cNvPicPr preferRelativeResize="0"/>
          <p:nvPr/>
        </p:nvPicPr>
        <p:blipFill rotWithShape="1">
          <a:blip r:embed="rId3">
            <a:alphaModFix/>
          </a:blip>
          <a:srcRect/>
          <a:stretch/>
        </p:blipFill>
        <p:spPr>
          <a:xfrm>
            <a:off x="9876806" y="5677487"/>
            <a:ext cx="889437" cy="889437"/>
          </a:xfrm>
          <a:prstGeom prst="rect">
            <a:avLst/>
          </a:prstGeom>
          <a:noFill/>
          <a:ln>
            <a:noFill/>
          </a:ln>
        </p:spPr>
      </p:pic>
      <p:pic>
        <p:nvPicPr>
          <p:cNvPr id="405" name="Google Shape;405;p22"/>
          <p:cNvPicPr preferRelativeResize="0"/>
          <p:nvPr/>
        </p:nvPicPr>
        <p:blipFill rotWithShape="1">
          <a:blip r:embed="rId4">
            <a:alphaModFix/>
          </a:blip>
          <a:srcRect/>
          <a:stretch/>
        </p:blipFill>
        <p:spPr>
          <a:xfrm>
            <a:off x="8724998" y="-184756"/>
            <a:ext cx="3386757" cy="3386757"/>
          </a:xfrm>
          <a:prstGeom prst="rect">
            <a:avLst/>
          </a:prstGeom>
          <a:noFill/>
          <a:ln>
            <a:noFill/>
          </a:ln>
        </p:spPr>
      </p:pic>
      <p:pic>
        <p:nvPicPr>
          <p:cNvPr id="406" name="Google Shape;406;p22"/>
          <p:cNvPicPr preferRelativeResize="0"/>
          <p:nvPr/>
        </p:nvPicPr>
        <p:blipFill rotWithShape="1">
          <a:blip r:embed="rId5">
            <a:alphaModFix/>
          </a:blip>
          <a:srcRect/>
          <a:stretch/>
        </p:blipFill>
        <p:spPr>
          <a:xfrm>
            <a:off x="10766243" y="5586752"/>
            <a:ext cx="1054282" cy="89485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5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a:t>What do we mean by alternative care?</a:t>
            </a:r>
            <a:endParaRPr/>
          </a:p>
        </p:txBody>
      </p:sp>
      <p:sp>
        <p:nvSpPr>
          <p:cNvPr id="221" name="Google Shape;221;p58"/>
          <p:cNvSpPr/>
          <p:nvPr/>
        </p:nvSpPr>
        <p:spPr>
          <a:xfrm>
            <a:off x="3689163" y="3154877"/>
            <a:ext cx="7766237" cy="761015"/>
          </a:xfrm>
          <a:prstGeom prst="roundRect">
            <a:avLst>
              <a:gd name="adj" fmla="val 16667"/>
            </a:avLst>
          </a:prstGeom>
          <a:solidFill>
            <a:srgbClr val="C0EBFE"/>
          </a:solidFill>
          <a:ln>
            <a:noFill/>
          </a:ln>
        </p:spPr>
        <p:txBody>
          <a:bodyPr spcFirstLastPara="1" wrap="square" lIns="91425" tIns="45700" rIns="91425" bIns="45700" anchor="ctr" anchorCtr="0">
            <a:noAutofit/>
          </a:bodyPr>
          <a:lstStyle/>
          <a:p>
            <a:pPr marL="631825" marR="0" lvl="0" indent="0" algn="l" rtl="0">
              <a:lnSpc>
                <a:spcPct val="100000"/>
              </a:lnSpc>
              <a:spcBef>
                <a:spcPts val="0"/>
              </a:spcBef>
              <a:spcAft>
                <a:spcPts val="0"/>
              </a:spcAft>
              <a:buNone/>
            </a:pPr>
            <a:r>
              <a:rPr lang="en-US" sz="2000" b="1" i="0" u="none" strike="noStrike" cap="none" dirty="0">
                <a:solidFill>
                  <a:schemeClr val="dk1"/>
                </a:solidFill>
                <a:latin typeface="Calibri" panose="020F0502020204030204" pitchFamily="34" charset="0"/>
                <a:cs typeface="Calibri" panose="020F0502020204030204" pitchFamily="34" charset="0"/>
                <a:sym typeface="Arial"/>
              </a:rPr>
              <a:t>Formal care </a:t>
            </a:r>
            <a:r>
              <a:rPr lang="en-US" sz="2000" b="0" i="0" u="none" strike="noStrike" cap="none" dirty="0">
                <a:solidFill>
                  <a:schemeClr val="dk1"/>
                </a:solidFill>
                <a:latin typeface="Calibri" panose="020F0502020204030204" pitchFamily="34" charset="0"/>
                <a:cs typeface="Calibri" panose="020F0502020204030204" pitchFamily="34" charset="0"/>
                <a:sym typeface="Arial"/>
              </a:rPr>
              <a:t>is authorized by an administrative or judicial authority or by an accredited body. </a:t>
            </a:r>
            <a:endParaRPr sz="2000" dirty="0">
              <a:latin typeface="Calibri" panose="020F0502020204030204" pitchFamily="34" charset="0"/>
              <a:cs typeface="Calibri" panose="020F0502020204030204" pitchFamily="34" charset="0"/>
            </a:endParaRPr>
          </a:p>
        </p:txBody>
      </p:sp>
      <p:sp>
        <p:nvSpPr>
          <p:cNvPr id="222" name="Google Shape;222;p58"/>
          <p:cNvSpPr/>
          <p:nvPr/>
        </p:nvSpPr>
        <p:spPr>
          <a:xfrm>
            <a:off x="3689163" y="1838147"/>
            <a:ext cx="7766237" cy="1088175"/>
          </a:xfrm>
          <a:prstGeom prst="roundRect">
            <a:avLst>
              <a:gd name="adj" fmla="val 16667"/>
            </a:avLst>
          </a:prstGeom>
          <a:solidFill>
            <a:srgbClr val="C0EBFE"/>
          </a:solidFill>
          <a:ln>
            <a:noFill/>
          </a:ln>
        </p:spPr>
        <p:txBody>
          <a:bodyPr spcFirstLastPara="1" wrap="square" lIns="91425" tIns="45700" rIns="91425" bIns="45700" anchor="ctr" anchorCtr="0">
            <a:noAutofit/>
          </a:bodyPr>
          <a:lstStyle/>
          <a:p>
            <a:pPr marL="631825" marR="0" lvl="0" indent="0" algn="l" rtl="0">
              <a:lnSpc>
                <a:spcPct val="100000"/>
              </a:lnSpc>
              <a:spcBef>
                <a:spcPts val="0"/>
              </a:spcBef>
              <a:spcAft>
                <a:spcPts val="0"/>
              </a:spcAft>
              <a:buNone/>
            </a:pPr>
            <a:r>
              <a:rPr lang="en-US" sz="2000" b="1" i="0" u="none" strike="noStrike" cap="none" dirty="0">
                <a:solidFill>
                  <a:schemeClr val="dk1"/>
                </a:solidFill>
                <a:latin typeface="Calibri" panose="020F0502020204030204" pitchFamily="34" charset="0"/>
                <a:cs typeface="Calibri" panose="020F0502020204030204" pitchFamily="34" charset="0"/>
                <a:sym typeface="Arial"/>
              </a:rPr>
              <a:t>Alternative care</a:t>
            </a:r>
            <a:r>
              <a:rPr lang="en-US" sz="2000" b="0" i="0" u="none" strike="noStrike" cap="none" dirty="0">
                <a:solidFill>
                  <a:schemeClr val="dk1"/>
                </a:solidFill>
                <a:latin typeface="Calibri" panose="020F0502020204030204" pitchFamily="34" charset="0"/>
                <a:cs typeface="Calibri" panose="020F0502020204030204" pitchFamily="34" charset="0"/>
                <a:sym typeface="Arial"/>
              </a:rPr>
              <a:t> is care provided to children by caregivers who are not biological parents or usual primary caregivers. It may be formal or informal. </a:t>
            </a:r>
            <a:endParaRPr sz="2000" dirty="0">
              <a:latin typeface="Calibri" panose="020F0502020204030204" pitchFamily="34" charset="0"/>
              <a:cs typeface="Calibri" panose="020F0502020204030204" pitchFamily="34" charset="0"/>
            </a:endParaRPr>
          </a:p>
        </p:txBody>
      </p:sp>
      <p:sp>
        <p:nvSpPr>
          <p:cNvPr id="223" name="Google Shape;223;p58"/>
          <p:cNvSpPr/>
          <p:nvPr/>
        </p:nvSpPr>
        <p:spPr>
          <a:xfrm>
            <a:off x="3689163" y="4144447"/>
            <a:ext cx="7766237" cy="1397000"/>
          </a:xfrm>
          <a:prstGeom prst="roundRect">
            <a:avLst>
              <a:gd name="adj" fmla="val 16667"/>
            </a:avLst>
          </a:prstGeom>
          <a:solidFill>
            <a:srgbClr val="C0EBFE"/>
          </a:solidFill>
          <a:ln>
            <a:noFill/>
          </a:ln>
        </p:spPr>
        <p:txBody>
          <a:bodyPr spcFirstLastPara="1" wrap="square" lIns="91425" tIns="45700" rIns="91425" bIns="45700" anchor="t" anchorCtr="0">
            <a:noAutofit/>
          </a:bodyPr>
          <a:lstStyle/>
          <a:p>
            <a:pPr marL="631825" marR="0" lvl="0" indent="0" algn="l" rtl="0">
              <a:lnSpc>
                <a:spcPct val="100000"/>
              </a:lnSpc>
              <a:spcBef>
                <a:spcPts val="0"/>
              </a:spcBef>
              <a:spcAft>
                <a:spcPts val="0"/>
              </a:spcAft>
              <a:buClr>
                <a:schemeClr val="accent1"/>
              </a:buClr>
              <a:buNone/>
            </a:pPr>
            <a:r>
              <a:rPr lang="en-US" sz="2000" b="1" i="0" u="none" strike="noStrike" cap="none" dirty="0">
                <a:solidFill>
                  <a:schemeClr val="dk1"/>
                </a:solidFill>
                <a:latin typeface="Calibri" panose="020F0502020204030204" pitchFamily="34" charset="0"/>
                <a:cs typeface="Calibri" panose="020F0502020204030204" pitchFamily="34" charset="0"/>
                <a:sym typeface="Arial"/>
              </a:rPr>
              <a:t>Informal care </a:t>
            </a:r>
            <a:r>
              <a:rPr lang="en-US" sz="2000" b="0" i="0" u="none" strike="noStrike" cap="none" dirty="0">
                <a:solidFill>
                  <a:schemeClr val="dk1"/>
                </a:solidFill>
                <a:latin typeface="Calibri" panose="020F0502020204030204" pitchFamily="34" charset="0"/>
                <a:cs typeface="Calibri" panose="020F0502020204030204" pitchFamily="34" charset="0"/>
                <a:sym typeface="Arial"/>
              </a:rPr>
              <a:t>is usually:</a:t>
            </a:r>
            <a:endParaRPr sz="2000" dirty="0">
              <a:latin typeface="Calibri" panose="020F0502020204030204" pitchFamily="34" charset="0"/>
              <a:cs typeface="Calibri" panose="020F0502020204030204" pitchFamily="34" charset="0"/>
            </a:endParaRPr>
          </a:p>
          <a:p>
            <a:pPr marL="917575" marR="0" lvl="0" indent="-285750" algn="l" rtl="0">
              <a:lnSpc>
                <a:spcPct val="100000"/>
              </a:lnSpc>
              <a:spcBef>
                <a:spcPts val="0"/>
              </a:spcBef>
              <a:spcAft>
                <a:spcPts val="0"/>
              </a:spcAft>
              <a:buClr>
                <a:schemeClr val="accent1"/>
              </a:buClr>
              <a:buSzPts val="1800"/>
              <a:buFont typeface="Arial"/>
              <a:buChar char="•"/>
            </a:pPr>
            <a:r>
              <a:rPr lang="en-US" sz="2000" b="0" i="0" u="none" strike="noStrike" cap="none" dirty="0">
                <a:solidFill>
                  <a:schemeClr val="dk1"/>
                </a:solidFill>
                <a:latin typeface="Calibri" panose="020F0502020204030204" pitchFamily="34" charset="0"/>
                <a:cs typeface="Calibri" panose="020F0502020204030204" pitchFamily="34" charset="0"/>
                <a:sym typeface="Arial"/>
              </a:rPr>
              <a:t>Provided by friends, relatives or others;</a:t>
            </a:r>
            <a:endParaRPr sz="2000" dirty="0">
              <a:latin typeface="Calibri" panose="020F0502020204030204" pitchFamily="34" charset="0"/>
              <a:cs typeface="Calibri" panose="020F0502020204030204" pitchFamily="34" charset="0"/>
            </a:endParaRPr>
          </a:p>
          <a:p>
            <a:pPr marL="917575" marR="0" lvl="0" indent="-285750" algn="l" rtl="0">
              <a:lnSpc>
                <a:spcPct val="100000"/>
              </a:lnSpc>
              <a:spcBef>
                <a:spcPts val="0"/>
              </a:spcBef>
              <a:spcAft>
                <a:spcPts val="0"/>
              </a:spcAft>
              <a:buClr>
                <a:schemeClr val="accent1"/>
              </a:buClr>
              <a:buSzPts val="1800"/>
              <a:buFont typeface="Arial"/>
              <a:buChar char="•"/>
            </a:pPr>
            <a:r>
              <a:rPr lang="en-US" sz="2000" b="0" i="0" u="none" strike="noStrike" cap="none" dirty="0">
                <a:solidFill>
                  <a:schemeClr val="dk1"/>
                </a:solidFill>
                <a:latin typeface="Calibri" panose="020F0502020204030204" pitchFamily="34" charset="0"/>
                <a:cs typeface="Calibri" panose="020F0502020204030204" pitchFamily="34" charset="0"/>
                <a:sym typeface="Arial"/>
              </a:rPr>
              <a:t>Arranged by the child, their parents or others in the child’s life; </a:t>
            </a:r>
            <a:endParaRPr sz="2000" dirty="0">
              <a:latin typeface="Calibri" panose="020F0502020204030204" pitchFamily="34" charset="0"/>
              <a:cs typeface="Calibri" panose="020F0502020204030204" pitchFamily="34" charset="0"/>
            </a:endParaRPr>
          </a:p>
          <a:p>
            <a:pPr marL="917575" marR="0" lvl="0" indent="-285750" algn="l" rtl="0">
              <a:lnSpc>
                <a:spcPct val="100000"/>
              </a:lnSpc>
              <a:spcBef>
                <a:spcPts val="0"/>
              </a:spcBef>
              <a:spcAft>
                <a:spcPts val="0"/>
              </a:spcAft>
              <a:buClr>
                <a:schemeClr val="accent1"/>
              </a:buClr>
              <a:buSzPts val="1800"/>
              <a:buFont typeface="Arial"/>
              <a:buChar char="•"/>
            </a:pPr>
            <a:r>
              <a:rPr lang="en-US" sz="2000" b="0" i="0" u="none" strike="noStrike" cap="none" dirty="0">
                <a:solidFill>
                  <a:schemeClr val="dk1"/>
                </a:solidFill>
                <a:latin typeface="Calibri" panose="020F0502020204030204" pitchFamily="34" charset="0"/>
                <a:cs typeface="Calibri" panose="020F0502020204030204" pitchFamily="34" charset="0"/>
                <a:sym typeface="Arial"/>
              </a:rPr>
              <a:t>And has not yet been formally authorized</a:t>
            </a:r>
            <a:endParaRPr sz="2000" dirty="0">
              <a:latin typeface="Calibri" panose="020F0502020204030204" pitchFamily="34" charset="0"/>
              <a:cs typeface="Calibri" panose="020F0502020204030204" pitchFamily="34" charset="0"/>
            </a:endParaRPr>
          </a:p>
        </p:txBody>
      </p:sp>
      <p:pic>
        <p:nvPicPr>
          <p:cNvPr id="224" name="Google Shape;224;p58"/>
          <p:cNvPicPr preferRelativeResize="0"/>
          <p:nvPr/>
        </p:nvPicPr>
        <p:blipFill rotWithShape="1">
          <a:blip r:embed="rId3">
            <a:alphaModFix/>
          </a:blip>
          <a:srcRect/>
          <a:stretch/>
        </p:blipFill>
        <p:spPr>
          <a:xfrm>
            <a:off x="1005628" y="1562101"/>
            <a:ext cx="2970087" cy="4097893"/>
          </a:xfrm>
          <a:prstGeom prst="rect">
            <a:avLst/>
          </a:prstGeom>
          <a:noFill/>
          <a:ln w="9525" cap="flat" cmpd="sng">
            <a:solidFill>
              <a:srgbClr val="026593"/>
            </a:solidFill>
            <a:prstDash val="solid"/>
            <a:round/>
            <a:headEnd type="none" w="sm" len="sm"/>
            <a:tailEnd type="none" w="sm" len="sm"/>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59"/>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a:t>CPMS Standard 19 Alternative Care</a:t>
            </a:r>
            <a:endParaRPr/>
          </a:p>
        </p:txBody>
      </p:sp>
      <p:sp>
        <p:nvSpPr>
          <p:cNvPr id="231" name="Google Shape;231;p59"/>
          <p:cNvSpPr/>
          <p:nvPr/>
        </p:nvSpPr>
        <p:spPr>
          <a:xfrm>
            <a:off x="3429001" y="2123470"/>
            <a:ext cx="8026400" cy="2975153"/>
          </a:xfrm>
          <a:prstGeom prst="roundRect">
            <a:avLst>
              <a:gd name="adj" fmla="val 16667"/>
            </a:avLst>
          </a:prstGeom>
          <a:solidFill>
            <a:srgbClr val="C0EBFE"/>
          </a:solidFill>
          <a:ln>
            <a:noFill/>
          </a:ln>
        </p:spPr>
        <p:txBody>
          <a:bodyPr spcFirstLastPara="1" wrap="square" lIns="91425" tIns="45700" rIns="91425" bIns="45700" anchor="ctr" anchorCtr="0">
            <a:noAutofit/>
          </a:bodyPr>
          <a:lstStyle/>
          <a:p>
            <a:pPr marL="901700" marR="0" lvl="0" indent="0" algn="l" rtl="0">
              <a:lnSpc>
                <a:spcPct val="100000"/>
              </a:lnSpc>
              <a:spcBef>
                <a:spcPts val="0"/>
              </a:spcBef>
              <a:spcAft>
                <a:spcPts val="0"/>
              </a:spcAft>
              <a:buNone/>
            </a:pPr>
            <a:r>
              <a:rPr lang="en-US" sz="2800" b="0" i="0" u="none" strike="noStrike" cap="none" dirty="0">
                <a:solidFill>
                  <a:schemeClr val="dk1"/>
                </a:solidFill>
                <a:latin typeface="Calibri" panose="020F0502020204030204" pitchFamily="34" charset="0"/>
                <a:cs typeface="Calibri" panose="020F0502020204030204" pitchFamily="34" charset="0"/>
                <a:sym typeface="Arial"/>
              </a:rPr>
              <a:t>All children without protective and suitable care receive alternative care according to their rights, specific needs, wishes and best interests, prioritizing family-based care and stable care arrangements.</a:t>
            </a:r>
            <a:endParaRPr sz="2800" dirty="0">
              <a:latin typeface="Calibri" panose="020F0502020204030204" pitchFamily="34" charset="0"/>
              <a:cs typeface="Calibri" panose="020F0502020204030204" pitchFamily="34" charset="0"/>
            </a:endParaRPr>
          </a:p>
        </p:txBody>
      </p:sp>
      <p:pic>
        <p:nvPicPr>
          <p:cNvPr id="232" name="Google Shape;232;p59"/>
          <p:cNvPicPr preferRelativeResize="0"/>
          <p:nvPr/>
        </p:nvPicPr>
        <p:blipFill rotWithShape="1">
          <a:blip r:embed="rId3">
            <a:alphaModFix/>
          </a:blip>
          <a:srcRect/>
          <a:stretch/>
        </p:blipFill>
        <p:spPr>
          <a:xfrm>
            <a:off x="1005628" y="1562101"/>
            <a:ext cx="2970087" cy="4097893"/>
          </a:xfrm>
          <a:prstGeom prst="rect">
            <a:avLst/>
          </a:prstGeom>
          <a:noFill/>
          <a:ln w="9525" cap="flat" cmpd="sng">
            <a:solidFill>
              <a:srgbClr val="026593"/>
            </a:solidFill>
            <a:prstDash val="solid"/>
            <a:round/>
            <a:headEnd type="none" w="sm" len="sm"/>
            <a:tailEnd type="none" w="sm" len="sm"/>
          </a:ln>
        </p:spPr>
      </p:pic>
      <p:grpSp>
        <p:nvGrpSpPr>
          <p:cNvPr id="233" name="Google Shape;233;p59"/>
          <p:cNvGrpSpPr/>
          <p:nvPr/>
        </p:nvGrpSpPr>
        <p:grpSpPr>
          <a:xfrm>
            <a:off x="9994118" y="33917"/>
            <a:ext cx="2057602" cy="1975956"/>
            <a:chOff x="9994118" y="33917"/>
            <a:chExt cx="2057602" cy="1975956"/>
          </a:xfrm>
        </p:grpSpPr>
        <p:sp>
          <p:nvSpPr>
            <p:cNvPr id="234" name="Google Shape;234;p59"/>
            <p:cNvSpPr/>
            <p:nvPr/>
          </p:nvSpPr>
          <p:spPr>
            <a:xfrm rot="1782986">
              <a:off x="10228983" y="337468"/>
              <a:ext cx="1587872" cy="1368854"/>
            </a:xfrm>
            <a:prstGeom prst="hexagon">
              <a:avLst>
                <a:gd name="adj" fmla="val 28965"/>
                <a:gd name="vf" fmla="val 115470"/>
              </a:avLst>
            </a:prstGeom>
            <a:solidFill>
              <a:schemeClr val="lt1"/>
            </a:solidFill>
            <a:ln w="25400" cap="flat" cmpd="sng">
              <a:solidFill>
                <a:srgbClr val="02659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235" name="Google Shape;235;p59"/>
            <p:cNvGrpSpPr/>
            <p:nvPr/>
          </p:nvGrpSpPr>
          <p:grpSpPr>
            <a:xfrm>
              <a:off x="10621771" y="762700"/>
              <a:ext cx="585582" cy="634675"/>
              <a:chOff x="760175" y="830142"/>
              <a:chExt cx="903806" cy="979579"/>
            </a:xfrm>
          </p:grpSpPr>
          <p:sp>
            <p:nvSpPr>
              <p:cNvPr id="236" name="Google Shape;236;p59"/>
              <p:cNvSpPr/>
              <p:nvPr/>
            </p:nvSpPr>
            <p:spPr>
              <a:xfrm>
                <a:off x="900823" y="830142"/>
                <a:ext cx="763158" cy="979577"/>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1" i="0" u="none" strike="noStrike" cap="none">
                    <a:solidFill>
                      <a:schemeClr val="lt1"/>
                    </a:solidFill>
                    <a:latin typeface="Arial"/>
                    <a:ea typeface="Arial"/>
                    <a:cs typeface="Arial"/>
                    <a:sym typeface="Arial"/>
                  </a:rPr>
                  <a:t>22</a:t>
                </a:r>
                <a:endParaRPr/>
              </a:p>
            </p:txBody>
          </p:sp>
          <p:sp>
            <p:nvSpPr>
              <p:cNvPr id="237" name="Google Shape;237;p59"/>
              <p:cNvSpPr/>
              <p:nvPr/>
            </p:nvSpPr>
            <p:spPr>
              <a:xfrm>
                <a:off x="760175" y="830144"/>
                <a:ext cx="149292" cy="979577"/>
              </a:xfrm>
              <a:prstGeom prst="rect">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238" name="Google Shape;238;p59"/>
            <p:cNvGrpSpPr/>
            <p:nvPr/>
          </p:nvGrpSpPr>
          <p:grpSpPr>
            <a:xfrm>
              <a:off x="11325415" y="762701"/>
              <a:ext cx="182192" cy="634674"/>
              <a:chOff x="2121762" y="2323619"/>
              <a:chExt cx="200378" cy="825210"/>
            </a:xfrm>
          </p:grpSpPr>
          <p:sp>
            <p:nvSpPr>
              <p:cNvPr id="239" name="Google Shape;239;p59"/>
              <p:cNvSpPr/>
              <p:nvPr/>
            </p:nvSpPr>
            <p:spPr>
              <a:xfrm>
                <a:off x="2121763" y="2323619"/>
                <a:ext cx="200377" cy="172739"/>
              </a:xfrm>
              <a:prstGeom prst="triangle">
                <a:avLst>
                  <a:gd name="adj" fmla="val 5000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40" name="Google Shape;240;p59"/>
              <p:cNvSpPr/>
              <p:nvPr/>
            </p:nvSpPr>
            <p:spPr>
              <a:xfrm>
                <a:off x="2121762" y="2496169"/>
                <a:ext cx="200377" cy="65266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7"/>
          <p:cNvSpPr txBox="1">
            <a:spLocks noGrp="1"/>
          </p:cNvSpPr>
          <p:nvPr>
            <p:ph type="body" idx="1"/>
          </p:nvPr>
        </p:nvSpPr>
        <p:spPr>
          <a:xfrm>
            <a:off x="685992" y="1876862"/>
            <a:ext cx="10820015" cy="48577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accent1"/>
              </a:buClr>
              <a:buSzPts val="2400"/>
              <a:buNone/>
            </a:pPr>
            <a:r>
              <a:rPr lang="en-US" sz="2400" dirty="0"/>
              <a:t>All alternative care arrangements should be developed or supported in  keeping with internationally agreed guidance:</a:t>
            </a:r>
            <a:endParaRPr dirty="0"/>
          </a:p>
          <a:p>
            <a:pPr marL="0" lvl="0" indent="0" algn="l" rtl="0">
              <a:lnSpc>
                <a:spcPct val="90000"/>
              </a:lnSpc>
              <a:spcBef>
                <a:spcPts val="1000"/>
              </a:spcBef>
              <a:spcAft>
                <a:spcPts val="0"/>
              </a:spcAft>
              <a:buClr>
                <a:schemeClr val="accent1"/>
              </a:buClr>
              <a:buSzPts val="2400"/>
              <a:buNone/>
            </a:pPr>
            <a:endParaRPr sz="2400" dirty="0"/>
          </a:p>
        </p:txBody>
      </p:sp>
      <p:sp>
        <p:nvSpPr>
          <p:cNvPr id="246" name="Google Shape;246;p7"/>
          <p:cNvSpPr txBox="1">
            <a:spLocks noGrp="1"/>
          </p:cNvSpPr>
          <p:nvPr>
            <p:ph type="body" idx="2"/>
          </p:nvPr>
        </p:nvSpPr>
        <p:spPr>
          <a:xfrm>
            <a:off x="686000" y="2457451"/>
            <a:ext cx="10820100" cy="3578375"/>
          </a:xfrm>
          <a:prstGeom prst="rect">
            <a:avLst/>
          </a:prstGeom>
          <a:noFill/>
          <a:ln>
            <a:noFill/>
          </a:ln>
        </p:spPr>
        <p:txBody>
          <a:bodyPr spcFirstLastPara="1" wrap="square" lIns="91425" tIns="45700" rIns="91425" bIns="45700" anchor="t" anchorCtr="0">
            <a:spAutoFit/>
          </a:bodyPr>
          <a:lstStyle/>
          <a:p>
            <a:pPr marL="457200" lvl="0" indent="-304800" algn="l" rtl="0">
              <a:lnSpc>
                <a:spcPct val="90000"/>
              </a:lnSpc>
              <a:spcBef>
                <a:spcPts val="0"/>
              </a:spcBef>
              <a:spcAft>
                <a:spcPts val="0"/>
              </a:spcAft>
              <a:buSzPts val="2400"/>
              <a:buFont typeface="Arial"/>
              <a:buNone/>
            </a:pPr>
            <a:endParaRPr sz="2200" dirty="0">
              <a:latin typeface="Helvetica Neue"/>
              <a:ea typeface="Helvetica Neue"/>
              <a:cs typeface="Helvetica Neue"/>
              <a:sym typeface="Helvetica Neue"/>
            </a:endParaRPr>
          </a:p>
          <a:p>
            <a:pPr marL="457200" lvl="0" indent="-406400" algn="l" rtl="0">
              <a:lnSpc>
                <a:spcPct val="90000"/>
              </a:lnSpc>
              <a:spcBef>
                <a:spcPts val="600"/>
              </a:spcBef>
              <a:spcAft>
                <a:spcPts val="0"/>
              </a:spcAft>
              <a:buSzPts val="2800"/>
              <a:buFont typeface="Arial"/>
              <a:buChar char="•"/>
            </a:pPr>
            <a:r>
              <a:rPr lang="en-US" sz="2200" b="0" i="0" u="sng" strike="noStrike" dirty="0">
                <a:solidFill>
                  <a:srgbClr val="1155CC"/>
                </a:solidFill>
                <a:latin typeface="Calibri" panose="020F0502020204030204" pitchFamily="34" charset="0"/>
                <a:cs typeface="Calibri" panose="020F0502020204030204" pitchFamily="34" charset="0"/>
                <a:sym typeface="Helvetica Neue"/>
                <a:hlinkClick r:id="rId3">
                  <a:extLst>
                    <a:ext uri="{A12FA001-AC4F-418D-AE19-62706E023703}">
                      <ahyp:hlinkClr xmlns:ahyp="http://schemas.microsoft.com/office/drawing/2018/hyperlinkcolor" val="tx"/>
                    </a:ext>
                  </a:extLst>
                </a:hlinkClick>
              </a:rPr>
              <a:t>Guidelines for the Alternative Care of Children</a:t>
            </a:r>
            <a:r>
              <a:rPr lang="en-US" sz="2200" b="0" i="0" u="none" strike="noStrike" dirty="0">
                <a:solidFill>
                  <a:schemeClr val="tx1"/>
                </a:solidFill>
                <a:latin typeface="Calibri" panose="020F0502020204030204" pitchFamily="34" charset="0"/>
                <a:cs typeface="Calibri" panose="020F0502020204030204" pitchFamily="34" charset="0"/>
                <a:sym typeface="Helvetica Neue"/>
              </a:rPr>
              <a:t>, United Nations</a:t>
            </a:r>
            <a:endParaRPr dirty="0">
              <a:solidFill>
                <a:schemeClr val="tx1"/>
              </a:solidFill>
              <a:latin typeface="Calibri" panose="020F0502020204030204" pitchFamily="34" charset="0"/>
              <a:cs typeface="Calibri" panose="020F0502020204030204" pitchFamily="34" charset="0"/>
            </a:endParaRPr>
          </a:p>
          <a:p>
            <a:pPr marL="457200" lvl="0" indent="-228600" algn="l" rtl="0">
              <a:lnSpc>
                <a:spcPct val="90000"/>
              </a:lnSpc>
              <a:spcBef>
                <a:spcPts val="1200"/>
              </a:spcBef>
              <a:spcAft>
                <a:spcPts val="0"/>
              </a:spcAft>
              <a:buSzPts val="2800"/>
              <a:buFont typeface="Arial"/>
              <a:buNone/>
            </a:pPr>
            <a:endParaRPr sz="2200" b="0" i="0" u="none" strike="noStrike" dirty="0">
              <a:solidFill>
                <a:srgbClr val="000000"/>
              </a:solidFill>
              <a:latin typeface="Calibri" panose="020F0502020204030204" pitchFamily="34" charset="0"/>
              <a:cs typeface="Calibri" panose="020F0502020204030204" pitchFamily="34" charset="0"/>
              <a:sym typeface="Helvetica Neue"/>
            </a:endParaRPr>
          </a:p>
          <a:p>
            <a:pPr marL="457200" lvl="0" indent="-406400" algn="l" rtl="0">
              <a:lnSpc>
                <a:spcPct val="90000"/>
              </a:lnSpc>
              <a:spcBef>
                <a:spcPts val="1200"/>
              </a:spcBef>
              <a:spcAft>
                <a:spcPts val="0"/>
              </a:spcAft>
              <a:buSzPts val="2800"/>
              <a:buFont typeface="Arial"/>
              <a:buChar char="•"/>
            </a:pPr>
            <a:r>
              <a:rPr lang="en-US" sz="2200" b="0" i="0" u="sng" strike="noStrike" dirty="0">
                <a:solidFill>
                  <a:srgbClr val="1155CC"/>
                </a:solidFill>
                <a:latin typeface="Calibri" panose="020F0502020204030204" pitchFamily="34" charset="0"/>
                <a:cs typeface="Calibri" panose="020F0502020204030204" pitchFamily="34" charset="0"/>
                <a:sym typeface="Helvetica Neue"/>
                <a:hlinkClick r:id="rId4">
                  <a:extLst>
                    <a:ext uri="{A12FA001-AC4F-418D-AE19-62706E023703}">
                      <ahyp:hlinkClr xmlns:ahyp="http://schemas.microsoft.com/office/drawing/2018/hyperlinkcolor" val="tx"/>
                    </a:ext>
                  </a:extLst>
                </a:hlinkClick>
              </a:rPr>
              <a:t>Moving Forward: Implementing the ‘Guidelines for the Alternative  Care of Children</a:t>
            </a:r>
            <a:r>
              <a:rPr lang="en-US" sz="2200" b="0" i="0" u="none" strike="noStrike" dirty="0">
                <a:solidFill>
                  <a:srgbClr val="000000"/>
                </a:solidFill>
                <a:latin typeface="Calibri" panose="020F0502020204030204" pitchFamily="34" charset="0"/>
                <a:cs typeface="Calibri" panose="020F0502020204030204" pitchFamily="34" charset="0"/>
                <a:sym typeface="Helvetica Neue"/>
              </a:rPr>
              <a:t>’ </a:t>
            </a:r>
            <a:r>
              <a:rPr lang="en-US" sz="2200" b="0" i="1" u="none" strike="noStrike" dirty="0">
                <a:solidFill>
                  <a:schemeClr val="tx1"/>
                </a:solidFill>
                <a:latin typeface="Calibri" panose="020F0502020204030204" pitchFamily="34" charset="0"/>
                <a:cs typeface="Calibri" panose="020F0502020204030204" pitchFamily="34" charset="0"/>
                <a:sym typeface="Helvetica Neue"/>
              </a:rPr>
              <a:t>(specifically the emergency care sections) </a:t>
            </a:r>
            <a:br>
              <a:rPr lang="en-US" sz="2200" b="0" i="1" u="none" strike="noStrike" dirty="0">
                <a:solidFill>
                  <a:srgbClr val="000000"/>
                </a:solidFill>
                <a:latin typeface="Calibri" panose="020F0502020204030204" pitchFamily="34" charset="0"/>
                <a:cs typeface="Calibri" panose="020F0502020204030204" pitchFamily="34" charset="0"/>
                <a:sym typeface="Helvetica Neue"/>
              </a:rPr>
            </a:br>
            <a:endParaRPr sz="2200" b="0" i="0" u="none" strike="noStrike" dirty="0">
              <a:solidFill>
                <a:srgbClr val="000000"/>
              </a:solidFill>
              <a:latin typeface="Calibri" panose="020F0502020204030204" pitchFamily="34" charset="0"/>
              <a:cs typeface="Calibri" panose="020F0502020204030204" pitchFamily="34" charset="0"/>
              <a:sym typeface="Helvetica Neue"/>
            </a:endParaRPr>
          </a:p>
          <a:p>
            <a:pPr marL="457200" lvl="0" indent="-406400" algn="l" rtl="0">
              <a:lnSpc>
                <a:spcPct val="90000"/>
              </a:lnSpc>
              <a:spcBef>
                <a:spcPts val="1200"/>
              </a:spcBef>
              <a:spcAft>
                <a:spcPts val="0"/>
              </a:spcAft>
              <a:buSzPts val="2800"/>
              <a:buFont typeface="Arial"/>
              <a:buChar char="•"/>
            </a:pPr>
            <a:r>
              <a:rPr lang="en-US" sz="2200" b="0" i="0" u="sng" strike="noStrike" dirty="0">
                <a:solidFill>
                  <a:srgbClr val="1155CC"/>
                </a:solidFill>
                <a:latin typeface="Calibri" panose="020F0502020204030204" pitchFamily="34" charset="0"/>
                <a:cs typeface="Calibri" panose="020F0502020204030204" pitchFamily="34" charset="0"/>
                <a:sym typeface="Helvetica Neue"/>
                <a:hlinkClick r:id="rId5">
                  <a:extLst>
                    <a:ext uri="{A12FA001-AC4F-418D-AE19-62706E023703}">
                      <ahyp:hlinkClr xmlns:ahyp="http://schemas.microsoft.com/office/drawing/2018/hyperlinkcolor" val="tx"/>
                    </a:ext>
                  </a:extLst>
                </a:hlinkClick>
              </a:rPr>
              <a:t>Alternative Care in Emergencies Toolkit (ACE)</a:t>
            </a:r>
            <a:br>
              <a:rPr lang="en-US" sz="2200" b="0" i="0" u="sng" strike="noStrike" dirty="0">
                <a:solidFill>
                  <a:srgbClr val="1155CC"/>
                </a:solidFill>
                <a:latin typeface="Calibri" panose="020F0502020204030204" pitchFamily="34" charset="0"/>
                <a:cs typeface="Calibri" panose="020F0502020204030204" pitchFamily="34" charset="0"/>
                <a:sym typeface="Helvetica Neue"/>
              </a:rPr>
            </a:br>
            <a:endParaRPr sz="2200" b="0" i="0" u="none" strike="noStrike" dirty="0">
              <a:solidFill>
                <a:srgbClr val="000000"/>
              </a:solidFill>
              <a:latin typeface="Calibri" panose="020F0502020204030204" pitchFamily="34" charset="0"/>
              <a:cs typeface="Calibri" panose="020F0502020204030204" pitchFamily="34" charset="0"/>
              <a:sym typeface="Helvetica Neue"/>
            </a:endParaRPr>
          </a:p>
          <a:p>
            <a:pPr marL="457200" lvl="0" indent="-406400" algn="l" rtl="0">
              <a:lnSpc>
                <a:spcPct val="90000"/>
              </a:lnSpc>
              <a:spcBef>
                <a:spcPts val="1600"/>
              </a:spcBef>
              <a:spcAft>
                <a:spcPts val="0"/>
              </a:spcAft>
              <a:buClr>
                <a:schemeClr val="accent1"/>
              </a:buClr>
              <a:buSzPts val="2800"/>
              <a:buChar char="•"/>
            </a:pPr>
            <a:r>
              <a:rPr lang="en-US" sz="2200" b="0" i="0" u="none" strike="noStrike" dirty="0">
                <a:solidFill>
                  <a:schemeClr val="tx1"/>
                </a:solidFill>
                <a:latin typeface="Calibri" panose="020F0502020204030204" pitchFamily="34" charset="0"/>
                <a:cs typeface="Calibri" panose="020F0502020204030204" pitchFamily="34" charset="0"/>
                <a:sym typeface="Helvetica Neue"/>
              </a:rPr>
              <a:t>UNHCR</a:t>
            </a:r>
            <a:r>
              <a:rPr lang="en-US" sz="2200" b="0" i="0" u="sng" strike="noStrike" dirty="0">
                <a:solidFill>
                  <a:srgbClr val="1155CC"/>
                </a:solidFill>
                <a:latin typeface="Calibri" panose="020F0502020204030204" pitchFamily="34" charset="0"/>
                <a:cs typeface="Calibri" panose="020F0502020204030204" pitchFamily="34" charset="0"/>
                <a:sym typeface="Helvetica Neue"/>
              </a:rPr>
              <a:t> </a:t>
            </a:r>
            <a:r>
              <a:rPr lang="en-US" sz="2200" b="0" i="0" u="sng" strike="noStrike" dirty="0">
                <a:solidFill>
                  <a:srgbClr val="1155CC"/>
                </a:solidFill>
                <a:latin typeface="Calibri" panose="020F0502020204030204" pitchFamily="34" charset="0"/>
                <a:cs typeface="Calibri" panose="020F0502020204030204" pitchFamily="34" charset="0"/>
                <a:sym typeface="Helvetica Neue"/>
                <a:hlinkClick r:id="rId6">
                  <a:extLst>
                    <a:ext uri="{A12FA001-AC4F-418D-AE19-62706E023703}">
                      <ahyp:hlinkClr xmlns:ahyp="http://schemas.microsoft.com/office/drawing/2018/hyperlinkcolor" val="tx"/>
                    </a:ext>
                  </a:extLst>
                </a:hlinkClick>
              </a:rPr>
              <a:t>Guidelines on Supervised Independent Living for Unaccompanied Children</a:t>
            </a:r>
            <a:endParaRPr sz="2200" b="1" dirty="0">
              <a:latin typeface="Calibri" panose="020F0502020204030204" pitchFamily="34" charset="0"/>
              <a:cs typeface="Calibri" panose="020F0502020204030204" pitchFamily="34" charset="0"/>
              <a:sym typeface="Helvetica Neue"/>
            </a:endParaRPr>
          </a:p>
        </p:txBody>
      </p:sp>
      <p:sp>
        <p:nvSpPr>
          <p:cNvPr id="247" name="Google Shape;247;p7"/>
          <p:cNvSpPr txBox="1">
            <a:spLocks noGrp="1"/>
          </p:cNvSpPr>
          <p:nvPr>
            <p:ph type="title"/>
          </p:nvPr>
        </p:nvSpPr>
        <p:spPr>
          <a:xfrm>
            <a:off x="558912" y="45648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en-US" dirty="0"/>
              <a:t>Alternative Care Guidance </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
          <p:cNvSpPr txBox="1">
            <a:spLocks noGrp="1"/>
          </p:cNvSpPr>
          <p:nvPr>
            <p:ph type="title"/>
          </p:nvPr>
        </p:nvSpPr>
        <p:spPr>
          <a:xfrm>
            <a:off x="401782" y="404969"/>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en-US" dirty="0"/>
              <a:t>Principles of Alternative Care (I)</a:t>
            </a:r>
            <a:endParaRPr dirty="0"/>
          </a:p>
        </p:txBody>
      </p:sp>
      <p:pic>
        <p:nvPicPr>
          <p:cNvPr id="253" name="Google Shape;253;p4" descr="Image result for children in refugee settings"/>
          <p:cNvPicPr preferRelativeResize="0"/>
          <p:nvPr/>
        </p:nvPicPr>
        <p:blipFill rotWithShape="1">
          <a:blip r:embed="rId3">
            <a:alphaModFix/>
          </a:blip>
          <a:srcRect/>
          <a:stretch/>
        </p:blipFill>
        <p:spPr>
          <a:xfrm>
            <a:off x="7987228" y="2804151"/>
            <a:ext cx="3802990" cy="2655064"/>
          </a:xfrm>
          <a:prstGeom prst="rect">
            <a:avLst/>
          </a:prstGeom>
          <a:noFill/>
          <a:ln>
            <a:noFill/>
          </a:ln>
        </p:spPr>
      </p:pic>
      <p:sp>
        <p:nvSpPr>
          <p:cNvPr id="254" name="Google Shape;254;p4"/>
          <p:cNvSpPr/>
          <p:nvPr/>
        </p:nvSpPr>
        <p:spPr>
          <a:xfrm>
            <a:off x="401782" y="1874729"/>
            <a:ext cx="7490384" cy="42780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endParaRPr sz="2000" b="1" i="0" u="none" strike="noStrike" cap="none" dirty="0">
              <a:solidFill>
                <a:schemeClr val="dk1"/>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2000"/>
              <a:buFont typeface="Arial"/>
              <a:buNone/>
            </a:pPr>
            <a:r>
              <a:rPr lang="en-US" sz="2000" b="1" i="0" u="none" strike="noStrike" cap="none" dirty="0">
                <a:solidFill>
                  <a:schemeClr val="accent3"/>
                </a:solidFill>
                <a:latin typeface="Calibri" panose="020F0502020204030204" pitchFamily="34" charset="0"/>
                <a:ea typeface="Helvetica Neue"/>
                <a:cs typeface="Calibri" panose="020F0502020204030204" pitchFamily="34" charset="0"/>
                <a:sym typeface="Helvetica Neue"/>
              </a:rPr>
              <a:t>Principles of Alternative Care:</a:t>
            </a:r>
            <a:br>
              <a:rPr lang="en-US" sz="2000" b="1" i="0" u="none" strike="noStrike" cap="none" dirty="0">
                <a:solidFill>
                  <a:schemeClr val="accent3"/>
                </a:solidFill>
                <a:latin typeface="Calibri" panose="020F0502020204030204" pitchFamily="34" charset="0"/>
                <a:ea typeface="Helvetica Neue"/>
                <a:cs typeface="Calibri" panose="020F0502020204030204" pitchFamily="34" charset="0"/>
                <a:sym typeface="Helvetica Neue"/>
              </a:rPr>
            </a:br>
            <a:endParaRPr sz="2000" b="1" i="0" u="none" strike="noStrike" cap="none" dirty="0">
              <a:solidFill>
                <a:schemeClr val="accent3"/>
              </a:solidFill>
              <a:latin typeface="Calibri" panose="020F0502020204030204" pitchFamily="34" charset="0"/>
              <a:ea typeface="Helvetica Neue"/>
              <a:cs typeface="Calibri" panose="020F0502020204030204" pitchFamily="34" charset="0"/>
              <a:sym typeface="Helvetica Neue"/>
            </a:endParaRPr>
          </a:p>
          <a:p>
            <a:pPr marL="285750" marR="0" lvl="0" indent="-285750" algn="l" rtl="0">
              <a:lnSpc>
                <a:spcPct val="100000"/>
              </a:lnSpc>
              <a:spcBef>
                <a:spcPts val="600"/>
              </a:spcBef>
              <a:spcAft>
                <a:spcPts val="0"/>
              </a:spcAft>
              <a:buClr>
                <a:schemeClr val="accent1"/>
              </a:buClr>
              <a:buSzPts val="1800"/>
              <a:buFont typeface="Arial"/>
              <a:buChar char="•"/>
            </a:pPr>
            <a:r>
              <a:rPr lang="en-U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Base all decisions on the best interests of the individual child</a:t>
            </a:r>
            <a:endParaRPr dirty="0">
              <a:solidFill>
                <a:schemeClr val="tx1"/>
              </a:solidFill>
              <a:latin typeface="Calibri" panose="020F0502020204030204" pitchFamily="34" charset="0"/>
              <a:cs typeface="Calibri" panose="020F0502020204030204" pitchFamily="34" charset="0"/>
            </a:endParaRPr>
          </a:p>
          <a:p>
            <a:pPr marL="285750" marR="0" lvl="0" indent="-285750" algn="l" rtl="0">
              <a:lnSpc>
                <a:spcPct val="100000"/>
              </a:lnSpc>
              <a:spcBef>
                <a:spcPts val="600"/>
              </a:spcBef>
              <a:spcAft>
                <a:spcPts val="0"/>
              </a:spcAft>
              <a:buClr>
                <a:schemeClr val="accent1"/>
              </a:buClr>
              <a:buSzPts val="1800"/>
              <a:buFont typeface="Arial"/>
              <a:buChar char="•"/>
            </a:pPr>
            <a:r>
              <a:rPr lang="en-U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Respond to the care and protection needs of vulnerable children, families and communities in an integrated manner. </a:t>
            </a:r>
            <a:endParaRPr dirty="0">
              <a:solidFill>
                <a:schemeClr val="tx1"/>
              </a:solidFill>
              <a:latin typeface="Calibri" panose="020F0502020204030204" pitchFamily="34" charset="0"/>
              <a:cs typeface="Calibri" panose="020F0502020204030204" pitchFamily="34" charset="0"/>
            </a:endParaRPr>
          </a:p>
          <a:p>
            <a:pPr marL="285750" marR="0" lvl="0" indent="-285750" algn="l" rtl="0">
              <a:lnSpc>
                <a:spcPct val="100000"/>
              </a:lnSpc>
              <a:spcBef>
                <a:spcPts val="600"/>
              </a:spcBef>
              <a:spcAft>
                <a:spcPts val="0"/>
              </a:spcAft>
              <a:buClr>
                <a:schemeClr val="accent1"/>
              </a:buClr>
              <a:buSzPts val="1800"/>
              <a:buFont typeface="Arial"/>
              <a:buChar char="•"/>
            </a:pPr>
            <a:r>
              <a:rPr lang="en-U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Prevent and respond to family separation</a:t>
            </a:r>
            <a:endParaRPr dirty="0">
              <a:solidFill>
                <a:schemeClr val="tx1"/>
              </a:solidFill>
              <a:latin typeface="Calibri" panose="020F0502020204030204" pitchFamily="34" charset="0"/>
              <a:cs typeface="Calibri" panose="020F0502020204030204" pitchFamily="34" charset="0"/>
            </a:endParaRPr>
          </a:p>
          <a:p>
            <a:pPr marL="285750" marR="0" lvl="0" indent="-285750" algn="l" rtl="0">
              <a:lnSpc>
                <a:spcPct val="100000"/>
              </a:lnSpc>
              <a:spcBef>
                <a:spcPts val="600"/>
              </a:spcBef>
              <a:spcAft>
                <a:spcPts val="0"/>
              </a:spcAft>
              <a:buClr>
                <a:schemeClr val="accent1"/>
              </a:buClr>
              <a:buSzPts val="1800"/>
              <a:buFont typeface="Arial"/>
              <a:buChar char="•"/>
            </a:pPr>
            <a:r>
              <a:rPr lang="en-U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Prioritize reunification for all unaccompanied and separated children and long-term stable placements for children unable to be reunified</a:t>
            </a:r>
            <a:endParaRPr dirty="0">
              <a:solidFill>
                <a:schemeClr val="tx1"/>
              </a:solidFill>
              <a:latin typeface="Calibri" panose="020F0502020204030204" pitchFamily="34" charset="0"/>
              <a:cs typeface="Calibri" panose="020F0502020204030204" pitchFamily="34" charset="0"/>
            </a:endParaRPr>
          </a:p>
          <a:p>
            <a:pPr marL="285750" marR="0" lvl="0" indent="-285750" algn="l" rtl="0">
              <a:lnSpc>
                <a:spcPct val="100000"/>
              </a:lnSpc>
              <a:spcBef>
                <a:spcPts val="600"/>
              </a:spcBef>
              <a:spcAft>
                <a:spcPts val="0"/>
              </a:spcAft>
              <a:buClr>
                <a:schemeClr val="accent1"/>
              </a:buClr>
              <a:buSzPts val="1800"/>
              <a:buFont typeface="Arial"/>
              <a:buChar char="•"/>
            </a:pPr>
            <a:r>
              <a:rPr lang="en-U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Emergency child protection responses should build on existing alternative care structures and capacities in place</a:t>
            </a:r>
            <a:endParaRPr dirty="0">
              <a:solidFill>
                <a:schemeClr val="tx1"/>
              </a:solidFill>
              <a:latin typeface="Calibri" panose="020F0502020204030204" pitchFamily="34" charset="0"/>
              <a:cs typeface="Calibri" panose="020F0502020204030204" pitchFamily="34" charset="0"/>
            </a:endParaRPr>
          </a:p>
          <a:p>
            <a:pPr marL="285750" marR="0" lvl="0" indent="-171450" algn="l" rtl="0">
              <a:lnSpc>
                <a:spcPct val="100000"/>
              </a:lnSpc>
              <a:spcBef>
                <a:spcPts val="600"/>
              </a:spcBef>
              <a:spcAft>
                <a:spcPts val="0"/>
              </a:spcAft>
              <a:buClr>
                <a:srgbClr val="000000"/>
              </a:buClr>
              <a:buSzPts val="1800"/>
              <a:buFont typeface="Arial"/>
              <a:buNone/>
            </a:pPr>
            <a:endParaRPr sz="1800" b="0" i="0" u="none" strike="noStrike" cap="none" dirty="0">
              <a:solidFill>
                <a:srgbClr val="000000"/>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dirty="0">
              <a:solidFill>
                <a:schemeClr val="dk1"/>
              </a:solidFill>
              <a:latin typeface="Helvetica Neue"/>
              <a:ea typeface="Helvetica Neue"/>
              <a:cs typeface="Helvetica Neue"/>
              <a:sym typeface="Helvetica Neue"/>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60"/>
          <p:cNvSpPr txBox="1">
            <a:spLocks noGrp="1"/>
          </p:cNvSpPr>
          <p:nvPr>
            <p:ph type="title"/>
          </p:nvPr>
        </p:nvSpPr>
        <p:spPr>
          <a:xfrm>
            <a:off x="507396" y="34057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en-US" dirty="0"/>
              <a:t>Principles of Alternative Care (II)</a:t>
            </a:r>
            <a:endParaRPr dirty="0"/>
          </a:p>
        </p:txBody>
      </p:sp>
      <p:pic>
        <p:nvPicPr>
          <p:cNvPr id="260" name="Google Shape;260;p60" descr="Image result for children in refugee settings"/>
          <p:cNvPicPr preferRelativeResize="0"/>
          <p:nvPr/>
        </p:nvPicPr>
        <p:blipFill rotWithShape="1">
          <a:blip r:embed="rId3">
            <a:alphaModFix/>
          </a:blip>
          <a:srcRect/>
          <a:stretch/>
        </p:blipFill>
        <p:spPr>
          <a:xfrm>
            <a:off x="7987228" y="2804151"/>
            <a:ext cx="3802990" cy="2655064"/>
          </a:xfrm>
          <a:prstGeom prst="rect">
            <a:avLst/>
          </a:prstGeom>
          <a:noFill/>
          <a:ln>
            <a:noFill/>
          </a:ln>
        </p:spPr>
      </p:pic>
      <p:sp>
        <p:nvSpPr>
          <p:cNvPr id="261" name="Google Shape;261;p60"/>
          <p:cNvSpPr/>
          <p:nvPr/>
        </p:nvSpPr>
        <p:spPr>
          <a:xfrm>
            <a:off x="401782" y="1874729"/>
            <a:ext cx="7299784" cy="455505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endParaRPr sz="2000" b="1" i="0" u="none" strike="noStrike" cap="none" dirty="0">
              <a:solidFill>
                <a:schemeClr val="dk1"/>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2000"/>
              <a:buFont typeface="Arial"/>
              <a:buNone/>
            </a:pPr>
            <a:r>
              <a:rPr lang="en-US" sz="2000" b="1" i="0" u="none" strike="noStrike" cap="none" dirty="0">
                <a:solidFill>
                  <a:schemeClr val="accent3"/>
                </a:solidFill>
                <a:latin typeface="Calibri" panose="020F0502020204030204" pitchFamily="34" charset="0"/>
                <a:ea typeface="Helvetica Neue"/>
                <a:cs typeface="Calibri" panose="020F0502020204030204" pitchFamily="34" charset="0"/>
                <a:sym typeface="Helvetica Neue"/>
              </a:rPr>
              <a:t>Principles of Alternative Care:</a:t>
            </a:r>
            <a:br>
              <a:rPr lang="en-US" sz="2000" b="1" i="0" u="none" strike="noStrike" cap="none" dirty="0">
                <a:solidFill>
                  <a:schemeClr val="accent3"/>
                </a:solidFill>
                <a:latin typeface="Calibri" panose="020F0502020204030204" pitchFamily="34" charset="0"/>
                <a:ea typeface="Helvetica Neue"/>
                <a:cs typeface="Calibri" panose="020F0502020204030204" pitchFamily="34" charset="0"/>
                <a:sym typeface="Helvetica Neue"/>
              </a:rPr>
            </a:br>
            <a:endParaRPr sz="2000" b="1" i="0" u="none" strike="noStrike" cap="none" dirty="0">
              <a:solidFill>
                <a:schemeClr val="accent3"/>
              </a:solidFill>
              <a:latin typeface="Calibri" panose="020F0502020204030204" pitchFamily="34" charset="0"/>
              <a:ea typeface="Helvetica Neue"/>
              <a:cs typeface="Calibri" panose="020F0502020204030204" pitchFamily="34" charset="0"/>
              <a:sym typeface="Helvetica Neue"/>
            </a:endParaRPr>
          </a:p>
          <a:p>
            <a:pPr marL="285750" marR="0" lvl="0" indent="-285750" algn="l" rtl="0">
              <a:lnSpc>
                <a:spcPct val="100000"/>
              </a:lnSpc>
              <a:spcBef>
                <a:spcPts val="600"/>
              </a:spcBef>
              <a:spcAft>
                <a:spcPts val="0"/>
              </a:spcAft>
              <a:buClr>
                <a:schemeClr val="accent1"/>
              </a:buClr>
              <a:buSzPts val="1800"/>
              <a:buFont typeface="Arial"/>
              <a:buChar char="•"/>
            </a:pPr>
            <a:r>
              <a:rPr lang="en-U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Ensure that children and their caregivers have sufficient resources for their survival and maintenance. </a:t>
            </a:r>
            <a:endParaRPr dirty="0">
              <a:solidFill>
                <a:schemeClr val="tx1"/>
              </a:solidFill>
              <a:latin typeface="Calibri" panose="020F0502020204030204" pitchFamily="34" charset="0"/>
              <a:cs typeface="Calibri" panose="020F0502020204030204" pitchFamily="34" charset="0"/>
            </a:endParaRPr>
          </a:p>
          <a:p>
            <a:pPr marL="285750" marR="0" lvl="0" indent="-285750" algn="l" rtl="0">
              <a:lnSpc>
                <a:spcPct val="100000"/>
              </a:lnSpc>
              <a:spcBef>
                <a:spcPts val="600"/>
              </a:spcBef>
              <a:spcAft>
                <a:spcPts val="0"/>
              </a:spcAft>
              <a:buClr>
                <a:schemeClr val="accent1"/>
              </a:buClr>
              <a:buSzPts val="1800"/>
              <a:buFont typeface="Arial"/>
              <a:buChar char="•"/>
            </a:pPr>
            <a:r>
              <a:rPr lang="en-U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Listen to and take into account children’s opinion </a:t>
            </a:r>
            <a:endParaRPr dirty="0">
              <a:solidFill>
                <a:schemeClr val="tx1"/>
              </a:solidFill>
              <a:latin typeface="Calibri" panose="020F0502020204030204" pitchFamily="34" charset="0"/>
              <a:cs typeface="Calibri" panose="020F0502020204030204" pitchFamily="34" charset="0"/>
            </a:endParaRPr>
          </a:p>
          <a:p>
            <a:pPr marL="285750" marR="0" lvl="0" indent="-285750" algn="l" rtl="0">
              <a:lnSpc>
                <a:spcPct val="100000"/>
              </a:lnSpc>
              <a:spcBef>
                <a:spcPts val="600"/>
              </a:spcBef>
              <a:spcAft>
                <a:spcPts val="0"/>
              </a:spcAft>
              <a:buClr>
                <a:schemeClr val="accent1"/>
              </a:buClr>
              <a:buSzPts val="1800"/>
              <a:buFont typeface="Arial"/>
              <a:buChar char="•"/>
            </a:pPr>
            <a:r>
              <a:rPr lang="en-U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Use and develop family-based care alternatives wherever possible. </a:t>
            </a:r>
            <a:endParaRPr dirty="0">
              <a:solidFill>
                <a:schemeClr val="tx1"/>
              </a:solidFill>
              <a:latin typeface="Calibri" panose="020F0502020204030204" pitchFamily="34" charset="0"/>
              <a:cs typeface="Calibri" panose="020F0502020204030204" pitchFamily="34" charset="0"/>
            </a:endParaRPr>
          </a:p>
          <a:p>
            <a:pPr marL="285750" marR="0" lvl="0" indent="-285750" algn="l" rtl="0">
              <a:lnSpc>
                <a:spcPct val="100000"/>
              </a:lnSpc>
              <a:spcBef>
                <a:spcPts val="600"/>
              </a:spcBef>
              <a:spcAft>
                <a:spcPts val="0"/>
              </a:spcAft>
              <a:buClr>
                <a:schemeClr val="accent1"/>
              </a:buClr>
              <a:buSzPts val="1800"/>
              <a:buFont typeface="Arial"/>
              <a:buChar char="•"/>
            </a:pPr>
            <a:r>
              <a:rPr lang="en-U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Ensure that care placements meet agreed standards, especially before emergency placement. </a:t>
            </a:r>
            <a:endParaRPr dirty="0">
              <a:solidFill>
                <a:schemeClr val="tx1"/>
              </a:solidFill>
              <a:latin typeface="Calibri" panose="020F0502020204030204" pitchFamily="34" charset="0"/>
              <a:cs typeface="Calibri" panose="020F0502020204030204" pitchFamily="34" charset="0"/>
            </a:endParaRPr>
          </a:p>
          <a:p>
            <a:pPr marL="285750" marR="0" lvl="0" indent="-285750" algn="l" rtl="0">
              <a:lnSpc>
                <a:spcPct val="100000"/>
              </a:lnSpc>
              <a:spcBef>
                <a:spcPts val="600"/>
              </a:spcBef>
              <a:spcAft>
                <a:spcPts val="0"/>
              </a:spcAft>
              <a:buClr>
                <a:schemeClr val="accent1"/>
              </a:buClr>
              <a:buSzPts val="1800"/>
              <a:buFont typeface="Arial"/>
              <a:buChar char="•"/>
            </a:pPr>
            <a:r>
              <a:rPr lang="en-U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Ensure each child’s care placement is registered, monitored and reviewed. </a:t>
            </a:r>
            <a:endParaRPr dirty="0">
              <a:solidFill>
                <a:schemeClr val="tx1"/>
              </a:solidFill>
              <a:latin typeface="Calibri" panose="020F0502020204030204" pitchFamily="34" charset="0"/>
              <a:cs typeface="Calibri" panose="020F0502020204030204" pitchFamily="34" charset="0"/>
            </a:endParaRPr>
          </a:p>
          <a:p>
            <a:pPr marL="285750" marR="0" lvl="0" indent="-285750" algn="l" rtl="0">
              <a:lnSpc>
                <a:spcPct val="100000"/>
              </a:lnSpc>
              <a:spcBef>
                <a:spcPts val="600"/>
              </a:spcBef>
              <a:spcAft>
                <a:spcPts val="0"/>
              </a:spcAft>
              <a:buClr>
                <a:schemeClr val="accent1"/>
              </a:buClr>
              <a:buSzPts val="1800"/>
              <a:buFont typeface="Arial"/>
              <a:buChar char="•"/>
            </a:pPr>
            <a:r>
              <a:rPr lang="en-U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Ensure that services are provided without discrimination and with attention to the specific needs of the child. </a:t>
            </a:r>
            <a:endParaRPr sz="1800" b="0" i="0" u="none" strike="noStrike" cap="none" dirty="0">
              <a:solidFill>
                <a:srgbClr val="000000"/>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dirty="0">
              <a:solidFill>
                <a:schemeClr val="dk1"/>
              </a:solidFill>
              <a:latin typeface="Helvetica Neue"/>
              <a:ea typeface="Helvetica Neue"/>
              <a:cs typeface="Helvetica Neue"/>
              <a:sym typeface="Helvetica Neue"/>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12"/>
          <p:cNvSpPr txBox="1">
            <a:spLocks noGrp="1"/>
          </p:cNvSpPr>
          <p:nvPr>
            <p:ph type="body" idx="2"/>
          </p:nvPr>
        </p:nvSpPr>
        <p:spPr>
          <a:xfrm>
            <a:off x="656021" y="2043112"/>
            <a:ext cx="10820015" cy="4137351"/>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1000"/>
              </a:spcBef>
              <a:spcAft>
                <a:spcPts val="0"/>
              </a:spcAft>
              <a:buSzPts val="2000"/>
              <a:buChar char="•"/>
            </a:pPr>
            <a:r>
              <a:rPr lang="en-US" sz="2000" dirty="0">
                <a:latin typeface="Calibri" panose="020F0502020204030204" pitchFamily="34" charset="0"/>
                <a:cs typeface="Calibri" panose="020F0502020204030204" pitchFamily="34" charset="0"/>
              </a:rPr>
              <a:t>Context and culture in relation to alternative care</a:t>
            </a:r>
            <a:br>
              <a:rPr lang="en-US" sz="2000" dirty="0">
                <a:latin typeface="Calibri" panose="020F0502020204030204" pitchFamily="34" charset="0"/>
                <a:cs typeface="Calibri" panose="020F0502020204030204" pitchFamily="34" charset="0"/>
              </a:rPr>
            </a:br>
            <a:endParaRPr dirty="0">
              <a:latin typeface="Calibri" panose="020F0502020204030204" pitchFamily="34" charset="0"/>
              <a:cs typeface="Calibri" panose="020F0502020204030204" pitchFamily="34" charset="0"/>
            </a:endParaRPr>
          </a:p>
          <a:p>
            <a:pPr marL="342900" lvl="0" indent="-342900" algn="l" rtl="0">
              <a:lnSpc>
                <a:spcPct val="90000"/>
              </a:lnSpc>
              <a:spcBef>
                <a:spcPts val="1000"/>
              </a:spcBef>
              <a:spcAft>
                <a:spcPts val="0"/>
              </a:spcAft>
              <a:buSzPts val="2000"/>
              <a:buFont typeface="Arial"/>
              <a:buChar char="•"/>
            </a:pPr>
            <a:r>
              <a:rPr lang="en-US" sz="2000" dirty="0">
                <a:latin typeface="Calibri" panose="020F0502020204030204" pitchFamily="34" charset="0"/>
                <a:cs typeface="Calibri" panose="020F0502020204030204" pitchFamily="34" charset="0"/>
              </a:rPr>
              <a:t>Assessment of the current care arrangements of UASC</a:t>
            </a:r>
            <a:br>
              <a:rPr lang="en-US" sz="2000" dirty="0">
                <a:latin typeface="Calibri" panose="020F0502020204030204" pitchFamily="34" charset="0"/>
                <a:cs typeface="Calibri" panose="020F0502020204030204" pitchFamily="34" charset="0"/>
              </a:rPr>
            </a:br>
            <a:endParaRPr dirty="0">
              <a:latin typeface="Calibri" panose="020F0502020204030204" pitchFamily="34" charset="0"/>
              <a:cs typeface="Calibri" panose="020F0502020204030204" pitchFamily="34" charset="0"/>
            </a:endParaRPr>
          </a:p>
          <a:p>
            <a:pPr marL="342900" lvl="0" indent="-342900" algn="l" rtl="0">
              <a:lnSpc>
                <a:spcPct val="90000"/>
              </a:lnSpc>
              <a:spcBef>
                <a:spcPts val="1000"/>
              </a:spcBef>
              <a:spcAft>
                <a:spcPts val="0"/>
              </a:spcAft>
              <a:buSzPts val="2000"/>
              <a:buFont typeface="Arial"/>
              <a:buChar char="•"/>
            </a:pPr>
            <a:r>
              <a:rPr lang="en-US" sz="2000" dirty="0">
                <a:latin typeface="Calibri" panose="020F0502020204030204" pitchFamily="34" charset="0"/>
                <a:cs typeface="Calibri" panose="020F0502020204030204" pitchFamily="34" charset="0"/>
              </a:rPr>
              <a:t>Identification of alternative care options for UASC (currently with no adult </a:t>
            </a:r>
            <a:r>
              <a:rPr lang="en-US" sz="2000" dirty="0" err="1">
                <a:latin typeface="Calibri" panose="020F0502020204030204" pitchFamily="34" charset="0"/>
                <a:cs typeface="Calibri" panose="020F0502020204030204" pitchFamily="34" charset="0"/>
              </a:rPr>
              <a:t>carer</a:t>
            </a:r>
            <a:r>
              <a:rPr lang="en-US" sz="2000" dirty="0">
                <a:latin typeface="Calibri" panose="020F0502020204030204" pitchFamily="34" charset="0"/>
                <a:cs typeface="Calibri" panose="020F0502020204030204" pitchFamily="34" charset="0"/>
              </a:rPr>
              <a:t> or living in an unsuitable care arrangement) building on appropriate local solutions</a:t>
            </a:r>
            <a:br>
              <a:rPr lang="en-US" sz="2000" dirty="0">
                <a:latin typeface="Calibri" panose="020F0502020204030204" pitchFamily="34" charset="0"/>
                <a:cs typeface="Calibri" panose="020F0502020204030204" pitchFamily="34" charset="0"/>
              </a:rPr>
            </a:br>
            <a:endParaRPr sz="2000" dirty="0">
              <a:latin typeface="Calibri" panose="020F0502020204030204" pitchFamily="34" charset="0"/>
              <a:cs typeface="Calibri" panose="020F0502020204030204" pitchFamily="34" charset="0"/>
            </a:endParaRPr>
          </a:p>
          <a:p>
            <a:pPr marL="342900" lvl="0" indent="-342900" algn="l" rtl="0">
              <a:lnSpc>
                <a:spcPct val="90000"/>
              </a:lnSpc>
              <a:spcBef>
                <a:spcPts val="1000"/>
              </a:spcBef>
              <a:spcAft>
                <a:spcPts val="0"/>
              </a:spcAft>
              <a:buSzPts val="2000"/>
              <a:buFont typeface="Arial"/>
              <a:buChar char="•"/>
            </a:pPr>
            <a:r>
              <a:rPr lang="en-US" sz="2000" dirty="0">
                <a:latin typeface="Calibri" panose="020F0502020204030204" pitchFamily="34" charset="0"/>
                <a:cs typeface="Calibri" panose="020F0502020204030204" pitchFamily="34" charset="0"/>
              </a:rPr>
              <a:t>Capacity to monitor the situation of all UASC living in alternative care arrangements</a:t>
            </a:r>
            <a:br>
              <a:rPr lang="en-US" sz="2000" dirty="0">
                <a:latin typeface="Calibri" panose="020F0502020204030204" pitchFamily="34" charset="0"/>
                <a:cs typeface="Calibri" panose="020F0502020204030204" pitchFamily="34" charset="0"/>
              </a:rPr>
            </a:br>
            <a:endParaRPr dirty="0">
              <a:latin typeface="Calibri" panose="020F0502020204030204" pitchFamily="34" charset="0"/>
              <a:cs typeface="Calibri" panose="020F0502020204030204" pitchFamily="34" charset="0"/>
            </a:endParaRPr>
          </a:p>
          <a:p>
            <a:pPr marL="342900" lvl="0" indent="-342900" algn="l" rtl="0">
              <a:lnSpc>
                <a:spcPct val="90000"/>
              </a:lnSpc>
              <a:spcBef>
                <a:spcPts val="1000"/>
              </a:spcBef>
              <a:spcAft>
                <a:spcPts val="0"/>
              </a:spcAft>
              <a:buSzPts val="2000"/>
              <a:buFont typeface="Arial"/>
              <a:buChar char="•"/>
            </a:pPr>
            <a:r>
              <a:rPr lang="en-US" sz="2000" dirty="0">
                <a:latin typeface="Calibri" panose="020F0502020204030204" pitchFamily="34" charset="0"/>
                <a:cs typeface="Calibri" panose="020F0502020204030204" pitchFamily="34" charset="0"/>
              </a:rPr>
              <a:t>Prevention of secondary separations</a:t>
            </a:r>
            <a:endParaRPr dirty="0">
              <a:latin typeface="Calibri" panose="020F0502020204030204" pitchFamily="34" charset="0"/>
              <a:cs typeface="Calibri" panose="020F0502020204030204" pitchFamily="34" charset="0"/>
            </a:endParaRPr>
          </a:p>
          <a:p>
            <a:pPr marL="228600" lvl="0" indent="-101600" algn="l" rtl="0">
              <a:lnSpc>
                <a:spcPct val="90000"/>
              </a:lnSpc>
              <a:spcBef>
                <a:spcPts val="1000"/>
              </a:spcBef>
              <a:spcAft>
                <a:spcPts val="0"/>
              </a:spcAft>
              <a:buClr>
                <a:schemeClr val="accent1"/>
              </a:buClr>
              <a:buSzPts val="2000"/>
              <a:buNone/>
            </a:pPr>
            <a:endParaRPr sz="2000" dirty="0"/>
          </a:p>
        </p:txBody>
      </p:sp>
      <p:sp>
        <p:nvSpPr>
          <p:cNvPr id="267" name="Google Shape;267;p12"/>
          <p:cNvSpPr txBox="1"/>
          <p:nvPr/>
        </p:nvSpPr>
        <p:spPr>
          <a:xfrm>
            <a:off x="656021" y="396607"/>
            <a:ext cx="10820015"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3000" b="1" i="0" u="none" strike="noStrike" cap="none">
                <a:solidFill>
                  <a:schemeClr val="accent3"/>
                </a:solidFill>
                <a:latin typeface="Arial"/>
                <a:ea typeface="Arial"/>
                <a:cs typeface="Arial"/>
                <a:sym typeface="Arial"/>
              </a:rPr>
              <a:t>Key elements when considering the alternative care needs of UASC in emergency settings?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13"/>
          <p:cNvSpPr/>
          <p:nvPr/>
        </p:nvSpPr>
        <p:spPr>
          <a:xfrm>
            <a:off x="432569" y="2018936"/>
            <a:ext cx="9449692" cy="3416279"/>
          </a:xfrm>
          <a:prstGeom prst="rect">
            <a:avLst/>
          </a:prstGeom>
          <a:noFill/>
          <a:ln>
            <a:noFill/>
          </a:ln>
        </p:spPr>
        <p:txBody>
          <a:bodyPr spcFirstLastPara="1" wrap="square" lIns="91425" tIns="45700" rIns="91425" bIns="45700" anchor="t" anchorCtr="0">
            <a:spAutoFit/>
          </a:bodyPr>
          <a:lstStyle/>
          <a:p>
            <a:pPr marL="457200" marR="0" lvl="0" indent="-304800" algn="l" rtl="0">
              <a:lnSpc>
                <a:spcPct val="100000"/>
              </a:lnSpc>
              <a:spcBef>
                <a:spcPts val="0"/>
              </a:spcBef>
              <a:spcAft>
                <a:spcPts val="0"/>
              </a:spcAft>
              <a:buClr>
                <a:schemeClr val="dk1"/>
              </a:buClr>
              <a:buSzPts val="2400"/>
              <a:buFont typeface="Arial"/>
              <a:buNone/>
            </a:pPr>
            <a:endParaRPr sz="2400" b="0" i="0" u="none" strike="noStrike" cap="none" dirty="0">
              <a:solidFill>
                <a:schemeClr val="dk1"/>
              </a:solidFill>
              <a:latin typeface="Helvetica Neue"/>
              <a:ea typeface="Helvetica Neue"/>
              <a:cs typeface="Helvetica Neue"/>
              <a:sym typeface="Helvetica Neue"/>
            </a:endParaRPr>
          </a:p>
          <a:p>
            <a:pPr marL="457200" marR="0" lvl="0" indent="-457200" algn="l" rtl="0">
              <a:lnSpc>
                <a:spcPct val="100000"/>
              </a:lnSpc>
              <a:spcBef>
                <a:spcPts val="0"/>
              </a:spcBef>
              <a:spcAft>
                <a:spcPts val="0"/>
              </a:spcAft>
              <a:buClr>
                <a:schemeClr val="accent1"/>
              </a:buClr>
              <a:buSzPts val="2400"/>
              <a:buFont typeface="Arial"/>
              <a:buChar char="•"/>
            </a:pPr>
            <a:r>
              <a:rPr lang="en-US" sz="24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This type of care is unsatisfactory for any period longer than </a:t>
            </a:r>
            <a:r>
              <a:rPr lang="en-US" sz="2400" b="0" i="0" u="sng" strike="noStrike" cap="none" dirty="0">
                <a:solidFill>
                  <a:schemeClr val="dk1"/>
                </a:solidFill>
                <a:latin typeface="Calibri" panose="020F0502020204030204" pitchFamily="34" charset="0"/>
                <a:ea typeface="Helvetica Neue"/>
                <a:cs typeface="Calibri" panose="020F0502020204030204" pitchFamily="34" charset="0"/>
                <a:sym typeface="Helvetica Neue"/>
              </a:rPr>
              <a:t>12 weeks</a:t>
            </a:r>
            <a:br>
              <a:rPr lang="en-US" sz="2400" b="0" i="0" u="sng" strike="noStrike" cap="none" dirty="0">
                <a:solidFill>
                  <a:schemeClr val="dk1"/>
                </a:solidFill>
                <a:latin typeface="Calibri" panose="020F0502020204030204" pitchFamily="34" charset="0"/>
                <a:ea typeface="Helvetica Neue"/>
                <a:cs typeface="Calibri" panose="020F0502020204030204" pitchFamily="34" charset="0"/>
                <a:sym typeface="Helvetica Neue"/>
              </a:rPr>
            </a:br>
            <a:endParaRPr sz="2400" b="0" i="0" u="sng" strike="noStrike" cap="none" dirty="0">
              <a:solidFill>
                <a:schemeClr val="dk1"/>
              </a:solidFill>
              <a:latin typeface="Calibri" panose="020F0502020204030204" pitchFamily="34" charset="0"/>
              <a:ea typeface="Helvetica Neue"/>
              <a:cs typeface="Calibri" panose="020F0502020204030204" pitchFamily="34" charset="0"/>
              <a:sym typeface="Helvetica Neue"/>
            </a:endParaRPr>
          </a:p>
          <a:p>
            <a:pPr marL="457200" marR="0" lvl="0" indent="-457200" algn="l" rtl="0">
              <a:lnSpc>
                <a:spcPct val="100000"/>
              </a:lnSpc>
              <a:spcBef>
                <a:spcPts val="0"/>
              </a:spcBef>
              <a:spcAft>
                <a:spcPts val="0"/>
              </a:spcAft>
              <a:buClr>
                <a:schemeClr val="accent1"/>
              </a:buClr>
              <a:buSzPts val="2400"/>
              <a:buFont typeface="Arial"/>
              <a:buChar char="•"/>
            </a:pPr>
            <a:r>
              <a:rPr lang="en-US" sz="24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Must try to arrange better care arrangements within that period of time</a:t>
            </a:r>
            <a:br>
              <a:rPr lang="en-US" sz="24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br>
            <a:endParaRPr sz="24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endParaRPr>
          </a:p>
          <a:p>
            <a:pPr marL="457200" marR="0" lvl="0" indent="-457200" algn="l" rtl="0">
              <a:lnSpc>
                <a:spcPct val="100000"/>
              </a:lnSpc>
              <a:spcBef>
                <a:spcPts val="0"/>
              </a:spcBef>
              <a:spcAft>
                <a:spcPts val="0"/>
              </a:spcAft>
              <a:buClr>
                <a:schemeClr val="accent1"/>
              </a:buClr>
              <a:buSzPts val="2400"/>
              <a:buFont typeface="Arial"/>
              <a:buChar char="•"/>
            </a:pPr>
            <a:r>
              <a:rPr lang="en-US" sz="24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Important to monitor care arrangements</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457200" marR="0" lvl="0" indent="-304800" algn="l" rtl="0">
              <a:lnSpc>
                <a:spcPct val="100000"/>
              </a:lnSpc>
              <a:spcBef>
                <a:spcPts val="0"/>
              </a:spcBef>
              <a:spcAft>
                <a:spcPts val="0"/>
              </a:spcAft>
              <a:buClr>
                <a:schemeClr val="accent1"/>
              </a:buClr>
              <a:buSzPts val="2400"/>
              <a:buFont typeface="Arial"/>
              <a:buNone/>
            </a:pPr>
            <a:endParaRPr sz="2400" b="0" i="0" u="sng" strike="noStrike" cap="none" dirty="0">
              <a:solidFill>
                <a:schemeClr val="dk1"/>
              </a:solidFill>
              <a:latin typeface="Calibri" panose="020F0502020204030204" pitchFamily="34" charset="0"/>
              <a:ea typeface="Helvetica Neue"/>
              <a:cs typeface="Calibri" panose="020F0502020204030204" pitchFamily="34" charset="0"/>
              <a:sym typeface="Helvetica Neue"/>
            </a:endParaRPr>
          </a:p>
          <a:p>
            <a:pPr marL="457200" marR="0" lvl="0" indent="-457200" algn="l" rtl="0">
              <a:lnSpc>
                <a:spcPct val="100000"/>
              </a:lnSpc>
              <a:spcBef>
                <a:spcPts val="0"/>
              </a:spcBef>
              <a:spcAft>
                <a:spcPts val="0"/>
              </a:spcAft>
              <a:buClr>
                <a:schemeClr val="accent1"/>
              </a:buClr>
              <a:buSzPts val="2400"/>
              <a:buFont typeface="Arial"/>
              <a:buChar char="•"/>
            </a:pPr>
            <a:r>
              <a:rPr lang="en-US" sz="24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Refer to </a:t>
            </a:r>
            <a:r>
              <a:rPr lang="en-US" sz="2400" b="0" i="1"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Tool 47 – Standards for temporary care </a:t>
            </a:r>
            <a:endParaRPr sz="2400" b="0" i="1" u="none" strike="noStrike" cap="none" dirty="0">
              <a:solidFill>
                <a:schemeClr val="dk1"/>
              </a:solidFill>
              <a:latin typeface="Calibri" panose="020F0502020204030204" pitchFamily="34" charset="0"/>
              <a:ea typeface="Helvetica Neue"/>
              <a:cs typeface="Calibri" panose="020F0502020204030204" pitchFamily="34" charset="0"/>
              <a:sym typeface="Helvetica Neue"/>
            </a:endParaRPr>
          </a:p>
        </p:txBody>
      </p:sp>
      <p:pic>
        <p:nvPicPr>
          <p:cNvPr id="273" name="Google Shape;273;p13" descr="C:\Documents and Settings\Owner\Local Settings\Temporary Internet Files\Content.IE5\6FEDGL4N\MC900019094[1].wmf"/>
          <p:cNvPicPr preferRelativeResize="0"/>
          <p:nvPr/>
        </p:nvPicPr>
        <p:blipFill rotWithShape="1">
          <a:blip r:embed="rId3">
            <a:alphaModFix/>
          </a:blip>
          <a:srcRect/>
          <a:stretch/>
        </p:blipFill>
        <p:spPr>
          <a:xfrm>
            <a:off x="9882261" y="5799346"/>
            <a:ext cx="1667593" cy="981877"/>
          </a:xfrm>
          <a:prstGeom prst="rect">
            <a:avLst/>
          </a:prstGeom>
          <a:noFill/>
          <a:ln>
            <a:noFill/>
          </a:ln>
        </p:spPr>
      </p:pic>
      <p:pic>
        <p:nvPicPr>
          <p:cNvPr id="274" name="Google Shape;274;p13" descr="Document"/>
          <p:cNvPicPr preferRelativeResize="0"/>
          <p:nvPr/>
        </p:nvPicPr>
        <p:blipFill rotWithShape="1">
          <a:blip r:embed="rId4">
            <a:alphaModFix/>
          </a:blip>
          <a:srcRect/>
          <a:stretch/>
        </p:blipFill>
        <p:spPr>
          <a:xfrm>
            <a:off x="8462492" y="5723843"/>
            <a:ext cx="1008384" cy="1008384"/>
          </a:xfrm>
          <a:prstGeom prst="rect">
            <a:avLst/>
          </a:prstGeom>
          <a:noFill/>
          <a:ln>
            <a:noFill/>
          </a:ln>
        </p:spPr>
      </p:pic>
      <p:sp>
        <p:nvSpPr>
          <p:cNvPr id="275" name="Google Shape;275;p13"/>
          <p:cNvSpPr txBox="1"/>
          <p:nvPr/>
        </p:nvSpPr>
        <p:spPr>
          <a:xfrm>
            <a:off x="473725" y="440674"/>
            <a:ext cx="10785513"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3000" b="1" i="0" u="none" strike="noStrike" cap="none">
                <a:solidFill>
                  <a:schemeClr val="accent3"/>
                </a:solidFill>
                <a:latin typeface="Helvetica Neue"/>
                <a:ea typeface="Helvetica Neue"/>
                <a:cs typeface="Helvetica Neue"/>
                <a:sym typeface="Helvetica Neue"/>
              </a:rPr>
              <a:t>What do we do when temporary residential arrangements have already been arranged?</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2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3"/>
              </a:buClr>
              <a:buSzPct val="111111"/>
              <a:buFont typeface="Helvetica Neue"/>
              <a:buNone/>
            </a:pPr>
            <a:r>
              <a:rPr lang="en-US" sz="3240"/>
              <a:t>Activity 1 – Develop an Alternative Care Action Plan for UASC</a:t>
            </a:r>
            <a:br>
              <a:rPr lang="en-US" sz="3240"/>
            </a:br>
            <a:endParaRPr sz="3240"/>
          </a:p>
        </p:txBody>
      </p:sp>
      <p:sp>
        <p:nvSpPr>
          <p:cNvPr id="281" name="Google Shape;281;p21"/>
          <p:cNvSpPr txBox="1">
            <a:spLocks noGrp="1"/>
          </p:cNvSpPr>
          <p:nvPr>
            <p:ph type="body" idx="2"/>
          </p:nvPr>
        </p:nvSpPr>
        <p:spPr>
          <a:xfrm>
            <a:off x="656023" y="1872868"/>
            <a:ext cx="10820013" cy="3913570"/>
          </a:xfrm>
          <a:prstGeom prst="rect">
            <a:avLst/>
          </a:prstGeom>
          <a:noFill/>
          <a:ln>
            <a:noFill/>
          </a:ln>
        </p:spPr>
        <p:txBody>
          <a:bodyPr spcFirstLastPara="1" wrap="square" lIns="91425" tIns="45700" rIns="91425" bIns="45700" anchor="t" anchorCtr="0">
            <a:normAutofit/>
          </a:bodyPr>
          <a:lstStyle/>
          <a:p>
            <a:pPr marL="50800" lvl="0" indent="0" algn="just" rtl="0">
              <a:lnSpc>
                <a:spcPct val="90000"/>
              </a:lnSpc>
              <a:spcBef>
                <a:spcPts val="0"/>
              </a:spcBef>
              <a:spcAft>
                <a:spcPts val="0"/>
              </a:spcAft>
              <a:buSzPts val="2800"/>
              <a:buNone/>
            </a:pPr>
            <a:r>
              <a:rPr lang="en-US" sz="1800" i="0" u="none" strike="noStrike" dirty="0">
                <a:solidFill>
                  <a:schemeClr val="tx1"/>
                </a:solidFill>
                <a:latin typeface="Calibri" panose="020F0502020204030204" pitchFamily="34" charset="0"/>
                <a:cs typeface="Calibri" panose="020F0502020204030204" pitchFamily="34" charset="0"/>
                <a:sym typeface="Helvetica Neue"/>
              </a:rPr>
              <a:t>In your groups:</a:t>
            </a:r>
            <a:endParaRPr dirty="0">
              <a:solidFill>
                <a:schemeClr val="tx1"/>
              </a:solidFill>
              <a:latin typeface="Calibri" panose="020F0502020204030204" pitchFamily="34" charset="0"/>
              <a:cs typeface="Calibri" panose="020F0502020204030204" pitchFamily="34" charset="0"/>
            </a:endParaRPr>
          </a:p>
          <a:p>
            <a:pPr marL="50800" lvl="0" indent="0" algn="just" rtl="0">
              <a:lnSpc>
                <a:spcPct val="90000"/>
              </a:lnSpc>
              <a:spcBef>
                <a:spcPts val="0"/>
              </a:spcBef>
              <a:spcAft>
                <a:spcPts val="0"/>
              </a:spcAft>
              <a:buSzPts val="2800"/>
              <a:buNone/>
            </a:pPr>
            <a:endParaRPr sz="1800" b="1" dirty="0">
              <a:solidFill>
                <a:schemeClr val="tx1"/>
              </a:solidFill>
              <a:latin typeface="Calibri" panose="020F0502020204030204" pitchFamily="34" charset="0"/>
              <a:cs typeface="Calibri" panose="020F0502020204030204" pitchFamily="34" charset="0"/>
              <a:sym typeface="Helvetica Neue"/>
            </a:endParaRPr>
          </a:p>
          <a:p>
            <a:pPr marL="50800" lvl="0" indent="0" algn="just" rtl="0">
              <a:lnSpc>
                <a:spcPct val="90000"/>
              </a:lnSpc>
              <a:spcBef>
                <a:spcPts val="0"/>
              </a:spcBef>
              <a:spcAft>
                <a:spcPts val="0"/>
              </a:spcAft>
              <a:buSzPts val="2800"/>
              <a:buNone/>
            </a:pPr>
            <a:r>
              <a:rPr lang="en-US" sz="1800" b="1" dirty="0">
                <a:solidFill>
                  <a:schemeClr val="tx1"/>
                </a:solidFill>
                <a:latin typeface="Calibri" panose="020F0502020204030204" pitchFamily="34" charset="0"/>
                <a:cs typeface="Calibri" panose="020F0502020204030204" pitchFamily="34" charset="0"/>
                <a:sym typeface="Helvetica Neue"/>
              </a:rPr>
              <a:t>R</a:t>
            </a:r>
            <a:r>
              <a:rPr lang="en-US" sz="1800" b="1" i="0" u="none" strike="noStrike" dirty="0">
                <a:solidFill>
                  <a:schemeClr val="tx1"/>
                </a:solidFill>
                <a:latin typeface="Calibri" panose="020F0502020204030204" pitchFamily="34" charset="0"/>
                <a:cs typeface="Calibri" panose="020F0502020204030204" pitchFamily="34" charset="0"/>
                <a:sym typeface="Helvetica Neue"/>
              </a:rPr>
              <a:t>efer</a:t>
            </a:r>
            <a:r>
              <a:rPr lang="en-US" sz="1800" b="0" i="0" u="none" strike="noStrike" dirty="0">
                <a:solidFill>
                  <a:schemeClr val="tx1"/>
                </a:solidFill>
                <a:latin typeface="Calibri" panose="020F0502020204030204" pitchFamily="34" charset="0"/>
                <a:cs typeface="Calibri" panose="020F0502020204030204" pitchFamily="34" charset="0"/>
                <a:sym typeface="Helvetica Neue"/>
              </a:rPr>
              <a:t> to the </a:t>
            </a:r>
            <a:r>
              <a:rPr lang="en-US" sz="1800" b="0" i="1" u="none" strike="noStrike" dirty="0">
                <a:solidFill>
                  <a:schemeClr val="tx1"/>
                </a:solidFill>
                <a:latin typeface="Calibri" panose="020F0502020204030204" pitchFamily="34" charset="0"/>
                <a:cs typeface="Calibri" panose="020F0502020204030204" pitchFamily="34" charset="0"/>
                <a:sym typeface="Helvetica Neue"/>
              </a:rPr>
              <a:t>Country X - Situation Analysis</a:t>
            </a:r>
            <a:r>
              <a:rPr lang="en-US" sz="1800" b="0" i="0" u="none" strike="noStrike" dirty="0">
                <a:solidFill>
                  <a:schemeClr val="tx1"/>
                </a:solidFill>
                <a:latin typeface="Calibri" panose="020F0502020204030204" pitchFamily="34" charset="0"/>
                <a:cs typeface="Calibri" panose="020F0502020204030204" pitchFamily="34" charset="0"/>
                <a:sym typeface="Helvetica Neue"/>
              </a:rPr>
              <a:t> and </a:t>
            </a:r>
            <a:r>
              <a:rPr lang="en-US" sz="1800" b="1" i="0" u="none" strike="noStrike" dirty="0">
                <a:solidFill>
                  <a:schemeClr val="tx1"/>
                </a:solidFill>
                <a:latin typeface="Calibri" panose="020F0502020204030204" pitchFamily="34" charset="0"/>
                <a:cs typeface="Calibri" panose="020F0502020204030204" pitchFamily="34" charset="0"/>
                <a:sym typeface="Helvetica Neue"/>
              </a:rPr>
              <a:t>identify:</a:t>
            </a:r>
            <a:endParaRPr dirty="0">
              <a:solidFill>
                <a:schemeClr val="tx1"/>
              </a:solidFill>
              <a:latin typeface="Calibri" panose="020F0502020204030204" pitchFamily="34" charset="0"/>
              <a:cs typeface="Calibri" panose="020F0502020204030204" pitchFamily="34" charset="0"/>
            </a:endParaRPr>
          </a:p>
          <a:p>
            <a:pPr marL="50800" lvl="0" indent="0" algn="just" rtl="0">
              <a:lnSpc>
                <a:spcPct val="90000"/>
              </a:lnSpc>
              <a:spcBef>
                <a:spcPts val="0"/>
              </a:spcBef>
              <a:spcAft>
                <a:spcPts val="0"/>
              </a:spcAft>
              <a:buSzPts val="2800"/>
              <a:buNone/>
            </a:pPr>
            <a:endParaRPr b="1" dirty="0">
              <a:solidFill>
                <a:schemeClr val="tx1"/>
              </a:solidFill>
              <a:latin typeface="Calibri" panose="020F0502020204030204" pitchFamily="34" charset="0"/>
              <a:cs typeface="Calibri" panose="020F0502020204030204" pitchFamily="34" charset="0"/>
              <a:sym typeface="Helvetica Neue"/>
            </a:endParaRPr>
          </a:p>
          <a:p>
            <a:pPr marL="565150" lvl="0" indent="-336550" algn="just" rtl="0">
              <a:lnSpc>
                <a:spcPct val="90000"/>
              </a:lnSpc>
              <a:spcBef>
                <a:spcPts val="0"/>
              </a:spcBef>
              <a:spcAft>
                <a:spcPts val="0"/>
              </a:spcAft>
              <a:buSzPts val="2800"/>
              <a:buFont typeface="Arial"/>
              <a:buNone/>
            </a:pPr>
            <a:endParaRPr sz="1800" b="0" i="0" u="none" strike="noStrike" dirty="0">
              <a:solidFill>
                <a:schemeClr val="tx1"/>
              </a:solidFill>
              <a:latin typeface="Calibri" panose="020F0502020204030204" pitchFamily="34" charset="0"/>
              <a:cs typeface="Calibri" panose="020F0502020204030204" pitchFamily="34" charset="0"/>
              <a:sym typeface="Helvetica Neue"/>
            </a:endParaRPr>
          </a:p>
          <a:p>
            <a:pPr marL="393700" lvl="0" indent="-342900" algn="l" rtl="0">
              <a:lnSpc>
                <a:spcPct val="90000"/>
              </a:lnSpc>
              <a:spcBef>
                <a:spcPts val="0"/>
              </a:spcBef>
              <a:spcAft>
                <a:spcPts val="0"/>
              </a:spcAft>
              <a:buSzPct val="100000"/>
              <a:buFont typeface="Arial"/>
              <a:buAutoNum type="arabicPeriod"/>
            </a:pPr>
            <a:r>
              <a:rPr lang="en-US" sz="1800" b="0" i="0" u="none" strike="noStrike" dirty="0">
                <a:solidFill>
                  <a:schemeClr val="tx1"/>
                </a:solidFill>
                <a:latin typeface="Calibri" panose="020F0502020204030204" pitchFamily="34" charset="0"/>
                <a:cs typeface="Calibri" panose="020F0502020204030204" pitchFamily="34" charset="0"/>
                <a:sym typeface="Helvetica Neue"/>
              </a:rPr>
              <a:t>What forms of alternative care are described in the Situation Analysis? What forms of alternative care aren’t specifically mentioned but are likely to be happening? </a:t>
            </a:r>
            <a:br>
              <a:rPr lang="en-US" sz="1800" b="0" i="0" u="none" strike="noStrike" dirty="0">
                <a:solidFill>
                  <a:schemeClr val="tx1"/>
                </a:solidFill>
                <a:latin typeface="Calibri" panose="020F0502020204030204" pitchFamily="34" charset="0"/>
                <a:cs typeface="Calibri" panose="020F0502020204030204" pitchFamily="34" charset="0"/>
                <a:sym typeface="Helvetica Neue"/>
              </a:rPr>
            </a:br>
            <a:endParaRPr sz="1800" dirty="0">
              <a:solidFill>
                <a:schemeClr val="tx1"/>
              </a:solidFill>
              <a:latin typeface="Calibri" panose="020F0502020204030204" pitchFamily="34" charset="0"/>
              <a:cs typeface="Calibri" panose="020F0502020204030204" pitchFamily="34" charset="0"/>
              <a:sym typeface="Helvetica Neue"/>
            </a:endParaRPr>
          </a:p>
          <a:p>
            <a:pPr marL="393700" lvl="0" indent="-342900" algn="l" rtl="0">
              <a:lnSpc>
                <a:spcPct val="90000"/>
              </a:lnSpc>
              <a:spcBef>
                <a:spcPts val="0"/>
              </a:spcBef>
              <a:spcAft>
                <a:spcPts val="0"/>
              </a:spcAft>
              <a:buSzPct val="100000"/>
              <a:buFont typeface="Arial"/>
              <a:buAutoNum type="arabicPeriod"/>
            </a:pPr>
            <a:r>
              <a:rPr lang="en-US" sz="1800" b="0" i="0" u="none" strike="noStrike" dirty="0">
                <a:solidFill>
                  <a:schemeClr val="tx1"/>
                </a:solidFill>
                <a:latin typeface="Calibri" panose="020F0502020204030204" pitchFamily="34" charset="0"/>
                <a:cs typeface="Calibri" panose="020F0502020204030204" pitchFamily="34" charset="0"/>
                <a:sym typeface="Helvetica Neue"/>
              </a:rPr>
              <a:t>What actions, if any, should be taken to support Separated Children in this context?</a:t>
            </a:r>
            <a:br>
              <a:rPr lang="en-US" sz="1800" b="0" i="0" u="none" strike="noStrike" dirty="0">
                <a:solidFill>
                  <a:schemeClr val="tx1"/>
                </a:solidFill>
                <a:latin typeface="Calibri" panose="020F0502020204030204" pitchFamily="34" charset="0"/>
                <a:cs typeface="Calibri" panose="020F0502020204030204" pitchFamily="34" charset="0"/>
                <a:sym typeface="Helvetica Neue"/>
              </a:rPr>
            </a:br>
            <a:endParaRPr sz="1800" dirty="0">
              <a:solidFill>
                <a:schemeClr val="tx1"/>
              </a:solidFill>
              <a:latin typeface="Calibri" panose="020F0502020204030204" pitchFamily="34" charset="0"/>
              <a:cs typeface="Calibri" panose="020F0502020204030204" pitchFamily="34" charset="0"/>
              <a:sym typeface="Helvetica Neue"/>
            </a:endParaRPr>
          </a:p>
          <a:p>
            <a:pPr marL="393700" lvl="0" indent="-342900" algn="l" rtl="0">
              <a:lnSpc>
                <a:spcPct val="90000"/>
              </a:lnSpc>
              <a:spcBef>
                <a:spcPts val="0"/>
              </a:spcBef>
              <a:spcAft>
                <a:spcPts val="0"/>
              </a:spcAft>
              <a:buSzPct val="100000"/>
              <a:buFont typeface="Arial"/>
              <a:buAutoNum type="arabicPeriod"/>
            </a:pPr>
            <a:r>
              <a:rPr lang="en-US" sz="1800" b="0" i="0" u="none" strike="noStrike" dirty="0">
                <a:solidFill>
                  <a:schemeClr val="tx1"/>
                </a:solidFill>
                <a:latin typeface="Calibri" panose="020F0502020204030204" pitchFamily="34" charset="0"/>
                <a:cs typeface="Calibri" panose="020F0502020204030204" pitchFamily="34" charset="0"/>
                <a:sym typeface="Helvetica Neue"/>
              </a:rPr>
              <a:t>What actions, if any, should be taken to support Unaccompanied Children in this context?</a:t>
            </a:r>
            <a:endParaRPr dirty="0">
              <a:solidFill>
                <a:schemeClr val="tx1"/>
              </a:solidFill>
              <a:latin typeface="Calibri" panose="020F0502020204030204" pitchFamily="34" charset="0"/>
              <a:cs typeface="Calibri" panose="020F0502020204030204" pitchFamily="34" charset="0"/>
            </a:endParaRPr>
          </a:p>
          <a:p>
            <a:pPr marL="50800" lvl="0" indent="0" algn="l" rtl="0">
              <a:lnSpc>
                <a:spcPct val="90000"/>
              </a:lnSpc>
              <a:spcBef>
                <a:spcPts val="1000"/>
              </a:spcBef>
              <a:spcAft>
                <a:spcPts val="0"/>
              </a:spcAft>
              <a:buSzPts val="2800"/>
              <a:buNone/>
            </a:pPr>
            <a:br>
              <a:rPr lang="en-US" b="0" dirty="0">
                <a:solidFill>
                  <a:schemeClr val="tx1"/>
                </a:solidFill>
                <a:latin typeface="Calibri" panose="020F0502020204030204" pitchFamily="34" charset="0"/>
                <a:cs typeface="Calibri" panose="020F0502020204030204" pitchFamily="34" charset="0"/>
                <a:sym typeface="Helvetica Neue"/>
              </a:rPr>
            </a:br>
            <a:r>
              <a:rPr lang="en-US" sz="1800" b="1" dirty="0">
                <a:solidFill>
                  <a:schemeClr val="tx1"/>
                </a:solidFill>
                <a:latin typeface="Calibri" panose="020F0502020204030204" pitchFamily="34" charset="0"/>
                <a:cs typeface="Calibri" panose="020F0502020204030204" pitchFamily="34" charset="0"/>
                <a:sym typeface="Helvetica Neue"/>
              </a:rPr>
              <a:t>Take</a:t>
            </a:r>
            <a:r>
              <a:rPr lang="en-US" sz="1800" b="0" i="0" u="none" strike="noStrike" dirty="0">
                <a:solidFill>
                  <a:schemeClr val="tx1"/>
                </a:solidFill>
                <a:latin typeface="Calibri" panose="020F0502020204030204" pitchFamily="34" charset="0"/>
                <a:cs typeface="Calibri" panose="020F0502020204030204" pitchFamily="34" charset="0"/>
                <a:sym typeface="Helvetica Neue"/>
              </a:rPr>
              <a:t>  10 mins and then join for a discussion in plenary with the whole group.</a:t>
            </a:r>
            <a:endParaRPr dirty="0">
              <a:solidFill>
                <a:schemeClr val="tx1"/>
              </a:solidFill>
              <a:latin typeface="Calibri" panose="020F0502020204030204" pitchFamily="34" charset="0"/>
              <a:cs typeface="Calibri" panose="020F0502020204030204" pitchFamily="34" charset="0"/>
              <a:sym typeface="Helvetica Neue"/>
            </a:endParaRPr>
          </a:p>
        </p:txBody>
      </p:sp>
      <p:pic>
        <p:nvPicPr>
          <p:cNvPr id="282" name="Google Shape;282;p21"/>
          <p:cNvPicPr preferRelativeResize="0"/>
          <p:nvPr/>
        </p:nvPicPr>
        <p:blipFill rotWithShape="1">
          <a:blip r:embed="rId3">
            <a:alphaModFix/>
          </a:blip>
          <a:srcRect/>
          <a:stretch/>
        </p:blipFill>
        <p:spPr>
          <a:xfrm>
            <a:off x="10421754" y="2130586"/>
            <a:ext cx="1054282" cy="894854"/>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2161</Words>
  <Application>Microsoft Macintosh PowerPoint</Application>
  <PresentationFormat>Widescreen</PresentationFormat>
  <Paragraphs>173</Paragraphs>
  <Slides>13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Noto Sans Symbols</vt:lpstr>
      <vt:lpstr>Arial</vt:lpstr>
      <vt:lpstr>Calibri</vt:lpstr>
      <vt:lpstr>Helvetica Neue</vt:lpstr>
      <vt:lpstr>Office Theme</vt:lpstr>
      <vt:lpstr>PowerPoint Presentation</vt:lpstr>
      <vt:lpstr>What do we mean by alternative care?</vt:lpstr>
      <vt:lpstr>CPMS Standard 19 Alternative Care</vt:lpstr>
      <vt:lpstr>Alternative Care Guidance </vt:lpstr>
      <vt:lpstr>Principles of Alternative Care (I)</vt:lpstr>
      <vt:lpstr>Principles of Alternative Care (II)</vt:lpstr>
      <vt:lpstr>PowerPoint Presentation</vt:lpstr>
      <vt:lpstr>PowerPoint Presentation</vt:lpstr>
      <vt:lpstr>Activity 1 – Develop an Alternative Care Action Plan for UASC </vt:lpstr>
      <vt:lpstr>The purpose of monitoring visits </vt:lpstr>
      <vt:lpstr>Who should be involved in monitoring?</vt:lpstr>
      <vt:lpstr>How to conduct monitoring visits?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Kyra Loat</cp:lastModifiedBy>
  <cp:revision>2</cp:revision>
  <dcterms:created xsi:type="dcterms:W3CDTF">2017-12-20T18:51:03Z</dcterms:created>
  <dcterms:modified xsi:type="dcterms:W3CDTF">2023-09-12T22:30:33Z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0x010100BFE899AF83B04C42AD08B91EA0A3BDD1</vt:lpwstr>
  </property>
  <property fmtid="{D5CDD505-2E9C-101B-9397-08002B2CF9AE}" pid="3" name="Order">
    <vt:r8>144900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