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315" r:id="rId2"/>
    <p:sldId id="316" r:id="rId3"/>
    <p:sldId id="317" r:id="rId4"/>
    <p:sldId id="318" r:id="rId5"/>
    <p:sldId id="320" r:id="rId6"/>
    <p:sldId id="321" r:id="rId7"/>
    <p:sldId id="322" r:id="rId8"/>
    <p:sldId id="323" r:id="rId9"/>
    <p:sldId id="324" r:id="rId10"/>
    <p:sldId id="325" r:id="rId11"/>
    <p:sldId id="326" r:id="rId12"/>
    <p:sldId id="327" r:id="rId13"/>
    <p:sldId id="328" r:id="rId14"/>
    <p:sldId id="329" r:id="rId15"/>
    <p:sldId id="330" r:id="rId16"/>
    <p:sldId id="331" r:id="rId17"/>
    <p:sldId id="332" r:id="rId18"/>
    <p:sldId id="333" r:id="rId19"/>
    <p:sldId id="334" r:id="rId20"/>
    <p:sldId id="335" r:id="rId21"/>
    <p:sldId id="336" r:id="rId22"/>
    <p:sldId id="337" r:id="rId23"/>
    <p:sldId id="338" r:id="rId24"/>
    <p:sldId id="339" r:id="rId25"/>
    <p:sldId id="340" r:id="rId26"/>
    <p:sldId id="347" r:id="rId27"/>
    <p:sldId id="341" r:id="rId28"/>
    <p:sldId id="342" r:id="rId29"/>
    <p:sldId id="343" r:id="rId30"/>
    <p:sldId id="344" r:id="rId31"/>
    <p:sldId id="345" r:id="rId32"/>
    <p:sldId id="346" r:id="rId33"/>
    <p:sldId id="350" r:id="rId34"/>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Lee" initials="JL" lastIdx="10" clrIdx="0">
    <p:extLst>
      <p:ext uri="{19B8F6BF-5375-455C-9EA6-DF929625EA0E}">
        <p15:presenceInfo xmlns:p15="http://schemas.microsoft.com/office/powerpoint/2012/main" userId="S-1-5-21-1294360644-1464272073-1233803906-144749" providerId="AD"/>
      </p:ext>
    </p:extLst>
  </p:cmAuthor>
  <p:cmAuthor id="2" name="Wathek" initials="W" lastIdx="2" clrIdx="1">
    <p:extLst>
      <p:ext uri="{19B8F6BF-5375-455C-9EA6-DF929625EA0E}">
        <p15:presenceInfo xmlns:p15="http://schemas.microsoft.com/office/powerpoint/2012/main" userId="Wathek" providerId="None"/>
      </p:ext>
    </p:extLst>
  </p:cmAuthor>
  <p:cmAuthor id="3" name="Ahmad Salem" initials="" lastIdx="0" clrIdx="2"/>
  <p:cmAuthor id="4" name="Ahmad Salem" initials="AS" lastIdx="14" clrIdx="3">
    <p:extLst>
      <p:ext uri="{19B8F6BF-5375-455C-9EA6-DF929625EA0E}">
        <p15:presenceInfo xmlns:p15="http://schemas.microsoft.com/office/powerpoint/2012/main" userId="f8e78aaba3cad18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467D"/>
    <a:srgbClr val="026794"/>
    <a:srgbClr val="405E79"/>
    <a:srgbClr val="35B2B4"/>
    <a:srgbClr val="95CD7A"/>
    <a:srgbClr val="70995C"/>
    <a:srgbClr val="D5EBCA"/>
    <a:srgbClr val="000000"/>
    <a:srgbClr val="E3D3DB"/>
    <a:srgbClr val="AC6B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742" autoAdjust="0"/>
    <p:restoredTop sz="58931" autoAdjust="0"/>
  </p:normalViewPr>
  <p:slideViewPr>
    <p:cSldViewPr snapToGrid="0" snapToObjects="1">
      <p:cViewPr varScale="1">
        <p:scale>
          <a:sx n="64" d="100"/>
          <a:sy n="64" d="100"/>
        </p:scale>
        <p:origin x="90" y="3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5FF150-DC27-4424-A462-B40A8B5EC447}" type="doc">
      <dgm:prSet loTypeId="urn:microsoft.com/office/officeart/2005/8/layout/hProcess3" loCatId="process" qsTypeId="urn:microsoft.com/office/officeart/2005/8/quickstyle/simple1" qsCatId="simple" csTypeId="urn:microsoft.com/office/officeart/2005/8/colors/accent3_3" csCatId="accent3" phldr="1"/>
      <dgm:spPr/>
    </dgm:pt>
    <dgm:pt modelId="{04738782-457C-4978-A6A4-9CFEB8AEBDD8}">
      <dgm:prSet phldrT="[Text]"/>
      <dgm:spPr/>
      <dgm:t>
        <a:bodyPr/>
        <a:lstStyle/>
        <a:p>
          <a:pPr algn="r"/>
          <a:r>
            <a:rPr lang="ar-AE">
              <a:solidFill>
                <a:schemeClr val="bg1"/>
              </a:solidFill>
            </a:rPr>
            <a:t>تأهيل أخصائي إدارة حالة جديد</a:t>
          </a:r>
        </a:p>
      </dgm:t>
    </dgm:pt>
    <dgm:pt modelId="{D87D36CA-F2EC-4A9E-895D-F0BC3357300C}" type="parTrans" cxnId="{6E28721D-50AF-4502-98F3-2CF2C377BB59}">
      <dgm:prSet/>
      <dgm:spPr/>
      <dgm:t>
        <a:bodyPr/>
        <a:lstStyle/>
        <a:p>
          <a:endParaRPr lang="en-US">
            <a:solidFill>
              <a:schemeClr val="bg1"/>
            </a:solidFill>
          </a:endParaRPr>
        </a:p>
      </dgm:t>
    </dgm:pt>
    <dgm:pt modelId="{6E4BA67D-FD1B-4B84-BC62-2872F9B5379D}" type="sibTrans" cxnId="{6E28721D-50AF-4502-98F3-2CF2C377BB59}">
      <dgm:prSet/>
      <dgm:spPr/>
      <dgm:t>
        <a:bodyPr/>
        <a:lstStyle/>
        <a:p>
          <a:endParaRPr lang="en-US">
            <a:solidFill>
              <a:schemeClr val="bg1"/>
            </a:solidFill>
          </a:endParaRPr>
        </a:p>
      </dgm:t>
    </dgm:pt>
    <dgm:pt modelId="{B805A154-21A2-4D54-8756-E1A3591A77F2}">
      <dgm:prSet phldrT="[Text]"/>
      <dgm:spPr/>
      <dgm:t>
        <a:bodyPr/>
        <a:lstStyle/>
        <a:p>
          <a:pPr algn="r"/>
          <a:r>
            <a:rPr lang="ar-AE" dirty="0">
              <a:solidFill>
                <a:schemeClr val="bg1"/>
              </a:solidFill>
            </a:rPr>
            <a:t>الإشراف المستمر لأخصائي إدارة الحالة من ذوي الخبرة</a:t>
          </a:r>
        </a:p>
      </dgm:t>
    </dgm:pt>
    <dgm:pt modelId="{54389A68-4546-4C7A-AB5D-7816056B598A}" type="parTrans" cxnId="{FC45D033-6026-4298-8A56-27B869EB6F0A}">
      <dgm:prSet/>
      <dgm:spPr/>
      <dgm:t>
        <a:bodyPr/>
        <a:lstStyle/>
        <a:p>
          <a:endParaRPr lang="en-US">
            <a:solidFill>
              <a:schemeClr val="bg1"/>
            </a:solidFill>
          </a:endParaRPr>
        </a:p>
      </dgm:t>
    </dgm:pt>
    <dgm:pt modelId="{8FC47E4D-4B35-4EA3-B112-62A30C35DF3F}" type="sibTrans" cxnId="{FC45D033-6026-4298-8A56-27B869EB6F0A}">
      <dgm:prSet/>
      <dgm:spPr/>
      <dgm:t>
        <a:bodyPr/>
        <a:lstStyle/>
        <a:p>
          <a:endParaRPr lang="en-US">
            <a:solidFill>
              <a:schemeClr val="bg1"/>
            </a:solidFill>
          </a:endParaRPr>
        </a:p>
      </dgm:t>
    </dgm:pt>
    <dgm:pt modelId="{0929A581-7243-45AC-8295-A0FE22D81059}" type="pres">
      <dgm:prSet presAssocID="{DB5FF150-DC27-4424-A462-B40A8B5EC447}" presName="Name0" presStyleCnt="0">
        <dgm:presLayoutVars>
          <dgm:dir/>
          <dgm:animLvl val="lvl"/>
          <dgm:resizeHandles val="exact"/>
        </dgm:presLayoutVars>
      </dgm:prSet>
      <dgm:spPr/>
    </dgm:pt>
    <dgm:pt modelId="{64E80E13-B695-42B6-AAA6-3E29BA86CD65}" type="pres">
      <dgm:prSet presAssocID="{DB5FF150-DC27-4424-A462-B40A8B5EC447}" presName="dummy" presStyleCnt="0"/>
      <dgm:spPr/>
    </dgm:pt>
    <dgm:pt modelId="{BEFDA03D-9C5D-4C73-AB16-C165FBAEFB81}" type="pres">
      <dgm:prSet presAssocID="{DB5FF150-DC27-4424-A462-B40A8B5EC447}" presName="linH" presStyleCnt="0"/>
      <dgm:spPr/>
    </dgm:pt>
    <dgm:pt modelId="{377AA10C-F5FB-4B6D-BDAC-80DBE8732F20}" type="pres">
      <dgm:prSet presAssocID="{DB5FF150-DC27-4424-A462-B40A8B5EC447}" presName="padding1" presStyleCnt="0"/>
      <dgm:spPr/>
    </dgm:pt>
    <dgm:pt modelId="{2613659F-16BB-4131-872D-C463A9D97908}" type="pres">
      <dgm:prSet presAssocID="{04738782-457C-4978-A6A4-9CFEB8AEBDD8}" presName="linV" presStyleCnt="0"/>
      <dgm:spPr/>
    </dgm:pt>
    <dgm:pt modelId="{0405C107-5334-4167-875F-770C3F584D5A}" type="pres">
      <dgm:prSet presAssocID="{04738782-457C-4978-A6A4-9CFEB8AEBDD8}" presName="spVertical1" presStyleCnt="0"/>
      <dgm:spPr/>
    </dgm:pt>
    <dgm:pt modelId="{EB091D88-4643-403E-A1FA-CF527F247C16}" type="pres">
      <dgm:prSet presAssocID="{04738782-457C-4978-A6A4-9CFEB8AEBDD8}" presName="parTx" presStyleLbl="revTx" presStyleIdx="0" presStyleCnt="2" custScaleY="135939" custLinFactNeighborX="-9770" custLinFactNeighborY="-31641">
        <dgm:presLayoutVars>
          <dgm:chMax val="0"/>
          <dgm:chPref val="0"/>
          <dgm:bulletEnabled val="1"/>
        </dgm:presLayoutVars>
      </dgm:prSet>
      <dgm:spPr/>
      <dgm:t>
        <a:bodyPr/>
        <a:lstStyle/>
        <a:p>
          <a:endParaRPr lang="en-US"/>
        </a:p>
      </dgm:t>
    </dgm:pt>
    <dgm:pt modelId="{882370B9-3FF9-488C-9D26-878B75D72A40}" type="pres">
      <dgm:prSet presAssocID="{04738782-457C-4978-A6A4-9CFEB8AEBDD8}" presName="spVertical2" presStyleCnt="0"/>
      <dgm:spPr/>
    </dgm:pt>
    <dgm:pt modelId="{6C48600C-2826-4644-BEB9-DEB55BC4C408}" type="pres">
      <dgm:prSet presAssocID="{04738782-457C-4978-A6A4-9CFEB8AEBDD8}" presName="spVertical3" presStyleCnt="0"/>
      <dgm:spPr/>
    </dgm:pt>
    <dgm:pt modelId="{A3504FBC-A41C-448A-B4C6-25678A7138FD}" type="pres">
      <dgm:prSet presAssocID="{6E4BA67D-FD1B-4B84-BC62-2872F9B5379D}" presName="space" presStyleCnt="0"/>
      <dgm:spPr/>
    </dgm:pt>
    <dgm:pt modelId="{A77F1F9D-A60E-487D-8184-EA7AE0D452B3}" type="pres">
      <dgm:prSet presAssocID="{B805A154-21A2-4D54-8756-E1A3591A77F2}" presName="linV" presStyleCnt="0"/>
      <dgm:spPr/>
    </dgm:pt>
    <dgm:pt modelId="{1F9F11C5-C28E-4FF5-A71F-3D9B93C8B353}" type="pres">
      <dgm:prSet presAssocID="{B805A154-21A2-4D54-8756-E1A3591A77F2}" presName="spVertical1" presStyleCnt="0"/>
      <dgm:spPr/>
    </dgm:pt>
    <dgm:pt modelId="{6E244DAF-F7F9-4DEE-A544-C14B95635C73}" type="pres">
      <dgm:prSet presAssocID="{B805A154-21A2-4D54-8756-E1A3591A77F2}" presName="parTx" presStyleLbl="revTx" presStyleIdx="1" presStyleCnt="2">
        <dgm:presLayoutVars>
          <dgm:chMax val="0"/>
          <dgm:chPref val="0"/>
          <dgm:bulletEnabled val="1"/>
        </dgm:presLayoutVars>
      </dgm:prSet>
      <dgm:spPr/>
      <dgm:t>
        <a:bodyPr/>
        <a:lstStyle/>
        <a:p>
          <a:endParaRPr lang="en-US"/>
        </a:p>
      </dgm:t>
    </dgm:pt>
    <dgm:pt modelId="{93BD577B-55EB-483E-99D5-8B63C48F6B4B}" type="pres">
      <dgm:prSet presAssocID="{B805A154-21A2-4D54-8756-E1A3591A77F2}" presName="spVertical2" presStyleCnt="0"/>
      <dgm:spPr/>
    </dgm:pt>
    <dgm:pt modelId="{7A68E351-BDBF-4D77-A559-23F540154943}" type="pres">
      <dgm:prSet presAssocID="{B805A154-21A2-4D54-8756-E1A3591A77F2}" presName="spVertical3" presStyleCnt="0"/>
      <dgm:spPr/>
    </dgm:pt>
    <dgm:pt modelId="{BF93DF69-34C2-4A91-AF8E-69DBEA2682EB}" type="pres">
      <dgm:prSet presAssocID="{DB5FF150-DC27-4424-A462-B40A8B5EC447}" presName="padding2" presStyleCnt="0"/>
      <dgm:spPr/>
    </dgm:pt>
    <dgm:pt modelId="{6EFE2D26-92A0-4632-ABCD-C6DE5B3E4BCD}" type="pres">
      <dgm:prSet presAssocID="{DB5FF150-DC27-4424-A462-B40A8B5EC447}" presName="negArrow" presStyleCnt="0"/>
      <dgm:spPr/>
    </dgm:pt>
    <dgm:pt modelId="{08789914-1022-4866-AA13-7C195583784D}" type="pres">
      <dgm:prSet presAssocID="{DB5FF150-DC27-4424-A462-B40A8B5EC447}" presName="backgroundArrow" presStyleLbl="node1" presStyleIdx="0" presStyleCnt="1"/>
      <dgm:spPr/>
    </dgm:pt>
  </dgm:ptLst>
  <dgm:cxnLst>
    <dgm:cxn modelId="{99C32FB7-7D52-4C65-90C5-6D70A411CAAC}" type="presOf" srcId="{B805A154-21A2-4D54-8756-E1A3591A77F2}" destId="{6E244DAF-F7F9-4DEE-A544-C14B95635C73}" srcOrd="0" destOrd="0" presId="urn:microsoft.com/office/officeart/2005/8/layout/hProcess3"/>
    <dgm:cxn modelId="{6E28721D-50AF-4502-98F3-2CF2C377BB59}" srcId="{DB5FF150-DC27-4424-A462-B40A8B5EC447}" destId="{04738782-457C-4978-A6A4-9CFEB8AEBDD8}" srcOrd="0" destOrd="0" parTransId="{D87D36CA-F2EC-4A9E-895D-F0BC3357300C}" sibTransId="{6E4BA67D-FD1B-4B84-BC62-2872F9B5379D}"/>
    <dgm:cxn modelId="{B37BFBEE-361E-47EA-865E-6C29DF6701D2}" type="presOf" srcId="{DB5FF150-DC27-4424-A462-B40A8B5EC447}" destId="{0929A581-7243-45AC-8295-A0FE22D81059}" srcOrd="0" destOrd="0" presId="urn:microsoft.com/office/officeart/2005/8/layout/hProcess3"/>
    <dgm:cxn modelId="{9BB20AB7-0A42-44E3-8F80-CEC1C4B46B1C}" type="presOf" srcId="{04738782-457C-4978-A6A4-9CFEB8AEBDD8}" destId="{EB091D88-4643-403E-A1FA-CF527F247C16}" srcOrd="0" destOrd="0" presId="urn:microsoft.com/office/officeart/2005/8/layout/hProcess3"/>
    <dgm:cxn modelId="{FC45D033-6026-4298-8A56-27B869EB6F0A}" srcId="{DB5FF150-DC27-4424-A462-B40A8B5EC447}" destId="{B805A154-21A2-4D54-8756-E1A3591A77F2}" srcOrd="1" destOrd="0" parTransId="{54389A68-4546-4C7A-AB5D-7816056B598A}" sibTransId="{8FC47E4D-4B35-4EA3-B112-62A30C35DF3F}"/>
    <dgm:cxn modelId="{691129A9-DF6D-4520-ACEA-5265A1CCAB90}" type="presParOf" srcId="{0929A581-7243-45AC-8295-A0FE22D81059}" destId="{64E80E13-B695-42B6-AAA6-3E29BA86CD65}" srcOrd="0" destOrd="0" presId="urn:microsoft.com/office/officeart/2005/8/layout/hProcess3"/>
    <dgm:cxn modelId="{71126A1F-E17F-4212-AC53-99D436C88AFF}" type="presParOf" srcId="{0929A581-7243-45AC-8295-A0FE22D81059}" destId="{BEFDA03D-9C5D-4C73-AB16-C165FBAEFB81}" srcOrd="1" destOrd="0" presId="urn:microsoft.com/office/officeart/2005/8/layout/hProcess3"/>
    <dgm:cxn modelId="{E00C7877-B0C1-4415-BDE5-C678845CA692}" type="presParOf" srcId="{BEFDA03D-9C5D-4C73-AB16-C165FBAEFB81}" destId="{377AA10C-F5FB-4B6D-BDAC-80DBE8732F20}" srcOrd="0" destOrd="0" presId="urn:microsoft.com/office/officeart/2005/8/layout/hProcess3"/>
    <dgm:cxn modelId="{78C696AC-FB64-4D3E-BC6F-551C5CE6947A}" type="presParOf" srcId="{BEFDA03D-9C5D-4C73-AB16-C165FBAEFB81}" destId="{2613659F-16BB-4131-872D-C463A9D97908}" srcOrd="1" destOrd="0" presId="urn:microsoft.com/office/officeart/2005/8/layout/hProcess3"/>
    <dgm:cxn modelId="{280A34BA-38AB-4EDB-B362-15666679D206}" type="presParOf" srcId="{2613659F-16BB-4131-872D-C463A9D97908}" destId="{0405C107-5334-4167-875F-770C3F584D5A}" srcOrd="0" destOrd="0" presId="urn:microsoft.com/office/officeart/2005/8/layout/hProcess3"/>
    <dgm:cxn modelId="{B3243F59-8A12-4E83-A925-213B0E214F66}" type="presParOf" srcId="{2613659F-16BB-4131-872D-C463A9D97908}" destId="{EB091D88-4643-403E-A1FA-CF527F247C16}" srcOrd="1" destOrd="0" presId="urn:microsoft.com/office/officeart/2005/8/layout/hProcess3"/>
    <dgm:cxn modelId="{BFFCEFEB-02F9-4A73-B3DE-0E4E0B9914AC}" type="presParOf" srcId="{2613659F-16BB-4131-872D-C463A9D97908}" destId="{882370B9-3FF9-488C-9D26-878B75D72A40}" srcOrd="2" destOrd="0" presId="urn:microsoft.com/office/officeart/2005/8/layout/hProcess3"/>
    <dgm:cxn modelId="{82E8B0DF-312F-472C-AF38-61B83B4A1268}" type="presParOf" srcId="{2613659F-16BB-4131-872D-C463A9D97908}" destId="{6C48600C-2826-4644-BEB9-DEB55BC4C408}" srcOrd="3" destOrd="0" presId="urn:microsoft.com/office/officeart/2005/8/layout/hProcess3"/>
    <dgm:cxn modelId="{B70BF238-817A-4312-8BE5-C4921B3AC8EE}" type="presParOf" srcId="{BEFDA03D-9C5D-4C73-AB16-C165FBAEFB81}" destId="{A3504FBC-A41C-448A-B4C6-25678A7138FD}" srcOrd="2" destOrd="0" presId="urn:microsoft.com/office/officeart/2005/8/layout/hProcess3"/>
    <dgm:cxn modelId="{E2E17E3E-4DEA-4989-8875-39E31A3DF32D}" type="presParOf" srcId="{BEFDA03D-9C5D-4C73-AB16-C165FBAEFB81}" destId="{A77F1F9D-A60E-487D-8184-EA7AE0D452B3}" srcOrd="3" destOrd="0" presId="urn:microsoft.com/office/officeart/2005/8/layout/hProcess3"/>
    <dgm:cxn modelId="{570C70CA-E4DC-40C1-91B7-2021B878654F}" type="presParOf" srcId="{A77F1F9D-A60E-487D-8184-EA7AE0D452B3}" destId="{1F9F11C5-C28E-4FF5-A71F-3D9B93C8B353}" srcOrd="0" destOrd="0" presId="urn:microsoft.com/office/officeart/2005/8/layout/hProcess3"/>
    <dgm:cxn modelId="{B58509F8-2FC1-41E5-A2AC-DF72642AF0A3}" type="presParOf" srcId="{A77F1F9D-A60E-487D-8184-EA7AE0D452B3}" destId="{6E244DAF-F7F9-4DEE-A544-C14B95635C73}" srcOrd="1" destOrd="0" presId="urn:microsoft.com/office/officeart/2005/8/layout/hProcess3"/>
    <dgm:cxn modelId="{80D715C2-C2B1-4BE0-83B3-91A7A9FE5C6C}" type="presParOf" srcId="{A77F1F9D-A60E-487D-8184-EA7AE0D452B3}" destId="{93BD577B-55EB-483E-99D5-8B63C48F6B4B}" srcOrd="2" destOrd="0" presId="urn:microsoft.com/office/officeart/2005/8/layout/hProcess3"/>
    <dgm:cxn modelId="{81E0E4C5-3FA3-40C0-BF60-337E859827E9}" type="presParOf" srcId="{A77F1F9D-A60E-487D-8184-EA7AE0D452B3}" destId="{7A68E351-BDBF-4D77-A559-23F540154943}" srcOrd="3" destOrd="0" presId="urn:microsoft.com/office/officeart/2005/8/layout/hProcess3"/>
    <dgm:cxn modelId="{F8D4FD09-2420-4FF4-B8F8-DDFA2066E650}" type="presParOf" srcId="{BEFDA03D-9C5D-4C73-AB16-C165FBAEFB81}" destId="{BF93DF69-34C2-4A91-AF8E-69DBEA2682EB}" srcOrd="4" destOrd="0" presId="urn:microsoft.com/office/officeart/2005/8/layout/hProcess3"/>
    <dgm:cxn modelId="{1108C1D3-60B5-47A4-B62B-8E1D7E94E7C1}" type="presParOf" srcId="{BEFDA03D-9C5D-4C73-AB16-C165FBAEFB81}" destId="{6EFE2D26-92A0-4632-ABCD-C6DE5B3E4BCD}" srcOrd="5" destOrd="0" presId="urn:microsoft.com/office/officeart/2005/8/layout/hProcess3"/>
    <dgm:cxn modelId="{DA54FA44-BABE-40BC-882E-2668718B0BC0}" type="presParOf" srcId="{BEFDA03D-9C5D-4C73-AB16-C165FBAEFB81}" destId="{08789914-1022-4866-AA13-7C195583784D}" srcOrd="6"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CD8994-4F69-1D49-B402-38B1BC4CA207}" type="datetimeFigureOut">
              <a:rPr lang="en-US" smtClean="0"/>
              <a:t>10/2/2018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0767AD-8186-5647-9165-A19B63BA7F43}" type="slidenum">
              <a:rPr lang="en-US" smtClean="0"/>
              <a:t>‹#›</a:t>
            </a:fld>
            <a:endParaRPr lang="en-US"/>
          </a:p>
        </p:txBody>
      </p:sp>
    </p:spTree>
    <p:extLst>
      <p:ext uri="{BB962C8B-B14F-4D97-AF65-F5344CB8AC3E}">
        <p14:creationId xmlns:p14="http://schemas.microsoft.com/office/powerpoint/2010/main" val="117437913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spcBef>
                <a:spcPts val="0"/>
              </a:spcBef>
              <a:buNone/>
            </a:pPr>
            <a:r>
              <a:rPr lang="ar-AE" sz="1100" b="0"/>
              <a:t>2 دقيقة</a:t>
            </a:r>
          </a:p>
          <a:p>
            <a:pPr lvl="0">
              <a:spcBef>
                <a:spcPts val="0"/>
              </a:spcBef>
              <a:buNone/>
            </a:pPr>
            <a:endParaRPr lang="en-CA" sz="1100" b="1" dirty="0"/>
          </a:p>
          <a:p>
            <a:pPr lvl="0">
              <a:spcBef>
                <a:spcPts val="0"/>
              </a:spcBef>
              <a:buNone/>
            </a:pPr>
            <a:r>
              <a:rPr lang="ar-AE" sz="1100" b="1"/>
              <a:t> اسأل</a:t>
            </a:r>
            <a:r>
              <a:rPr lang="ar-AE" sz="1100" b="0"/>
              <a:t>: هل لديكم</a:t>
            </a:r>
            <a:r>
              <a:rPr lang="ar-AE" sz="1100" baseline="0"/>
              <a:t> أي أفكار أو تأملات أو أسئلة على الوحدة 1 قبل المتابعة؟</a:t>
            </a:r>
          </a:p>
          <a:p>
            <a:pPr lvl="0">
              <a:spcBef>
                <a:spcPts val="0"/>
              </a:spcBef>
              <a:buNone/>
            </a:pPr>
            <a:endParaRPr lang="en-CA" sz="1100" dirty="0"/>
          </a:p>
          <a:p>
            <a:pPr>
              <a:buNone/>
            </a:pPr>
            <a:r>
              <a:rPr lang="ar-AE" sz="1100" b="1"/>
              <a:t>قل:</a:t>
            </a:r>
            <a:r>
              <a:rPr lang="ar-AE" sz="1100"/>
              <a:t> في الجلسة الأخيرة، ركّزنا في المقام الأول على فهم تعريف الإشراف الأساسي </a:t>
            </a:r>
            <a:r>
              <a:rPr lang="ar-AE" sz="1100" baseline="0"/>
              <a:t>ووظائفه وهياكله. في هذه الوحدة، سننتقل إلى التفكير أكثر بشأن طبيعة الإشراف في الممارسة اليومية، وسنقدم بعض الأدوات المفيدة التي يمكن أن يستخدمها المشرفون في فريق إدارة الحالات الفردية.</a:t>
            </a:r>
          </a:p>
          <a:p>
            <a:pPr>
              <a:buNone/>
            </a:pPr>
            <a:endParaRPr lang="en-CA" sz="1100" baseline="0" dirty="0"/>
          </a:p>
          <a:p>
            <a:pPr>
              <a:buNone/>
            </a:pPr>
            <a:r>
              <a:rPr lang="ar-AE" sz="1100" b="1" baseline="0"/>
              <a:t> ملاحظة للمدرب</a:t>
            </a:r>
            <a:r>
              <a:rPr lang="ar-AE" sz="1100" baseline="0"/>
              <a:t>: تُلخِّص هذه الوحدة ممارسات الإشراف السبع التي تُوصي بها فرقة عمل إدارة الحالة (</a:t>
            </a:r>
            <a:r>
              <a:rPr lang="en-US" sz="1100" baseline="0"/>
              <a:t>CMTF</a:t>
            </a:r>
            <a:r>
              <a:rPr lang="ar-AE" sz="1100" baseline="0"/>
              <a:t>) العالمية لتعزيز الإشراف الجيد وتحسين النتائج لصالح الأطفال في نهاية المطاف. من المهم الإشارة إلى أن هذه الممارسات ليست إلزامية. تقع على عاتق المنظمات التي تنفذ إدارة الحالات الفردية في سياق بلدك مسؤولية تحديد الممارسات الأنسب، وفقًا لهياكل التوظيف، بالإضافة إلى قدرات المشرفين ومدى توافرهم.</a:t>
            </a:r>
          </a:p>
        </p:txBody>
      </p:sp>
      <p:sp>
        <p:nvSpPr>
          <p:cNvPr id="4" name="Slide Number Placeholder 3"/>
          <p:cNvSpPr>
            <a:spLocks noGrp="1"/>
          </p:cNvSpPr>
          <p:nvPr>
            <p:ph type="sldNum" sz="quarter" idx="10"/>
          </p:nvPr>
        </p:nvSpPr>
        <p:spPr/>
        <p:txBody>
          <a:bodyPr/>
          <a:lstStyle/>
          <a:p>
            <a:fld id="{780767AD-8186-5647-9165-A19B63BA7F43}" type="slidenum">
              <a:rPr lang="en-US" smtClean="0"/>
              <a:t>1</a:t>
            </a:fld>
            <a:endParaRPr lang="en-US"/>
          </a:p>
        </p:txBody>
      </p:sp>
    </p:spTree>
    <p:extLst>
      <p:ext uri="{BB962C8B-B14F-4D97-AF65-F5344CB8AC3E}">
        <p14:creationId xmlns:p14="http://schemas.microsoft.com/office/powerpoint/2010/main" val="3285408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chemeClr val="dk1"/>
              </a:buClr>
              <a:buSzPct val="25000"/>
              <a:buNone/>
            </a:pPr>
            <a:r>
              <a:rPr lang="ar-AE" sz="1100" b="0">
                <a:latin typeface="+mn-lt"/>
              </a:rPr>
              <a:t>15 دقيقة</a:t>
            </a:r>
          </a:p>
          <a:p>
            <a:pPr>
              <a:buClr>
                <a:schemeClr val="dk1"/>
              </a:buClr>
              <a:buSzPct val="25000"/>
              <a:buNone/>
            </a:pPr>
            <a:endParaRPr lang="en-US" sz="1100" b="0" dirty="0">
              <a:latin typeface="+mn-lt"/>
            </a:endParaRPr>
          </a:p>
          <a:p>
            <a:pPr>
              <a:buClr>
                <a:schemeClr val="dk1"/>
              </a:buClr>
              <a:buSzPct val="25000"/>
              <a:buNone/>
            </a:pPr>
            <a:r>
              <a:rPr lang="ar-AE" sz="1100" b="1">
                <a:latin typeface="+mn-lt"/>
              </a:rPr>
              <a:t>قل</a:t>
            </a:r>
            <a:r>
              <a:rPr lang="ar-AE" sz="1100" b="0">
                <a:latin typeface="+mn-lt"/>
              </a:rPr>
              <a:t>: سنأخذ بعض </a:t>
            </a:r>
            <a:r>
              <a:rPr lang="ar-AE" sz="1100" b="0" baseline="0">
                <a:latin typeface="+mn-lt"/>
              </a:rPr>
              <a:t>الوقت الآن للتفكير في كيفية التخطيط للإشراف الفردي واجتماعات إدارة الحالة وإعدادهما. على الرغم من أنك سترى في كلتا الأداتين، سيتم إعطاء جدول أعمال مُقترح، ولكن توجد اعتبارات أخرى ينبغي اتخاذها بهدف الاستعداد الكافي للمشرفين ولأخصائيي إدارة الحالة.</a:t>
            </a:r>
          </a:p>
          <a:p>
            <a:pPr>
              <a:buClr>
                <a:schemeClr val="dk1"/>
              </a:buClr>
              <a:buSzPct val="25000"/>
              <a:buNone/>
            </a:pPr>
            <a:endParaRPr lang="en-US" sz="1100" dirty="0">
              <a:latin typeface="+mn-lt"/>
            </a:endParaRPr>
          </a:p>
          <a:p>
            <a:pPr>
              <a:buNone/>
            </a:pPr>
            <a:r>
              <a:rPr lang="ar-AE" sz="1100" b="1">
                <a:latin typeface="+mn-lt"/>
                <a:ea typeface="Calibri"/>
                <a:cs typeface="Calibri"/>
                <a:sym typeface="Calibri"/>
              </a:rPr>
              <a:t> تعليمات</a:t>
            </a:r>
            <a:r>
              <a:rPr lang="ar-AE" sz="1100" b="0" i="0" u="none" strike="noStrike" cap="none">
                <a:latin typeface="+mn-lt"/>
                <a:ea typeface="Calibri"/>
                <a:cs typeface="Calibri"/>
                <a:sym typeface="Calibri"/>
              </a:rPr>
              <a:t>: قسّم المشاركين إلى 4 مجموعات (ستركّز </a:t>
            </a:r>
            <a:r>
              <a:rPr lang="ar-AE" sz="1100" b="0" i="0" u="none" strike="noStrike" cap="none" baseline="0">
                <a:latin typeface="+mn-lt"/>
                <a:ea typeface="Calibri"/>
                <a:cs typeface="Calibri"/>
                <a:sym typeface="Calibri"/>
              </a:rPr>
              <a:t>مجموعتان على الإشراف الفردي / وستركز المجموعتان الأخريان على اجتماعات إدارة الحالة).</a:t>
            </a:r>
          </a:p>
          <a:p>
            <a:pPr>
              <a:buNone/>
            </a:pPr>
            <a:endParaRPr lang="en-US" sz="1100" b="0" i="0" u="none" strike="noStrike" cap="none" baseline="0" dirty="0">
              <a:latin typeface="+mn-lt"/>
              <a:ea typeface="Calibri"/>
              <a:cs typeface="Calibri"/>
              <a:sym typeface="Calibri"/>
            </a:endParaRPr>
          </a:p>
          <a:p>
            <a:pPr>
              <a:buNone/>
            </a:pPr>
            <a:r>
              <a:rPr lang="ar-AE" sz="1100" b="0" i="0" u="none" strike="noStrike" cap="none" baseline="0">
                <a:latin typeface="+mn-lt"/>
                <a:ea typeface="Calibri"/>
                <a:cs typeface="Calibri"/>
                <a:sym typeface="Calibri"/>
              </a:rPr>
              <a:t>امنح المشاركين 10 دقائق للمناقشة كمجموعة:</a:t>
            </a:r>
          </a:p>
          <a:p>
            <a:pPr marL="800100" lvl="5" indent="-342900">
              <a:buFont typeface="Arial" panose="020B0604020202020204" pitchFamily="34" charset="0"/>
              <a:buChar char="•"/>
            </a:pPr>
            <a:r>
              <a:rPr lang="ar-AE" sz="1100">
                <a:solidFill>
                  <a:schemeClr val="tx1">
                    <a:lumMod val="65000"/>
                    <a:lumOff val="35000"/>
                  </a:schemeClr>
                </a:solidFill>
                <a:latin typeface="+mn-lt"/>
                <a:ea typeface="Helvetica Neue" charset="0"/>
                <a:cs typeface="Helvetica Neue" charset="0"/>
              </a:rPr>
              <a:t> ما التحضيرات التي يجب على </a:t>
            </a:r>
            <a:r>
              <a:rPr lang="ar-AE" sz="1100" b="1" u="sng">
                <a:solidFill>
                  <a:schemeClr val="tx1">
                    <a:lumMod val="65000"/>
                    <a:lumOff val="35000"/>
                  </a:schemeClr>
                </a:solidFill>
                <a:latin typeface="+mn-lt"/>
                <a:ea typeface="Helvetica Neue" charset="0"/>
                <a:cs typeface="Helvetica Neue" charset="0"/>
              </a:rPr>
              <a:t>المشرف</a:t>
            </a:r>
            <a:r>
              <a:rPr lang="ar-AE" sz="1100">
                <a:solidFill>
                  <a:schemeClr val="tx1">
                    <a:lumMod val="65000"/>
                    <a:lumOff val="35000"/>
                  </a:schemeClr>
                </a:solidFill>
                <a:latin typeface="+mn-lt"/>
                <a:ea typeface="Helvetica Neue" charset="0"/>
                <a:cs typeface="Helvetica Neue" charset="0"/>
              </a:rPr>
              <a:t> فعلها لتيسير اجتماع ناجح؟</a:t>
            </a:r>
          </a:p>
          <a:p>
            <a:pPr marL="800100" lvl="4" indent="-342900">
              <a:lnSpc>
                <a:spcPct val="150000"/>
              </a:lnSpc>
              <a:buFont typeface="Arial" panose="020B0604020202020204" pitchFamily="34" charset="0"/>
              <a:buChar char="•"/>
            </a:pPr>
            <a:r>
              <a:rPr lang="ar-AE" sz="1100">
                <a:solidFill>
                  <a:schemeClr val="tx1">
                    <a:lumMod val="65000"/>
                    <a:lumOff val="35000"/>
                  </a:schemeClr>
                </a:solidFill>
                <a:latin typeface="+mn-lt"/>
                <a:ea typeface="Helvetica Neue" charset="0"/>
                <a:cs typeface="Helvetica Neue" charset="0"/>
              </a:rPr>
              <a:t>ما المتوقع من </a:t>
            </a:r>
            <a:r>
              <a:rPr lang="ar-AE" sz="1100" b="1" u="sng">
                <a:solidFill>
                  <a:schemeClr val="tx1">
                    <a:lumMod val="65000"/>
                    <a:lumOff val="35000"/>
                  </a:schemeClr>
                </a:solidFill>
                <a:latin typeface="+mn-lt"/>
                <a:ea typeface="Helvetica Neue" charset="0"/>
                <a:cs typeface="Helvetica Neue" charset="0"/>
              </a:rPr>
              <a:t>أخصائيي إدارة الحالة </a:t>
            </a:r>
            <a:r>
              <a:rPr lang="ar-AE" sz="1100">
                <a:solidFill>
                  <a:schemeClr val="tx1">
                    <a:lumMod val="65000"/>
                    <a:lumOff val="35000"/>
                  </a:schemeClr>
                </a:solidFill>
                <a:latin typeface="+mn-lt"/>
                <a:ea typeface="Helvetica Neue" charset="0"/>
                <a:cs typeface="Helvetica Neue" charset="0"/>
              </a:rPr>
              <a:t>تحضيره؟</a:t>
            </a:r>
          </a:p>
          <a:p>
            <a:pPr marL="800100" lvl="4" indent="-342900">
              <a:lnSpc>
                <a:spcPct val="150000"/>
              </a:lnSpc>
              <a:buFont typeface="Arial" panose="020B0604020202020204" pitchFamily="34" charset="0"/>
              <a:buChar char="•"/>
            </a:pPr>
            <a:r>
              <a:rPr lang="ar-AE" sz="1100">
                <a:solidFill>
                  <a:schemeClr val="tx1">
                    <a:lumMod val="65000"/>
                    <a:lumOff val="35000"/>
                  </a:schemeClr>
                </a:solidFill>
                <a:latin typeface="+mn-lt"/>
                <a:ea typeface="Helvetica Neue" charset="0"/>
                <a:cs typeface="Helvetica Neue" charset="0"/>
              </a:rPr>
              <a:t>ما هي بعض </a:t>
            </a:r>
            <a:r>
              <a:rPr lang="ar-AE" sz="1100" b="1" u="sng">
                <a:solidFill>
                  <a:schemeClr val="tx1">
                    <a:lumMod val="65000"/>
                    <a:lumOff val="35000"/>
                  </a:schemeClr>
                </a:solidFill>
                <a:latin typeface="+mn-lt"/>
                <a:ea typeface="Helvetica Neue" charset="0"/>
                <a:cs typeface="Helvetica Neue" charset="0"/>
              </a:rPr>
              <a:t>التلميحات</a:t>
            </a:r>
            <a:r>
              <a:rPr lang="ar-AE" sz="1100">
                <a:solidFill>
                  <a:schemeClr val="tx1">
                    <a:lumMod val="65000"/>
                    <a:lumOff val="35000"/>
                  </a:schemeClr>
                </a:solidFill>
                <a:latin typeface="+mn-lt"/>
                <a:ea typeface="Helvetica Neue" charset="0"/>
                <a:cs typeface="Helvetica Neue" charset="0"/>
              </a:rPr>
              <a:t> الرئيسية للمشرفين عند إدارة الاجتماع؟</a:t>
            </a:r>
          </a:p>
          <a:p>
            <a:pPr>
              <a:buNone/>
            </a:pPr>
            <a:endParaRPr lang="en-US" sz="1100" b="0" i="0" u="none" strike="noStrike" cap="none" dirty="0">
              <a:latin typeface="+mn-lt"/>
              <a:ea typeface="Calibri"/>
              <a:cs typeface="Calibri"/>
              <a:sym typeface="Calibri"/>
            </a:endParaRPr>
          </a:p>
          <a:p>
            <a:pPr>
              <a:buNone/>
            </a:pPr>
            <a:r>
              <a:rPr lang="ar-AE" sz="1100">
                <a:latin typeface="+mn-lt"/>
              </a:rPr>
              <a:t>بعد مرور 10 دقائق، </a:t>
            </a:r>
            <a:r>
              <a:rPr lang="ar-AE" sz="1100" baseline="0">
                <a:latin typeface="+mn-lt"/>
              </a:rPr>
              <a:t>اطلب من المجموعة أن تعرض إجاباتها، وناقش الإجابات مع جميع المشاركين.</a:t>
            </a:r>
          </a:p>
          <a:p>
            <a:pPr algn="l">
              <a:buFontTx/>
              <a:buNone/>
            </a:pPr>
            <a:endParaRPr lang="en-US" sz="1100" b="1" dirty="0">
              <a:solidFill>
                <a:schemeClr val="tx1">
                  <a:lumMod val="65000"/>
                  <a:lumOff val="35000"/>
                </a:schemeClr>
              </a:solidFill>
              <a:latin typeface="+mn-lt"/>
              <a:ea typeface="Helvetica Neue" charset="0"/>
              <a:cs typeface="Helvetica Neue" charset="0"/>
            </a:endParaRPr>
          </a:p>
          <a:p>
            <a:pPr algn="r">
              <a:buFontTx/>
              <a:buNone/>
            </a:pPr>
            <a:r>
              <a:rPr lang="ar-AE" sz="1100" b="1">
                <a:solidFill>
                  <a:schemeClr val="tx1">
                    <a:lumMod val="65000"/>
                    <a:lumOff val="35000"/>
                  </a:schemeClr>
                </a:solidFill>
                <a:latin typeface="+mn-lt"/>
                <a:ea typeface="Helvetica Neue" charset="0"/>
                <a:cs typeface="Helvetica Neue" charset="0"/>
              </a:rPr>
              <a:t> الرسائل الرئيسية:</a:t>
            </a:r>
          </a:p>
          <a:p>
            <a:pPr marL="171450" indent="-171450" algn="r">
              <a:buFont typeface="Arial" panose="020B0604020202020204" pitchFamily="34" charset="0"/>
              <a:buChar char="•"/>
            </a:pPr>
            <a:r>
              <a:rPr lang="ar-AE" sz="1100" b="0">
                <a:solidFill>
                  <a:schemeClr val="tx1">
                    <a:lumMod val="65000"/>
                    <a:lumOff val="35000"/>
                  </a:schemeClr>
                </a:solidFill>
                <a:latin typeface="+mn-lt"/>
                <a:ea typeface="Helvetica Neue" charset="0"/>
                <a:cs typeface="Helvetica Neue" charset="0"/>
              </a:rPr>
              <a:t> تقع على عاتق </a:t>
            </a:r>
            <a:r>
              <a:rPr lang="ar-AE" sz="1100" b="0" baseline="0">
                <a:solidFill>
                  <a:schemeClr val="tx1">
                    <a:lumMod val="65000"/>
                    <a:lumOff val="35000"/>
                  </a:schemeClr>
                </a:solidFill>
                <a:latin typeface="+mn-lt"/>
                <a:ea typeface="Helvetica Neue" charset="0"/>
                <a:cs typeface="Helvetica Neue" charset="0"/>
              </a:rPr>
              <a:t>المشرفين وأخصائيي إدارة الحالة مسؤوليات إعداد الإشراف الفردي واجتماعات إدارة الحالة والمساهمة فيهما.</a:t>
            </a:r>
          </a:p>
          <a:p>
            <a:pPr marL="171450" indent="-171450" algn="r">
              <a:buFont typeface="Arial" panose="020B0604020202020204" pitchFamily="34" charset="0"/>
              <a:buChar char="•"/>
            </a:pPr>
            <a:r>
              <a:rPr lang="ar-AE" sz="1100" b="0" baseline="0">
                <a:solidFill>
                  <a:schemeClr val="tx1">
                    <a:lumMod val="65000"/>
                    <a:lumOff val="35000"/>
                  </a:schemeClr>
                </a:solidFill>
                <a:latin typeface="+mn-lt"/>
                <a:ea typeface="Helvetica Neue" charset="0"/>
                <a:cs typeface="Helvetica Neue" charset="0"/>
              </a:rPr>
              <a:t>بصفتك مشرفًا، من المهم تحديد ما ينبغي مناقشته في الجلسة الفردية في مقابل ما ينبغي مناقشته في اجتماع إدارة الحالة.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latin typeface="+mn-lt"/>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a:latin typeface="+mn-lt"/>
              </a:rPr>
              <a:t> وزِّع</a:t>
            </a:r>
            <a:r>
              <a:rPr lang="ar-AE" sz="1100">
                <a:latin typeface="+mn-lt"/>
              </a:rPr>
              <a:t>:</a:t>
            </a:r>
            <a:r>
              <a:rPr lang="ar-AE" sz="1100" baseline="0">
                <a:latin typeface="+mn-lt"/>
              </a:rPr>
              <a:t> 2.3 الأدوار في نشرة الإشراف</a:t>
            </a:r>
          </a:p>
        </p:txBody>
      </p:sp>
      <p:sp>
        <p:nvSpPr>
          <p:cNvPr id="4" name="Slide Number Placeholder 3"/>
          <p:cNvSpPr>
            <a:spLocks noGrp="1"/>
          </p:cNvSpPr>
          <p:nvPr>
            <p:ph type="sldNum" sz="quarter" idx="10"/>
          </p:nvPr>
        </p:nvSpPr>
        <p:spPr/>
        <p:txBody>
          <a:bodyPr/>
          <a:lstStyle/>
          <a:p>
            <a:fld id="{780767AD-8186-5647-9165-A19B63BA7F43}" type="slidenum">
              <a:rPr lang="en-US" smtClean="0"/>
              <a:t>11</a:t>
            </a:fld>
            <a:endParaRPr lang="en-US"/>
          </a:p>
        </p:txBody>
      </p:sp>
    </p:spTree>
    <p:extLst>
      <p:ext uri="{BB962C8B-B14F-4D97-AF65-F5344CB8AC3E}">
        <p14:creationId xmlns:p14="http://schemas.microsoft.com/office/powerpoint/2010/main" val="1122778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AE"/>
              <a:t>تحقق </a:t>
            </a:r>
            <a:r>
              <a:rPr lang="ar-AE" baseline="0"/>
              <a:t>مع المشاركين لمعرفة ما إذا كانت لديهم أي أسئلة أو تعليقات قبل المتابعة.</a:t>
            </a:r>
          </a:p>
          <a:p>
            <a:pPr>
              <a:buNone/>
            </a:pPr>
            <a:endParaRPr lang="en-AU"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12</a:t>
            </a:fld>
            <a:endParaRPr lang="en-AU"/>
          </a:p>
        </p:txBody>
      </p:sp>
    </p:spTree>
    <p:extLst>
      <p:ext uri="{BB962C8B-B14F-4D97-AF65-F5344CB8AC3E}">
        <p14:creationId xmlns:p14="http://schemas.microsoft.com/office/powerpoint/2010/main" val="811617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685800" y="4400550"/>
            <a:ext cx="5486399" cy="3600450"/>
          </a:xfrm>
          <a:prstGeom prst="rect">
            <a:avLst/>
          </a:prstGeom>
          <a:noFill/>
          <a:ln>
            <a:noFill/>
          </a:ln>
        </p:spPr>
        <p:txBody>
          <a:bodyPr lIns="91425" tIns="91425" rIns="91425" bIns="91425" anchor="t" anchorCtr="0">
            <a:noAutofit/>
          </a:bodyPr>
          <a:lstStyle/>
          <a:p>
            <a:pPr>
              <a:buClr>
                <a:schemeClr val="dk1"/>
              </a:buClr>
              <a:buSzPct val="25000"/>
              <a:buNone/>
            </a:pPr>
            <a:r>
              <a:rPr lang="ar-AE" sz="1100" b="0"/>
              <a:t>10 دقائق</a:t>
            </a:r>
          </a:p>
          <a:p>
            <a:pPr>
              <a:buClr>
                <a:schemeClr val="dk1"/>
              </a:buClr>
              <a:buSzPct val="25000"/>
              <a:buNone/>
            </a:pPr>
            <a:endParaRPr lang="en-US" sz="1100" b="1" dirty="0"/>
          </a:p>
          <a:p>
            <a:pPr>
              <a:buClr>
                <a:schemeClr val="dk1"/>
              </a:buClr>
              <a:buSzPct val="25000"/>
              <a:buNone/>
            </a:pPr>
            <a:r>
              <a:rPr lang="ar-AE" sz="1100" b="1"/>
              <a:t>قل:</a:t>
            </a:r>
            <a:r>
              <a:rPr lang="ar-AE" sz="1100" b="0"/>
              <a:t> الأداة التالية هي </a:t>
            </a:r>
            <a:r>
              <a:rPr lang="ar-AE" sz="1100" b="0" baseline="0"/>
              <a:t>أداة تقييم قدرة أخصائي إدارة الحالة. تستكشف 3 مجالات رئيسية من كفاءات أخصائي إدارة الحالة؛ مواقفه ومعرفته ومهاراته. الفكرة الرئيسية الكامنة وراء هذه الأداة هي استكشاف المجالات التي يتفوق فيها أخصائي إدارة الحالة مسبقًا، والمجالات التي قد يحتاج فيها إلى المزيد من بناء القدرات والتدريب.</a:t>
            </a:r>
          </a:p>
          <a:p>
            <a:pPr marL="0" marR="0" lvl="0" indent="0" algn="l" defTabSz="914400" rtl="0" eaLnBrk="1" fontAlgn="auto" latinLnBrk="0" hangingPunct="1">
              <a:lnSpc>
                <a:spcPct val="100000"/>
              </a:lnSpc>
              <a:spcBef>
                <a:spcPts val="0"/>
              </a:spcBef>
              <a:spcAft>
                <a:spcPts val="0"/>
              </a:spcAft>
              <a:buClr>
                <a:schemeClr val="dk1"/>
              </a:buClr>
              <a:buSzPct val="25000"/>
              <a:buFontTx/>
              <a:buNone/>
              <a:tabLst/>
              <a:defRPr/>
            </a:pPr>
            <a:endParaRPr lang="en-US" sz="11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
                <a:schemeClr val="dk1"/>
              </a:buClr>
              <a:buSzPct val="25000"/>
              <a:buFontTx/>
              <a:buNone/>
              <a:tabLst/>
              <a:defRPr/>
            </a:pPr>
            <a:r>
              <a:rPr lang="ar-AE" sz="1100">
                <a:solidFill>
                  <a:schemeClr val="tx1"/>
                </a:solidFill>
                <a:latin typeface="+mn-lt"/>
                <a:ea typeface="+mn-ea"/>
                <a:cs typeface="+mn-cs"/>
              </a:rPr>
              <a:t> يُقترح استخدام </a:t>
            </a:r>
            <a:r>
              <a:rPr lang="ar-AE" sz="1100" baseline="0">
                <a:solidFill>
                  <a:schemeClr val="tx1"/>
                </a:solidFill>
                <a:latin typeface="+mn-lt"/>
                <a:ea typeface="+mn-ea"/>
                <a:cs typeface="+mn-cs"/>
              </a:rPr>
              <a:t>هذه الأداة عند توظيف أخصائي إدارة حالة جديد. يمكن أن يستخدم المشرف هذه الأداة في جلسات الإشراف الفردية المبدئية مع أخصائي إدارة الحالة لفهم مواطن القوة لديه والمواطن التي ينبغي تطويرها.</a:t>
            </a:r>
          </a:p>
          <a:p>
            <a:pPr>
              <a:buClr>
                <a:schemeClr val="dk1"/>
              </a:buClr>
              <a:buSzPct val="25000"/>
              <a:buNone/>
            </a:pPr>
            <a:endParaRPr lang="en-US" sz="1100" b="1" dirty="0"/>
          </a:p>
          <a:p>
            <a:pPr>
              <a:buNone/>
            </a:pPr>
            <a:r>
              <a:rPr lang="ar-AE" sz="1100" b="1" i="0" u="none" strike="noStrike" cap="none">
                <a:latin typeface="+mn-lt"/>
                <a:ea typeface="Calibri"/>
                <a:cs typeface="Calibri"/>
                <a:sym typeface="Calibri"/>
              </a:rPr>
              <a:t> وزِّع</a:t>
            </a:r>
            <a:r>
              <a:rPr lang="ar-AE" sz="1100"/>
              <a:t>: 2.4 أداة</a:t>
            </a:r>
            <a:r>
              <a:rPr lang="ar-AE" sz="1100" baseline="0"/>
              <a:t> تقييم قدرة أخصائي إدارة الحالة </a:t>
            </a:r>
            <a:r>
              <a:rPr lang="ar-AE" sz="1100"/>
              <a:t>وامنح المشاركين الوقت للاطلاع عليها. </a:t>
            </a:r>
          </a:p>
          <a:p>
            <a:pPr>
              <a:buNone/>
            </a:pPr>
            <a:endParaRPr lang="en-US" sz="1100" dirty="0"/>
          </a:p>
          <a:p>
            <a:pPr>
              <a:buNone/>
            </a:pPr>
            <a:r>
              <a:rPr lang="ar-AE" sz="1100" b="1"/>
              <a:t>ملاحظات للمدرب</a:t>
            </a:r>
            <a:r>
              <a:rPr lang="ar-AE" sz="1100"/>
              <a:t>:</a:t>
            </a:r>
          </a:p>
          <a:p>
            <a:pPr marL="171450" indent="-171450">
              <a:buFont typeface="Arial" panose="020B0604020202020204" pitchFamily="34" charset="0"/>
              <a:buChar char="•"/>
            </a:pPr>
            <a:r>
              <a:rPr lang="ar-AE" sz="1100"/>
              <a:t> هذه الأداة طويلة جدًا وقد تتطلب عدة جلسات للانتهاء منها. يمكن </a:t>
            </a:r>
            <a:r>
              <a:rPr lang="ar-AE" sz="1100" baseline="0"/>
              <a:t>للمنظمات والمشرفين</a:t>
            </a:r>
            <a:r>
              <a:rPr lang="ar-AE" sz="1100"/>
              <a:t> تحديد ما إذا كانوا بحاجة إلى تحديد أولوية بعض أقسام معيّنة في مراحل مختلفة من بناء القدرات.</a:t>
            </a:r>
          </a:p>
          <a:p>
            <a:pPr marL="171450" indent="-171450">
              <a:buFont typeface="Arial" panose="020B0604020202020204" pitchFamily="34" charset="0"/>
              <a:buChar char="•"/>
            </a:pPr>
            <a:r>
              <a:rPr lang="ar-AE" sz="1200">
                <a:solidFill>
                  <a:schemeClr val="tx1"/>
                </a:solidFill>
                <a:latin typeface="+mn-lt"/>
                <a:ea typeface="+mn-ea"/>
                <a:cs typeface="+mn-cs"/>
              </a:rPr>
              <a:t> يعتبر تقييم المواقف عملاً شديد الصعوبة، وفي نفس الوقت، فإن مواقف أخصائي إدارة الحالة مهمة للغاية. تعطيك هذه الأداة اقتراحات عن كيفية تقييم مواقف أخصائي إدارة الحالة ولكنها أيضًا تدرك صعوبة القيام بذلك.</a:t>
            </a:r>
          </a:p>
          <a:p>
            <a:pPr marL="171450" indent="-171450">
              <a:buFont typeface="Arial" panose="020B0604020202020204" pitchFamily="34" charset="0"/>
              <a:buChar char="•"/>
            </a:pPr>
            <a:r>
              <a:rPr lang="ar-AE" sz="1100"/>
              <a:t>يمكن أن يُكمل </a:t>
            </a:r>
            <a:r>
              <a:rPr lang="ar-AE" sz="1100" baseline="0"/>
              <a:t>تقييم القدرة ما هو متاح بالفعل داخل منظمتك، كما يمكن استخدام بعض الأسئلة كاختبار قبلي / بعدي للتدريب.</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100" dirty="0"/>
          </a:p>
          <a:p>
            <a:pPr>
              <a:buNone/>
            </a:pPr>
            <a:r>
              <a:rPr lang="ar-AE" sz="1100" b="1"/>
              <a:t> الرسائل الرئيسية:</a:t>
            </a:r>
          </a:p>
          <a:p>
            <a:pPr marL="171450" indent="-171450">
              <a:buFont typeface="Arial" panose="020B0604020202020204" pitchFamily="34" charset="0"/>
              <a:buChar char="•"/>
            </a:pPr>
            <a:r>
              <a:rPr lang="ar-AE" sz="1100"/>
              <a:t> بناء القدرات هو مهمة مستمرة لا تنتهي. يتطلب عمل حماية الطفل منا تحديث معرفتنا والتكيف مع مهاراتنا وتقدير نقاط القوة والتحديات لدينا بصفة مستمرة.</a:t>
            </a:r>
          </a:p>
          <a:p>
            <a:pPr>
              <a:buClr>
                <a:schemeClr val="dk1"/>
              </a:buClr>
              <a:buSzPct val="25000"/>
              <a:buNone/>
            </a:pPr>
            <a:endParaRPr lang="en-US" sz="1100" b="0" i="0" u="none" strike="noStrike" cap="none" dirty="0">
              <a:latin typeface="Calibri"/>
              <a:ea typeface="Calibri"/>
              <a:cs typeface="Calibri"/>
            </a:endParaRPr>
          </a:p>
        </p:txBody>
      </p:sp>
      <p:sp>
        <p:nvSpPr>
          <p:cNvPr id="235" name="Shape 2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782144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1" name="Shape 271"/>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r" rtl="1">
              <a:lnSpc>
                <a:spcPct val="100000"/>
              </a:lnSpc>
              <a:spcBef>
                <a:spcPts val="0"/>
              </a:spcBef>
              <a:spcAft>
                <a:spcPts val="0"/>
              </a:spcAft>
              <a:buClr>
                <a:schemeClr val="dk1"/>
              </a:buClr>
              <a:buSzPct val="25000"/>
              <a:buFont typeface="Calibri"/>
              <a:buNone/>
            </a:pPr>
            <a:r>
              <a:rPr lang="ar-AE" sz="1100" b="0" i="0" u="none" strike="noStrike" cap="none">
                <a:solidFill>
                  <a:schemeClr val="dk1"/>
                </a:solidFill>
                <a:latin typeface="+mn-lt"/>
                <a:ea typeface="Calibri"/>
                <a:cs typeface="Calibri"/>
                <a:sym typeface="Calibri"/>
              </a:rPr>
              <a:t>20 دقيقة</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dirty="0">
              <a:solidFill>
                <a:schemeClr val="dk1"/>
              </a:solidFill>
              <a:latin typeface="+mn-lt"/>
              <a:ea typeface="Calibri"/>
              <a:cs typeface="Calibri"/>
              <a:sym typeface="Calibri"/>
            </a:endParaRPr>
          </a:p>
          <a:p>
            <a:pPr marL="0" marR="0" lvl="0" indent="0" algn="r" rtl="1">
              <a:lnSpc>
                <a:spcPct val="100000"/>
              </a:lnSpc>
              <a:spcBef>
                <a:spcPts val="0"/>
              </a:spcBef>
              <a:spcAft>
                <a:spcPts val="0"/>
              </a:spcAft>
              <a:buClr>
                <a:schemeClr val="dk1"/>
              </a:buClr>
              <a:buSzPct val="25000"/>
              <a:buFont typeface="Calibri"/>
              <a:buNone/>
            </a:pPr>
            <a:r>
              <a:rPr lang="ar-AE" sz="1100" b="1" i="0" u="none" strike="noStrike" cap="none">
                <a:solidFill>
                  <a:schemeClr val="dk1"/>
                </a:solidFill>
                <a:latin typeface="+mn-lt"/>
                <a:ea typeface="Calibri"/>
                <a:cs typeface="Calibri"/>
                <a:sym typeface="Calibri"/>
              </a:rPr>
              <a:t> قل</a:t>
            </a:r>
            <a:r>
              <a:rPr lang="ar-AE" sz="1100" b="0" i="0" u="none" strike="noStrike" cap="none">
                <a:solidFill>
                  <a:schemeClr val="dk1"/>
                </a:solidFill>
                <a:latin typeface="+mn-lt"/>
                <a:ea typeface="Calibri"/>
                <a:cs typeface="Calibri"/>
                <a:sym typeface="Calibri"/>
              </a:rPr>
              <a:t>: نظرًا </a:t>
            </a:r>
            <a:r>
              <a:rPr lang="ar-AE" sz="1100" b="0" i="0" u="none" strike="noStrike" cap="none" baseline="0">
                <a:solidFill>
                  <a:schemeClr val="dk1"/>
                </a:solidFill>
                <a:latin typeface="+mn-lt"/>
                <a:ea typeface="Calibri"/>
                <a:cs typeface="Calibri"/>
                <a:sym typeface="Calibri"/>
              </a:rPr>
              <a:t>لأن هذه أداة معقدة وستستغرق وقتًا طويلاً، سنأخذ وقتًا أطول لمراجعتها في مجموعات ثنائية.</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baseline="0" dirty="0">
              <a:solidFill>
                <a:schemeClr val="dk1"/>
              </a:solidFill>
              <a:latin typeface="+mn-lt"/>
              <a:ea typeface="Calibri"/>
              <a:cs typeface="Calibri"/>
              <a:sym typeface="Calibri"/>
            </a:endParaRPr>
          </a:p>
          <a:p>
            <a:pPr marL="0" marR="0" lvl="0" indent="0" algn="r" rtl="1">
              <a:lnSpc>
                <a:spcPct val="100000"/>
              </a:lnSpc>
              <a:spcBef>
                <a:spcPts val="0"/>
              </a:spcBef>
              <a:spcAft>
                <a:spcPts val="0"/>
              </a:spcAft>
              <a:buClr>
                <a:schemeClr val="dk1"/>
              </a:buClr>
              <a:buSzPct val="25000"/>
              <a:buFont typeface="Calibri"/>
              <a:buNone/>
            </a:pPr>
            <a:r>
              <a:rPr lang="ar-AE" sz="1100" b="1" i="0" u="none" strike="noStrike" cap="none">
                <a:solidFill>
                  <a:schemeClr val="dk1"/>
                </a:solidFill>
                <a:latin typeface="+mn-lt"/>
                <a:ea typeface="Calibri"/>
                <a:cs typeface="Calibri"/>
                <a:sym typeface="Calibri"/>
              </a:rPr>
              <a:t>تعليمات</a:t>
            </a:r>
            <a:r>
              <a:rPr lang="ar-AE" sz="1100" b="0" i="0" u="none" strike="noStrike" cap="none">
                <a:solidFill>
                  <a:schemeClr val="dk1"/>
                </a:solidFill>
                <a:latin typeface="+mn-lt"/>
                <a:ea typeface="Calibri"/>
                <a:cs typeface="Calibri"/>
                <a:sym typeface="Calibri"/>
              </a:rPr>
              <a:t>: اطلب من المشاركين العمل </a:t>
            </a:r>
            <a:r>
              <a:rPr lang="ar-AE" sz="1100" b="0" i="0" u="none" strike="noStrike" cap="none" baseline="0">
                <a:solidFill>
                  <a:schemeClr val="dk1"/>
                </a:solidFill>
                <a:latin typeface="+mn-lt"/>
                <a:ea typeface="Calibri"/>
                <a:cs typeface="Calibri"/>
                <a:sym typeface="Calibri"/>
              </a:rPr>
              <a:t>في مجموعات ثنائية على أقسام مختلفة من أداة تقييم القدرة.</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baseline="0" dirty="0">
              <a:solidFill>
                <a:schemeClr val="dk1"/>
              </a:solidFill>
              <a:latin typeface="+mn-lt"/>
              <a:ea typeface="Calibri"/>
              <a:cs typeface="Calibri"/>
              <a:sym typeface="Calibri"/>
            </a:endParaRPr>
          </a:p>
          <a:p>
            <a:pPr marL="0" marR="0" lvl="0" indent="0" algn="r" rtl="1">
              <a:lnSpc>
                <a:spcPct val="100000"/>
              </a:lnSpc>
              <a:spcBef>
                <a:spcPts val="0"/>
              </a:spcBef>
              <a:spcAft>
                <a:spcPts val="0"/>
              </a:spcAft>
              <a:buClr>
                <a:schemeClr val="dk1"/>
              </a:buClr>
              <a:buSzPct val="25000"/>
              <a:buFont typeface="Calibri"/>
              <a:buNone/>
            </a:pPr>
            <a:r>
              <a:rPr lang="ar-AE" sz="1100" b="0" i="0" u="none" strike="noStrike" cap="none" baseline="0">
                <a:solidFill>
                  <a:schemeClr val="dk1"/>
                </a:solidFill>
                <a:latin typeface="+mn-lt"/>
                <a:ea typeface="Calibri"/>
                <a:cs typeface="Calibri"/>
                <a:sym typeface="Calibri"/>
              </a:rPr>
              <a:t> اطلب منهم أن يناقشوا مع شركائهم:</a:t>
            </a:r>
          </a:p>
          <a:p>
            <a:pPr marL="285750" lvl="1" indent="-285750">
              <a:spcBef>
                <a:spcPts val="1000"/>
              </a:spcBef>
              <a:buClr>
                <a:srgbClr val="97467D"/>
              </a:buClr>
              <a:buSzPct val="100000"/>
              <a:buFont typeface="Wingdings" charset="2"/>
              <a:buChar char="§"/>
            </a:pPr>
            <a:r>
              <a:rPr lang="ar-AE" sz="1100">
                <a:solidFill>
                  <a:schemeClr val="tx1">
                    <a:lumMod val="65000"/>
                    <a:lumOff val="35000"/>
                  </a:schemeClr>
                </a:solidFill>
                <a:latin typeface="+mn-lt"/>
                <a:ea typeface="Helvetica Neue" charset="0"/>
                <a:cs typeface="Helvetica Neue" charset="0"/>
              </a:rPr>
              <a:t> ما هي بعض الطرق التي تستطيع من خلالها مساعدة أخصائيي إدارة الحالة على الشعور بالارتياح تجاه هذا التقييم؟</a:t>
            </a:r>
          </a:p>
          <a:p>
            <a:pPr marL="285750" lvl="1" indent="-285750">
              <a:spcBef>
                <a:spcPts val="1000"/>
              </a:spcBef>
              <a:buClr>
                <a:srgbClr val="97467D"/>
              </a:buClr>
              <a:buSzPct val="100000"/>
              <a:buFont typeface="Wingdings" charset="2"/>
              <a:buChar char="§"/>
            </a:pPr>
            <a:r>
              <a:rPr lang="ar-AE" sz="1100">
                <a:solidFill>
                  <a:schemeClr val="tx1">
                    <a:lumMod val="65000"/>
                    <a:lumOff val="35000"/>
                  </a:schemeClr>
                </a:solidFill>
                <a:latin typeface="+mn-lt"/>
                <a:ea typeface="Helvetica Neue" charset="0"/>
                <a:cs typeface="Helvetica Neue" charset="0"/>
              </a:rPr>
              <a:t>كيف يمكنك تطوير خطة بناء القدرة التي تلي إتمام التقييم</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baseline="0" dirty="0">
              <a:solidFill>
                <a:schemeClr val="dk1"/>
              </a:solidFill>
              <a:latin typeface="+mn-lt"/>
              <a:ea typeface="Calibri"/>
              <a:cs typeface="Calibri"/>
              <a:sym typeface="Calibri"/>
            </a:endParaRPr>
          </a:p>
          <a:p>
            <a:pPr marL="0" marR="0" lvl="0" indent="0" algn="r" rtl="1">
              <a:lnSpc>
                <a:spcPct val="100000"/>
              </a:lnSpc>
              <a:spcBef>
                <a:spcPts val="0"/>
              </a:spcBef>
              <a:spcAft>
                <a:spcPts val="0"/>
              </a:spcAft>
              <a:buClr>
                <a:schemeClr val="dk1"/>
              </a:buClr>
              <a:buSzPct val="25000"/>
              <a:buFont typeface="Calibri"/>
              <a:buNone/>
            </a:pPr>
            <a:r>
              <a:rPr lang="ar-AE" sz="1100" b="0" i="0" u="none" strike="noStrike" cap="none" baseline="0">
                <a:solidFill>
                  <a:schemeClr val="dk1"/>
                </a:solidFill>
                <a:latin typeface="+mn-lt"/>
                <a:ea typeface="Calibri"/>
                <a:cs typeface="Calibri"/>
                <a:sym typeface="Calibri"/>
              </a:rPr>
              <a:t>بعد مرور 10 دقائق، اطلب من المجموعات الثنائية العودة إلى المجموعة الكبيرة ومراجعة الإجابات مع جميع المشاركين.</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baseline="0" dirty="0">
              <a:solidFill>
                <a:schemeClr val="dk1"/>
              </a:solidFill>
              <a:latin typeface="+mn-lt"/>
              <a:ea typeface="Calibri"/>
              <a:cs typeface="Calibri"/>
              <a:sym typeface="Calibri"/>
            </a:endParaRPr>
          </a:p>
          <a:p>
            <a:pPr>
              <a:buNone/>
            </a:pPr>
            <a:r>
              <a:rPr lang="ar-AE" sz="1100" b="1"/>
              <a:t> الرسائل الرئيسية:</a:t>
            </a:r>
          </a:p>
          <a:p>
            <a:pPr marL="171450" indent="-171450">
              <a:buFont typeface="Arial" panose="020B0604020202020204" pitchFamily="34" charset="0"/>
              <a:buChar char="•"/>
            </a:pPr>
            <a:r>
              <a:rPr lang="ar-AE" sz="1100" b="0" i="0" u="none" strike="noStrike" cap="none" baseline="0">
                <a:solidFill>
                  <a:schemeClr val="tx1"/>
                </a:solidFill>
                <a:latin typeface="+mn-lt"/>
                <a:ea typeface="+mn-ea"/>
                <a:cs typeface="+mn-cs"/>
                <a:sym typeface="Calibri"/>
              </a:rPr>
              <a:t> يفضل استخدام هذه الأداة بشكل تعاوني بين أخصائي إدارة الحالة والمشرف، كما أن بناء علاقة </a:t>
            </a:r>
            <a:r>
              <a:rPr lang="ar-AE" sz="1100" b="1" i="0" u="sng" strike="noStrike" cap="none" baseline="0">
                <a:solidFill>
                  <a:schemeClr val="tx1"/>
                </a:solidFill>
                <a:latin typeface="+mn-lt"/>
                <a:ea typeface="+mn-ea"/>
                <a:cs typeface="+mn-cs"/>
                <a:sym typeface="Calibri"/>
              </a:rPr>
              <a:t>أمان وثقة </a:t>
            </a:r>
            <a:r>
              <a:rPr lang="ar-AE" sz="1100" b="0" i="0" u="none" strike="noStrike" cap="none" baseline="0">
                <a:solidFill>
                  <a:schemeClr val="tx1"/>
                </a:solidFill>
                <a:latin typeface="+mn-lt"/>
                <a:ea typeface="+mn-ea"/>
                <a:cs typeface="+mn-cs"/>
                <a:sym typeface="Calibri"/>
              </a:rPr>
              <a:t>له أهمية خاصة!</a:t>
            </a:r>
          </a:p>
          <a:p>
            <a:pPr marL="0" marR="0" lvl="0" indent="0" algn="l" rtl="0">
              <a:lnSpc>
                <a:spcPct val="100000"/>
              </a:lnSpc>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p:txBody>
      </p:sp>
      <p:sp>
        <p:nvSpPr>
          <p:cNvPr id="272" name="Shape 272"/>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14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7655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AE" sz="1100"/>
              <a:t>تحقق </a:t>
            </a:r>
            <a:r>
              <a:rPr lang="ar-AE" sz="1100" baseline="0"/>
              <a:t>مع المشاركين لمعرفة ما إذا كانت لديهم أي أسئلة أو تعليقات قبل المتابعة.</a:t>
            </a:r>
          </a:p>
          <a:p>
            <a:pPr>
              <a:buNone/>
            </a:pPr>
            <a:endParaRPr lang="en-AU" sz="1100"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15</a:t>
            </a:fld>
            <a:endParaRPr lang="en-AU"/>
          </a:p>
        </p:txBody>
      </p:sp>
    </p:spTree>
    <p:extLst>
      <p:ext uri="{BB962C8B-B14F-4D97-AF65-F5344CB8AC3E}">
        <p14:creationId xmlns:p14="http://schemas.microsoft.com/office/powerpoint/2010/main" val="629021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7" name="Shape 257"/>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Clr>
                <a:schemeClr val="dk1"/>
              </a:buClr>
              <a:buSzPct val="25000"/>
              <a:buNone/>
            </a:pPr>
            <a:r>
              <a:rPr lang="ar-AE" sz="1100" b="0"/>
              <a:t>5 دقائق</a:t>
            </a:r>
          </a:p>
          <a:p>
            <a:pPr>
              <a:buNone/>
            </a:pPr>
            <a:endParaRPr lang="en-US" sz="1100" dirty="0"/>
          </a:p>
          <a:p>
            <a:pPr>
              <a:buNone/>
            </a:pPr>
            <a:r>
              <a:rPr lang="ar-AE" sz="1100" b="1"/>
              <a:t>قل</a:t>
            </a:r>
            <a:r>
              <a:rPr lang="ar-AE" sz="1100"/>
              <a:t>: تُعدّ الملازمة ممارسة شائعة لأخصائيي إدارة الحالة </a:t>
            </a:r>
            <a:r>
              <a:rPr lang="ar-AE" sz="1100" baseline="0"/>
              <a:t>الجُدد. وتستخدم </a:t>
            </a:r>
            <a:r>
              <a:rPr lang="ar-AE" sz="1100">
                <a:solidFill>
                  <a:schemeClr val="tx1"/>
                </a:solidFill>
                <a:latin typeface="+mn-lt"/>
                <a:ea typeface="+mn-ea"/>
                <a:cs typeface="+mn-cs"/>
              </a:rPr>
              <a:t>لتوضّح لأخصائيي إدارة الحالة </a:t>
            </a:r>
            <a:r>
              <a:rPr lang="ar-AE" sz="1100" b="1" i="1">
                <a:solidFill>
                  <a:schemeClr val="tx1"/>
                </a:solidFill>
                <a:latin typeface="+mn-lt"/>
                <a:ea typeface="+mn-ea"/>
                <a:cs typeface="+mn-cs"/>
              </a:rPr>
              <a:t>كيفية</a:t>
            </a:r>
            <a:r>
              <a:rPr lang="ar-AE" sz="1100">
                <a:solidFill>
                  <a:schemeClr val="tx1"/>
                </a:solidFill>
                <a:latin typeface="+mn-lt"/>
                <a:ea typeface="+mn-ea"/>
                <a:cs typeface="+mn-cs"/>
              </a:rPr>
              <a:t> التواصل مع الأطفال وأسرهم، خاصة أخصائيي الحالة الجدد أو عديمي الخبرة.  أثناء زيارة الملازمة، يجري أخصائي إدارة الحالة الخبير أو المشرف مقابلة / اجتماعًا مع طفل (و / أو مقدم الرعاية) كما لو كان أخصائي إدارة الحالة غير موجود. ويُعد أخصائي إدارة الحالة مراقبًا محايدًا أثناء هذا اللقاء وذلك لغرض التعلم والتنمية.</a:t>
            </a:r>
          </a:p>
          <a:p>
            <a:pPr>
              <a:buNone/>
            </a:pPr>
            <a:endParaRPr lang="en-US" sz="11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i="0" u="none" strike="noStrike" cap="none">
                <a:latin typeface="+mn-lt"/>
                <a:ea typeface="Calibri"/>
                <a:cs typeface="Calibri"/>
                <a:sym typeface="Calibri"/>
              </a:rPr>
              <a:t> وزِّع</a:t>
            </a:r>
            <a:r>
              <a:rPr lang="ar-AE" sz="1100" b="0" i="0" u="none" strike="noStrike" cap="none">
                <a:latin typeface="+mn-lt"/>
                <a:ea typeface="Calibri"/>
                <a:cs typeface="Calibri"/>
                <a:sym typeface="Calibri"/>
              </a:rPr>
              <a:t>: 2.5 أداة </a:t>
            </a:r>
            <a:r>
              <a:rPr lang="ar-AE" sz="1100" b="0" i="0" u="none" strike="noStrike" cap="none" baseline="0">
                <a:latin typeface="+mn-lt"/>
                <a:ea typeface="Calibri"/>
                <a:cs typeface="Calibri"/>
                <a:sym typeface="Calibri"/>
              </a:rPr>
              <a:t>الملازمة</a:t>
            </a:r>
            <a:r>
              <a:rPr lang="ar-AE" sz="1100" b="0" i="0" u="none" strike="noStrike" cap="none">
                <a:latin typeface="+mn-lt"/>
                <a:ea typeface="Calibri"/>
                <a:cs typeface="Calibri"/>
                <a:sym typeface="Calibri"/>
              </a:rPr>
              <a:t> على المشاركين وراجعها معهم.</a:t>
            </a:r>
          </a:p>
          <a:p>
            <a:pPr>
              <a:buNone/>
            </a:pPr>
            <a:endParaRPr lang="en-US" sz="1100" b="1" kern="1200" dirty="0">
              <a:solidFill>
                <a:schemeClr val="tx1"/>
              </a:solidFill>
              <a:effectLst/>
              <a:latin typeface="+mn-lt"/>
              <a:ea typeface="+mn-ea"/>
              <a:cs typeface="+mn-cs"/>
            </a:endParaRPr>
          </a:p>
          <a:p>
            <a:pPr>
              <a:buNone/>
            </a:pPr>
            <a:r>
              <a:rPr lang="ar-AE" sz="1100" b="1">
                <a:solidFill>
                  <a:schemeClr val="tx1"/>
                </a:solidFill>
                <a:latin typeface="+mn-lt"/>
                <a:ea typeface="+mn-ea"/>
                <a:cs typeface="+mn-cs"/>
              </a:rPr>
              <a:t> قل:</a:t>
            </a:r>
            <a:r>
              <a:rPr lang="ar-AE" sz="1100" b="0">
                <a:solidFill>
                  <a:schemeClr val="tx1"/>
                </a:solidFill>
                <a:latin typeface="+mn-lt"/>
                <a:ea typeface="+mn-ea"/>
                <a:cs typeface="+mn-cs"/>
              </a:rPr>
              <a:t> بخلاف </a:t>
            </a:r>
            <a:r>
              <a:rPr lang="ar-AE" sz="1100" b="0" baseline="0">
                <a:solidFill>
                  <a:schemeClr val="tx1"/>
                </a:solidFill>
                <a:latin typeface="+mn-lt"/>
                <a:ea typeface="+mn-ea"/>
                <a:cs typeface="+mn-cs"/>
              </a:rPr>
              <a:t>الأدوات الأخرى، فإنَّ أخصائي الحالة هو من يستخدم أداة الملازمة. ينبغي أن يستخدم أخصائي إدارة الحالة الأداة لتدوين وملاحظة </a:t>
            </a:r>
            <a:r>
              <a:rPr lang="ar-AE" sz="1100">
                <a:solidFill>
                  <a:schemeClr val="tx1"/>
                </a:solidFill>
                <a:latin typeface="+mn-lt"/>
                <a:ea typeface="+mn-ea"/>
                <a:cs typeface="+mn-cs"/>
              </a:rPr>
              <a:t>التفاعلات بين أخصائي إدارة الحالة الخبير / المشرف والطفل / الأسرة والتفكير فيها.</a:t>
            </a:r>
          </a:p>
          <a:p>
            <a:pPr>
              <a:buNone/>
            </a:pPr>
            <a:endParaRPr lang="en-US" sz="1100" kern="1200" dirty="0">
              <a:solidFill>
                <a:schemeClr val="tx1"/>
              </a:solidFill>
              <a:effectLst/>
              <a:latin typeface="+mn-lt"/>
              <a:ea typeface="+mn-ea"/>
              <a:cs typeface="+mn-cs"/>
            </a:endParaRPr>
          </a:p>
          <a:p>
            <a:pPr>
              <a:buNone/>
            </a:pPr>
            <a:r>
              <a:rPr lang="ar-AE" sz="1100">
                <a:solidFill>
                  <a:schemeClr val="tx1"/>
                </a:solidFill>
                <a:latin typeface="+mn-lt"/>
                <a:ea typeface="+mn-ea"/>
                <a:cs typeface="+mn-cs"/>
              </a:rPr>
              <a:t> ينبغي أن تتم التأملات والمناقشات الخاصة بجلسات الملازمة في جلسات إشراف فردية</a:t>
            </a:r>
          </a:p>
          <a:p>
            <a:pPr>
              <a:buNone/>
            </a:pPr>
            <a:endParaRPr lang="en-US" sz="1100" dirty="0"/>
          </a:p>
          <a:p>
            <a:pPr>
              <a:buNone/>
            </a:pPr>
            <a:r>
              <a:rPr lang="ar-AE" sz="1100" b="1"/>
              <a:t>الرسائل الرئيسية:</a:t>
            </a:r>
          </a:p>
          <a:p>
            <a:pPr marL="171450" indent="-171450">
              <a:buFont typeface="Arial" panose="020B0604020202020204" pitchFamily="34" charset="0"/>
              <a:buChar char="•"/>
            </a:pPr>
            <a:r>
              <a:rPr lang="ar-AE" sz="1100"/>
              <a:t> من أفضل الوسائل التي يتعلم من خلالها أخصائيو </a:t>
            </a:r>
            <a:r>
              <a:rPr lang="ar-AE" sz="1100" baseline="0"/>
              <a:t>إدارة الحالة الجدد هي </a:t>
            </a:r>
            <a:r>
              <a:rPr lang="ar-AE" sz="1100" b="1" baseline="0"/>
              <a:t>رؤية</a:t>
            </a:r>
            <a:r>
              <a:rPr lang="ar-AE" sz="1100" baseline="0"/>
              <a:t> طريقة عملنا في التفاعلات اليومية مع الأطفال ومقدمي الرعاية.</a:t>
            </a:r>
          </a:p>
          <a:p>
            <a:pPr marL="171450" indent="-171450">
              <a:buFont typeface="Arial" panose="020B0604020202020204" pitchFamily="34" charset="0"/>
              <a:buChar char="•"/>
            </a:pPr>
            <a:r>
              <a:rPr lang="ar-AE" sz="1100" baseline="0"/>
              <a:t> من المهم أن يكون الشخص الذي يلازمه أخصائي إدارة الحالة متمتعًا بالخبرة والتأهيل. تأكد من فهم الجميع لغرض الملازمة.</a:t>
            </a:r>
          </a:p>
          <a:p>
            <a:pPr marL="171450" indent="-171450">
              <a:buFont typeface="Arial" panose="020B0604020202020204" pitchFamily="34" charset="0"/>
              <a:buChar char="•"/>
            </a:pPr>
            <a:r>
              <a:rPr lang="ar-AE" sz="1100" baseline="0"/>
              <a:t>تُعدّ الثقة بين أخصائي إدارة الحالة الجديد والخبير / المشرف مهمة قبل إجراء الملازمة.</a:t>
            </a:r>
          </a:p>
          <a:p>
            <a:pPr marL="171450" indent="-171450">
              <a:buFont typeface="Arial" panose="020B0604020202020204" pitchFamily="34" charset="0"/>
              <a:buChar char="•"/>
            </a:pPr>
            <a:r>
              <a:rPr lang="ar-AE" sz="1100" b="1" baseline="0"/>
              <a:t>يلزم الإعداد؛ تُعدّ موافقة الطفل ومقدم (مقدمي) الرعاية أساسية.</a:t>
            </a:r>
          </a:p>
          <a:p>
            <a:pPr>
              <a:buClr>
                <a:schemeClr val="dk1"/>
              </a:buClr>
              <a:buSzPct val="25000"/>
              <a:buNone/>
            </a:pPr>
            <a:endParaRPr lang="en-US" b="1" i="0" u="none" strike="noStrike" cap="none" dirty="0">
              <a:latin typeface="Calibri"/>
              <a:ea typeface="Calibri"/>
              <a:cs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258" name="Shape 25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16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166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Shape 26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4" name="Shape 26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SzPct val="25000"/>
              <a:buNone/>
            </a:pPr>
            <a:r>
              <a:rPr lang="ar-AE" sz="1100"/>
              <a:t>10 دقائق</a:t>
            </a:r>
          </a:p>
          <a:p>
            <a:pPr>
              <a:buSzPct val="25000"/>
              <a:buNone/>
            </a:pPr>
            <a:endParaRPr lang="en-US" sz="1100" dirty="0"/>
          </a:p>
          <a:p>
            <a:pPr>
              <a:buNone/>
            </a:pPr>
            <a:r>
              <a:rPr lang="ar-AE" sz="1100" b="1"/>
              <a:t>قل</a:t>
            </a:r>
            <a:r>
              <a:rPr lang="ar-AE" sz="1100"/>
              <a:t>: إن </a:t>
            </a:r>
            <a:r>
              <a:rPr lang="ar-AE" sz="1100" baseline="0"/>
              <a:t>المراقبة هي ممارسة مشابهة للملازمة؛ ولكن مع تغيّر الأدوار. فأثناء المراقبة، يقود أخصائي إدارة الحالة التفاعل ويتحمل المشرف مسؤولية مراقبة تفاعل أخصائي إدارة الحالة مع الطفل / الأسرة.</a:t>
            </a:r>
          </a:p>
          <a:p>
            <a:pPr>
              <a:buNone/>
            </a:pPr>
            <a:endParaRPr lang="en-US" sz="1100" dirty="0"/>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i="0" u="none" strike="noStrike" cap="none">
                <a:latin typeface="+mn-lt"/>
                <a:ea typeface="Calibri"/>
                <a:cs typeface="Calibri"/>
                <a:sym typeface="Calibri"/>
              </a:rPr>
              <a:t> وزِّع</a:t>
            </a:r>
            <a:r>
              <a:rPr lang="ar-AE" sz="1100" b="0" i="0" u="none" strike="noStrike" cap="none">
                <a:latin typeface="+mn-lt"/>
                <a:ea typeface="Calibri"/>
                <a:cs typeface="Calibri"/>
                <a:sym typeface="Calibri"/>
              </a:rPr>
              <a:t>: 2.6 أداة المراقبة الفردية على المشاركين وراجعها معهم.</a:t>
            </a:r>
          </a:p>
          <a:p>
            <a:pPr>
              <a:buNone/>
            </a:pPr>
            <a:endParaRPr lang="en-US" sz="1100" b="1" kern="1200" dirty="0">
              <a:solidFill>
                <a:schemeClr val="tx1"/>
              </a:solidFill>
              <a:effectLst/>
              <a:latin typeface="+mn-lt"/>
              <a:ea typeface="+mn-ea"/>
              <a:cs typeface="+mn-cs"/>
            </a:endParaRPr>
          </a:p>
          <a:p>
            <a:pPr>
              <a:buNone/>
            </a:pPr>
            <a:r>
              <a:rPr lang="ar-AE" sz="1100" b="1"/>
              <a:t> قل</a:t>
            </a:r>
            <a:r>
              <a:rPr lang="ar-AE" sz="1100"/>
              <a:t>:</a:t>
            </a:r>
            <a:r>
              <a:rPr lang="ar-AE" sz="1100" baseline="0"/>
              <a:t> تتشابه أقسام هذه الأداة مع أقسام أداة الملازمة. يتحمل المشرف مسؤولية تدوين الملاحظات وتقديمها هذه المرة.</a:t>
            </a:r>
          </a:p>
          <a:p>
            <a:pPr>
              <a:buNone/>
            </a:pPr>
            <a:endParaRPr lang="en-US" sz="1100" dirty="0"/>
          </a:p>
          <a:p>
            <a:pPr>
              <a:buNone/>
            </a:pPr>
            <a:r>
              <a:rPr lang="ar-AE" sz="1100" b="1"/>
              <a:t> الرسائل الرئيسية:</a:t>
            </a:r>
          </a:p>
          <a:p>
            <a:pPr marL="171450" indent="-171450">
              <a:buFont typeface="Arial" panose="020B0604020202020204" pitchFamily="34" charset="0"/>
              <a:buChar char="•"/>
            </a:pPr>
            <a:r>
              <a:rPr lang="ar-AE" sz="1100"/>
              <a:t>المراقبة ليس</a:t>
            </a:r>
            <a:r>
              <a:rPr lang="ar-AE" sz="1100" baseline="0"/>
              <a:t> "امتحانًا" لأخصائي إدارة الحالة، بل هي ممارسة لاكتشاف نقاط قوة أخصائي الحالة والنواحي التي يحتاج فيها إلى التطوير.</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AE" sz="1200" b="1">
                <a:solidFill>
                  <a:schemeClr val="tx1"/>
                </a:solidFill>
                <a:latin typeface="+mn-lt"/>
                <a:ea typeface="+mn-ea"/>
                <a:cs typeface="+mn-cs"/>
              </a:rPr>
              <a:t>يلزم الإعداد؛ تُعدّ موافقة الطفل ومقدم (مقدمي) الرعاية أساسية.</a:t>
            </a:r>
          </a:p>
          <a:p>
            <a:pPr marL="171450" indent="-171450">
              <a:buFont typeface="Arial" panose="020B0604020202020204" pitchFamily="34" charset="0"/>
              <a:buChar char="•"/>
            </a:pPr>
            <a:r>
              <a:rPr lang="ar-AE" sz="1100" baseline="0"/>
              <a:t> الثقة بين أخصائي إدارة الحالة والمشرف مهمة حتى تكون الملاحظات فعالة.</a:t>
            </a:r>
          </a:p>
          <a:p>
            <a:pPr marL="171450" indent="-171450">
              <a:buFont typeface="Arial" panose="020B0604020202020204" pitchFamily="34" charset="0"/>
              <a:buChar char="•"/>
            </a:pPr>
            <a:r>
              <a:rPr lang="ar-AE" sz="1100"/>
              <a:t> يجب على المشرف عدم مقاطعة الجلسة مطلقًا إلا في حالة انتهاك أحد </a:t>
            </a:r>
            <a:r>
              <a:rPr lang="ar-AE" sz="1100" baseline="0"/>
              <a:t>المبادئ</a:t>
            </a:r>
            <a:r>
              <a:rPr lang="ar-AE" sz="1100"/>
              <a:t> التوجيهية لإدارة الحالة أو إذا طلب أخصائي إدارة الحالة الدعم أو التعقيبات صراحةً.</a:t>
            </a:r>
          </a:p>
          <a:p>
            <a:pPr>
              <a:buSzPct val="25000"/>
              <a:buNone/>
            </a:pPr>
            <a:endParaRPr lang="en-US" sz="1100" dirty="0"/>
          </a:p>
        </p:txBody>
      </p:sp>
      <p:sp>
        <p:nvSpPr>
          <p:cNvPr id="265" name="Shape 26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17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6034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1" name="Shape 271"/>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chemeClr val="dk1"/>
              </a:buClr>
              <a:buSzPct val="25000"/>
              <a:buFontTx/>
              <a:buNone/>
              <a:tabLst/>
              <a:defRPr/>
            </a:pPr>
            <a:r>
              <a:rPr lang="ar-AE" sz="1100" b="0">
                <a:latin typeface="+mn-lt"/>
              </a:rPr>
              <a:t>70 دقيقة</a:t>
            </a:r>
          </a:p>
          <a:p>
            <a:pPr marL="0" marR="0" lvl="0" indent="0" algn="l" defTabSz="914400" rtl="0" eaLnBrk="1" fontAlgn="auto" latinLnBrk="0" hangingPunct="1">
              <a:lnSpc>
                <a:spcPct val="100000"/>
              </a:lnSpc>
              <a:spcBef>
                <a:spcPts val="0"/>
              </a:spcBef>
              <a:spcAft>
                <a:spcPts val="0"/>
              </a:spcAft>
              <a:buClr>
                <a:schemeClr val="dk1"/>
              </a:buClr>
              <a:buSzPct val="25000"/>
              <a:buFontTx/>
              <a:buNone/>
              <a:tabLst/>
              <a:defRPr/>
            </a:pPr>
            <a:endParaRPr lang="en-US" sz="1100" b="1" dirty="0">
              <a:latin typeface="+mn-lt"/>
            </a:endParaRPr>
          </a:p>
          <a:p>
            <a:pPr>
              <a:buClr>
                <a:schemeClr val="dk1"/>
              </a:buClr>
              <a:buSzPct val="25000"/>
              <a:buNone/>
            </a:pPr>
            <a:r>
              <a:rPr lang="ar-AE" sz="1100" b="1">
                <a:latin typeface="+mn-lt"/>
              </a:rPr>
              <a:t> قل:</a:t>
            </a:r>
            <a:r>
              <a:rPr lang="ar-AE" sz="1100" b="0" baseline="0">
                <a:latin typeface="+mn-lt"/>
              </a:rPr>
              <a:t> سنستغل الفرصة الآن لممارسة استخدام أداة المراقبة.</a:t>
            </a:r>
          </a:p>
          <a:p>
            <a:pPr>
              <a:buClr>
                <a:schemeClr val="dk1"/>
              </a:buClr>
              <a:buSzPct val="25000"/>
              <a:buNone/>
            </a:pPr>
            <a:endParaRPr lang="en-US" sz="1100" b="0" baseline="0" dirty="0">
              <a:latin typeface="+mn-lt"/>
            </a:endParaRPr>
          </a:p>
          <a:p>
            <a:pPr>
              <a:buClr>
                <a:schemeClr val="dk1"/>
              </a:buClr>
              <a:buSzPct val="25000"/>
              <a:buNone/>
            </a:pPr>
            <a:r>
              <a:rPr lang="ar-AE" sz="1100" b="1" i="0" u="none" strike="noStrike" cap="none">
                <a:latin typeface="+mn-lt"/>
                <a:ea typeface="Calibri"/>
                <a:cs typeface="Calibri"/>
                <a:sym typeface="Calibri"/>
              </a:rPr>
              <a:t>وزِّع</a:t>
            </a:r>
            <a:r>
              <a:rPr lang="ar-AE" sz="1100" b="0" baseline="0">
                <a:latin typeface="+mn-lt"/>
                <a:ea typeface="Calibri"/>
                <a:cs typeface="Calibri"/>
                <a:sym typeface="Calibri"/>
              </a:rPr>
              <a:t>: 2.7 نشرة تمثيل دور أداة المراقبة</a:t>
            </a:r>
          </a:p>
          <a:p>
            <a:pPr>
              <a:buClr>
                <a:schemeClr val="dk1"/>
              </a:buClr>
              <a:buSzPct val="25000"/>
              <a:buNone/>
            </a:pPr>
            <a:endParaRPr lang="en-US" sz="1100" b="1" dirty="0">
              <a:latin typeface="+mn-lt"/>
            </a:endParaRPr>
          </a:p>
          <a:p>
            <a:pPr marL="228600" indent="-228600">
              <a:buClr>
                <a:schemeClr val="dk1"/>
              </a:buClr>
              <a:buSzPct val="100000"/>
              <a:buFont typeface="Calibri"/>
              <a:buAutoNum type="arabicPeriod"/>
            </a:pPr>
            <a:r>
              <a:rPr lang="ar-AE" sz="1100" b="0" i="0" u="none" strike="noStrike" cap="none">
                <a:latin typeface="+mn-lt"/>
                <a:ea typeface="Calibri"/>
                <a:cs typeface="Calibri"/>
                <a:sym typeface="Calibri"/>
              </a:rPr>
              <a:t>قسِّم المشاركين إلى فرق مكوّنة من ثلاثة مشاركين (أدوار أخصائي إدارة الحالة والمشرف والطفل) لممارسة تمثيل الأدوار الواردة في السيناريو.</a:t>
            </a:r>
            <a:r>
              <a:rPr lang="ar-AE" sz="1100" b="0" i="0" u="none" strike="noStrike" cap="none" baseline="0">
                <a:latin typeface="+mn-lt"/>
                <a:ea typeface="Calibri"/>
                <a:cs typeface="Calibri"/>
                <a:sym typeface="Calibri"/>
              </a:rPr>
              <a:t> سيزور أخصائي إدارة الحالة الطفل مع المشرف (والذي ينبغي عليه تدوين الملاحظات باستخدام أداة المراقبة). امنح المجموعات 15 دقيقة لتمثيل الأدوار.</a:t>
            </a:r>
            <a:r>
              <a:rPr lang="ar-AE" sz="1100">
                <a:latin typeface="+mn-lt"/>
                <a:ea typeface="Calibri"/>
                <a:cs typeface="Calibri"/>
                <a:sym typeface="Calibri"/>
              </a:rPr>
              <a:t>  </a:t>
            </a:r>
          </a:p>
          <a:p>
            <a:pPr marL="228600" indent="-228600">
              <a:buClr>
                <a:schemeClr val="dk1"/>
              </a:buClr>
              <a:buSzPct val="100000"/>
              <a:buFont typeface="Calibri"/>
              <a:buAutoNum type="arabicPeriod"/>
            </a:pPr>
            <a:r>
              <a:rPr lang="ar-AE" sz="1100" b="0" i="0" u="none" strike="noStrike" cap="none">
                <a:latin typeface="+mn-lt"/>
                <a:ea typeface="Calibri"/>
                <a:cs typeface="Calibri"/>
                <a:sym typeface="Calibri"/>
              </a:rPr>
              <a:t>اجمع المشاركين مجددًا واطلب من فريق واحد التطوّع لتمثيل الدور نيابة عن المجموعة الكبيرة</a:t>
            </a:r>
            <a:r>
              <a:rPr lang="ar-AE" sz="1100">
                <a:latin typeface="+mn-lt"/>
                <a:ea typeface="Calibri"/>
                <a:cs typeface="Calibri"/>
                <a:sym typeface="Calibri"/>
              </a:rPr>
              <a:t> (10 دقائق). </a:t>
            </a:r>
          </a:p>
          <a:p>
            <a:pPr marL="685800" marR="0" lvl="1" indent="-228600" algn="r" rtl="1">
              <a:lnSpc>
                <a:spcPct val="100000"/>
              </a:lnSpc>
              <a:spcBef>
                <a:spcPts val="0"/>
              </a:spcBef>
              <a:spcAft>
                <a:spcPts val="0"/>
              </a:spcAft>
              <a:buClr>
                <a:schemeClr val="dk1"/>
              </a:buClr>
              <a:buSzPct val="100000"/>
              <a:buFont typeface="Arial"/>
              <a:buChar char="•"/>
            </a:pPr>
            <a:r>
              <a:rPr lang="ar-AE" sz="1100" b="0" i="0" u="none" strike="noStrike" cap="none">
                <a:solidFill>
                  <a:schemeClr val="dk1"/>
                </a:solidFill>
                <a:latin typeface="+mn-lt"/>
                <a:ea typeface="Calibri"/>
                <a:cs typeface="Calibri"/>
                <a:sym typeface="Calibri"/>
              </a:rPr>
              <a:t>بصفتك مدربًا، تأكد من وجود مساحة آمنة لتمثيل الأدوار أمام المجموعة الكبيرة!</a:t>
            </a:r>
          </a:p>
          <a:p>
            <a:pPr marL="685800" marR="0" lvl="1" indent="-228600" algn="r" rtl="1">
              <a:lnSpc>
                <a:spcPct val="100000"/>
              </a:lnSpc>
              <a:spcBef>
                <a:spcPts val="0"/>
              </a:spcBef>
              <a:spcAft>
                <a:spcPts val="0"/>
              </a:spcAft>
              <a:buClr>
                <a:schemeClr val="dk1"/>
              </a:buClr>
              <a:buSzPct val="100000"/>
              <a:buFont typeface="Arial"/>
              <a:buChar char="•"/>
            </a:pPr>
            <a:r>
              <a:rPr lang="ar-AE" sz="1100" b="0" i="0" u="none" strike="noStrike" cap="none">
                <a:solidFill>
                  <a:schemeClr val="dk1"/>
                </a:solidFill>
                <a:latin typeface="+mn-lt"/>
                <a:ea typeface="Calibri"/>
                <a:cs typeface="Calibri"/>
                <a:sym typeface="Calibri"/>
              </a:rPr>
              <a:t>أكّد على أن هذه دراسة حالة صعبة من نوعها، ونحن هنا جميعًا من أجل التعلم</a:t>
            </a:r>
          </a:p>
          <a:p>
            <a:pPr marL="685800" lvl="1" indent="-228600">
              <a:buClr>
                <a:schemeClr val="dk1"/>
              </a:buClr>
              <a:buSzPct val="100000"/>
              <a:buFont typeface="Arial"/>
              <a:buChar char="•"/>
            </a:pPr>
            <a:r>
              <a:rPr lang="ar-AE" sz="1100">
                <a:latin typeface="+mn-lt"/>
                <a:ea typeface="Calibri"/>
                <a:cs typeface="Calibri"/>
                <a:sym typeface="Calibri"/>
              </a:rPr>
              <a:t> بعد مرور (15 دقيقة) من</a:t>
            </a:r>
            <a:r>
              <a:rPr lang="ar-AE" sz="1100" b="0" i="0" u="none" strike="noStrike" cap="none">
                <a:latin typeface="+mn-lt"/>
                <a:ea typeface="Calibri"/>
                <a:cs typeface="Calibri"/>
                <a:sym typeface="Calibri"/>
              </a:rPr>
              <a:t> تمثيل الدور، اطلب أولاً من "أخصائي إدارة الحالة" التعبير عن شعوره، ثم الطفل والمشرف بعد ذلك. خصّص وقتًا لباقي المجموعة للتعليق على ما</a:t>
            </a:r>
            <a:r>
              <a:rPr lang="ar-AE" sz="1100" b="1" i="0" u="none" strike="noStrike" cap="none" baseline="0">
                <a:latin typeface="+mn-lt"/>
                <a:ea typeface="Calibri"/>
                <a:cs typeface="Calibri"/>
                <a:sym typeface="Calibri"/>
              </a:rPr>
              <a:t> شاهدوه جيدًا </a:t>
            </a:r>
            <a:r>
              <a:rPr lang="ar-AE" sz="1100" b="0" i="0" u="none" strike="noStrike" cap="none" baseline="0">
                <a:latin typeface="+mn-lt"/>
                <a:ea typeface="Calibri"/>
                <a:cs typeface="Calibri"/>
                <a:sym typeface="Calibri"/>
              </a:rPr>
              <a:t>؛ وما </a:t>
            </a:r>
            <a:r>
              <a:rPr lang="ar-AE" sz="1100" b="1" i="0" u="none" strike="noStrike" cap="none" baseline="0">
                <a:latin typeface="+mn-lt"/>
                <a:ea typeface="Calibri"/>
                <a:cs typeface="Calibri"/>
                <a:sym typeface="Calibri"/>
              </a:rPr>
              <a:t>قد يقترحون القيام به بطريقة مختلفة في المرة التالية</a:t>
            </a:r>
            <a:r>
              <a:rPr lang="ar-AE" sz="1100" b="0" i="0" u="none" strike="noStrike" cap="none" baseline="0">
                <a:latin typeface="+mn-lt"/>
                <a:ea typeface="Calibri"/>
                <a:cs typeface="Calibri"/>
                <a:sym typeface="Calibri"/>
              </a:rPr>
              <a:t>، فضلاً عن متسع </a:t>
            </a:r>
            <a:r>
              <a:rPr lang="ar-AE" sz="1100" b="0" i="0" u="none" strike="noStrike" cap="none">
                <a:latin typeface="+mn-lt"/>
                <a:ea typeface="Calibri"/>
                <a:cs typeface="Calibri"/>
                <a:sym typeface="Calibri"/>
              </a:rPr>
              <a:t>لطرح الأسئلة.  بصفتك مدربًا، </a:t>
            </a:r>
            <a:r>
              <a:rPr lang="ar-AE" sz="1100" b="0" i="0" u="none" strike="noStrike" cap="none" baseline="0">
                <a:latin typeface="+mn-lt"/>
                <a:ea typeface="Calibri"/>
                <a:cs typeface="Calibri"/>
                <a:sym typeface="Calibri"/>
              </a:rPr>
              <a:t>تأكد من</a:t>
            </a:r>
            <a:r>
              <a:rPr lang="ar-AE" sz="1100" b="0" i="0" u="none" strike="noStrike" cap="none">
                <a:latin typeface="+mn-lt"/>
                <a:ea typeface="Calibri"/>
                <a:cs typeface="Calibri"/>
                <a:sym typeface="Calibri"/>
              </a:rPr>
              <a:t> تقديم تعقيبات مراجعة إيجابية وبنّاءة.</a:t>
            </a:r>
            <a:r>
              <a:rPr lang="ar-AE" sz="1100">
                <a:latin typeface="+mn-lt"/>
                <a:ea typeface="Calibri"/>
                <a:cs typeface="Calibri"/>
                <a:sym typeface="Calibri"/>
              </a:rPr>
              <a:t> </a:t>
            </a:r>
          </a:p>
          <a:p>
            <a:pPr marL="228600" indent="-228600">
              <a:buClr>
                <a:schemeClr val="dk1"/>
              </a:buClr>
              <a:buSzPct val="100000"/>
              <a:buFont typeface="Calibri"/>
              <a:buAutoNum type="arabicPeriod"/>
            </a:pPr>
            <a:r>
              <a:rPr lang="ar-AE" sz="1100" b="0" i="0" u="none" strike="noStrike" cap="none">
                <a:latin typeface="+mn-lt"/>
                <a:ea typeface="Calibri"/>
                <a:cs typeface="Calibri"/>
                <a:sym typeface="Calibri"/>
              </a:rPr>
              <a:t>اطلب من المشاركين الرجوع إلى فرقهم المكوّنة من 3 مشاركين. والآن، سننتقل إلى المرحلة التالية التي تتضمن جلسة الإشراف الفردي وسيناقش المشرف المراقبة مع أخصائي إدارة الحالة (يمكن "للطفل" أن يكون في الجلسة كمتفرج).</a:t>
            </a:r>
            <a:r>
              <a:rPr lang="ar-AE" sz="1100">
                <a:latin typeface="+mn-lt"/>
                <a:ea typeface="Calibri"/>
                <a:cs typeface="Calibri"/>
                <a:sym typeface="Calibri"/>
              </a:rPr>
              <a:t> </a:t>
            </a:r>
            <a:r>
              <a:rPr lang="ar-AE" sz="1100" b="1" i="0" u="none" strike="noStrike" cap="none">
                <a:latin typeface="+mn-lt"/>
                <a:ea typeface="Calibri"/>
                <a:cs typeface="Calibri"/>
                <a:sym typeface="Calibri"/>
              </a:rPr>
              <a:t> **تلميح: خاص بـ "المشرف"، تأكد من إتاحة الوقت لأخصائي إدارة الحالة للتفكير وطرح الأسئلة قبل تقديم التعقيبات</a:t>
            </a:r>
            <a:r>
              <a:rPr lang="ar-AE" sz="1100" b="0" i="0" u="none" strike="noStrike" cap="none">
                <a:latin typeface="+mn-lt"/>
                <a:ea typeface="Calibri"/>
                <a:cs typeface="Calibri"/>
                <a:sym typeface="Calibri"/>
              </a:rPr>
              <a:t>!</a:t>
            </a:r>
            <a:r>
              <a:rPr lang="ar-AE" sz="1100">
                <a:latin typeface="+mn-lt"/>
                <a:ea typeface="Calibri"/>
                <a:cs typeface="Calibri"/>
                <a:sym typeface="Calibri"/>
              </a:rPr>
              <a:t> خصّص 15 دقيقة لتمثيل الدور.</a:t>
            </a:r>
          </a:p>
          <a:p>
            <a:pPr marL="228600" indent="-228600">
              <a:buClr>
                <a:schemeClr val="dk1"/>
              </a:buClr>
              <a:buSzPct val="100000"/>
              <a:buFont typeface="Calibri"/>
              <a:buAutoNum type="arabicPeriod"/>
            </a:pPr>
            <a:r>
              <a:rPr lang="ar-AE" sz="1100" b="0" i="0" u="none" strike="noStrike" cap="none">
                <a:latin typeface="+mn-lt"/>
                <a:ea typeface="Calibri"/>
                <a:cs typeface="Calibri"/>
                <a:sym typeface="Calibri"/>
              </a:rPr>
              <a:t>اجمع المشاركين مجددًا واطلب من فريق آخر التطوّع لتمثيل الدور أمام المجموعة الكبيرة</a:t>
            </a:r>
            <a:r>
              <a:rPr lang="ar-AE" sz="1100">
                <a:latin typeface="+mn-lt"/>
                <a:ea typeface="Calibri"/>
                <a:cs typeface="Calibri"/>
                <a:sym typeface="Calibri"/>
              </a:rPr>
              <a:t> (10 دقائق). </a:t>
            </a:r>
          </a:p>
          <a:p>
            <a:pPr marL="685800" marR="0" lvl="1" indent="-228600" algn="r" rtl="1">
              <a:lnSpc>
                <a:spcPct val="100000"/>
              </a:lnSpc>
              <a:spcBef>
                <a:spcPts val="0"/>
              </a:spcBef>
              <a:spcAft>
                <a:spcPts val="0"/>
              </a:spcAft>
              <a:buClr>
                <a:schemeClr val="dk1"/>
              </a:buClr>
              <a:buSzPct val="100000"/>
              <a:buFont typeface="Arial"/>
              <a:buChar char="•"/>
            </a:pPr>
            <a:r>
              <a:rPr lang="ar-AE" sz="1100" b="0" i="0" u="none" strike="noStrike" cap="none">
                <a:solidFill>
                  <a:schemeClr val="dk1"/>
                </a:solidFill>
                <a:latin typeface="+mn-lt"/>
                <a:ea typeface="Calibri"/>
                <a:cs typeface="Calibri"/>
                <a:sym typeface="Calibri"/>
              </a:rPr>
              <a:t>(15 دقيقة) بعد تمثيل الدور، اطلب من "المشرف" أولاً التعبير عن شعوره ثم أخصائي إدارة الحالة بعد ذلك</a:t>
            </a:r>
          </a:p>
          <a:p>
            <a:pPr marL="685800" lvl="1" indent="-228600">
              <a:buClr>
                <a:schemeClr val="dk1"/>
              </a:buClr>
              <a:buSzPct val="100000"/>
              <a:buFont typeface="Arial"/>
              <a:buChar char="•"/>
            </a:pPr>
            <a:r>
              <a:rPr lang="ar-AE" sz="1100" b="0" i="0" u="none" strike="noStrike" cap="none">
                <a:latin typeface="+mn-lt"/>
                <a:ea typeface="Calibri"/>
                <a:cs typeface="Calibri"/>
                <a:sym typeface="Calibri"/>
              </a:rPr>
              <a:t> إذا كان ذلك ملائمًا، يمكن أن يتدخل المدرب أيضًا لعرض الطريقة المثلى لتقديم التعقيبات.</a:t>
            </a:r>
            <a:r>
              <a:rPr lang="ar-AE" sz="1100">
                <a:latin typeface="+mn-lt"/>
                <a:ea typeface="Calibri"/>
                <a:cs typeface="Calibri"/>
                <a:sym typeface="Calibri"/>
              </a:rPr>
              <a:t> </a:t>
            </a:r>
          </a:p>
          <a:p>
            <a:pPr marL="685800" lvl="1" indent="-228600">
              <a:buClr>
                <a:schemeClr val="dk1"/>
              </a:buClr>
              <a:buSzPct val="100000"/>
              <a:buFont typeface="Arial"/>
              <a:buChar char="•"/>
            </a:pPr>
            <a:r>
              <a:rPr lang="ar-AE" sz="1100">
                <a:latin typeface="+mn-lt"/>
                <a:ea typeface="Calibri"/>
                <a:cs typeface="Calibri"/>
                <a:sym typeface="Calibri"/>
              </a:rPr>
              <a:t>خصّص وقتًا لباقي المشاركين </a:t>
            </a:r>
            <a:r>
              <a:rPr lang="ar-AE" sz="1100" b="0" i="0" u="none" strike="noStrike" cap="none">
                <a:latin typeface="+mn-lt"/>
                <a:ea typeface="Calibri"/>
                <a:cs typeface="Calibri"/>
                <a:sym typeface="Calibri"/>
              </a:rPr>
              <a:t>للتعليق</a:t>
            </a:r>
            <a:r>
              <a:rPr lang="ar-AE" sz="1100" b="0" i="0" u="none" strike="noStrike" cap="none" baseline="0">
                <a:latin typeface="+mn-lt"/>
                <a:ea typeface="Calibri"/>
                <a:cs typeface="Calibri"/>
                <a:sym typeface="Calibri"/>
              </a:rPr>
              <a:t> على ما</a:t>
            </a:r>
            <a:r>
              <a:rPr lang="ar-AE" sz="1100" b="1" i="0" u="none" strike="noStrike" cap="none" baseline="0">
                <a:latin typeface="+mn-lt"/>
                <a:ea typeface="Calibri"/>
                <a:cs typeface="Calibri"/>
                <a:sym typeface="Calibri"/>
              </a:rPr>
              <a:t> يعتقدون أنه كان جيدًا </a:t>
            </a:r>
            <a:r>
              <a:rPr lang="ar-AE" sz="1100" b="0" i="0" u="none" strike="noStrike" cap="none" baseline="0">
                <a:latin typeface="+mn-lt"/>
                <a:ea typeface="Calibri"/>
                <a:cs typeface="Calibri"/>
                <a:sym typeface="Calibri"/>
              </a:rPr>
              <a:t>؛ وما </a:t>
            </a:r>
            <a:r>
              <a:rPr lang="ar-AE" sz="1100" b="1" i="0" u="none" strike="noStrike" cap="none" baseline="0">
                <a:latin typeface="+mn-lt"/>
                <a:ea typeface="Calibri"/>
                <a:cs typeface="Calibri"/>
                <a:sym typeface="Calibri"/>
              </a:rPr>
              <a:t>قد يقترحون القيام به بطريقة مختلفة في المرة التالية</a:t>
            </a:r>
            <a:r>
              <a:rPr lang="ar-AE" sz="1100" b="0" i="0" u="none" strike="noStrike" cap="none" baseline="0">
                <a:latin typeface="+mn-lt"/>
                <a:ea typeface="Calibri"/>
                <a:cs typeface="Calibri"/>
                <a:sym typeface="Calibri"/>
              </a:rPr>
              <a:t>، واترك مجالاً </a:t>
            </a:r>
            <a:r>
              <a:rPr lang="ar-AE" sz="1100" b="0" i="0" u="none" strike="noStrike" cap="none">
                <a:latin typeface="+mn-lt"/>
                <a:ea typeface="Calibri"/>
                <a:cs typeface="Calibri"/>
                <a:sym typeface="Calibri"/>
              </a:rPr>
              <a:t>لطرح الأسئلة</a:t>
            </a:r>
            <a:r>
              <a:rPr lang="ar-AE" sz="1100">
                <a:latin typeface="+mn-lt"/>
                <a:ea typeface="Calibri"/>
                <a:cs typeface="Calibri"/>
                <a:sym typeface="Calibri"/>
              </a:rPr>
              <a:t>. تأكد من اتباع قواعد تقديم التعقيبات.</a:t>
            </a:r>
          </a:p>
          <a:p>
            <a:pPr marL="228600" marR="0" lvl="0" indent="-228600" algn="l" rtl="0">
              <a:lnSpc>
                <a:spcPct val="100000"/>
              </a:lnSpc>
              <a:spcBef>
                <a:spcPts val="0"/>
              </a:spcBef>
              <a:spcAft>
                <a:spcPts val="0"/>
              </a:spcAft>
              <a:buClr>
                <a:schemeClr val="dk1"/>
              </a:buClr>
              <a:buSzPct val="100000"/>
              <a:buFont typeface="Arial"/>
              <a:buNone/>
            </a:pPr>
            <a:endParaRPr lang="en-US" sz="1100" b="0" i="0" u="none" strike="noStrike" cap="none" dirty="0">
              <a:solidFill>
                <a:schemeClr val="dk1"/>
              </a:solidFill>
              <a:latin typeface="+mn-lt"/>
              <a:ea typeface="Calibri"/>
              <a:cs typeface="Calibri"/>
              <a:sym typeface="Calibri"/>
            </a:endParaRPr>
          </a:p>
          <a:p>
            <a:pPr marL="228600" marR="0" lvl="0" indent="-228600" algn="r" rtl="1">
              <a:lnSpc>
                <a:spcPct val="100000"/>
              </a:lnSpc>
              <a:spcBef>
                <a:spcPts val="0"/>
              </a:spcBef>
              <a:spcAft>
                <a:spcPts val="0"/>
              </a:spcAft>
              <a:buClr>
                <a:schemeClr val="dk1"/>
              </a:buClr>
              <a:buSzPct val="100000"/>
              <a:buFont typeface="Arial"/>
              <a:buNone/>
            </a:pPr>
            <a:r>
              <a:rPr lang="ar-AE" sz="1100" b="1" i="0" u="none" strike="noStrike" cap="none">
                <a:solidFill>
                  <a:schemeClr val="dk1"/>
                </a:solidFill>
                <a:latin typeface="+mn-lt"/>
                <a:ea typeface="Calibri"/>
                <a:cs typeface="Calibri"/>
                <a:sym typeface="Calibri"/>
              </a:rPr>
              <a:t>ملاحظة للمدرب</a:t>
            </a:r>
            <a:r>
              <a:rPr lang="ar-AE" sz="1100" b="0" i="0" u="none" strike="noStrike" cap="none">
                <a:solidFill>
                  <a:schemeClr val="dk1"/>
                </a:solidFill>
                <a:latin typeface="+mn-lt"/>
                <a:ea typeface="Calibri"/>
                <a:cs typeface="Calibri"/>
                <a:sym typeface="Calibri"/>
              </a:rPr>
              <a:t>:</a:t>
            </a:r>
          </a:p>
          <a:p>
            <a:pPr marL="228600" marR="0" lvl="0" indent="-228600" algn="r" rtl="1">
              <a:lnSpc>
                <a:spcPct val="100000"/>
              </a:lnSpc>
              <a:spcBef>
                <a:spcPts val="0"/>
              </a:spcBef>
              <a:spcAft>
                <a:spcPts val="0"/>
              </a:spcAft>
              <a:buClr>
                <a:schemeClr val="dk1"/>
              </a:buClr>
              <a:buSzPct val="100000"/>
              <a:buFont typeface="Arial"/>
              <a:buNone/>
            </a:pPr>
            <a:r>
              <a:rPr lang="ar-AE" sz="1100" b="0" i="0" u="none" strike="noStrike" cap="none">
                <a:solidFill>
                  <a:schemeClr val="dk1"/>
                </a:solidFill>
                <a:latin typeface="+mn-lt"/>
                <a:ea typeface="Calibri"/>
                <a:cs typeface="Calibri"/>
                <a:sym typeface="Calibri"/>
              </a:rPr>
              <a:t> *تأكد من أن تطلب من المجموعات </a:t>
            </a:r>
            <a:r>
              <a:rPr lang="ar-AE" sz="1100" b="1" i="0" u="none" strike="noStrike" cap="none">
                <a:solidFill>
                  <a:schemeClr val="dk1"/>
                </a:solidFill>
                <a:latin typeface="+mn-lt"/>
                <a:ea typeface="Calibri"/>
                <a:cs typeface="Calibri"/>
                <a:sym typeface="Calibri"/>
              </a:rPr>
              <a:t>التطوّع</a:t>
            </a:r>
            <a:r>
              <a:rPr lang="ar-AE" sz="1100" b="0" i="0" u="none" strike="noStrike" cap="none">
                <a:solidFill>
                  <a:schemeClr val="dk1"/>
                </a:solidFill>
                <a:latin typeface="+mn-lt"/>
                <a:ea typeface="Calibri"/>
                <a:cs typeface="Calibri"/>
                <a:sym typeface="Calibri"/>
              </a:rPr>
              <a:t> لتمثيل</a:t>
            </a:r>
            <a:r>
              <a:rPr lang="ar-AE" sz="1100" b="0" i="0" u="none" strike="noStrike" cap="none" baseline="0">
                <a:solidFill>
                  <a:schemeClr val="dk1"/>
                </a:solidFill>
                <a:latin typeface="+mn-lt"/>
                <a:ea typeface="Calibri"/>
                <a:cs typeface="Calibri"/>
                <a:sym typeface="Calibri"/>
              </a:rPr>
              <a:t> الأدوار أمام زملائهم! ينبغي عدم إجبار أي شخص على تمثيل الأدوار أمام أي مجموعة ما دام يشعر بعدم الارتياح حيال ذلك.</a:t>
            </a:r>
          </a:p>
          <a:p>
            <a:pPr marL="228600" marR="0" lvl="0" indent="-228600" algn="r" rtl="1">
              <a:lnSpc>
                <a:spcPct val="100000"/>
              </a:lnSpc>
              <a:spcBef>
                <a:spcPts val="0"/>
              </a:spcBef>
              <a:spcAft>
                <a:spcPts val="0"/>
              </a:spcAft>
              <a:buClr>
                <a:schemeClr val="dk1"/>
              </a:buClr>
              <a:buSzPct val="100000"/>
              <a:buFont typeface="Arial"/>
              <a:buNone/>
            </a:pPr>
            <a:r>
              <a:rPr lang="ar-AE" sz="1100" b="0" i="0" u="none" strike="noStrike" cap="none" baseline="0">
                <a:solidFill>
                  <a:schemeClr val="dk1"/>
                </a:solidFill>
                <a:latin typeface="+mn-lt"/>
                <a:ea typeface="Calibri"/>
                <a:cs typeface="Calibri"/>
                <a:sym typeface="Calibri"/>
              </a:rPr>
              <a:t>احرص على التأكيد بأنه ينبغي للمشرف استخدام أداة المراقبة كمرجع / تذكير. ينبغي أن ينصب تركيز التفاعل على الطفل وأخصائي إدارة الحالة؛ حيث تُعدّ أداة المراقبة مجرد دليل إرشادي.</a:t>
            </a:r>
          </a:p>
          <a:p>
            <a:pPr marL="457200" marR="0" lvl="1" indent="0" algn="l" rtl="0">
              <a:lnSpc>
                <a:spcPct val="100000"/>
              </a:lnSpc>
              <a:spcBef>
                <a:spcPts val="0"/>
              </a:spcBef>
              <a:spcAft>
                <a:spcPts val="0"/>
              </a:spcAft>
              <a:buClr>
                <a:schemeClr val="dk1"/>
              </a:buClr>
              <a:buSzPct val="25000"/>
              <a:buFont typeface="Arial"/>
              <a:buNone/>
            </a:pPr>
            <a:endParaRPr sz="1100" b="0" i="0" u="none" strike="noStrike" cap="none" dirty="0">
              <a:solidFill>
                <a:schemeClr val="dk1"/>
              </a:solidFill>
              <a:latin typeface="+mn-lt"/>
              <a:ea typeface="Calibri"/>
              <a:cs typeface="Calibri"/>
              <a:sym typeface="Calibri"/>
            </a:endParaRPr>
          </a:p>
        </p:txBody>
      </p:sp>
      <p:sp>
        <p:nvSpPr>
          <p:cNvPr id="272" name="Shape 272"/>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18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5285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AE" sz="1100"/>
              <a:t>تحقق </a:t>
            </a:r>
            <a:r>
              <a:rPr lang="ar-AE" sz="1100" baseline="0"/>
              <a:t>مع المشاركين لمعرفة ما إذا كانت لديهم أي أسئلة أو تعليقات قبل المتابعة.</a:t>
            </a:r>
          </a:p>
          <a:p>
            <a:pPr>
              <a:buNone/>
            </a:pPr>
            <a:endParaRPr lang="en-AU" sz="1100"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19</a:t>
            </a:fld>
            <a:endParaRPr lang="en-AU"/>
          </a:p>
        </p:txBody>
      </p:sp>
    </p:spTree>
    <p:extLst>
      <p:ext uri="{BB962C8B-B14F-4D97-AF65-F5344CB8AC3E}">
        <p14:creationId xmlns:p14="http://schemas.microsoft.com/office/powerpoint/2010/main" val="23275152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med" len="med"/>
            <a:tailEnd type="none" w="med" len="med"/>
          </a:ln>
        </p:spPr>
      </p:sp>
      <p:sp>
        <p:nvSpPr>
          <p:cNvPr id="299" name="Shape 299"/>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Clr>
                <a:schemeClr val="dk1"/>
              </a:buClr>
              <a:buSzPct val="25000"/>
              <a:buNone/>
            </a:pPr>
            <a:r>
              <a:rPr lang="ar-AE" sz="1100" b="0"/>
              <a:t>5 دقائق</a:t>
            </a:r>
          </a:p>
          <a:p>
            <a:pPr>
              <a:buClr>
                <a:schemeClr val="dk1"/>
              </a:buClr>
              <a:buSzPct val="25000"/>
              <a:buNone/>
            </a:pPr>
            <a:endParaRPr lang="en-US" sz="1100" b="1" dirty="0"/>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a:t>قل</a:t>
            </a:r>
            <a:r>
              <a:rPr lang="ar-AE" sz="1100" b="1" i="0" u="none" strike="noStrike" cap="none">
                <a:latin typeface="+mn-lt"/>
                <a:ea typeface="Calibri"/>
                <a:cs typeface="Calibri"/>
                <a:sym typeface="Calibri"/>
              </a:rPr>
              <a:t>:</a:t>
            </a:r>
            <a:r>
              <a:rPr lang="ar-AE" sz="1100" b="0" i="0" u="none" strike="noStrike" cap="none" baseline="0">
                <a:latin typeface="+mn-lt"/>
                <a:ea typeface="Calibri"/>
                <a:cs typeface="Calibri"/>
                <a:sym typeface="Calibri"/>
              </a:rPr>
              <a:t> تُدعى ممارسة الإشراف التالية مراجعة ملف الحالة. وهي ممارسة يقوم بها مسبقًا العديد من المشرفين بانتظام في عدة سياقات (يُطلق عليها البعض عملية التدقيق). تُعرف الأداة التي أنشأتها فرقة العمل المعنية بإدارة الحالات (</a:t>
            </a:r>
            <a:r>
              <a:rPr lang="en-US" sz="1100" b="0" i="0" u="none" strike="noStrike" cap="none" baseline="0">
                <a:latin typeface="+mn-lt"/>
                <a:ea typeface="Calibri"/>
                <a:cs typeface="Calibri"/>
                <a:sym typeface="Calibri"/>
              </a:rPr>
              <a:t>CMTF</a:t>
            </a:r>
            <a:r>
              <a:rPr lang="ar-AE" sz="1100" b="0" i="0" u="none" strike="noStrike" cap="none" baseline="0">
                <a:latin typeface="+mn-lt"/>
                <a:ea typeface="Calibri"/>
                <a:cs typeface="Calibri"/>
                <a:sym typeface="Calibri"/>
              </a:rPr>
              <a:t>) العالمية بقائمة التحقق من ملف الحالة، وتم تصميمها لتُستخدم </a:t>
            </a:r>
            <a:r>
              <a:rPr lang="ar-AE" sz="1100">
                <a:solidFill>
                  <a:schemeClr val="tx1"/>
                </a:solidFill>
                <a:latin typeface="+mn-lt"/>
                <a:ea typeface="+mn-ea"/>
                <a:cs typeface="+mn-cs"/>
              </a:rPr>
              <a:t>كدليل للمشرفين لمراجعة حالة حماية الطفل كل على حدة. هذه الأداة عبارة عن جزء من التوجيه المنتظم ويجب تقديم التعقيبات في جلسات الإشراف الفردي.</a:t>
            </a:r>
          </a:p>
          <a:p>
            <a:pPr>
              <a:buNone/>
            </a:pPr>
            <a:r>
              <a:rPr lang="ar-AE" sz="1100" b="0" i="0" u="none" strike="noStrike" cap="none" baseline="0">
                <a:latin typeface="+mn-lt"/>
                <a:ea typeface="Calibri"/>
                <a:cs typeface="Calibri"/>
                <a:sym typeface="Calibri"/>
              </a:rPr>
              <a:t> </a:t>
            </a:r>
          </a:p>
          <a:p>
            <a:pPr>
              <a:buNone/>
            </a:pPr>
            <a:r>
              <a:rPr lang="ar-AE" sz="1100" b="1" i="0" u="none" strike="noStrike" cap="none">
                <a:latin typeface="+mn-lt"/>
                <a:ea typeface="Calibri"/>
                <a:cs typeface="Calibri"/>
                <a:sym typeface="Calibri"/>
              </a:rPr>
              <a:t> وزِّع</a:t>
            </a:r>
            <a:r>
              <a:rPr lang="ar-AE" sz="1100"/>
              <a:t>: 2.8 أداة قائمة التحقق من ملف الحالة وراجعها مع المشاركين</a:t>
            </a:r>
          </a:p>
          <a:p>
            <a:pPr>
              <a:buNone/>
            </a:pPr>
            <a:endParaRPr lang="en-US" sz="1100" dirty="0"/>
          </a:p>
          <a:p>
            <a:pPr>
              <a:buNone/>
            </a:pPr>
            <a:r>
              <a:rPr lang="ar-AE" sz="1100" b="1"/>
              <a:t> الرسالة الأساسية</a:t>
            </a:r>
            <a:r>
              <a:rPr lang="ar-AE" sz="1100"/>
              <a:t>: تُمثل مراجعة</a:t>
            </a:r>
            <a:r>
              <a:rPr lang="ar-AE" sz="1100" baseline="0"/>
              <a:t> ملف الحالة</a:t>
            </a:r>
            <a:r>
              <a:rPr lang="ar-AE" sz="1100"/>
              <a:t> فرصة لمراقبة جودة توثيق أخصائي إدارة الحالة؛ ولكنها أيضًا </a:t>
            </a:r>
            <a:r>
              <a:rPr lang="ar-AE" sz="1100" b="1"/>
              <a:t>طريقة مهمة لفهم ما إذا كان أخصائيو إدارة الحالة بحاجة إلى الدعم وبناء القدرات</a:t>
            </a:r>
            <a:r>
              <a:rPr lang="ar-AE" sz="1100"/>
              <a:t>. </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dirty="0">
              <a:solidFill>
                <a:schemeClr val="dk1"/>
              </a:solidFill>
              <a:latin typeface="Calibri"/>
              <a:ea typeface="Calibri"/>
              <a:cs typeface="Calibri"/>
              <a:sym typeface="Calibri"/>
            </a:endParaRPr>
          </a:p>
        </p:txBody>
      </p:sp>
      <p:sp>
        <p:nvSpPr>
          <p:cNvPr id="300" name="Shape 300"/>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Arial"/>
                <a:ea typeface="Arial"/>
                <a:cs typeface="Arial"/>
                <a:sym typeface="Arial"/>
              </a:rPr>
              <a:t>20</a:t>
            </a:fld>
            <a:endParaRPr lang="en-US" sz="1200">
              <a:solidFill>
                <a:schemeClr val="dk1"/>
              </a:solidFill>
              <a:latin typeface="Arial"/>
              <a:ea typeface="Arial"/>
              <a:cs typeface="Arial"/>
              <a:sym typeface="Arial"/>
            </a:endParaRPr>
          </a:p>
        </p:txBody>
      </p:sp>
    </p:spTree>
    <p:extLst>
      <p:ext uri="{BB962C8B-B14F-4D97-AF65-F5344CB8AC3E}">
        <p14:creationId xmlns:p14="http://schemas.microsoft.com/office/powerpoint/2010/main" val="3170499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spcBef>
                <a:spcPts val="0"/>
              </a:spcBef>
              <a:buNone/>
            </a:pPr>
            <a:r>
              <a:rPr lang="ar-AE" sz="1100" b="0"/>
              <a:t>3 دقائق</a:t>
            </a:r>
          </a:p>
          <a:p>
            <a:pPr lvl="0">
              <a:spcBef>
                <a:spcPts val="0"/>
              </a:spcBef>
              <a:buNone/>
            </a:pPr>
            <a:endParaRPr lang="en-CA" sz="1100" b="0" dirty="0"/>
          </a:p>
          <a:p>
            <a:pPr lvl="0">
              <a:spcBef>
                <a:spcPts val="0"/>
              </a:spcBef>
              <a:buNone/>
            </a:pPr>
            <a:r>
              <a:rPr lang="ar-AE" sz="1100" b="1"/>
              <a:t>مراجعة</a:t>
            </a:r>
            <a:r>
              <a:rPr lang="ar-AE" sz="1100" b="0"/>
              <a:t> الهدف والنتائج</a:t>
            </a:r>
            <a:r>
              <a:rPr lang="ar-AE" sz="1100" b="0" baseline="0"/>
              <a:t> الواردة في الشريحة</a:t>
            </a:r>
          </a:p>
          <a:p>
            <a:pPr lvl="0">
              <a:spcBef>
                <a:spcPts val="0"/>
              </a:spcBef>
              <a:buNone/>
            </a:pPr>
            <a:endParaRPr lang="en-CA" sz="1100" b="0" dirty="0"/>
          </a:p>
          <a:p>
            <a:pPr>
              <a:buNone/>
            </a:pPr>
            <a:r>
              <a:rPr lang="ar-AE" sz="1100" b="1"/>
              <a:t>قل:</a:t>
            </a:r>
            <a:r>
              <a:rPr lang="ar-AE" sz="1100"/>
              <a:t> في هذه الوحدة،</a:t>
            </a:r>
            <a:r>
              <a:rPr lang="ar-AE" sz="1100" baseline="0"/>
              <a:t> سنلقي</a:t>
            </a:r>
            <a:r>
              <a:rPr lang="ar-AE" sz="1100"/>
              <a:t>نظرة على وضعي الإشراف والممارسات السبع الرسمية كما </a:t>
            </a:r>
            <a:r>
              <a:rPr lang="ar-AE" sz="1100" baseline="0"/>
              <a:t>سنلقي نظرة على الأدوات المتوافقة معها أيضًا</a:t>
            </a:r>
          </a:p>
          <a:p>
            <a:pPr>
              <a:buNone/>
            </a:pPr>
            <a:endParaRPr lang="en-CA" sz="1100" baseline="0" dirty="0"/>
          </a:p>
          <a:p>
            <a:pPr>
              <a:buNone/>
            </a:pPr>
            <a:r>
              <a:rPr lang="ar-AE" sz="1100" baseline="0"/>
              <a:t>وسنتناول </a:t>
            </a:r>
            <a:r>
              <a:rPr lang="ar-AE" sz="1100"/>
              <a:t>التعريفات</a:t>
            </a:r>
            <a:r>
              <a:rPr lang="ar-AE" sz="1100" baseline="0"/>
              <a:t> والوتيرة </a:t>
            </a:r>
            <a:r>
              <a:rPr lang="ar-AE" sz="1100"/>
              <a:t>أو المدة والغرض وبعض الإرشادات حول كل</a:t>
            </a:r>
            <a:r>
              <a:rPr lang="ar-AE" sz="1100" baseline="0"/>
              <a:t> ممارسة </a:t>
            </a:r>
            <a:r>
              <a:rPr lang="ar-AE" sz="1100"/>
              <a:t>من ممارسات الإشراف</a:t>
            </a:r>
            <a:r>
              <a:rPr lang="ar-AE" sz="1100" baseline="0"/>
              <a:t>. كما </a:t>
            </a:r>
            <a:r>
              <a:rPr lang="ar-AE" sz="1100"/>
              <a:t>سنتشارك بعض الأدوات التي طُورت لدعم كل ممارسة وتوثيقها</a:t>
            </a:r>
            <a:r>
              <a:rPr lang="ar-AE" sz="1100" baseline="0"/>
              <a:t>. وسنخصص وقتًا لتجربة تطبيق الممارسات والأدوات ومراقبته من خلال </a:t>
            </a:r>
            <a:r>
              <a:rPr lang="ar-AE" sz="1100"/>
              <a:t>بعض أنشطة السيناريو وتمثيل الأدوار</a:t>
            </a:r>
            <a:r>
              <a:rPr lang="ar-AE" sz="1100" baseline="0"/>
              <a:t>.</a:t>
            </a:r>
            <a:r>
              <a:rPr lang="ar-AE" sz="1100"/>
              <a:t> </a:t>
            </a:r>
          </a:p>
          <a:p>
            <a:pPr lvl="0">
              <a:spcBef>
                <a:spcPts val="0"/>
              </a:spcBef>
              <a:buNone/>
            </a:pPr>
            <a:endParaRPr lang="en-CA" sz="1100" baseline="0" dirty="0"/>
          </a:p>
          <a:p>
            <a:pPr>
              <a:buNone/>
            </a:pPr>
            <a:r>
              <a:rPr lang="ar-AE" sz="1100" b="1"/>
              <a:t>اسأل:</a:t>
            </a:r>
            <a:r>
              <a:rPr lang="ar-AE" sz="1100" baseline="0"/>
              <a:t> هل لديكم أي أسئلة قبل </a:t>
            </a:r>
            <a:r>
              <a:rPr lang="ar-AE" sz="1100"/>
              <a:t>البدء؟</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p:txBody>
      </p:sp>
      <p:sp>
        <p:nvSpPr>
          <p:cNvPr id="4" name="Slide Number Placeholder 3"/>
          <p:cNvSpPr>
            <a:spLocks noGrp="1"/>
          </p:cNvSpPr>
          <p:nvPr>
            <p:ph type="sldNum" sz="quarter" idx="10"/>
          </p:nvPr>
        </p:nvSpPr>
        <p:spPr/>
        <p:txBody>
          <a:bodyPr/>
          <a:lstStyle/>
          <a:p>
            <a:fld id="{780767AD-8186-5647-9165-A19B63BA7F43}" type="slidenum">
              <a:rPr lang="en-US" smtClean="0"/>
              <a:t>3</a:t>
            </a:fld>
            <a:endParaRPr lang="en-US"/>
          </a:p>
        </p:txBody>
      </p:sp>
    </p:spTree>
    <p:extLst>
      <p:ext uri="{BB962C8B-B14F-4D97-AF65-F5344CB8AC3E}">
        <p14:creationId xmlns:p14="http://schemas.microsoft.com/office/powerpoint/2010/main" val="3843518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4" name="Shape 30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Clr>
                <a:schemeClr val="dk1"/>
              </a:buClr>
              <a:buSzPct val="25000"/>
              <a:buNone/>
            </a:pPr>
            <a:endParaRPr lang="en-US" sz="1100" b="0" dirty="0">
              <a:latin typeface="+mn-lt"/>
            </a:endParaRPr>
          </a:p>
          <a:p>
            <a:pPr>
              <a:buClr>
                <a:schemeClr val="dk1"/>
              </a:buClr>
              <a:buSzPct val="25000"/>
              <a:buNone/>
            </a:pPr>
            <a:r>
              <a:rPr lang="ar-AE" sz="1100" b="0">
                <a:latin typeface="+mn-lt"/>
              </a:rPr>
              <a:t>25 دقيقة</a:t>
            </a:r>
          </a:p>
          <a:p>
            <a:pPr>
              <a:buClr>
                <a:schemeClr val="dk1"/>
              </a:buClr>
              <a:buSzPct val="25000"/>
              <a:buNone/>
            </a:pPr>
            <a:endParaRPr lang="en-US" sz="1100" b="1" dirty="0">
              <a:latin typeface="+mn-lt"/>
            </a:endParaRPr>
          </a:p>
          <a:p>
            <a:pPr>
              <a:buClr>
                <a:schemeClr val="dk1"/>
              </a:buClr>
              <a:buSzPct val="25000"/>
              <a:buNone/>
            </a:pPr>
            <a:r>
              <a:rPr lang="ar-AE" sz="1100" b="1">
                <a:latin typeface="+mn-lt"/>
              </a:rPr>
              <a:t> قل:</a:t>
            </a:r>
            <a:r>
              <a:rPr lang="ar-AE" sz="1100" b="0">
                <a:latin typeface="+mn-lt"/>
              </a:rPr>
              <a:t> الآن، </a:t>
            </a:r>
            <a:r>
              <a:rPr lang="ar-AE" sz="1100" b="0" baseline="0">
                <a:latin typeface="+mn-lt"/>
              </a:rPr>
              <a:t>سنستغرق بعض الوقت لممارسة مراجعة حالة مختلقة باستخدام أداة قائمة التحقق.</a:t>
            </a:r>
          </a:p>
          <a:p>
            <a:pPr>
              <a:buClr>
                <a:schemeClr val="dk1"/>
              </a:buClr>
              <a:buSzPct val="25000"/>
              <a:buNone/>
            </a:pPr>
            <a:endParaRPr lang="en-US" sz="1100" b="1" dirty="0">
              <a:latin typeface="+mn-lt"/>
            </a:endParaRPr>
          </a:p>
          <a:p>
            <a:pPr>
              <a:buClr>
                <a:schemeClr val="dk1"/>
              </a:buClr>
              <a:buSzPct val="25000"/>
              <a:buNone/>
            </a:pPr>
            <a:r>
              <a:rPr lang="ar-AE" sz="1100" b="1">
                <a:latin typeface="+mn-lt"/>
                <a:ea typeface="Calibri"/>
                <a:cs typeface="Calibri"/>
                <a:sym typeface="Calibri"/>
              </a:rPr>
              <a:t>تعليمات</a:t>
            </a:r>
            <a:r>
              <a:rPr lang="ar-AE" sz="1100" b="0" i="0" u="none" strike="noStrike" cap="none">
                <a:latin typeface="+mn-lt"/>
                <a:ea typeface="Calibri"/>
                <a:cs typeface="Calibri"/>
                <a:sym typeface="Calibri"/>
              </a:rPr>
              <a:t>:</a:t>
            </a:r>
            <a:r>
              <a:rPr lang="ar-AE" sz="1100">
                <a:latin typeface="+mn-lt"/>
                <a:ea typeface="Calibri"/>
                <a:cs typeface="Calibri"/>
                <a:sym typeface="Calibri"/>
              </a:rPr>
              <a:t> (15 دقيقة للمجموعات؛ 10 دقيقة للتلخيص أمام جميع المشاركين)</a:t>
            </a:r>
          </a:p>
          <a:p>
            <a:pPr marL="228600" marR="0" lvl="0" indent="-228600" algn="r" rtl="1">
              <a:lnSpc>
                <a:spcPct val="100000"/>
              </a:lnSpc>
              <a:spcBef>
                <a:spcPts val="0"/>
              </a:spcBef>
              <a:spcAft>
                <a:spcPts val="0"/>
              </a:spcAft>
              <a:buClr>
                <a:schemeClr val="dk1"/>
              </a:buClr>
              <a:buSzPct val="100000"/>
              <a:buFont typeface="Calibri"/>
              <a:buAutoNum type="arabicPeriod"/>
            </a:pPr>
            <a:r>
              <a:rPr lang="ar-AE" sz="1100" b="0" i="0" u="none" strike="noStrike" cap="none">
                <a:solidFill>
                  <a:schemeClr val="dk1"/>
                </a:solidFill>
                <a:latin typeface="+mn-lt"/>
                <a:ea typeface="Calibri"/>
                <a:cs typeface="Calibri"/>
                <a:sym typeface="Calibri"/>
              </a:rPr>
              <a:t>احتفظ بالفرق / المجموعات ذاتها المكونة من 3 أفراد من التمرين السابق</a:t>
            </a:r>
          </a:p>
          <a:p>
            <a:pPr marL="228600" marR="0" lvl="0" indent="-228600" algn="r" rtl="1">
              <a:lnSpc>
                <a:spcPct val="100000"/>
              </a:lnSpc>
              <a:spcBef>
                <a:spcPts val="0"/>
              </a:spcBef>
              <a:spcAft>
                <a:spcPts val="0"/>
              </a:spcAft>
              <a:buClr>
                <a:schemeClr val="dk1"/>
              </a:buClr>
              <a:buSzPct val="100000"/>
              <a:buFont typeface="Calibri"/>
              <a:buAutoNum type="arabicPeriod"/>
            </a:pPr>
            <a:r>
              <a:rPr lang="ar-AE" sz="1100" b="0" i="0" u="none" strike="noStrike" cap="none">
                <a:solidFill>
                  <a:schemeClr val="dk1"/>
                </a:solidFill>
                <a:latin typeface="+mn-lt"/>
                <a:ea typeface="Calibri"/>
                <a:cs typeface="Calibri"/>
                <a:sym typeface="Calibri"/>
              </a:rPr>
              <a:t>وزّع ملفات حالة *مختلقة* تم إعدادها قبل التدريب.</a:t>
            </a:r>
          </a:p>
          <a:p>
            <a:pPr marL="228600" marR="0" lvl="0" indent="-228600" algn="r" rtl="1">
              <a:lnSpc>
                <a:spcPct val="100000"/>
              </a:lnSpc>
              <a:spcBef>
                <a:spcPts val="0"/>
              </a:spcBef>
              <a:spcAft>
                <a:spcPts val="0"/>
              </a:spcAft>
              <a:buClr>
                <a:schemeClr val="dk1"/>
              </a:buClr>
              <a:buSzPct val="100000"/>
              <a:buFont typeface="Calibri"/>
              <a:buAutoNum type="arabicPeriod"/>
            </a:pPr>
            <a:r>
              <a:rPr lang="ar-AE" sz="1100" b="0" i="0" u="none" strike="noStrike" cap="none">
                <a:solidFill>
                  <a:schemeClr val="dk1"/>
                </a:solidFill>
                <a:latin typeface="+mn-lt"/>
                <a:ea typeface="Calibri"/>
                <a:cs typeface="Calibri"/>
                <a:sym typeface="Calibri"/>
              </a:rPr>
              <a:t> اجمع المشاركين مجددًا ويسِّر مناقشة بخصوص جودة ملف الحالة </a:t>
            </a:r>
            <a:r>
              <a:rPr lang="ar-AE" sz="1100" b="0" i="0" u="none" strike="noStrike" cap="none" baseline="0">
                <a:solidFill>
                  <a:schemeClr val="dk1"/>
                </a:solidFill>
                <a:latin typeface="+mn-lt"/>
                <a:ea typeface="Calibri"/>
                <a:cs typeface="Calibri"/>
                <a:sym typeface="Calibri"/>
              </a:rPr>
              <a:t>بما في ذلك الأسئلة التالية:</a:t>
            </a:r>
          </a:p>
          <a:p>
            <a:pPr marL="742950" lvl="2" indent="-285750">
              <a:spcBef>
                <a:spcPts val="1000"/>
              </a:spcBef>
              <a:buClr>
                <a:srgbClr val="97467D"/>
              </a:buClr>
              <a:buSzPct val="100000"/>
              <a:buFont typeface="Wingdings" charset="2"/>
              <a:buChar char="§"/>
            </a:pPr>
            <a:r>
              <a:rPr lang="ar-AE" sz="1100">
                <a:solidFill>
                  <a:schemeClr val="tx1">
                    <a:lumMod val="65000"/>
                    <a:lumOff val="35000"/>
                  </a:schemeClr>
                </a:solidFill>
                <a:latin typeface="+mn-lt"/>
                <a:ea typeface="Helvetica Neue" charset="0"/>
                <a:cs typeface="Helvetica Neue" charset="0"/>
              </a:rPr>
              <a:t> ما المخاوف / الأسئلة لديكم تجاه هذه الحالة؟</a:t>
            </a:r>
          </a:p>
          <a:p>
            <a:pPr marL="742950" lvl="2" indent="-285750">
              <a:spcBef>
                <a:spcPts val="1000"/>
              </a:spcBef>
              <a:buClr>
                <a:srgbClr val="97467D"/>
              </a:buClr>
              <a:buSzPct val="100000"/>
              <a:buFont typeface="Wingdings" charset="2"/>
              <a:buChar char="§"/>
            </a:pPr>
            <a:r>
              <a:rPr lang="ar-AE" sz="1100">
                <a:solidFill>
                  <a:schemeClr val="tx1">
                    <a:lumMod val="65000"/>
                    <a:lumOff val="35000"/>
                  </a:schemeClr>
                </a:solidFill>
                <a:latin typeface="+mn-lt"/>
                <a:ea typeface="Helvetica Neue" charset="0"/>
                <a:cs typeface="Helvetica Neue" charset="0"/>
              </a:rPr>
              <a:t>ما التعقيبات و / أو الإجراءات التي توصي بها أخصائي إدارة حالة؟</a:t>
            </a:r>
          </a:p>
          <a:p>
            <a:pPr marL="228600" marR="0" lvl="0" indent="-228600" algn="l" rtl="0">
              <a:lnSpc>
                <a:spcPct val="100000"/>
              </a:lnSpc>
              <a:spcBef>
                <a:spcPts val="0"/>
              </a:spcBef>
              <a:spcAft>
                <a:spcPts val="0"/>
              </a:spcAft>
              <a:buClr>
                <a:schemeClr val="dk1"/>
              </a:buClr>
              <a:buSzPct val="100000"/>
              <a:buFont typeface="Calibri"/>
              <a:buAutoNum type="arabicPeriod"/>
            </a:pPr>
            <a:endParaRPr lang="en-US" sz="1100" b="0" i="0" u="none" strike="noStrike" cap="none"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endParaRPr sz="1100" b="0" i="0" u="none" strike="noStrike" cap="none" dirty="0">
              <a:solidFill>
                <a:schemeClr val="dk1"/>
              </a:solidFill>
              <a:latin typeface="+mn-lt"/>
              <a:ea typeface="Calibri"/>
              <a:cs typeface="Calibri"/>
              <a:sym typeface="Calibri"/>
            </a:endParaRPr>
          </a:p>
        </p:txBody>
      </p:sp>
      <p:sp>
        <p:nvSpPr>
          <p:cNvPr id="305" name="Shape 30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21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1792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AE" sz="1100"/>
              <a:t>تحقق </a:t>
            </a:r>
            <a:r>
              <a:rPr lang="ar-AE" sz="1100" baseline="0"/>
              <a:t>مع المشاركين لمعرفة ما إذا كانت لديهم أي أسئلة أو تعليقات قبل المتابعة.</a:t>
            </a:r>
          </a:p>
          <a:p>
            <a:pPr>
              <a:buNone/>
            </a:pPr>
            <a:endParaRPr lang="en-AU" sz="1100"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22</a:t>
            </a:fld>
            <a:endParaRPr lang="en-AU"/>
          </a:p>
        </p:txBody>
      </p:sp>
    </p:spTree>
    <p:extLst>
      <p:ext uri="{BB962C8B-B14F-4D97-AF65-F5344CB8AC3E}">
        <p14:creationId xmlns:p14="http://schemas.microsoft.com/office/powerpoint/2010/main" val="31139956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85" name="Shape 285"/>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SzPct val="25000"/>
              <a:buNone/>
            </a:pPr>
            <a:r>
              <a:rPr lang="ar-AE" sz="1100"/>
              <a:t>5 دقائق</a:t>
            </a:r>
          </a:p>
          <a:p>
            <a:pPr>
              <a:buSzPct val="25000"/>
              <a:buNone/>
            </a:pPr>
            <a:endParaRPr lang="en-US" sz="1100" dirty="0"/>
          </a:p>
          <a:p>
            <a:pPr>
              <a:buSzPct val="25000"/>
              <a:buNone/>
            </a:pPr>
            <a:r>
              <a:rPr lang="ar-AE" sz="1100" b="1"/>
              <a:t>قل</a:t>
            </a:r>
            <a:r>
              <a:rPr lang="ar-AE" sz="1100"/>
              <a:t>: وصلنا </a:t>
            </a:r>
            <a:r>
              <a:rPr lang="ar-AE" sz="1100" baseline="0"/>
              <a:t>أخيرًا إلى ممارسة الإشراف الأخيرة، وهي مناقشات الحالة!</a:t>
            </a:r>
          </a:p>
          <a:p>
            <a:pPr>
              <a:buSzPct val="25000"/>
              <a:buNone/>
            </a:pPr>
            <a:endParaRPr lang="en-US" sz="1100" baseline="0" dirty="0"/>
          </a:p>
          <a:p>
            <a:r>
              <a:rPr lang="ar-AE" sz="1100">
                <a:solidFill>
                  <a:schemeClr val="tx1"/>
                </a:solidFill>
                <a:latin typeface="+mn-lt"/>
                <a:ea typeface="+mn-ea"/>
                <a:cs typeface="+mn-cs"/>
              </a:rPr>
              <a:t> مناقشة الحالة هي ممارسة إشرافية متبعة لمساعدة أخصائي إدارة الحالة على معالجة وتحليل حالة ما، واستكشاف الخيارات المحتملة وتحديد سبل المضي قدُمًا. ويمكن استغلال مناقشات الحالة باعتبارها فرصة للتعلم، وذلك للتمعن في الأسلوب الذي من خلاله تم تطبيق المبادئ التوجيهية وكيفية إدارة الأوضاع الصعبة.</a:t>
            </a:r>
          </a:p>
          <a:p>
            <a:r>
              <a:rPr lang="ar-AE" sz="1100">
                <a:solidFill>
                  <a:schemeClr val="tx1"/>
                </a:solidFill>
                <a:latin typeface="+mn-lt"/>
                <a:ea typeface="+mn-ea"/>
                <a:cs typeface="+mn-cs"/>
              </a:rPr>
              <a:t> </a:t>
            </a:r>
          </a:p>
          <a:p>
            <a:r>
              <a:rPr lang="ar-AE" sz="1100" b="1">
                <a:solidFill>
                  <a:schemeClr val="tx1"/>
                </a:solidFill>
                <a:latin typeface="+mn-lt"/>
                <a:ea typeface="+mn-ea"/>
                <a:cs typeface="+mn-cs"/>
              </a:rPr>
              <a:t>قل:</a:t>
            </a:r>
            <a:r>
              <a:rPr lang="ar-AE" sz="1100">
                <a:solidFill>
                  <a:schemeClr val="tx1"/>
                </a:solidFill>
                <a:latin typeface="+mn-lt"/>
                <a:ea typeface="+mn-ea"/>
                <a:cs typeface="+mn-cs"/>
              </a:rPr>
              <a:t> ينبغي للمشرف استخدام أداة توجيه مناقشة الحالة لتسهيل إجراء حوار تعاوني خلال جلسة إشراف فردية أو جماعية.</a:t>
            </a:r>
          </a:p>
          <a:p>
            <a:r>
              <a:rPr lang="ar-AE" sz="1100" b="1">
                <a:solidFill>
                  <a:schemeClr val="tx1"/>
                </a:solidFill>
                <a:latin typeface="+mn-lt"/>
                <a:ea typeface="+mn-ea"/>
                <a:cs typeface="+mn-cs"/>
              </a:rPr>
              <a:t>  </a:t>
            </a:r>
          </a:p>
          <a:p>
            <a:pPr>
              <a:buNone/>
            </a:pPr>
            <a:r>
              <a:rPr lang="ar-AE" sz="1100" b="1" i="0" u="none" strike="noStrike" cap="none">
                <a:latin typeface="+mn-lt"/>
                <a:ea typeface="Calibri"/>
                <a:cs typeface="Calibri"/>
                <a:sym typeface="Calibri"/>
              </a:rPr>
              <a:t>وزِّع</a:t>
            </a:r>
            <a:r>
              <a:rPr lang="ar-AE" sz="1100"/>
              <a:t>: 2.9</a:t>
            </a:r>
            <a:r>
              <a:rPr lang="ar-AE" sz="1100" baseline="0"/>
              <a:t> أداة مناقشة الحالة </a:t>
            </a:r>
            <a:r>
              <a:rPr lang="ar-AE" sz="1100"/>
              <a:t>ومراجعتها</a:t>
            </a:r>
          </a:p>
          <a:p>
            <a:pPr marL="0" marR="0" lvl="0" indent="0" algn="l" rtl="0">
              <a:spcBef>
                <a:spcPts val="0"/>
              </a:spcBef>
              <a:buSzPct val="25000"/>
              <a:buNone/>
            </a:pPr>
            <a:endParaRPr sz="1100" b="0" i="0" u="none" strike="noStrike" cap="none" dirty="0">
              <a:solidFill>
                <a:schemeClr val="dk1"/>
              </a:solidFill>
              <a:latin typeface="Calibri"/>
              <a:ea typeface="Calibri"/>
              <a:cs typeface="Calibri"/>
              <a:sym typeface="Calibri"/>
            </a:endParaRPr>
          </a:p>
        </p:txBody>
      </p:sp>
      <p:sp>
        <p:nvSpPr>
          <p:cNvPr id="286" name="Shape 286"/>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23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21327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Shape 2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2" name="Shape 292"/>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Clr>
                <a:schemeClr val="dk1"/>
              </a:buClr>
              <a:buSzPct val="25000"/>
              <a:buNone/>
            </a:pPr>
            <a:r>
              <a:rPr lang="ar-AE" sz="1100" b="0">
                <a:latin typeface="+mn-lt"/>
              </a:rPr>
              <a:t>20 دقيقة</a:t>
            </a:r>
          </a:p>
          <a:p>
            <a:pPr>
              <a:buClr>
                <a:schemeClr val="dk1"/>
              </a:buClr>
              <a:buSzPct val="25000"/>
              <a:buNone/>
            </a:pPr>
            <a:endParaRPr lang="en-US" sz="1100" b="1" dirty="0">
              <a:latin typeface="+mn-lt"/>
            </a:endParaRPr>
          </a:p>
          <a:p>
            <a:pPr>
              <a:buClr>
                <a:schemeClr val="dk1"/>
              </a:buClr>
              <a:buSzPct val="25000"/>
              <a:buNone/>
            </a:pPr>
            <a:r>
              <a:rPr lang="ar-AE" sz="1100" b="1">
                <a:latin typeface="+mn-lt"/>
                <a:ea typeface="Calibri"/>
                <a:cs typeface="Calibri"/>
                <a:sym typeface="Calibri"/>
              </a:rPr>
              <a:t>تعليمات</a:t>
            </a:r>
            <a:r>
              <a:rPr lang="ar-AE" sz="1100" b="0" i="0" u="none" strike="noStrike" cap="none">
                <a:latin typeface="+mn-lt"/>
                <a:ea typeface="Calibri"/>
                <a:cs typeface="Calibri"/>
                <a:sym typeface="Calibri"/>
              </a:rPr>
              <a:t>:</a:t>
            </a:r>
            <a:r>
              <a:rPr lang="ar-AE" sz="1100">
                <a:latin typeface="+mn-lt"/>
                <a:ea typeface="Calibri"/>
                <a:cs typeface="Calibri"/>
                <a:sym typeface="Calibri"/>
              </a:rPr>
              <a:t> (10 دقائق للمجموعات؛ 10 دقيقة للتلخيص أمام جميع المشاركين)</a:t>
            </a:r>
          </a:p>
          <a:p>
            <a:pPr marL="228600" marR="0" lvl="0" indent="-228600" algn="r" rtl="1">
              <a:lnSpc>
                <a:spcPct val="100000"/>
              </a:lnSpc>
              <a:spcBef>
                <a:spcPts val="0"/>
              </a:spcBef>
              <a:spcAft>
                <a:spcPts val="0"/>
              </a:spcAft>
              <a:buClr>
                <a:schemeClr val="dk1"/>
              </a:buClr>
              <a:buSzPct val="100000"/>
              <a:buFont typeface="Calibri"/>
              <a:buAutoNum type="arabicPeriod"/>
            </a:pPr>
            <a:r>
              <a:rPr lang="ar-AE" sz="1100" b="0" i="0" u="none" strike="noStrike" cap="none">
                <a:solidFill>
                  <a:schemeClr val="dk1"/>
                </a:solidFill>
                <a:latin typeface="+mn-lt"/>
                <a:ea typeface="Calibri"/>
                <a:cs typeface="Calibri"/>
                <a:sym typeface="Calibri"/>
              </a:rPr>
              <a:t>احتفظ بالفرق ذاتها من التمرين السابق</a:t>
            </a:r>
          </a:p>
          <a:p>
            <a:pPr marL="228600" marR="0" lvl="0" indent="-228600" algn="r" rtl="1">
              <a:lnSpc>
                <a:spcPct val="100000"/>
              </a:lnSpc>
              <a:spcBef>
                <a:spcPts val="0"/>
              </a:spcBef>
              <a:spcAft>
                <a:spcPts val="0"/>
              </a:spcAft>
              <a:buClr>
                <a:schemeClr val="dk1"/>
              </a:buClr>
              <a:buSzPct val="100000"/>
              <a:buFont typeface="Calibri"/>
              <a:buAutoNum type="arabicPeriod"/>
            </a:pPr>
            <a:r>
              <a:rPr lang="ar-AE" sz="1100" b="0" i="0" u="none" strike="noStrike" cap="none">
                <a:solidFill>
                  <a:schemeClr val="dk1"/>
                </a:solidFill>
                <a:latin typeface="+mn-lt"/>
                <a:ea typeface="Calibri"/>
                <a:cs typeface="Calibri"/>
                <a:sym typeface="Calibri"/>
              </a:rPr>
              <a:t>ستمثل الفرق الدور باستخدام أداة مناقشة الحالة في اجتماع إدارة الحالة باستخدام نفس دراسة الحالة</a:t>
            </a:r>
            <a:r>
              <a:rPr lang="ar-AE" sz="1100" b="0" i="0" u="none" strike="noStrike" cap="none" baseline="0">
                <a:solidFill>
                  <a:schemeClr val="dk1"/>
                </a:solidFill>
                <a:latin typeface="+mn-lt"/>
                <a:ea typeface="Calibri"/>
                <a:cs typeface="Calibri"/>
                <a:sym typeface="Calibri"/>
              </a:rPr>
              <a:t> التي استخدمت أثناء نشاط المراقبة</a:t>
            </a:r>
          </a:p>
          <a:p>
            <a:pPr marL="228600" indent="-228600">
              <a:buClr>
                <a:schemeClr val="dk1"/>
              </a:buClr>
              <a:buSzPct val="100000"/>
              <a:buFont typeface="Calibri"/>
              <a:buAutoNum type="arabicPeriod"/>
            </a:pPr>
            <a:r>
              <a:rPr lang="ar-AE" sz="1100" b="0" i="0" u="none" strike="noStrike" cap="none">
                <a:latin typeface="+mn-lt"/>
                <a:ea typeface="Calibri"/>
                <a:cs typeface="Calibri"/>
                <a:sym typeface="Calibri"/>
              </a:rPr>
              <a:t>اجمع المشاركين مجددًا ويسِّر مناقشة بخصوص أداة</a:t>
            </a:r>
            <a:r>
              <a:rPr lang="ar-AE" sz="1100">
                <a:latin typeface="+mn-lt"/>
                <a:ea typeface="Calibri"/>
                <a:cs typeface="Calibri"/>
                <a:sym typeface="Calibri"/>
              </a:rPr>
              <a:t> مناقشة الحالة </a:t>
            </a:r>
            <a:r>
              <a:rPr lang="ar-AE" sz="1100" b="0" i="0" u="none" strike="noStrike" cap="none">
                <a:latin typeface="+mn-lt"/>
                <a:ea typeface="Calibri"/>
                <a:cs typeface="Calibri"/>
                <a:sym typeface="Calibri"/>
              </a:rPr>
              <a:t>والخيارات التي تم التشاور بشأنها مع الفريق</a:t>
            </a:r>
          </a:p>
          <a:p>
            <a:pPr marL="0" marR="0" lvl="0" indent="0" algn="l" rtl="0">
              <a:lnSpc>
                <a:spcPct val="100000"/>
              </a:lnSpc>
              <a:spcBef>
                <a:spcPts val="0"/>
              </a:spcBef>
              <a:spcAft>
                <a:spcPts val="0"/>
              </a:spcAft>
              <a:buClr>
                <a:schemeClr val="dk1"/>
              </a:buClr>
              <a:buSzPct val="25000"/>
              <a:buFont typeface="Calibri"/>
              <a:buNone/>
            </a:pPr>
            <a:endParaRPr sz="1100" b="0" i="0" u="none" strike="noStrike" cap="none" dirty="0">
              <a:solidFill>
                <a:schemeClr val="dk1"/>
              </a:solidFill>
              <a:latin typeface="+mn-lt"/>
              <a:ea typeface="Calibri"/>
              <a:cs typeface="Calibri"/>
              <a:sym typeface="Calibri"/>
            </a:endParaRPr>
          </a:p>
        </p:txBody>
      </p:sp>
      <p:sp>
        <p:nvSpPr>
          <p:cNvPr id="293" name="Shape 293"/>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24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8800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AE" sz="1100"/>
              <a:t>تحقق </a:t>
            </a:r>
            <a:r>
              <a:rPr lang="ar-AE" sz="1100" baseline="0"/>
              <a:t>مع المشاركين لمعرفة ما إذا كانت لديهم أي أسئلة أو تعليقات قبل المتابعة.</a:t>
            </a:r>
          </a:p>
          <a:p>
            <a:pPr>
              <a:buNone/>
            </a:pPr>
            <a:endParaRPr lang="en-AU" sz="1100"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25</a:t>
            </a:fld>
            <a:endParaRPr lang="en-AU"/>
          </a:p>
        </p:txBody>
      </p:sp>
    </p:spTree>
    <p:extLst>
      <p:ext uri="{BB962C8B-B14F-4D97-AF65-F5344CB8AC3E}">
        <p14:creationId xmlns:p14="http://schemas.microsoft.com/office/powerpoint/2010/main" val="624017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ar-AE" sz="1100"/>
              <a:t>10 دقائق</a:t>
            </a:r>
          </a:p>
          <a:p>
            <a:pPr>
              <a:buNone/>
            </a:pPr>
            <a:endParaRPr lang="en-US" sz="1100" dirty="0"/>
          </a:p>
          <a:p>
            <a:pPr>
              <a:buNone/>
            </a:pPr>
            <a:r>
              <a:rPr lang="ar-AE" sz="1100" b="1"/>
              <a:t>قل</a:t>
            </a:r>
            <a:r>
              <a:rPr lang="ar-AE" sz="1100"/>
              <a:t>:</a:t>
            </a:r>
            <a:r>
              <a:rPr lang="ar-AE" sz="1100" baseline="0"/>
              <a:t> سنتناول الآن عملية الإشراف </a:t>
            </a:r>
            <a:r>
              <a:rPr lang="ar-AE" sz="1100" b="1" baseline="0"/>
              <a:t>لأخصائي إدارة حالة واحد</a:t>
            </a:r>
            <a:r>
              <a:rPr lang="ar-AE" sz="1100" b="0" baseline="0"/>
              <a:t>،</a:t>
            </a:r>
            <a:r>
              <a:rPr lang="ar-AE" sz="1100" baseline="0"/>
              <a:t> من لحظة توظيفه وخلال عملية تأهيله وزيادة خبرته.</a:t>
            </a:r>
          </a:p>
          <a:p>
            <a:endParaRPr lang="en-US" sz="1100" dirty="0"/>
          </a:p>
          <a:p>
            <a:r>
              <a:rPr lang="ar-AE" sz="1100" b="1"/>
              <a:t> تعليمات</a:t>
            </a:r>
            <a:r>
              <a:rPr lang="ar-AE" sz="1100"/>
              <a:t>: وزّع بطاقة النشاط 1 </a:t>
            </a:r>
            <a:r>
              <a:rPr lang="ar-AE" sz="1100" baseline="0"/>
              <a:t>على كل مشارك (ينبغي أن يكون إجمالي عدد البطاقات 19 بطاقة.) اطلب منهم ترتيب أنفسهم من الناحية الوظيفية بداية من لحظة دخول الموظف وخلال الإشراف المستمر. شجعهم على القيام بذلك بسرعة! لديهم 10 دقائق فقط.</a:t>
            </a:r>
          </a:p>
          <a:p>
            <a:endParaRPr lang="en-US" sz="1100" baseline="0" dirty="0"/>
          </a:p>
          <a:p>
            <a:r>
              <a:rPr lang="ar-AE" sz="1100" baseline="0"/>
              <a:t>بمجرد انتهاء المدة (10 دقائق)، اطلب من المجموعة قراءة ترتيبهم (واحد تلو الآخر) بصوت عالٍ.</a:t>
            </a:r>
          </a:p>
          <a:p>
            <a:endParaRPr lang="en-US" sz="1100" baseline="0" dirty="0"/>
          </a:p>
        </p:txBody>
      </p:sp>
      <p:sp>
        <p:nvSpPr>
          <p:cNvPr id="4" name="Slide Number Placeholder 3"/>
          <p:cNvSpPr>
            <a:spLocks noGrp="1"/>
          </p:cNvSpPr>
          <p:nvPr>
            <p:ph type="sldNum" sz="quarter" idx="10"/>
          </p:nvPr>
        </p:nvSpPr>
        <p:spPr/>
        <p:txBody>
          <a:bodyPr/>
          <a:lstStyle/>
          <a:p>
            <a:fld id="{780767AD-8186-5647-9165-A19B63BA7F43}" type="slidenum">
              <a:rPr lang="en-US" smtClean="0"/>
              <a:t>26</a:t>
            </a:fld>
            <a:endParaRPr lang="en-US"/>
          </a:p>
        </p:txBody>
      </p:sp>
    </p:spTree>
    <p:extLst>
      <p:ext uri="{BB962C8B-B14F-4D97-AF65-F5344CB8AC3E}">
        <p14:creationId xmlns:p14="http://schemas.microsoft.com/office/powerpoint/2010/main" val="1747877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ar-AE" sz="1100"/>
              <a:t>مراجعة في 10 دقائق</a:t>
            </a:r>
          </a:p>
          <a:p>
            <a:pPr>
              <a:buNone/>
            </a:pPr>
            <a:endParaRPr lang="en-US" sz="1100" dirty="0"/>
          </a:p>
          <a:p>
            <a:pPr>
              <a:buNone/>
            </a:pPr>
            <a:r>
              <a:rPr lang="ar-AE" sz="1100" b="1"/>
              <a:t>تعليمات</a:t>
            </a:r>
            <a:r>
              <a:rPr lang="ar-AE" sz="1100"/>
              <a:t>: بعد </a:t>
            </a:r>
            <a:r>
              <a:rPr lang="ar-AE" sz="1100" baseline="0"/>
              <a:t>تنظيم المشاركين أنفسهم بالترتيب، اعرض عليهم هذه الشريحة التي تحتوي على عملية إشراف مُقترحة.</a:t>
            </a:r>
          </a:p>
          <a:p>
            <a:pPr>
              <a:buNone/>
            </a:pPr>
            <a:endParaRPr lang="en-US" sz="1100" baseline="0" dirty="0"/>
          </a:p>
          <a:p>
            <a:pPr>
              <a:buNone/>
            </a:pPr>
            <a:r>
              <a:rPr lang="ar-AE" sz="1100" b="1" baseline="0"/>
              <a:t> اسأل</a:t>
            </a:r>
            <a:r>
              <a:rPr lang="ar-AE" sz="1100" baseline="0"/>
              <a:t>: كيف كانت عملية الإشراف الخاصة بك مقارنة بهذه الشريحة؟</a:t>
            </a:r>
          </a:p>
          <a:p>
            <a:pPr>
              <a:buNone/>
            </a:pPr>
            <a:endParaRPr lang="en-US" sz="1100" baseline="0" dirty="0"/>
          </a:p>
          <a:p>
            <a:pPr>
              <a:buNone/>
            </a:pPr>
            <a:r>
              <a:rPr lang="ar-AE" sz="1100" baseline="0"/>
              <a:t>تحقق مما إذا كانت لديهم أي أسئلة وناقش السبب المنطقي لعملية الإشراف.</a:t>
            </a:r>
          </a:p>
          <a:p>
            <a:pPr>
              <a:buNone/>
            </a:pPr>
            <a:endParaRPr lang="en-US" sz="1100" baseline="0" dirty="0"/>
          </a:p>
          <a:p>
            <a:pPr>
              <a:buNone/>
            </a:pPr>
            <a:r>
              <a:rPr lang="ar-AE" sz="1100" b="1" i="0" u="none" strike="noStrike" cap="none">
                <a:latin typeface="+mn-lt"/>
                <a:ea typeface="Calibri"/>
                <a:cs typeface="Calibri"/>
                <a:sym typeface="Calibri"/>
              </a:rPr>
              <a:t>وزِّع:</a:t>
            </a:r>
            <a:r>
              <a:rPr lang="ar-AE" sz="1100" b="0" i="0" u="none" strike="noStrike" cap="none">
                <a:latin typeface="+mn-lt"/>
                <a:ea typeface="Calibri"/>
                <a:cs typeface="Calibri"/>
                <a:sym typeface="Calibri"/>
              </a:rPr>
              <a:t> 2.10 عملية الإشراف</a:t>
            </a:r>
          </a:p>
        </p:txBody>
      </p:sp>
      <p:sp>
        <p:nvSpPr>
          <p:cNvPr id="4" name="Slide Number Placeholder 3"/>
          <p:cNvSpPr>
            <a:spLocks noGrp="1"/>
          </p:cNvSpPr>
          <p:nvPr>
            <p:ph type="sldNum" idx="10"/>
          </p:nvPr>
        </p:nvSpPr>
        <p:spPr/>
        <p:txBody>
          <a:bodyPr/>
          <a:lstStyle/>
          <a:p>
            <a:pPr marL="0" marR="0" lvl="0" indent="0" algn="r" rtl="1">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7723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ar-AE" sz="1100" b="0"/>
              <a:t>25 دقيقة</a:t>
            </a:r>
          </a:p>
          <a:p>
            <a:pPr>
              <a:buNone/>
            </a:pPr>
            <a:endParaRPr lang="en-US" sz="1100" b="0" dirty="0"/>
          </a:p>
          <a:p>
            <a:pPr>
              <a:buNone/>
            </a:pPr>
            <a:r>
              <a:rPr lang="ar-AE" sz="1100" b="1"/>
              <a:t>قل:</a:t>
            </a:r>
            <a:r>
              <a:rPr lang="ar-AE" sz="1100" b="0"/>
              <a:t> فكّرنا فقط في </a:t>
            </a:r>
            <a:r>
              <a:rPr lang="ar-AE" sz="1100" b="0" baseline="0"/>
              <a:t>عملية الإشراف لأخصائي إدارة حالة واحد. الآن، سننتقل إلى التفكير في الإشراف ضمن فريق إدارة الحالة.  والهدف من هذا النشاط هو مساعدة المشرفين على التفكير في كيفية تنظيم الإشراف لفريقهم شهريًّا.</a:t>
            </a:r>
          </a:p>
          <a:p>
            <a:pPr>
              <a:buNone/>
            </a:pPr>
            <a:endParaRPr lang="en-US" sz="1100" b="1" dirty="0"/>
          </a:p>
          <a:p>
            <a:pPr>
              <a:buNone/>
            </a:pPr>
            <a:r>
              <a:rPr lang="ar-AE" sz="1100" b="1"/>
              <a:t>تعليمات:</a:t>
            </a:r>
          </a:p>
          <a:p>
            <a:pPr>
              <a:buNone/>
            </a:pPr>
            <a:endParaRPr lang="en-US" sz="1100" b="0" dirty="0"/>
          </a:p>
          <a:p>
            <a:pPr>
              <a:buNone/>
            </a:pPr>
            <a:r>
              <a:rPr lang="ar-AE" sz="1100" b="0"/>
              <a:t> الخيار 1: قسِّم </a:t>
            </a:r>
            <a:r>
              <a:rPr lang="ar-AE" sz="1100" b="0" baseline="0"/>
              <a:t>المشاركين إلى مجموعات مكوّنة من 5-6 مشاركين</a:t>
            </a:r>
          </a:p>
          <a:p>
            <a:pPr>
              <a:buNone/>
            </a:pPr>
            <a:r>
              <a:rPr lang="ar-AE" sz="1100" b="0"/>
              <a:t> ينبغي أن تحصل </a:t>
            </a:r>
            <a:r>
              <a:rPr lang="ar-AE" sz="1100" b="0" baseline="0"/>
              <a:t>كل مجموعة على تقويم فارغ على لوح شرح قلّاب ومجموعة من بطاقات </a:t>
            </a:r>
            <a:r>
              <a:rPr lang="ar-AE" sz="1100" b="0"/>
              <a:t>"الركائز الأساسية" الخاصة بالإشراف والمجهزة مسبقًا. تتمثل مهمتهم في</a:t>
            </a:r>
            <a:r>
              <a:rPr lang="ar-AE" sz="1100" b="0" baseline="0"/>
              <a:t> تصميم </a:t>
            </a:r>
            <a:r>
              <a:rPr lang="ar-AE" sz="1100" b="0"/>
              <a:t>تقويم الإشراف</a:t>
            </a:r>
            <a:r>
              <a:rPr lang="ar-AE" sz="1100" b="0" baseline="0"/>
              <a:t> الذي يتيح للمشرف تطبيق كل ممارسات الإشراف</a:t>
            </a:r>
            <a:r>
              <a:rPr lang="ar-AE" sz="1100" b="0"/>
              <a:t> على نموذج "الفريق". كما يمكنهم إعداد بطاقاتهم الخاصة في حال كانت البطاقات الموجودة لا تلبي احتياجاتهم.</a:t>
            </a:r>
          </a:p>
          <a:p>
            <a:pPr>
              <a:buNone/>
            </a:pPr>
            <a:endParaRPr lang="en-US" sz="1100" dirty="0"/>
          </a:p>
          <a:p>
            <a:pPr>
              <a:buNone/>
            </a:pPr>
            <a:r>
              <a:rPr lang="ar-AE" sz="1100"/>
              <a:t>الخيار 2: اطلب من</a:t>
            </a:r>
            <a:r>
              <a:rPr lang="ar-AE" sz="1100" baseline="0"/>
              <a:t> المشاركين إنشاء تقويماتهم الخاصة على نحو فردي وفقًا لفرق أخصائيي إدارة الحالة التي يشرفون عليها </a:t>
            </a:r>
          </a:p>
          <a:p>
            <a:pPr>
              <a:buNone/>
            </a:pPr>
            <a:endParaRPr lang="en-US" sz="1100" dirty="0"/>
          </a:p>
          <a:p>
            <a:pPr>
              <a:buNone/>
            </a:pPr>
            <a:r>
              <a:rPr lang="ar-AE" sz="1100" b="1"/>
              <a:t>تلميحات</a:t>
            </a:r>
            <a:r>
              <a:rPr lang="ar-AE" sz="1100"/>
              <a:t>:</a:t>
            </a:r>
          </a:p>
          <a:p>
            <a:pPr>
              <a:buNone/>
            </a:pPr>
            <a:r>
              <a:rPr lang="ar-AE" sz="1100"/>
              <a:t> شجّع المجموعات الصغيرة على التفكير </a:t>
            </a:r>
            <a:r>
              <a:rPr lang="ar-AE" sz="1100" baseline="0"/>
              <a:t>فيما يلي:</a:t>
            </a:r>
          </a:p>
          <a:p>
            <a:pPr marL="171450" indent="-171450">
              <a:buFont typeface="Arial" panose="020B0604020202020204" pitchFamily="34" charset="0"/>
              <a:buChar char="•"/>
            </a:pPr>
            <a:r>
              <a:rPr lang="ar-AE" sz="1100" baseline="0"/>
              <a:t>الوقت الذي ينبغي تخصيصه لكل ممارسة</a:t>
            </a:r>
          </a:p>
          <a:p>
            <a:pPr marL="171450" indent="-171450">
              <a:buFont typeface="Arial" panose="020B0604020202020204" pitchFamily="34" charset="0"/>
              <a:buChar char="•"/>
            </a:pPr>
            <a:r>
              <a:rPr lang="ar-AE" sz="1100" baseline="0"/>
              <a:t> "الأيام الميدانية" في مقابل "أيام العمل في المكتب" للمشرفين</a:t>
            </a:r>
          </a:p>
          <a:p>
            <a:pPr marL="171450" indent="-171450">
              <a:buFont typeface="Arial" panose="020B0604020202020204" pitchFamily="34" charset="0"/>
              <a:buChar char="•"/>
            </a:pPr>
            <a:r>
              <a:rPr lang="ar-AE" sz="1100" baseline="0"/>
              <a:t>هل يمكن أن تتم أي من هذه الممارسات في الوقت نفسه؟</a:t>
            </a:r>
          </a:p>
        </p:txBody>
      </p:sp>
      <p:sp>
        <p:nvSpPr>
          <p:cNvPr id="4" name="Slide Number Placeholder 3"/>
          <p:cNvSpPr>
            <a:spLocks noGrp="1"/>
          </p:cNvSpPr>
          <p:nvPr>
            <p:ph type="sldNum" idx="10"/>
          </p:nvPr>
        </p:nvSpPr>
        <p:spPr/>
        <p:txBody>
          <a:bodyPr/>
          <a:lstStyle/>
          <a:p>
            <a:pPr marL="0" marR="0" lvl="0" indent="0" algn="r" rtl="1">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84537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19" name="Shape 319"/>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Clr>
                <a:schemeClr val="dk1"/>
              </a:buClr>
              <a:buSzPct val="25000"/>
              <a:buNone/>
            </a:pPr>
            <a:r>
              <a:rPr lang="ar-AE" sz="1100" b="0">
                <a:latin typeface="+mn-lt"/>
              </a:rPr>
              <a:t>10 دقائق</a:t>
            </a:r>
          </a:p>
          <a:p>
            <a:pPr>
              <a:buClr>
                <a:schemeClr val="dk1"/>
              </a:buClr>
              <a:buSzPct val="25000"/>
              <a:buNone/>
            </a:pPr>
            <a:endParaRPr lang="en-US" sz="1100" b="0" dirty="0">
              <a:latin typeface="+mn-lt"/>
            </a:endParaRPr>
          </a:p>
          <a:p>
            <a:pPr>
              <a:buClr>
                <a:schemeClr val="dk1"/>
              </a:buClr>
              <a:buSzPct val="25000"/>
              <a:buNone/>
            </a:pPr>
            <a:r>
              <a:rPr lang="ar-AE" sz="1100" b="1">
                <a:latin typeface="+mn-lt"/>
                <a:ea typeface="Calibri"/>
                <a:cs typeface="Calibri"/>
                <a:sym typeface="Calibri"/>
              </a:rPr>
              <a:t> قل</a:t>
            </a:r>
            <a:r>
              <a:rPr lang="ar-AE" sz="1100" b="0">
                <a:latin typeface="+mn-lt"/>
                <a:ea typeface="Calibri"/>
                <a:cs typeface="Calibri"/>
                <a:sym typeface="Calibri"/>
              </a:rPr>
              <a:t>: راجعنا </a:t>
            </a:r>
            <a:r>
              <a:rPr lang="ar-AE" sz="1100" b="0" i="0" u="none" strike="noStrike" cap="none">
                <a:solidFill>
                  <a:schemeClr val="dk1"/>
                </a:solidFill>
                <a:latin typeface="+mn-lt"/>
                <a:ea typeface="Calibri"/>
                <a:cs typeface="Calibri"/>
                <a:sym typeface="Calibri"/>
              </a:rPr>
              <a:t>العديد من ممارسات الإشراف وأدواته اليوم - وهذا قد يكون كثيرًا جدًا! خصصنا </a:t>
            </a:r>
            <a:r>
              <a:rPr lang="ar-AE" sz="1100" b="0" i="0" u="none" strike="noStrike" cap="none" baseline="0">
                <a:solidFill>
                  <a:schemeClr val="dk1"/>
                </a:solidFill>
                <a:latin typeface="+mn-lt"/>
                <a:ea typeface="Calibri"/>
                <a:cs typeface="Calibri"/>
                <a:sym typeface="Calibri"/>
              </a:rPr>
              <a:t>نشاطنا النهائي لكم؛ كمشرفين للتفكير في ممارسات الإشراف التي ترغبون في الالتزام بها. ما الذي تريدون إعطاءه الأولوية؟ ما الوتيرة التي ترغبون في الالتزام بها؟</a:t>
            </a:r>
          </a:p>
          <a:p>
            <a:pPr>
              <a:buClr>
                <a:schemeClr val="dk1"/>
              </a:buClr>
              <a:buSzPct val="25000"/>
              <a:buNone/>
            </a:pPr>
            <a:endParaRPr lang="en-US" sz="1100" b="0" dirty="0">
              <a:latin typeface="+mn-lt"/>
            </a:endParaRPr>
          </a:p>
          <a:p>
            <a:pPr>
              <a:buClr>
                <a:schemeClr val="dk1"/>
              </a:buClr>
              <a:buSzPct val="25000"/>
              <a:buNone/>
            </a:pPr>
            <a:r>
              <a:rPr lang="ar-AE" sz="1100" b="1" i="0" u="none" strike="noStrike" cap="none">
                <a:latin typeface="+mn-lt"/>
                <a:ea typeface="Calibri"/>
                <a:cs typeface="Calibri"/>
                <a:sym typeface="Calibri"/>
              </a:rPr>
              <a:t>وزِّع</a:t>
            </a:r>
            <a:r>
              <a:rPr lang="ar-AE" sz="1100" b="0" i="0" u="none" strike="noStrike" cap="none">
                <a:latin typeface="+mn-lt"/>
                <a:ea typeface="Calibri"/>
                <a:cs typeface="Calibri"/>
                <a:sym typeface="Calibri"/>
              </a:rPr>
              <a:t>: 2.11 نشرة "التجميع" على المشاركين. امنحهم 10 دقائق لملء </a:t>
            </a:r>
            <a:r>
              <a:rPr lang="ar-AE" sz="1100" b="0" i="0" u="none" strike="noStrike" cap="none" baseline="0">
                <a:latin typeface="+mn-lt"/>
                <a:ea typeface="Calibri"/>
                <a:cs typeface="Calibri"/>
                <a:sym typeface="Calibri"/>
              </a:rPr>
              <a:t>النشرة وتحقق مما إذا كان لديهم أي أسئلة.</a:t>
            </a:r>
          </a:p>
          <a:p>
            <a:pPr>
              <a:buSzPct val="25000"/>
              <a:buNone/>
            </a:pPr>
            <a:endParaRPr lang="en-US" dirty="0"/>
          </a:p>
          <a:p>
            <a:pPr marL="0" marR="0" lvl="0" indent="0" algn="r" defTabSz="914400" rtl="1" eaLnBrk="1" fontAlgn="auto" latinLnBrk="0" hangingPunct="1">
              <a:lnSpc>
                <a:spcPct val="100000"/>
              </a:lnSpc>
              <a:spcBef>
                <a:spcPts val="0"/>
              </a:spcBef>
              <a:spcAft>
                <a:spcPts val="0"/>
              </a:spcAft>
              <a:buClrTx/>
              <a:buSzPct val="25000"/>
              <a:buFontTx/>
              <a:buNone/>
              <a:tabLst/>
              <a:defRPr/>
            </a:pPr>
            <a:r>
              <a:rPr lang="ar-AE" sz="1200" b="1" baseline="0"/>
              <a:t> ملاحظة للمدرب</a:t>
            </a:r>
            <a:r>
              <a:rPr lang="ar-AE" sz="1200" baseline="0"/>
              <a:t>: كما ذكرنا في البداية، فإن هذه الممارسات </a:t>
            </a:r>
            <a:r>
              <a:rPr lang="ar-AE" sz="1200" b="1" baseline="0"/>
              <a:t>ليست إلزامية</a:t>
            </a:r>
            <a:r>
              <a:rPr lang="ar-AE" sz="1200" baseline="0"/>
              <a:t>. تقع على عاتق المنظمات التي تنفذ إدارة الحالات الفردية في سياق بلدك مسؤولية تحديد الممارسات الأنسب، وفقًا لهياكل التوظيف، بالإضافة إلى قدرات المشرفين ومدى توافرهم.</a:t>
            </a:r>
          </a:p>
          <a:p>
            <a:pPr>
              <a:buSzPct val="25000"/>
              <a:buNone/>
            </a:pPr>
            <a:endParaRPr lang="en-US" b="1" dirty="0"/>
          </a:p>
        </p:txBody>
      </p:sp>
      <p:sp>
        <p:nvSpPr>
          <p:cNvPr id="320" name="Shape 320"/>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29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4247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buNone/>
            </a:pPr>
            <a:r>
              <a:rPr lang="ar-AE" sz="1100"/>
              <a:t>10 دقائق</a:t>
            </a:r>
          </a:p>
          <a:p>
            <a:pPr>
              <a:buNone/>
            </a:pPr>
            <a:endParaRPr lang="en-CA" sz="1100" dirty="0"/>
          </a:p>
          <a:p>
            <a:pPr>
              <a:buNone/>
            </a:pPr>
            <a:r>
              <a:rPr lang="ar-AE" sz="1100" b="1"/>
              <a:t>قل</a:t>
            </a:r>
            <a:r>
              <a:rPr lang="ar-AE" sz="1100" baseline="0"/>
              <a:t>: ستُتاح لنا الآن فرصة مراجعة ما ناقشناه في الوحدة الثانية</a:t>
            </a:r>
          </a:p>
          <a:p>
            <a:pPr>
              <a:buNone/>
            </a:pPr>
            <a:endParaRPr lang="en-US" sz="1100" dirty="0"/>
          </a:p>
          <a:p>
            <a:pPr>
              <a:buNone/>
            </a:pPr>
            <a:r>
              <a:rPr lang="ar-AE" sz="1100" b="1"/>
              <a:t>ملاحظة للمدرب</a:t>
            </a:r>
            <a:r>
              <a:rPr lang="ar-AE" sz="1100"/>
              <a:t>: حاول </a:t>
            </a:r>
            <a:r>
              <a:rPr lang="ar-AE" sz="1100" baseline="0"/>
              <a:t>أن تجعل هذا النشاط منافسة مرحة! قدّم بعض الجوائز / حلوى في النهاية لتحفيز المشاركين.</a:t>
            </a:r>
          </a:p>
          <a:p>
            <a:pPr>
              <a:buNone/>
            </a:pPr>
            <a:endParaRPr lang="en-CA" sz="1100" dirty="0"/>
          </a:p>
          <a:p>
            <a:pPr>
              <a:buNone/>
            </a:pPr>
            <a:r>
              <a:rPr lang="ar-AE" sz="1100"/>
              <a:t>تحلّ دائمًا بروح محفزة عند تقديم اختبار لجميع المشاركين. لا تقل مطلقًا: الإجابة خاطئة. عند الضرورة، قل شيئًا ما مثل: ما نقصده هنا هو إجابة تُظهر...  قدم الجوائز إلى كل شخص يحاول حتى لو لم تكن إجابته </a:t>
            </a:r>
            <a:r>
              <a:rPr lang="ar-AE" sz="1100" b="1"/>
              <a:t>كاملة</a:t>
            </a:r>
            <a:r>
              <a:rPr lang="ar-AE" sz="1100"/>
              <a:t>.</a:t>
            </a:r>
          </a:p>
          <a:p>
            <a:pPr>
              <a:buNone/>
            </a:pPr>
            <a:endParaRPr lang="en-CA" sz="1100" dirty="0"/>
          </a:p>
          <a:p>
            <a:pPr>
              <a:buNone/>
            </a:pPr>
            <a:r>
              <a:rPr lang="ar-AE" sz="1100" b="1"/>
              <a:t> الإجابات</a:t>
            </a:r>
            <a:r>
              <a:rPr lang="ar-AE" sz="1100"/>
              <a:t>:</a:t>
            </a:r>
          </a:p>
          <a:p>
            <a:pPr marL="342900" indent="-342900">
              <a:lnSpc>
                <a:spcPct val="100000"/>
              </a:lnSpc>
              <a:spcBef>
                <a:spcPts val="600"/>
              </a:spcBef>
              <a:buClr>
                <a:srgbClr val="97467D"/>
              </a:buClr>
              <a:buFont typeface="+mj-lt"/>
              <a:buAutoNum type="arabicPeriod"/>
            </a:pPr>
            <a:r>
              <a:rPr lang="ar-AE" sz="1100">
                <a:solidFill>
                  <a:schemeClr val="tx1">
                    <a:lumMod val="65000"/>
                    <a:lumOff val="35000"/>
                  </a:schemeClr>
                </a:solidFill>
              </a:rPr>
              <a:t> فردية وجماعية</a:t>
            </a:r>
          </a:p>
          <a:p>
            <a:pPr marL="342900" indent="-342900">
              <a:lnSpc>
                <a:spcPct val="100000"/>
              </a:lnSpc>
              <a:spcBef>
                <a:spcPts val="600"/>
              </a:spcBef>
              <a:buClr>
                <a:srgbClr val="97467D"/>
              </a:buClr>
              <a:buFont typeface="+mj-lt"/>
              <a:buAutoNum type="arabicPeriod"/>
            </a:pPr>
            <a:r>
              <a:rPr lang="ar-AE" sz="1100">
                <a:solidFill>
                  <a:schemeClr val="tx1">
                    <a:lumMod val="65000"/>
                    <a:lumOff val="35000"/>
                  </a:schemeClr>
                </a:solidFill>
              </a:rPr>
              <a:t>ممارسات الإشراف</a:t>
            </a:r>
            <a:r>
              <a:rPr lang="ar-AE" sz="1100" baseline="0">
                <a:solidFill>
                  <a:schemeClr val="tx1">
                    <a:lumMod val="65000"/>
                    <a:lumOff val="35000"/>
                  </a:schemeClr>
                </a:solidFill>
              </a:rPr>
              <a:t>:</a:t>
            </a:r>
          </a:p>
          <a:p>
            <a:pPr marL="628650" lvl="1" indent="-171450" rtl="1" eaLnBrk="1" fontAlgn="t" latinLnBrk="0" hangingPunct="1">
              <a:buFont typeface="Arial" panose="020B0604020202020204" pitchFamily="34" charset="0"/>
              <a:buChar char="•"/>
            </a:pPr>
            <a:r>
              <a:rPr lang="ar-AE" sz="1100" b="0" i="0" u="none" strike="noStrike">
                <a:solidFill>
                  <a:schemeClr val="tx1"/>
                </a:solidFill>
                <a:latin typeface="+mn-lt"/>
                <a:ea typeface="+mn-ea"/>
                <a:cs typeface="+mn-cs"/>
              </a:rPr>
              <a:t>جلسة الإشراف الفردي</a:t>
            </a:r>
          </a:p>
          <a:p>
            <a:pPr marL="628650" lvl="1" indent="-171450" rtl="1" eaLnBrk="1" fontAlgn="t" latinLnBrk="0" hangingPunct="1">
              <a:buFont typeface="Arial" panose="020B0604020202020204" pitchFamily="34" charset="0"/>
              <a:buChar char="•"/>
            </a:pPr>
            <a:r>
              <a:rPr lang="ar-AE" sz="1100" b="0" i="0" u="none" strike="noStrike">
                <a:solidFill>
                  <a:schemeClr val="tx1"/>
                </a:solidFill>
                <a:latin typeface="+mn-lt"/>
                <a:ea typeface="+mn-ea"/>
                <a:cs typeface="+mn-cs"/>
              </a:rPr>
              <a:t>اجتماع إدارة الحالة</a:t>
            </a:r>
          </a:p>
          <a:p>
            <a:pPr marL="628650" lvl="1" indent="-171450" rtl="1" eaLnBrk="1" fontAlgn="t" latinLnBrk="0" hangingPunct="1">
              <a:buFont typeface="Arial" panose="020B0604020202020204" pitchFamily="34" charset="0"/>
              <a:buChar char="•"/>
            </a:pPr>
            <a:r>
              <a:rPr lang="ar-AE" sz="1100" b="0" i="0" u="none" strike="noStrike">
                <a:solidFill>
                  <a:schemeClr val="tx1"/>
                </a:solidFill>
                <a:latin typeface="+mn-lt"/>
                <a:ea typeface="+mn-ea"/>
                <a:cs typeface="+mn-cs"/>
              </a:rPr>
              <a:t>تقييم القدرة</a:t>
            </a:r>
          </a:p>
          <a:p>
            <a:pPr marL="628650" lvl="1" indent="-171450" rtl="1" eaLnBrk="1" fontAlgn="t" latinLnBrk="0" hangingPunct="1">
              <a:buFont typeface="Arial" panose="020B0604020202020204" pitchFamily="34" charset="0"/>
              <a:buChar char="•"/>
            </a:pPr>
            <a:r>
              <a:rPr lang="ar-AE" sz="1100" b="0" i="0" u="none" strike="noStrike">
                <a:solidFill>
                  <a:schemeClr val="tx1"/>
                </a:solidFill>
                <a:latin typeface="+mn-lt"/>
                <a:ea typeface="+mn-ea"/>
                <a:cs typeface="+mn-cs"/>
              </a:rPr>
              <a:t>الملازمة</a:t>
            </a:r>
          </a:p>
          <a:p>
            <a:pPr marL="628650" lvl="1" indent="-171450" rtl="1" eaLnBrk="1" fontAlgn="t" latinLnBrk="0" hangingPunct="1">
              <a:buFont typeface="Arial" panose="020B0604020202020204" pitchFamily="34" charset="0"/>
              <a:buChar char="•"/>
            </a:pPr>
            <a:r>
              <a:rPr lang="ar-AE" sz="1100" b="0" i="0" u="none" strike="noStrike">
                <a:solidFill>
                  <a:schemeClr val="tx1"/>
                </a:solidFill>
                <a:latin typeface="+mn-lt"/>
                <a:ea typeface="+mn-ea"/>
                <a:cs typeface="+mn-cs"/>
              </a:rPr>
              <a:t>المراقبة</a:t>
            </a:r>
          </a:p>
          <a:p>
            <a:pPr marL="628650" lvl="1" indent="-171450" rtl="1" eaLnBrk="1" fontAlgn="t" latinLnBrk="0" hangingPunct="1">
              <a:buFont typeface="Arial" panose="020B0604020202020204" pitchFamily="34" charset="0"/>
              <a:buChar char="•"/>
            </a:pPr>
            <a:r>
              <a:rPr lang="ar-AE" sz="1100" b="0" i="0" u="none" strike="noStrike">
                <a:solidFill>
                  <a:schemeClr val="tx1"/>
                </a:solidFill>
                <a:latin typeface="+mn-lt"/>
                <a:ea typeface="+mn-ea"/>
                <a:cs typeface="+mn-cs"/>
              </a:rPr>
              <a:t>مراجعة ملف الحالة</a:t>
            </a:r>
          </a:p>
          <a:p>
            <a:pPr marL="628650" lvl="1" indent="-171450" rtl="1" eaLnBrk="1" fontAlgn="t" latinLnBrk="0" hangingPunct="1">
              <a:buFont typeface="Arial" panose="020B0604020202020204" pitchFamily="34" charset="0"/>
              <a:buChar char="•"/>
            </a:pPr>
            <a:r>
              <a:rPr lang="ar-AE" sz="1100" b="0" i="0" u="none" strike="noStrike">
                <a:solidFill>
                  <a:schemeClr val="tx1"/>
                </a:solidFill>
                <a:latin typeface="+mn-lt"/>
                <a:ea typeface="+mn-ea"/>
                <a:cs typeface="+mn-cs"/>
              </a:rPr>
              <a:t>مناقشة الحالة</a:t>
            </a:r>
          </a:p>
          <a:p>
            <a:pPr marL="457200" lvl="1" indent="0" rtl="0" eaLnBrk="1" fontAlgn="t" latinLnBrk="0" hangingPunct="1">
              <a:buFont typeface="Arial" panose="020B0604020202020204" pitchFamily="34" charset="0"/>
              <a:buNone/>
            </a:pPr>
            <a:endParaRPr lang="en-US" sz="1100" dirty="0">
              <a:solidFill>
                <a:schemeClr val="tx1">
                  <a:lumMod val="65000"/>
                  <a:lumOff val="35000"/>
                </a:schemeClr>
              </a:solidFill>
            </a:endParaRPr>
          </a:p>
          <a:p>
            <a:pPr marL="0" lvl="0" indent="0" rtl="1" eaLnBrk="1" fontAlgn="t" latinLnBrk="0" hangingPunct="1">
              <a:buFont typeface="Arial" panose="020B0604020202020204" pitchFamily="34" charset="0"/>
              <a:buNone/>
            </a:pPr>
            <a:r>
              <a:rPr lang="ar-AE" sz="1100">
                <a:solidFill>
                  <a:schemeClr val="tx1">
                    <a:lumMod val="65000"/>
                    <a:lumOff val="35000"/>
                  </a:schemeClr>
                </a:solidFill>
              </a:rPr>
              <a:t>3.</a:t>
            </a:r>
            <a:r>
              <a:rPr lang="ar-AE" sz="1100" b="1">
                <a:solidFill>
                  <a:schemeClr val="tx1">
                    <a:lumMod val="65000"/>
                    <a:lumOff val="35000"/>
                  </a:schemeClr>
                </a:solidFill>
              </a:rPr>
              <a:t> الملازمة</a:t>
            </a:r>
            <a:r>
              <a:rPr lang="ar-AE" sz="1100">
                <a:solidFill>
                  <a:schemeClr val="tx1">
                    <a:lumMod val="65000"/>
                    <a:lumOff val="35000"/>
                  </a:schemeClr>
                </a:solidFill>
              </a:rPr>
              <a:t>:</a:t>
            </a:r>
            <a:r>
              <a:rPr lang="ar-AE" sz="1100" baseline="0">
                <a:solidFill>
                  <a:schemeClr val="tx1">
                    <a:lumMod val="65000"/>
                    <a:lumOff val="35000"/>
                  </a:schemeClr>
                </a:solidFill>
              </a:rPr>
              <a:t> يلاحظ أخصائي إدارة الحالة الجديد أخصائي إدارة الحالة الخبير أو المشرف. (تم تصميم الأداة لكي يُكملها أخصائي إدارة الحالة)</a:t>
            </a:r>
          </a:p>
          <a:p>
            <a:pPr marL="0" marR="0" lvl="0" indent="0" algn="r" defTabSz="914400" rtl="1" eaLnBrk="1" fontAlgn="auto" latinLnBrk="0" hangingPunct="1">
              <a:lnSpc>
                <a:spcPct val="100000"/>
              </a:lnSpc>
              <a:spcBef>
                <a:spcPts val="600"/>
              </a:spcBef>
              <a:spcAft>
                <a:spcPts val="0"/>
              </a:spcAft>
              <a:buClr>
                <a:srgbClr val="97467D"/>
              </a:buClr>
              <a:buSzTx/>
              <a:buFont typeface="+mj-lt"/>
              <a:buNone/>
              <a:tabLst/>
              <a:defRPr/>
            </a:pPr>
            <a:r>
              <a:rPr lang="ar-AE" sz="1100" b="1" baseline="0">
                <a:solidFill>
                  <a:schemeClr val="tx1">
                    <a:lumMod val="65000"/>
                    <a:lumOff val="35000"/>
                  </a:schemeClr>
                </a:solidFill>
              </a:rPr>
              <a:t>المراقبة</a:t>
            </a:r>
            <a:r>
              <a:rPr lang="ar-AE" sz="1100" baseline="0">
                <a:solidFill>
                  <a:schemeClr val="tx1">
                    <a:lumMod val="65000"/>
                    <a:lumOff val="35000"/>
                  </a:schemeClr>
                </a:solidFill>
              </a:rPr>
              <a:t>: يلاحظ المشرف أخصائي إدارة الحالة. (تم تصميم الأداة لكي يُكملها المشرف بالترتيب لتقديم التعقيبات ولدعم تطور مهارات أخصائي إدارة الحالة)</a:t>
            </a:r>
          </a:p>
          <a:p>
            <a:pPr marL="0" marR="0" lvl="0" indent="0" algn="l" defTabSz="914400" rtl="0" eaLnBrk="1" fontAlgn="auto" latinLnBrk="0" hangingPunct="1">
              <a:lnSpc>
                <a:spcPct val="100000"/>
              </a:lnSpc>
              <a:spcBef>
                <a:spcPts val="600"/>
              </a:spcBef>
              <a:spcAft>
                <a:spcPts val="0"/>
              </a:spcAft>
              <a:buClr>
                <a:srgbClr val="97467D"/>
              </a:buClr>
              <a:buSzTx/>
              <a:buFont typeface="+mj-lt"/>
              <a:buNone/>
              <a:tabLst/>
              <a:defRPr/>
            </a:pPr>
            <a:endParaRPr lang="en-US" sz="1100" baseline="0" dirty="0">
              <a:solidFill>
                <a:schemeClr val="tx1">
                  <a:lumMod val="65000"/>
                  <a:lumOff val="35000"/>
                </a:schemeClr>
              </a:solidFill>
            </a:endParaRPr>
          </a:p>
          <a:p>
            <a:pPr marL="0" indent="0">
              <a:lnSpc>
                <a:spcPct val="100000"/>
              </a:lnSpc>
              <a:spcBef>
                <a:spcPts val="600"/>
              </a:spcBef>
              <a:buClr>
                <a:srgbClr val="97467D"/>
              </a:buClr>
              <a:buFont typeface="+mj-lt"/>
              <a:buNone/>
            </a:pPr>
            <a:r>
              <a:rPr lang="ar-AE" sz="1100">
                <a:solidFill>
                  <a:schemeClr val="tx1">
                    <a:lumMod val="65000"/>
                    <a:lumOff val="35000"/>
                  </a:schemeClr>
                </a:solidFill>
              </a:rPr>
              <a:t>4. بعد </a:t>
            </a:r>
            <a:r>
              <a:rPr lang="ar-AE" sz="1100" baseline="0">
                <a:solidFill>
                  <a:schemeClr val="tx1">
                    <a:lumMod val="65000"/>
                    <a:lumOff val="35000"/>
                  </a:schemeClr>
                </a:solidFill>
              </a:rPr>
              <a:t>توظيف أخصائي إدارة حالة </a:t>
            </a:r>
            <a:r>
              <a:rPr lang="ar-AE" sz="1100">
                <a:solidFill>
                  <a:schemeClr val="tx1">
                    <a:lumMod val="65000"/>
                    <a:lumOff val="35000"/>
                  </a:schemeClr>
                </a:solidFill>
              </a:rPr>
              <a:t>جديد.</a:t>
            </a:r>
            <a:r>
              <a:rPr lang="ar-AE" sz="1100" baseline="0">
                <a:solidFill>
                  <a:schemeClr val="tx1">
                    <a:lumMod val="65000"/>
                    <a:lumOff val="35000"/>
                  </a:schemeClr>
                </a:solidFill>
              </a:rPr>
              <a:t> ينبغي استكمال أداة تقييم القدرة في جلسات الإشراف الفردية المبدئية.</a:t>
            </a:r>
          </a:p>
          <a:p>
            <a:pPr marL="342900" indent="-342900">
              <a:lnSpc>
                <a:spcPct val="100000"/>
              </a:lnSpc>
              <a:spcBef>
                <a:spcPts val="600"/>
              </a:spcBef>
              <a:buClr>
                <a:srgbClr val="97467D"/>
              </a:buClr>
              <a:buFont typeface="+mj-lt"/>
              <a:buAutoNum type="arabicPeriod"/>
            </a:pPr>
            <a:endParaRPr lang="en-US" sz="1100" dirty="0">
              <a:solidFill>
                <a:schemeClr val="tx1">
                  <a:lumMod val="65000"/>
                  <a:lumOff val="35000"/>
                </a:schemeClr>
              </a:solidFil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a:solidFill>
                  <a:schemeClr val="tx1">
                    <a:lumMod val="65000"/>
                    <a:lumOff val="35000"/>
                  </a:schemeClr>
                </a:solidFill>
              </a:rPr>
              <a:t> 5.</a:t>
            </a:r>
            <a:r>
              <a:rPr lang="ar-AE" sz="1100" b="1">
                <a:solidFill>
                  <a:schemeClr val="tx1"/>
                </a:solidFill>
                <a:latin typeface="+mn-lt"/>
                <a:ea typeface="+mn-ea"/>
                <a:cs typeface="+mn-cs"/>
              </a:rPr>
              <a:t> دور المشرف</a:t>
            </a:r>
            <a:r>
              <a:rPr lang="ar-AE" sz="1100">
                <a:solidFill>
                  <a:schemeClr val="tx1"/>
                </a:solidFill>
                <a:latin typeface="+mn-lt"/>
                <a:ea typeface="+mn-ea"/>
                <a:cs typeface="+mn-cs"/>
              </a:rPr>
              <a:t>:</a:t>
            </a:r>
          </a:p>
          <a:p>
            <a:pPr marL="171450" indent="-171450">
              <a:buFont typeface="Arial" panose="020B0604020202020204" pitchFamily="34" charset="0"/>
              <a:buChar char="•"/>
            </a:pPr>
            <a:r>
              <a:rPr lang="ar-AE" sz="1100">
                <a:solidFill>
                  <a:schemeClr val="tx1"/>
                </a:solidFill>
                <a:latin typeface="+mn-lt"/>
                <a:ea typeface="+mn-ea"/>
                <a:cs typeface="+mn-cs"/>
              </a:rPr>
              <a:t> إعداد جلسات الإشراف مقدمًا، ومن بينها توقع المشكلات وإنشاء جدول أعمال، وما إلى ذلك.</a:t>
            </a:r>
          </a:p>
          <a:p>
            <a:pPr marL="171450" indent="-171450">
              <a:buFont typeface="Arial" panose="020B0604020202020204" pitchFamily="34" charset="0"/>
              <a:buChar char="•"/>
            </a:pPr>
            <a:r>
              <a:rPr lang="ar-AE" sz="1100">
                <a:solidFill>
                  <a:schemeClr val="tx1"/>
                </a:solidFill>
                <a:latin typeface="+mn-lt"/>
                <a:ea typeface="+mn-ea"/>
                <a:cs typeface="+mn-cs"/>
              </a:rPr>
              <a:t>توفير مكان آمن لأخصائي (أخصائيي) إدارة الحالة للتحدث عن عملهم بأسلوبهم الخاص ​</a:t>
            </a:r>
          </a:p>
          <a:p>
            <a:pPr marL="171450" indent="-171450">
              <a:buFont typeface="Arial" panose="020B0604020202020204" pitchFamily="34" charset="0"/>
              <a:buChar char="•"/>
            </a:pPr>
            <a:r>
              <a:rPr lang="ar-AE" sz="1100">
                <a:solidFill>
                  <a:schemeClr val="tx1"/>
                </a:solidFill>
                <a:latin typeface="+mn-lt"/>
                <a:ea typeface="+mn-ea"/>
                <a:cs typeface="+mn-cs"/>
              </a:rPr>
              <a:t>تقديم تعقيبات مفيدة وتتحلى بالفطنة وتقديم الدعم إلى أخصائيي إدارة الحالة من أجل استكشاف طرق تفكيرهم وتوضيحها </a:t>
            </a:r>
          </a:p>
          <a:p>
            <a:pPr marL="171450" indent="-171450">
              <a:buFont typeface="Arial" panose="020B0604020202020204" pitchFamily="34" charset="0"/>
              <a:buChar char="•"/>
            </a:pPr>
            <a:r>
              <a:rPr lang="ar-AE" sz="1100">
                <a:solidFill>
                  <a:schemeClr val="tx1"/>
                </a:solidFill>
                <a:latin typeface="+mn-lt"/>
                <a:ea typeface="+mn-ea"/>
                <a:cs typeface="+mn-cs"/>
              </a:rPr>
              <a:t>مشاركة المعلومات والمعرفة والمهارات على نحو صحيح. </a:t>
            </a:r>
          </a:p>
          <a:p>
            <a:pPr marL="171450" indent="-171450">
              <a:buFont typeface="Arial" panose="020B0604020202020204" pitchFamily="34" charset="0"/>
              <a:buChar char="•"/>
            </a:pPr>
            <a:r>
              <a:rPr lang="ar-AE" sz="1100">
                <a:solidFill>
                  <a:schemeClr val="tx1"/>
                </a:solidFill>
                <a:latin typeface="+mn-lt"/>
                <a:ea typeface="+mn-ea"/>
                <a:cs typeface="+mn-cs"/>
              </a:rPr>
              <a:t>تغيير الممارسات التي تُعد غير أخلاقية أو محفوفة بالمخاطر فضلاً عن النقاط المبهمة على المستوى الشخصي والمهني. </a:t>
            </a:r>
          </a:p>
          <a:p>
            <a:pPr marL="171450" indent="-171450">
              <a:buFont typeface="Arial" panose="020B0604020202020204" pitchFamily="34" charset="0"/>
              <a:buChar char="•"/>
            </a:pPr>
            <a:r>
              <a:rPr lang="ar-AE" sz="1100">
                <a:solidFill>
                  <a:schemeClr val="tx1"/>
                </a:solidFill>
                <a:latin typeface="+mn-lt"/>
                <a:ea typeface="+mn-ea"/>
                <a:cs typeface="+mn-cs"/>
              </a:rPr>
              <a:t>إدارة الوقت والهيكل.</a:t>
            </a:r>
          </a:p>
          <a:p>
            <a:pPr marL="171450" indent="-171450">
              <a:buFont typeface="Arial" panose="020B0604020202020204" pitchFamily="34" charset="0"/>
              <a:buChar char="•"/>
            </a:pPr>
            <a:r>
              <a:rPr lang="ar-AE" sz="1100">
                <a:solidFill>
                  <a:schemeClr val="tx1"/>
                </a:solidFill>
                <a:latin typeface="+mn-lt"/>
                <a:ea typeface="+mn-ea"/>
                <a:cs typeface="+mn-cs"/>
              </a:rPr>
              <a:t>مراجعة خطة (خطط) بناء القدرات وتحديثها أثناء الجلسات الفردية وأثناء اجتماعات إدارة الحالة، كلما اقتضت الحاجة.</a:t>
            </a:r>
          </a:p>
          <a:p>
            <a:pPr marL="171450" indent="-171450">
              <a:buFont typeface="Arial" panose="020B0604020202020204" pitchFamily="34" charset="0"/>
              <a:buChar char="•"/>
            </a:pPr>
            <a:r>
              <a:rPr lang="ar-AE" sz="1100">
                <a:solidFill>
                  <a:schemeClr val="tx1"/>
                </a:solidFill>
                <a:latin typeface="+mn-lt"/>
                <a:ea typeface="+mn-ea"/>
                <a:cs typeface="+mn-cs"/>
              </a:rPr>
              <a:t>التأكد من إتاحة الفرصة لجميع الأفراد للمشاركة في اجتماعات إدارة الحالة. </a:t>
            </a:r>
          </a:p>
          <a:p>
            <a:endParaRPr lang="en-US" sz="1100" kern="1200" dirty="0">
              <a:solidFill>
                <a:schemeClr val="tx1"/>
              </a:solidFill>
              <a:effectLst/>
              <a:latin typeface="+mn-lt"/>
              <a:ea typeface="+mn-ea"/>
              <a:cs typeface="+mn-cs"/>
            </a:endParaRPr>
          </a:p>
          <a:p>
            <a:r>
              <a:rPr lang="ar-AE" sz="1100" b="1">
                <a:solidFill>
                  <a:schemeClr val="tx1"/>
                </a:solidFill>
                <a:latin typeface="+mn-lt"/>
                <a:ea typeface="+mn-ea"/>
                <a:cs typeface="+mn-cs"/>
              </a:rPr>
              <a:t>دور أخصائي إدارة الحالة:</a:t>
            </a:r>
          </a:p>
          <a:p>
            <a:pPr marL="171450" indent="-171450">
              <a:buFont typeface="Arial" panose="020B0604020202020204" pitchFamily="34" charset="0"/>
              <a:buChar char="•"/>
            </a:pPr>
            <a:r>
              <a:rPr lang="ar-AE" sz="1100">
                <a:solidFill>
                  <a:schemeClr val="tx1"/>
                </a:solidFill>
                <a:latin typeface="+mn-lt"/>
                <a:ea typeface="+mn-ea"/>
                <a:cs typeface="+mn-cs"/>
              </a:rPr>
              <a:t> الاستعداد والمشاركة بفاعلية في جلسات الإشراف لدعم التعلم التأملي.</a:t>
            </a:r>
          </a:p>
          <a:p>
            <a:pPr marL="171450" indent="-171450">
              <a:buFont typeface="Arial" panose="020B0604020202020204" pitchFamily="34" charset="0"/>
              <a:buChar char="•"/>
            </a:pPr>
            <a:r>
              <a:rPr lang="ar-AE" sz="1100">
                <a:solidFill>
                  <a:schemeClr val="tx1"/>
                </a:solidFill>
                <a:latin typeface="+mn-lt"/>
                <a:ea typeface="+mn-ea"/>
                <a:cs typeface="+mn-cs"/>
              </a:rPr>
              <a:t>تحديد القضايا المتعلقة بالممارسات التي يحتاجون إلى الدعم فيها، وكذلك ممارسات الإشراف المفيدة لهم.</a:t>
            </a:r>
          </a:p>
          <a:p>
            <a:pPr marL="171450" indent="-171450">
              <a:buFont typeface="Arial" panose="020B0604020202020204" pitchFamily="34" charset="0"/>
              <a:buChar char="•"/>
            </a:pPr>
            <a:r>
              <a:rPr lang="ar-AE" sz="1100">
                <a:solidFill>
                  <a:schemeClr val="tx1"/>
                </a:solidFill>
                <a:latin typeface="+mn-lt"/>
                <a:ea typeface="+mn-ea"/>
                <a:cs typeface="+mn-cs"/>
              </a:rPr>
              <a:t>الاستعداد التام لتلقي التعقيبات وطلب التوضيح، إن لزم الأمر. المشاركة الاستباقية للبحث عن الحلول.</a:t>
            </a:r>
          </a:p>
          <a:p>
            <a:pPr marL="171450" indent="-171450">
              <a:buFont typeface="Arial" panose="020B0604020202020204" pitchFamily="34" charset="0"/>
              <a:buChar char="•"/>
            </a:pPr>
            <a:r>
              <a:rPr lang="ar-AE" sz="1100">
                <a:solidFill>
                  <a:schemeClr val="tx1"/>
                </a:solidFill>
                <a:latin typeface="+mn-lt"/>
                <a:ea typeface="+mn-ea"/>
                <a:cs typeface="+mn-cs"/>
              </a:rPr>
              <a:t>تطوير مستوى من الثقة في الإشراف مما يشجعهم على مشاركة مشكلات العمل الخاصة بهم. </a:t>
            </a:r>
          </a:p>
          <a:p>
            <a:pPr marL="171450" indent="-171450">
              <a:buFont typeface="Arial" panose="020B0604020202020204" pitchFamily="34" charset="0"/>
              <a:buChar char="•"/>
            </a:pPr>
            <a:r>
              <a:rPr lang="ar-AE" sz="1100">
                <a:solidFill>
                  <a:schemeClr val="tx1"/>
                </a:solidFill>
                <a:latin typeface="+mn-lt"/>
                <a:ea typeface="+mn-ea"/>
                <a:cs typeface="+mn-cs"/>
              </a:rPr>
              <a:t>استخدام الإشراف لتحديد احتياجات التعلم والتطوير.</a:t>
            </a:r>
          </a:p>
          <a:p>
            <a:pPr marL="171450" indent="-171450">
              <a:buFont typeface="Arial" panose="020B0604020202020204" pitchFamily="34" charset="0"/>
              <a:buChar char="•"/>
            </a:pPr>
            <a:r>
              <a:rPr lang="en-US" sz="1100">
                <a:solidFill>
                  <a:schemeClr val="tx1"/>
                </a:solidFill>
                <a:latin typeface="+mn-lt"/>
                <a:ea typeface="+mn-ea"/>
                <a:cs typeface="+mn-cs"/>
              </a:rPr>
              <a:t>​</a:t>
            </a:r>
            <a:r>
              <a:rPr lang="ar-AE" sz="1100">
                <a:solidFill>
                  <a:schemeClr val="tx1"/>
                </a:solidFill>
                <a:latin typeface="+mn-lt"/>
                <a:ea typeface="+mn-ea"/>
                <a:cs typeface="+mn-cs"/>
              </a:rPr>
              <a:t> استخدام الجلسات الفردية واجتماعات إدارة الحالة لاستعراض عبء العمل الراهن والتفكير فيه مليًّا.​</a:t>
            </a:r>
          </a:p>
          <a:p>
            <a:pPr marL="171450" indent="-171450">
              <a:buFont typeface="Arial" panose="020B0604020202020204" pitchFamily="34" charset="0"/>
              <a:buChar char="•"/>
            </a:pPr>
            <a:r>
              <a:rPr lang="ar-AE" sz="1100">
                <a:solidFill>
                  <a:schemeClr val="tx1"/>
                </a:solidFill>
                <a:latin typeface="+mn-lt"/>
                <a:ea typeface="+mn-ea"/>
                <a:cs typeface="+mn-cs"/>
              </a:rPr>
              <a:t>تحديد ممارسة الإشراف المفيدة لهم أو لزملائهم.</a:t>
            </a:r>
          </a:p>
          <a:p>
            <a:pPr marL="171450" indent="-171450">
              <a:buFont typeface="Arial" panose="020B0604020202020204" pitchFamily="34" charset="0"/>
              <a:buChar char="•"/>
            </a:pPr>
            <a:r>
              <a:rPr lang="ar-AE" sz="1100">
                <a:solidFill>
                  <a:schemeClr val="tx1"/>
                </a:solidFill>
                <a:latin typeface="+mn-lt"/>
                <a:ea typeface="+mn-ea"/>
                <a:cs typeface="+mn-cs"/>
              </a:rPr>
              <a:t>احترام أخصائيي إدارة الحالة الآخرين وتقديم الدعم لهم؛ احترام السرية. </a:t>
            </a:r>
          </a:p>
          <a:p>
            <a:endParaRPr lang="en-US" sz="1100" kern="1200" dirty="0">
              <a:solidFill>
                <a:schemeClr val="tx1"/>
              </a:solidFill>
              <a:effectLst/>
              <a:latin typeface="+mn-lt"/>
              <a:ea typeface="+mn-ea"/>
              <a:cs typeface="+mn-cs"/>
            </a:endParaRPr>
          </a:p>
        </p:txBody>
      </p:sp>
      <p:sp>
        <p:nvSpPr>
          <p:cNvPr id="326" name="Shape 3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6563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marL="118745" lvl="0" algn="r">
              <a:buNone/>
            </a:pPr>
            <a:r>
              <a:rPr lang="ar-AE" sz="1100" b="0"/>
              <a:t>5 دقائق</a:t>
            </a:r>
          </a:p>
          <a:p>
            <a:pPr marL="118745" lvl="0" algn="l">
              <a:buNone/>
            </a:pPr>
            <a:endParaRPr lang="en-US" sz="1100" b="1" dirty="0"/>
          </a:p>
          <a:p>
            <a:pPr marL="118745" lvl="0" algn="r">
              <a:buNone/>
            </a:pPr>
            <a:r>
              <a:rPr lang="ar-AE" sz="1100" b="1"/>
              <a:t>قل:</a:t>
            </a:r>
            <a:r>
              <a:rPr lang="ar-AE" sz="1100" b="0"/>
              <a:t> يتم تنفيذ الإشراف في وضعين رئيسيين: فردي وجماعي</a:t>
            </a:r>
          </a:p>
          <a:p>
            <a:pPr marL="118745" lvl="0" algn="l">
              <a:buNone/>
            </a:pPr>
            <a:endParaRPr lang="en-US" sz="1100" b="1" dirty="0"/>
          </a:p>
          <a:p>
            <a:pPr marL="118745" lvl="0" algn="r">
              <a:buNone/>
            </a:pPr>
            <a:r>
              <a:rPr lang="ar-AE" sz="1100" b="1"/>
              <a:t>الرسالة الأساسية:</a:t>
            </a:r>
            <a:r>
              <a:rPr lang="ar-AE" sz="1100"/>
              <a:t> تتمثل ممارسة الإشراف الأساسية والأكثر تأثيرًا في العلاقة التي تنشأ بين المشرف وأخصائي إدارة الحالة، وتتطور من خلال الجلسات</a:t>
            </a:r>
            <a:r>
              <a:rPr lang="ar-AE" sz="1100" b="1"/>
              <a:t>الفردية</a:t>
            </a:r>
            <a:r>
              <a:rPr lang="ar-AE" sz="1100"/>
              <a:t> المستمرة والمجدولة بانتظام</a:t>
            </a:r>
          </a:p>
        </p:txBody>
      </p:sp>
      <p:sp>
        <p:nvSpPr>
          <p:cNvPr id="161" name="Shape 16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8471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SzPct val="25000"/>
              <a:buNone/>
              <a:defRPr/>
            </a:pPr>
            <a:r>
              <a:rPr lang="ar-AE" sz="1100">
                <a:latin typeface="+mn-lt"/>
              </a:rPr>
              <a:t>5 دقائق</a:t>
            </a:r>
          </a:p>
          <a:p>
            <a:pPr>
              <a:buSzPct val="25000"/>
              <a:buNone/>
              <a:defRPr/>
            </a:pPr>
            <a:endParaRPr lang="en-US" sz="1100" dirty="0">
              <a:latin typeface="+mn-lt"/>
            </a:endParaRPr>
          </a:p>
          <a:p>
            <a:pPr>
              <a:buNone/>
              <a:defRPr/>
            </a:pPr>
            <a:r>
              <a:rPr lang="ar-AE" sz="1100" b="1">
                <a:latin typeface="+mn-lt"/>
              </a:rPr>
              <a:t>راجع</a:t>
            </a:r>
            <a:r>
              <a:rPr lang="ar-AE" sz="1100">
                <a:latin typeface="+mn-lt"/>
              </a:rPr>
              <a:t> أهداف التعلم التي ذكرناها في بداية الوحدة. </a:t>
            </a:r>
          </a:p>
          <a:p>
            <a:pPr>
              <a:buNone/>
              <a:defRPr/>
            </a:pPr>
            <a:endParaRPr lang="en-US" sz="1100" dirty="0">
              <a:latin typeface="+mn-lt"/>
            </a:endParaRPr>
          </a:p>
          <a:p>
            <a:pPr>
              <a:buNone/>
              <a:defRPr/>
            </a:pPr>
            <a:r>
              <a:rPr lang="ar-AE" sz="1100" b="1">
                <a:latin typeface="+mn-lt"/>
              </a:rPr>
              <a:t>اسأل</a:t>
            </a:r>
            <a:r>
              <a:rPr lang="ar-AE" sz="1100">
                <a:latin typeface="+mn-lt"/>
              </a:rPr>
              <a:t> عما إذا كنا تناولناها أم أنه لا تزال توجد أسئلة متبقية لدى أي شخص بشأن أي من هذه النقاط.</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100" b="0" i="0" u="none" strike="noStrike" cap="none" baseline="0" dirty="0">
              <a:solidFill>
                <a:schemeClr val="bg1">
                  <a:lumMod val="10000"/>
                </a:schemeClr>
              </a:solidFill>
              <a:latin typeface="+mn-lt"/>
              <a:ea typeface="Century Gothic"/>
              <a:cs typeface="Century Gothic"/>
              <a:sym typeface="Century Gothic"/>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80767AD-8186-5647-9165-A19B63BA7F43}" type="slidenum">
              <a:rPr lang="en-US" smtClean="0"/>
              <a:t>31</a:t>
            </a:fld>
            <a:endParaRPr lang="en-US"/>
          </a:p>
        </p:txBody>
      </p:sp>
    </p:spTree>
    <p:extLst>
      <p:ext uri="{BB962C8B-B14F-4D97-AF65-F5344CB8AC3E}">
        <p14:creationId xmlns:p14="http://schemas.microsoft.com/office/powerpoint/2010/main" val="15578083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ar-AE" sz="1100"/>
              <a:t>10 دقائق</a:t>
            </a:r>
          </a:p>
          <a:p>
            <a:pPr>
              <a:buNone/>
            </a:pPr>
            <a:endParaRPr lang="en-US" sz="1100" dirty="0"/>
          </a:p>
          <a:p>
            <a:pPr>
              <a:buNone/>
            </a:pPr>
            <a:r>
              <a:rPr lang="ar-AE" sz="1100" b="1"/>
              <a:t>تعليمات</a:t>
            </a:r>
            <a:r>
              <a:rPr lang="ar-AE" sz="1100"/>
              <a:t>: اطلب من المشاركين </a:t>
            </a:r>
            <a:r>
              <a:rPr lang="ar-AE" sz="1100" baseline="0"/>
              <a:t>إثراء</a:t>
            </a:r>
            <a:r>
              <a:rPr lang="ar-AE" sz="1100"/>
              <a:t> خطة عمل المشرف من </a:t>
            </a:r>
            <a:r>
              <a:rPr lang="ar-AE" sz="1100" baseline="0"/>
              <a:t>هذه الوحدة.</a:t>
            </a:r>
          </a:p>
          <a:p>
            <a:pPr>
              <a:buNone/>
            </a:pPr>
            <a:endParaRPr lang="en-US" b="1" dirty="0"/>
          </a:p>
        </p:txBody>
      </p:sp>
      <p:sp>
        <p:nvSpPr>
          <p:cNvPr id="4" name="Slide Number Placeholder 3"/>
          <p:cNvSpPr>
            <a:spLocks noGrp="1"/>
          </p:cNvSpPr>
          <p:nvPr>
            <p:ph type="sldNum" sz="quarter" idx="10"/>
          </p:nvPr>
        </p:nvSpPr>
        <p:spPr/>
        <p:txBody>
          <a:bodyPr/>
          <a:lstStyle/>
          <a:p>
            <a:fld id="{780767AD-8186-5647-9165-A19B63BA7F43}" type="slidenum">
              <a:rPr lang="en-US" smtClean="0"/>
              <a:t>32</a:t>
            </a:fld>
            <a:endParaRPr lang="en-US"/>
          </a:p>
        </p:txBody>
      </p:sp>
    </p:spTree>
    <p:extLst>
      <p:ext uri="{BB962C8B-B14F-4D97-AF65-F5344CB8AC3E}">
        <p14:creationId xmlns:p14="http://schemas.microsoft.com/office/powerpoint/2010/main" val="3522657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ar-AE" sz="1100" b="0"/>
              <a:t>5 دقائق</a:t>
            </a:r>
          </a:p>
          <a:p>
            <a:pPr>
              <a:buNone/>
            </a:pPr>
            <a:endParaRPr lang="en-US" sz="1100" b="1" dirty="0"/>
          </a:p>
          <a:p>
            <a:pPr>
              <a:buNone/>
            </a:pPr>
            <a:r>
              <a:rPr lang="ar-AE" sz="1100" b="1"/>
              <a:t>قل</a:t>
            </a:r>
            <a:r>
              <a:rPr lang="ar-AE" sz="1100" b="1" u="none"/>
              <a:t>:</a:t>
            </a:r>
            <a:r>
              <a:rPr lang="ar-AE" sz="1100" b="0" u="none"/>
              <a:t> في ما يلي بعض النقاط الأساسية </a:t>
            </a:r>
            <a:r>
              <a:rPr lang="ar-AE" sz="1100" b="0" u="none" baseline="0"/>
              <a:t>بخصوص الإشراف من المبادئ التوجيهية لإدارة الحالة.</a:t>
            </a:r>
            <a:r>
              <a:rPr lang="ar-AE" sz="1100" b="0" u="none"/>
              <a:t> تناولنا </a:t>
            </a:r>
            <a:r>
              <a:rPr lang="ar-AE" sz="1100" u="none"/>
              <a:t>مسبقًا</a:t>
            </a:r>
            <a:r>
              <a:rPr lang="ar-AE" sz="1100" u="none" baseline="0"/>
              <a:t> العديد من هذه النقاط الواردة في هذه الشريحة</a:t>
            </a:r>
            <a:r>
              <a:rPr lang="ar-AE" sz="1100"/>
              <a:t> في الوحدة الأولى</a:t>
            </a:r>
            <a:r>
              <a:rPr lang="ar-AE" sz="1100" u="none" baseline="0"/>
              <a:t>؛ </a:t>
            </a:r>
            <a:r>
              <a:rPr lang="ar-AE" sz="1100"/>
              <a:t>ونراجعها الآن لوضع نقاشنا حول الممارسات في سياقه.</a:t>
            </a:r>
          </a:p>
          <a:p>
            <a:pPr>
              <a:buNone/>
            </a:pPr>
            <a:endParaRPr lang="en-US" sz="1100" dirty="0"/>
          </a:p>
          <a:p>
            <a:pPr>
              <a:buNone/>
            </a:pPr>
            <a:r>
              <a:rPr lang="ar-AE" sz="1100" b="1" u="none" baseline="0"/>
              <a:t>راجع:</a:t>
            </a:r>
            <a:r>
              <a:rPr lang="ar-AE" sz="1100" u="none" baseline="0"/>
              <a:t> كل نقطة وتحقق من فهمها</a:t>
            </a:r>
          </a:p>
          <a:p>
            <a:pPr>
              <a:buNone/>
            </a:pPr>
            <a:endParaRPr lang="en-US" sz="1100" b="1" dirty="0"/>
          </a:p>
          <a:p>
            <a:pPr>
              <a:buNone/>
            </a:pPr>
            <a:r>
              <a:rPr lang="ar-AE" sz="1100" b="1"/>
              <a:t>وضّح أن:</a:t>
            </a:r>
            <a:r>
              <a:rPr lang="ar-AE" sz="1100"/>
              <a:t> هذه الوحدة ستتناول أدوات ممارسة محددة لتحقيق هذه النقاط</a:t>
            </a:r>
          </a:p>
          <a:p>
            <a:pPr lvl="0">
              <a:spcBef>
                <a:spcPts val="0"/>
              </a:spcBef>
              <a:buNone/>
            </a:pPr>
            <a:endParaRPr lang="en-US" sz="1100" u="sng" dirty="0"/>
          </a:p>
          <a:p>
            <a:pPr>
              <a:buNone/>
            </a:pPr>
            <a:r>
              <a:rPr lang="ar-AE" sz="1100" b="1"/>
              <a:t>الرسائل الرئيسية:</a:t>
            </a:r>
          </a:p>
          <a:p>
            <a:pPr marL="171450" indent="-171450">
              <a:buFont typeface="Arial" panose="020B0604020202020204" pitchFamily="34" charset="0"/>
              <a:buChar char="•"/>
            </a:pPr>
            <a:r>
              <a:rPr lang="ar-AE" sz="1100"/>
              <a:t>يركز الإشراف </a:t>
            </a:r>
            <a:r>
              <a:rPr lang="ar-AE" sz="1100" u="none" baseline="0"/>
              <a:t>على تحسين النتائج لصالح الأطفال</a:t>
            </a:r>
          </a:p>
          <a:p>
            <a:pPr marL="171450" lvl="0" indent="-171450">
              <a:spcBef>
                <a:spcPts val="0"/>
              </a:spcBef>
              <a:buFont typeface="Arial" panose="020B0604020202020204" pitchFamily="34" charset="0"/>
              <a:buChar char="•"/>
            </a:pPr>
            <a:r>
              <a:rPr lang="ar-AE" sz="1100" u="none" baseline="0"/>
              <a:t>يتحمل المشرفون مسؤولية دعم عمل الفريق بأكمله وزيادة جودة عمله من خلال الممارسات الفردية والجماعية. (</a:t>
            </a:r>
            <a:r>
              <a:rPr lang="ar-AE" sz="1100"/>
              <a:t>فكّر</a:t>
            </a:r>
            <a:r>
              <a:rPr lang="ar-AE" sz="1100" u="none" baseline="0"/>
              <a:t> مجددًا في الاستعارة التي ذكرناها عن الفريق الرياضي ومدربه)</a:t>
            </a:r>
          </a:p>
          <a:p>
            <a:pPr marL="171450" indent="-171450">
              <a:buFont typeface="Arial" panose="020B0604020202020204" pitchFamily="34" charset="0"/>
              <a:buChar char="•"/>
            </a:pPr>
            <a:r>
              <a:rPr lang="ar-AE" sz="1100" u="none" baseline="0"/>
              <a:t> تعد السرية </a:t>
            </a:r>
            <a:r>
              <a:rPr lang="ar-AE" sz="1100"/>
              <a:t>أمرًا </a:t>
            </a:r>
            <a:r>
              <a:rPr lang="ar-AE" sz="1100" u="none" baseline="0"/>
              <a:t>أساسيًّا</a:t>
            </a:r>
            <a:r>
              <a:rPr lang="ar-AE" sz="1100"/>
              <a:t> في العلاقة بين أخصائي إدارة الحالة والمشرف</a:t>
            </a:r>
          </a:p>
          <a:p>
            <a:pPr lvl="0">
              <a:spcBef>
                <a:spcPts val="0"/>
              </a:spcBef>
              <a:buNone/>
            </a:pPr>
            <a:endParaRPr lang="en-US" sz="1100" u="sng" dirty="0"/>
          </a:p>
        </p:txBody>
      </p:sp>
      <p:sp>
        <p:nvSpPr>
          <p:cNvPr id="4" name="Slide Number Placeholder 3"/>
          <p:cNvSpPr>
            <a:spLocks noGrp="1"/>
          </p:cNvSpPr>
          <p:nvPr>
            <p:ph type="sldNum" sz="quarter" idx="10"/>
          </p:nvPr>
        </p:nvSpPr>
        <p:spPr/>
        <p:txBody>
          <a:bodyPr/>
          <a:lstStyle/>
          <a:p>
            <a:fld id="{780767AD-8186-5647-9165-A19B63BA7F43}" type="slidenum">
              <a:rPr lang="en-US" smtClean="0"/>
              <a:t>5</a:t>
            </a:fld>
            <a:endParaRPr lang="en-US"/>
          </a:p>
        </p:txBody>
      </p:sp>
    </p:spTree>
    <p:extLst>
      <p:ext uri="{BB962C8B-B14F-4D97-AF65-F5344CB8AC3E}">
        <p14:creationId xmlns:p14="http://schemas.microsoft.com/office/powerpoint/2010/main" val="2126210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Shape 31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marL="118745">
              <a:buNone/>
            </a:pPr>
            <a:r>
              <a:rPr lang="ar-AE" sz="1100" b="0"/>
              <a:t>5 دقائق</a:t>
            </a:r>
          </a:p>
          <a:p>
            <a:pPr marL="118745">
              <a:buNone/>
            </a:pPr>
            <a:endParaRPr lang="en-US" sz="1100" b="0" dirty="0"/>
          </a:p>
          <a:p>
            <a:pPr marL="118745">
              <a:buNone/>
            </a:pPr>
            <a:r>
              <a:rPr lang="ar-AE" sz="1100" b="1"/>
              <a:t>قل</a:t>
            </a:r>
            <a:r>
              <a:rPr lang="ar-AE" sz="1100" b="0"/>
              <a:t>: نحن نركّز </a:t>
            </a:r>
            <a:r>
              <a:rPr lang="ar-AE" sz="1100" b="0" baseline="0"/>
              <a:t>على ممارسات الإشراف المنظم والرسمي والمخطط له من خلال هذا التدريب، ولكن من المهم الإشارة إلى أن الإشراف في بعض الأحيان يمكن أن يكون غير مخطط له. هذه هي الحقيقة وفقًا لطبيعة العمل في مجال حماية الأطفال في الحالات الإنسانية؛ حيث توجد غالبًا حالات ملحة تظهر لا يمكننا التخطيط لها</a:t>
            </a:r>
          </a:p>
          <a:p>
            <a:pPr marL="118745">
              <a:buNone/>
            </a:pPr>
            <a:endParaRPr lang="en-US" sz="1100" b="1" dirty="0"/>
          </a:p>
          <a:p>
            <a:pPr marL="118745" marR="0" lvl="0" indent="0" algn="r" defTabSz="914400" rtl="1" eaLnBrk="1" fontAlgn="auto" latinLnBrk="0" hangingPunct="1">
              <a:lnSpc>
                <a:spcPct val="100000"/>
              </a:lnSpc>
              <a:spcBef>
                <a:spcPts val="0"/>
              </a:spcBef>
              <a:spcAft>
                <a:spcPts val="0"/>
              </a:spcAft>
              <a:buClrTx/>
              <a:buSzTx/>
              <a:buFontTx/>
              <a:buNone/>
              <a:tabLst/>
              <a:defRPr/>
            </a:pPr>
            <a:r>
              <a:rPr lang="ar-AE" sz="1100" b="1"/>
              <a:t>راجع</a:t>
            </a:r>
            <a:r>
              <a:rPr lang="ar-AE" sz="1100" b="1" baseline="0"/>
              <a:t>:</a:t>
            </a:r>
            <a:r>
              <a:rPr lang="ar-AE" sz="1100" u="none" baseline="0"/>
              <a:t> كل نقطة وتحقق من فهمها</a:t>
            </a:r>
          </a:p>
          <a:p>
            <a:pPr marL="118745">
              <a:buNone/>
            </a:pPr>
            <a:endParaRPr lang="en-US" sz="1100" dirty="0"/>
          </a:p>
          <a:p>
            <a:pPr>
              <a:buNone/>
            </a:pPr>
            <a:endParaRPr lang="en-US" dirty="0"/>
          </a:p>
        </p:txBody>
      </p:sp>
      <p:sp>
        <p:nvSpPr>
          <p:cNvPr id="313" name="Shape 3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3256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a:buNone/>
            </a:pPr>
            <a:r>
              <a:rPr lang="ar-AE" b="0"/>
              <a:t>10 دقائق</a:t>
            </a:r>
          </a:p>
          <a:p>
            <a:pPr lvl="0">
              <a:spcBef>
                <a:spcPts val="0"/>
              </a:spcBef>
              <a:buNone/>
            </a:pPr>
            <a:endParaRPr lang="en-US" baseline="0" dirty="0"/>
          </a:p>
          <a:p>
            <a:pPr>
              <a:buNone/>
            </a:pPr>
            <a:r>
              <a:rPr lang="ar-AE" b="1"/>
              <a:t>قل:</a:t>
            </a:r>
            <a:r>
              <a:rPr lang="ar-AE"/>
              <a:t> كما ذكرنا، يمكن أن يحدث الإشراف في الوضع الفردي أو الجماعي. سنعرض الممارسات السبع والأدوات المتوافقة معها والتي يمكن استخدامها في وضعي </a:t>
            </a:r>
            <a:r>
              <a:rPr lang="ar-AE" baseline="0"/>
              <a:t>الإشراف.</a:t>
            </a:r>
            <a:r>
              <a:rPr lang="ar-AE"/>
              <a:t> ويوضح هذا المخطط أي الوضعين أنسب لأي ممارسة. لاحظ أنه يمكن تطبيق مناقشة الحالة إما من خلال الوضع الفردي أو الجماعي.</a:t>
            </a:r>
          </a:p>
          <a:p>
            <a:pPr>
              <a:buNone/>
            </a:pPr>
            <a:endParaRPr lang="en-US" dirty="0"/>
          </a:p>
          <a:p>
            <a:pPr>
              <a:buNone/>
            </a:pPr>
            <a:r>
              <a:rPr lang="ar-AE" b="1"/>
              <a:t>اسأل</a:t>
            </a:r>
            <a:r>
              <a:rPr lang="ar-AE"/>
              <a:t>: هل </a:t>
            </a:r>
            <a:r>
              <a:rPr lang="ar-AE" baseline="0"/>
              <a:t>يتم استخدام أي من هذه الممارسات بانتظام داخل منظمتك؟</a:t>
            </a:r>
          </a:p>
          <a:p>
            <a:pPr>
              <a:buNone/>
            </a:pPr>
            <a:endParaRPr lang="en-US" dirty="0"/>
          </a:p>
          <a:p>
            <a:pPr>
              <a:buNone/>
            </a:pPr>
            <a:r>
              <a:rPr lang="ar-AE" b="1"/>
              <a:t> راجع</a:t>
            </a:r>
            <a:r>
              <a:rPr lang="ar-AE"/>
              <a:t> الجدول وتأكد من فهم الجميع لمحتوى المخطط</a:t>
            </a:r>
          </a:p>
          <a:p>
            <a:pPr>
              <a:buNone/>
            </a:pPr>
            <a:endParaRPr lang="en-US" dirty="0"/>
          </a:p>
          <a:p>
            <a:pPr>
              <a:buNone/>
            </a:pPr>
            <a:endParaRPr lang="en-US" b="1" dirty="0"/>
          </a:p>
        </p:txBody>
      </p:sp>
      <p:sp>
        <p:nvSpPr>
          <p:cNvPr id="168" name="Shape 16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7</a:t>
            </a:fld>
            <a:endParaRPr lang="en-US"/>
          </a:p>
        </p:txBody>
      </p:sp>
    </p:spTree>
    <p:extLst>
      <p:ext uri="{BB962C8B-B14F-4D97-AF65-F5344CB8AC3E}">
        <p14:creationId xmlns:p14="http://schemas.microsoft.com/office/powerpoint/2010/main" val="221435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SzPct val="25000"/>
              <a:buNone/>
            </a:pPr>
            <a:r>
              <a:rPr lang="ar-AE" sz="1100" b="0">
                <a:latin typeface="+mn-lt"/>
              </a:rPr>
              <a:t>10 دقائق</a:t>
            </a:r>
          </a:p>
          <a:p>
            <a:pPr>
              <a:buSzPct val="25000"/>
              <a:buNone/>
            </a:pPr>
            <a:endParaRPr lang="en-US" sz="1100" dirty="0">
              <a:latin typeface="+mn-lt"/>
            </a:endParaRPr>
          </a:p>
          <a:p>
            <a:pPr>
              <a:buSzPct val="25000"/>
              <a:buNone/>
            </a:pPr>
            <a:r>
              <a:rPr lang="ar-AE" sz="1100" b="1">
                <a:latin typeface="+mn-lt"/>
              </a:rPr>
              <a:t>قل</a:t>
            </a:r>
            <a:r>
              <a:rPr lang="ar-AE" sz="1100">
                <a:latin typeface="+mn-lt"/>
              </a:rPr>
              <a:t>: تُعدّ الممارسة الأولى تلك الممارسة التي تُعتبر ذات أولوية </a:t>
            </a:r>
            <a:r>
              <a:rPr lang="ar-AE" sz="1100" baseline="0">
                <a:latin typeface="+mn-lt"/>
              </a:rPr>
              <a:t>ضمن المبادئ التوجيهية المشتركة بين الوكالات لإدارة الحالة؛ ألا وهي الإشراف الفردي. تركّز هذه الممارسة على أهمية العلاقة بين أخصائي إدارة الحالة والمشرف وينبغي أن تتناول جميع وظائف الإشراف الثلاث.</a:t>
            </a:r>
          </a:p>
          <a:p>
            <a:pPr>
              <a:buSzPct val="25000"/>
              <a:buNone/>
            </a:pPr>
            <a:endParaRPr lang="en-US" sz="1100" dirty="0">
              <a:latin typeface="+mn-lt"/>
            </a:endParaRPr>
          </a:p>
          <a:p>
            <a:pPr>
              <a:buNone/>
            </a:pPr>
            <a:r>
              <a:rPr lang="ar-AE" sz="1100" b="1" i="0" u="none" strike="noStrike" cap="none">
                <a:latin typeface="+mn-lt"/>
                <a:ea typeface="Calibri"/>
                <a:cs typeface="Calibri"/>
                <a:sym typeface="Calibri"/>
              </a:rPr>
              <a:t> وزِّع:</a:t>
            </a:r>
            <a:r>
              <a:rPr lang="ar-AE" sz="1100" b="0" i="0" u="none" strike="noStrike" cap="none">
                <a:latin typeface="+mn-lt"/>
                <a:ea typeface="Calibri"/>
                <a:cs typeface="Calibri"/>
                <a:sym typeface="Calibri"/>
              </a:rPr>
              <a:t> 2.1 سجل الإشراف الفردي على المشاركين وراجعه معهم</a:t>
            </a:r>
          </a:p>
          <a:p>
            <a:pPr>
              <a:buNone/>
            </a:pPr>
            <a:endParaRPr lang="en-US" sz="1100" b="0" i="0" u="none" strike="noStrike" cap="none" dirty="0">
              <a:latin typeface="+mn-lt"/>
              <a:ea typeface="Calibri"/>
              <a:cs typeface="Calibri"/>
              <a:sym typeface="Calibri"/>
            </a:endParaRPr>
          </a:p>
          <a:p>
            <a:pPr>
              <a:buNone/>
            </a:pPr>
            <a:r>
              <a:rPr lang="ar-AE" sz="1100" b="1" i="0" u="none" strike="noStrike" cap="none">
                <a:latin typeface="+mn-lt"/>
                <a:ea typeface="Calibri"/>
                <a:cs typeface="Calibri"/>
                <a:sym typeface="Calibri"/>
              </a:rPr>
              <a:t>ملاحظات للمدرب</a:t>
            </a:r>
            <a:r>
              <a:rPr lang="ar-AE" sz="1100" b="0" i="0" u="none" strike="noStrike" cap="none">
                <a:latin typeface="+mn-lt"/>
                <a:ea typeface="Calibri"/>
                <a:cs typeface="Calibri"/>
                <a:sym typeface="Calibri"/>
              </a:rPr>
              <a:t>:</a:t>
            </a:r>
          </a:p>
          <a:p>
            <a:pPr>
              <a:buNone/>
            </a:pPr>
            <a:r>
              <a:rPr lang="ar-AE" sz="1100" b="0" i="0" u="none" strike="noStrike" cap="none">
                <a:latin typeface="+mn-lt"/>
                <a:ea typeface="Calibri"/>
                <a:cs typeface="Calibri"/>
                <a:sym typeface="Calibri"/>
              </a:rPr>
              <a:t> قد </a:t>
            </a:r>
            <a:r>
              <a:rPr lang="ar-AE" sz="1100" b="0" i="0" u="none" strike="noStrike" cap="none" baseline="0">
                <a:latin typeface="+mn-lt"/>
                <a:ea typeface="Calibri"/>
                <a:cs typeface="Calibri"/>
                <a:sym typeface="Calibri"/>
              </a:rPr>
              <a:t>يكون من المفيد أن تشرح للمشاركين أن جميع الأدوات السبع قد تم تنظيمها بالطريقة نفسها:</a:t>
            </a:r>
          </a:p>
          <a:p>
            <a:pPr marL="0" indent="0">
              <a:buFont typeface="Arial" panose="020B0604020202020204" pitchFamily="34" charset="0"/>
              <a:buNone/>
            </a:pPr>
            <a:r>
              <a:rPr lang="ar-AE" sz="1100" b="0" i="0" u="none" strike="noStrike" cap="none" baseline="0">
                <a:latin typeface="+mn-lt"/>
                <a:ea typeface="Calibri"/>
                <a:cs typeface="Calibri"/>
                <a:sym typeface="Calibri"/>
              </a:rPr>
              <a:t>1. ملخص عام يتضمن</a:t>
            </a:r>
          </a:p>
          <a:p>
            <a:pPr marL="628650" lvl="1" indent="-171450">
              <a:buFont typeface="Arial" panose="020B0604020202020204" pitchFamily="34" charset="0"/>
              <a:buChar char="•"/>
            </a:pPr>
            <a:r>
              <a:rPr lang="ar-AE" sz="1100" b="0" i="0" u="none" strike="noStrike" cap="none" baseline="0">
                <a:latin typeface="+mn-lt"/>
                <a:ea typeface="Calibri"/>
                <a:cs typeface="Calibri"/>
                <a:sym typeface="Calibri"/>
              </a:rPr>
              <a:t> التعريف</a:t>
            </a:r>
          </a:p>
          <a:p>
            <a:pPr marL="628650" lvl="1" indent="-171450">
              <a:buFont typeface="Arial" panose="020B0604020202020204" pitchFamily="34" charset="0"/>
              <a:buChar char="•"/>
            </a:pPr>
            <a:r>
              <a:rPr lang="ar-AE" sz="1100" b="0" i="0" u="none" strike="noStrike" cap="none" baseline="0">
                <a:latin typeface="+mn-lt"/>
                <a:ea typeface="Calibri"/>
                <a:cs typeface="Calibri"/>
                <a:sym typeface="Calibri"/>
              </a:rPr>
              <a:t>الغرض من الأداة</a:t>
            </a:r>
          </a:p>
          <a:p>
            <a:pPr marL="628650" lvl="1" indent="-171450">
              <a:buFont typeface="Arial" panose="020B0604020202020204" pitchFamily="34" charset="0"/>
              <a:buChar char="•"/>
            </a:pPr>
            <a:r>
              <a:rPr lang="ar-AE" sz="1100" b="0" i="0" u="none" strike="noStrike" cap="none" baseline="0">
                <a:latin typeface="+mn-lt"/>
                <a:ea typeface="Calibri"/>
                <a:cs typeface="Calibri"/>
                <a:sym typeface="Calibri"/>
              </a:rPr>
              <a:t>الوتيرة / المدة</a:t>
            </a:r>
          </a:p>
          <a:p>
            <a:pPr marL="628650" lvl="1" indent="-171450">
              <a:buFont typeface="Arial" panose="020B0604020202020204" pitchFamily="34" charset="0"/>
              <a:buChar char="•"/>
            </a:pPr>
            <a:r>
              <a:rPr lang="ar-AE" sz="1100" b="0" i="0" u="none" strike="noStrike" cap="none" baseline="0">
                <a:latin typeface="+mn-lt"/>
                <a:ea typeface="Calibri"/>
                <a:cs typeface="Calibri"/>
                <a:sym typeface="Calibri"/>
              </a:rPr>
              <a:t>التوجيه</a:t>
            </a:r>
          </a:p>
          <a:p>
            <a:pPr marL="0" indent="0">
              <a:buFont typeface="Arial" panose="020B0604020202020204" pitchFamily="34" charset="0"/>
              <a:buNone/>
            </a:pPr>
            <a:r>
              <a:rPr lang="ar-AE" sz="1100" b="0" i="0" u="none" strike="noStrike" cap="none" baseline="0">
                <a:latin typeface="+mn-lt"/>
                <a:ea typeface="Calibri"/>
                <a:cs typeface="Calibri"/>
                <a:sym typeface="Calibri"/>
              </a:rPr>
              <a:t>2. الأداة الفعلية التي سيتم استخدامها في ممارسة الإشراف اليومي (يوفر العديد منها قسمًا للمشرف لتتبع التقدم المُحرز وتدوين الملاحظات والتخطيط للإجراءات اللازم اتخاذها مع أخصائي إدارة الحالة)</a:t>
            </a:r>
          </a:p>
          <a:p>
            <a:pPr>
              <a:buNone/>
            </a:pPr>
            <a:endParaRPr lang="en-US" sz="1100" b="0" i="0" u="none" strike="noStrike" cap="none" dirty="0">
              <a:latin typeface="+mn-lt"/>
              <a:ea typeface="Calibri"/>
              <a:cs typeface="Calibri"/>
              <a:sym typeface="Calibri"/>
            </a:endParaRPr>
          </a:p>
          <a:p>
            <a:pPr>
              <a:buNone/>
            </a:pPr>
            <a:r>
              <a:rPr lang="ar-AE" sz="1100" b="0" i="0" u="none" strike="noStrike" cap="none">
                <a:latin typeface="+mn-lt"/>
                <a:ea typeface="Calibri"/>
                <a:cs typeface="Calibri"/>
                <a:sym typeface="Calibri"/>
              </a:rPr>
              <a:t>يشير سجل الإشراف الفردي إلى ممارسات الإشراف الأخرى، </a:t>
            </a:r>
            <a:r>
              <a:rPr lang="ar-AE" sz="1100" b="0" i="0" u="none" strike="noStrike" cap="none" baseline="0">
                <a:latin typeface="+mn-lt"/>
                <a:ea typeface="Calibri"/>
                <a:cs typeface="Calibri"/>
                <a:sym typeface="Calibri"/>
              </a:rPr>
              <a:t>حتى يتسنى للمشرف متابعة الأنشطة الأخرى التي حدثت في الاجتماع الأخير مع أخصائي إدارة الحالة. قد يرغب المشاركون في طرح بعض الأسئلة بشأن هذا الأمر، ولذلك اشرح لهم أن الأمر سيصبح أكثر وضوحًا عند عرض الأدوات الأخرى.</a:t>
            </a:r>
          </a:p>
          <a:p>
            <a:pPr>
              <a:buNone/>
            </a:pPr>
            <a:endParaRPr lang="en-US" sz="1100" dirty="0">
              <a:latin typeface="+mn-lt"/>
            </a:endParaRPr>
          </a:p>
          <a:p>
            <a:pPr marL="0" marR="0" lvl="0" indent="0" algn="r" rtl="1">
              <a:spcBef>
                <a:spcPts val="0"/>
              </a:spcBef>
              <a:buSzPct val="25000"/>
              <a:buNone/>
            </a:pPr>
            <a:r>
              <a:rPr lang="ar-AE" sz="1100" b="0" i="0" u="none" strike="noStrike" cap="none">
                <a:solidFill>
                  <a:schemeClr val="dk1"/>
                </a:solidFill>
                <a:latin typeface="+mn-lt"/>
                <a:ea typeface="Calibri"/>
                <a:cs typeface="Calibri"/>
                <a:sym typeface="Calibri"/>
              </a:rPr>
              <a:t> </a:t>
            </a:r>
          </a:p>
          <a:p>
            <a:pPr marL="0" marR="0" lvl="0" indent="0" algn="l" rtl="0">
              <a:spcBef>
                <a:spcPts val="0"/>
              </a:spcBef>
              <a:buSzPct val="25000"/>
              <a:buNone/>
            </a:pPr>
            <a:endParaRPr sz="1100" dirty="0">
              <a:latin typeface="+mn-lt"/>
            </a:endParaRPr>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4220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ar-AE" sz="1100"/>
              <a:t>تحقق </a:t>
            </a:r>
            <a:r>
              <a:rPr lang="ar-AE" sz="1100" baseline="0"/>
              <a:t>مع المشاركين لمعرفة ما إذا كانت لديهم أي أسئلة أو تعليقات قبل المتابعة.</a:t>
            </a:r>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9</a:t>
            </a:fld>
            <a:endParaRPr lang="en-AU"/>
          </a:p>
        </p:txBody>
      </p:sp>
    </p:spTree>
    <p:extLst>
      <p:ext uri="{BB962C8B-B14F-4D97-AF65-F5344CB8AC3E}">
        <p14:creationId xmlns:p14="http://schemas.microsoft.com/office/powerpoint/2010/main" val="3058471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SzPct val="25000"/>
              <a:buNone/>
            </a:pPr>
            <a:r>
              <a:rPr lang="ar-AE" sz="1100" b="0">
                <a:latin typeface="+mn-lt"/>
              </a:rPr>
              <a:t>10 دقائق</a:t>
            </a:r>
          </a:p>
          <a:p>
            <a:pPr>
              <a:buSzPct val="25000"/>
              <a:buNone/>
            </a:pPr>
            <a:endParaRPr lang="en-US" sz="1100" dirty="0">
              <a:latin typeface="+mn-lt"/>
            </a:endParaRPr>
          </a:p>
          <a:p>
            <a:pPr>
              <a:buNone/>
            </a:pPr>
            <a:r>
              <a:rPr lang="ar-AE" sz="1100" b="1">
                <a:latin typeface="+mn-lt"/>
                <a:ea typeface="Calibri"/>
                <a:cs typeface="Calibri"/>
                <a:sym typeface="Calibri"/>
              </a:rPr>
              <a:t>قل</a:t>
            </a:r>
            <a:r>
              <a:rPr lang="ar-AE" sz="1100" b="1" i="0" u="none" strike="noStrike" cap="none">
                <a:latin typeface="+mn-lt"/>
                <a:ea typeface="Calibri"/>
                <a:cs typeface="Calibri"/>
                <a:sym typeface="Calibri"/>
              </a:rPr>
              <a:t>:</a:t>
            </a:r>
            <a:r>
              <a:rPr lang="ar-AE" sz="1100" b="0" i="0" u="none" strike="noStrike" cap="none">
                <a:latin typeface="+mn-lt"/>
                <a:ea typeface="Calibri"/>
                <a:cs typeface="Calibri"/>
                <a:sym typeface="Calibri"/>
              </a:rPr>
              <a:t> يتشابه</a:t>
            </a:r>
            <a:r>
              <a:rPr lang="ar-AE" sz="1100" b="0" i="0" u="none" strike="noStrike" cap="none" baseline="0">
                <a:latin typeface="+mn-lt"/>
                <a:ea typeface="Calibri"/>
                <a:cs typeface="Calibri"/>
                <a:sym typeface="Calibri"/>
              </a:rPr>
              <a:t> هدف </a:t>
            </a:r>
            <a:r>
              <a:rPr lang="ar-AE" sz="1100">
                <a:latin typeface="+mn-lt"/>
                <a:ea typeface="Calibri"/>
                <a:cs typeface="Calibri"/>
                <a:sym typeface="Calibri"/>
              </a:rPr>
              <a:t>اجتماع إدارة الحالة كثيرًا </a:t>
            </a:r>
            <a:r>
              <a:rPr lang="ar-AE" sz="1100" b="0" i="0" u="none" strike="noStrike" cap="none" baseline="0">
                <a:latin typeface="+mn-lt"/>
                <a:ea typeface="Calibri"/>
                <a:cs typeface="Calibri"/>
                <a:sym typeface="Calibri"/>
              </a:rPr>
              <a:t>مع هدف الإشراف الفردي.</a:t>
            </a:r>
            <a:r>
              <a:rPr lang="ar-AE" sz="1100">
                <a:latin typeface="+mn-lt"/>
                <a:ea typeface="Calibri"/>
                <a:cs typeface="Calibri"/>
                <a:sym typeface="Calibri"/>
              </a:rPr>
              <a:t> ويعد منصة لتلبية كل </a:t>
            </a:r>
            <a:r>
              <a:rPr lang="ar-AE" sz="1100" b="0" i="0" u="none" strike="noStrike" cap="none" baseline="0">
                <a:latin typeface="+mn-lt"/>
                <a:ea typeface="Calibri"/>
                <a:cs typeface="Calibri"/>
                <a:sym typeface="Calibri"/>
              </a:rPr>
              <a:t>وظائف الإشراف الثلاث</a:t>
            </a:r>
            <a:r>
              <a:rPr lang="ar-AE" sz="1100">
                <a:latin typeface="+mn-lt"/>
                <a:ea typeface="Calibri"/>
                <a:cs typeface="Calibri"/>
                <a:sym typeface="Calibri"/>
              </a:rPr>
              <a:t>. ومن الطبيعي تخصيص</a:t>
            </a:r>
            <a:r>
              <a:rPr lang="ar-AE" sz="1100" b="0" i="0" u="none" strike="noStrike" cap="none" baseline="0">
                <a:latin typeface="+mn-lt"/>
                <a:ea typeface="Calibri"/>
                <a:cs typeface="Calibri"/>
                <a:sym typeface="Calibri"/>
              </a:rPr>
              <a:t> وقت أقل لكل أخصائي إدارة حالة مقارنة بالجلسة الفردية</a:t>
            </a:r>
            <a:r>
              <a:rPr lang="ar-AE" sz="1100">
                <a:latin typeface="+mn-lt"/>
                <a:ea typeface="Calibri"/>
                <a:cs typeface="Calibri"/>
                <a:sym typeface="Calibri"/>
              </a:rPr>
              <a:t>.</a:t>
            </a:r>
            <a:r>
              <a:rPr lang="ar-AE" sz="1100" b="0" i="0" u="none" strike="noStrike" cap="none" baseline="0">
                <a:latin typeface="+mn-lt"/>
                <a:ea typeface="Calibri"/>
                <a:cs typeface="Calibri"/>
                <a:sym typeface="Calibri"/>
              </a:rPr>
              <a:t> وبالرغم من ذلك، تعد الجلسات الجماعية أساسية </a:t>
            </a:r>
            <a:r>
              <a:rPr lang="ar-AE" sz="1100">
                <a:latin typeface="+mn-lt"/>
                <a:ea typeface="Calibri"/>
                <a:cs typeface="Calibri"/>
                <a:sym typeface="Calibri"/>
              </a:rPr>
              <a:t>لمراجعة الحالة / مراجعة ملف الحالة والتطوير المهني والتأمل الذاتي / الوعي الذاتي والصحة الذاتية وغيرها.  </a:t>
            </a:r>
          </a:p>
          <a:p>
            <a:pPr>
              <a:buNone/>
            </a:pPr>
            <a:endParaRPr lang="en-US" sz="1100" dirty="0">
              <a:latin typeface="+mn-lt"/>
            </a:endParaRPr>
          </a:p>
          <a:p>
            <a:r>
              <a:rPr lang="ar-AE" sz="1100" b="1">
                <a:latin typeface="+mn-lt"/>
                <a:ea typeface="+mn-ea"/>
                <a:cs typeface="+mn-cs"/>
              </a:rPr>
              <a:t>قل</a:t>
            </a:r>
            <a:r>
              <a:rPr lang="ar-AE" sz="1100">
                <a:latin typeface="+mn-lt"/>
                <a:ea typeface="+mn-ea"/>
                <a:cs typeface="+mn-cs"/>
              </a:rPr>
              <a:t>:</a:t>
            </a:r>
            <a:r>
              <a:rPr lang="ar-AE" sz="1100">
                <a:solidFill>
                  <a:schemeClr val="tx1"/>
                </a:solidFill>
                <a:latin typeface="+mn-lt"/>
                <a:ea typeface="+mn-ea"/>
                <a:cs typeface="+mn-cs"/>
              </a:rPr>
              <a:t> يُنصح بتنظيم اجتماع مُطوّل مرة واحدة شهريًّا من قِبل المشرف (لمدة ساعة إضافية، حتى نصف اليوم) للتركيز على تطوير المهارات أو العناية بالعاملين وصحتهم.</a:t>
            </a:r>
          </a:p>
          <a:p>
            <a:pPr marL="0" marR="0" lvl="0" indent="0" algn="l" rtl="0">
              <a:spcBef>
                <a:spcPts val="0"/>
              </a:spcBef>
              <a:buSzPct val="25000"/>
              <a:buNone/>
            </a:pPr>
            <a:endParaRPr lang="en-US" sz="1100" dirty="0">
              <a:latin typeface="+mn-lt"/>
            </a:endParaRPr>
          </a:p>
          <a:p>
            <a:pPr marL="0" marR="0" lvl="0" indent="0" algn="r" defTabSz="914400" rtl="1" eaLnBrk="1" fontAlgn="auto" latinLnBrk="0" hangingPunct="1">
              <a:lnSpc>
                <a:spcPct val="100000"/>
              </a:lnSpc>
              <a:spcBef>
                <a:spcPts val="0"/>
              </a:spcBef>
              <a:spcAft>
                <a:spcPts val="0"/>
              </a:spcAft>
              <a:buClrTx/>
              <a:buSzPct val="25000"/>
              <a:buFontTx/>
              <a:buNone/>
              <a:tabLst/>
              <a:defRPr/>
            </a:pPr>
            <a:r>
              <a:rPr lang="ar-AE" sz="1100" b="1" i="0" u="none" strike="noStrike" cap="none">
                <a:latin typeface="+mn-lt"/>
                <a:ea typeface="Calibri"/>
                <a:cs typeface="Calibri"/>
                <a:sym typeface="Calibri"/>
              </a:rPr>
              <a:t>وزِّع</a:t>
            </a:r>
            <a:r>
              <a:rPr lang="ar-AE" sz="1100" b="0" i="0" u="none" strike="noStrike" cap="none">
                <a:latin typeface="+mn-lt"/>
                <a:ea typeface="Calibri"/>
                <a:cs typeface="Calibri"/>
                <a:sym typeface="Calibri"/>
              </a:rPr>
              <a:t>: 2.2 سجل اجتماع إدارة الحالة على المشاركين وراجعها معهم</a:t>
            </a:r>
          </a:p>
          <a:p>
            <a:pPr marL="0" marR="0" lvl="0" indent="0" algn="l" rtl="0">
              <a:spcBef>
                <a:spcPts val="0"/>
              </a:spcBef>
              <a:buSzPct val="25000"/>
              <a:buNone/>
            </a:pPr>
            <a:endParaRPr sz="1100" dirty="0">
              <a:latin typeface="+mn-lt"/>
            </a:endParaRPr>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10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52308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Blue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026794">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ext uri="{BB962C8B-B14F-4D97-AF65-F5344CB8AC3E}">
        <p14:creationId xmlns:p14="http://schemas.microsoft.com/office/powerpoint/2010/main" val="1934870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Text -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1"/>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5"/>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12" name="Text Placeholder 11"/>
          <p:cNvSpPr>
            <a:spLocks noGrp="1"/>
          </p:cNvSpPr>
          <p:nvPr>
            <p:ph type="body" sz="quarter" idx="12" hasCustomPrompt="1"/>
          </p:nvPr>
        </p:nvSpPr>
        <p:spPr>
          <a:xfrm>
            <a:off x="656021" y="2614613"/>
            <a:ext cx="10820015" cy="3771900"/>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2753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Text -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3"/>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656024" y="1589835"/>
            <a:ext cx="3617259" cy="92275"/>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5"/>
            <a:ext cx="10820015" cy="485775"/>
          </a:xfrm>
        </p:spPr>
        <p:txBody>
          <a:bodyPr/>
          <a:lstStyle>
            <a:lvl1pPr marL="0" indent="0">
              <a:buNone/>
              <a:defRPr b="1">
                <a:solidFill>
                  <a:schemeClr val="accent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614612"/>
            <a:ext cx="10820015" cy="3729037"/>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Text -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5"/>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6"/>
            <a:ext cx="10820015" cy="571500"/>
          </a:xfrm>
        </p:spPr>
        <p:txBody>
          <a:bodyPr/>
          <a:lstStyle>
            <a:lvl1pPr marL="0" indent="0">
              <a:buNone/>
              <a:defRPr b="1">
                <a:solidFill>
                  <a:schemeClr val="accent6"/>
                </a:solidFill>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614612"/>
            <a:ext cx="10820015" cy="3729037"/>
          </a:xfrm>
        </p:spPr>
        <p:txBody>
          <a:bodyPr/>
          <a:lstStyle>
            <a:lvl1pPr>
              <a:buClr>
                <a:schemeClr val="accent6"/>
              </a:buClr>
              <a:defRPr>
                <a:solidFill>
                  <a:schemeClr val="tx1"/>
                </a:solidFill>
              </a:defRPr>
            </a:lvl1pPr>
            <a:lvl2pPr>
              <a:buClr>
                <a:schemeClr val="accent6"/>
              </a:buClr>
              <a:defRPr>
                <a:solidFill>
                  <a:schemeClr val="tx1"/>
                </a:solidFill>
              </a:defRPr>
            </a:lvl2pPr>
            <a:lvl3pPr>
              <a:buClr>
                <a:schemeClr val="accent6"/>
              </a:buClr>
              <a:defRPr>
                <a:solidFill>
                  <a:schemeClr val="tx1"/>
                </a:solidFill>
              </a:defRPr>
            </a:lvl3pPr>
            <a:lvl4pPr>
              <a:buClr>
                <a:schemeClr val="accent6"/>
              </a:buClr>
              <a:defRPr>
                <a:solidFill>
                  <a:schemeClr val="tx1"/>
                </a:solidFill>
              </a:defRPr>
            </a:lvl4pPr>
            <a:lvl5pPr>
              <a:buClr>
                <a:schemeClr val="accent6"/>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Text -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4"/>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5"/>
            <a:ext cx="10820015" cy="428625"/>
          </a:xfrm>
        </p:spPr>
        <p:txBody>
          <a:bodyPr/>
          <a:lstStyle>
            <a:lvl1pPr marL="0" indent="0">
              <a:buNone/>
              <a:defRPr b="1">
                <a:solidFill>
                  <a:schemeClr val="accent2"/>
                </a:solidFill>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614612"/>
            <a:ext cx="10820015" cy="3729037"/>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mp; Text with Dots - Blue">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duotone>
                <a:schemeClr val="accent1">
                  <a:shade val="45000"/>
                  <a:satMod val="135000"/>
                </a:schemeClr>
                <a:prstClr val="white"/>
              </a:duotone>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3" name="Picture 12"/>
            <p:cNvPicPr>
              <a:picLocks noChangeAspect="1"/>
            </p:cNvPicPr>
            <p:nvPr/>
          </p:nvPicPr>
          <p:blipFill rotWithShape="1">
            <a:blip r:embed="rId2">
              <a:alphaModFix amt="20000"/>
              <a:duotone>
                <a:schemeClr val="accent1">
                  <a:shade val="45000"/>
                  <a:satMod val="135000"/>
                </a:schemeClr>
                <a:prstClr val="white"/>
              </a:duotone>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1"/>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3" y="1690688"/>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12" name="Text Placeholder 11"/>
          <p:cNvSpPr>
            <a:spLocks noGrp="1"/>
          </p:cNvSpPr>
          <p:nvPr>
            <p:ph type="body" sz="quarter" idx="12" hasCustomPrompt="1"/>
          </p:nvPr>
        </p:nvSpPr>
        <p:spPr>
          <a:xfrm>
            <a:off x="656022" y="2333626"/>
            <a:ext cx="10820015" cy="3771900"/>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Text with Dots - Purple">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2">
              <a:alphaModFix amt="20000"/>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3"/>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2" y="1690688"/>
            <a:ext cx="10820015" cy="485775"/>
          </a:xfrm>
        </p:spPr>
        <p:txBody>
          <a:bodyPr/>
          <a:lstStyle>
            <a:lvl1pPr marL="0" indent="0">
              <a:buNone/>
              <a:defRPr b="1">
                <a:solidFill>
                  <a:schemeClr val="accent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333625"/>
            <a:ext cx="10820015" cy="3729037"/>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Text with Dots -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5"/>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2" y="1690688"/>
            <a:ext cx="10820015" cy="571500"/>
          </a:xfrm>
        </p:spPr>
        <p:txBody>
          <a:bodyPr/>
          <a:lstStyle>
            <a:lvl1pPr marL="0" indent="0">
              <a:buNone/>
              <a:defRPr b="1">
                <a:solidFill>
                  <a:schemeClr val="accent6"/>
                </a:solidFill>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333624"/>
            <a:ext cx="10820015" cy="3729037"/>
          </a:xfrm>
        </p:spPr>
        <p:txBody>
          <a:bodyPr/>
          <a:lstStyle>
            <a:lvl1pPr>
              <a:buClr>
                <a:schemeClr val="accent6"/>
              </a:buClr>
              <a:defRPr>
                <a:solidFill>
                  <a:schemeClr val="tx1"/>
                </a:solidFill>
              </a:defRPr>
            </a:lvl1pPr>
            <a:lvl2pPr>
              <a:buClr>
                <a:schemeClr val="accent6"/>
              </a:buClr>
              <a:defRPr>
                <a:solidFill>
                  <a:schemeClr val="tx1"/>
                </a:solidFill>
              </a:defRPr>
            </a:lvl2pPr>
            <a:lvl3pPr>
              <a:buClr>
                <a:schemeClr val="accent6"/>
              </a:buClr>
              <a:defRPr>
                <a:solidFill>
                  <a:schemeClr val="tx1"/>
                </a:solidFill>
              </a:defRPr>
            </a:lvl3pPr>
            <a:lvl4pPr>
              <a:buClr>
                <a:schemeClr val="accent6"/>
              </a:buClr>
              <a:defRPr>
                <a:solidFill>
                  <a:schemeClr val="tx1"/>
                </a:solidFill>
              </a:defRPr>
            </a:lvl4pPr>
            <a:lvl5pPr>
              <a:buClr>
                <a:schemeClr val="accent6"/>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duotone>
                <a:schemeClr val="accent5">
                  <a:shade val="45000"/>
                  <a:satMod val="135000"/>
                </a:schemeClr>
                <a:prstClr val="white"/>
              </a:duotone>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2">
              <a:alphaModFix amt="20000"/>
              <a:duotone>
                <a:schemeClr val="accent5">
                  <a:shade val="45000"/>
                  <a:satMod val="135000"/>
                </a:schemeClr>
                <a:prstClr val="white"/>
              </a:duotone>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Text with Dots- Green">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duotone>
                <a:schemeClr val="accent4">
                  <a:shade val="45000"/>
                  <a:satMod val="135000"/>
                </a:schemeClr>
                <a:prstClr val="white"/>
              </a:duotone>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2">
              <a:alphaModFix amt="20000"/>
              <a:duotone>
                <a:schemeClr val="accent4">
                  <a:shade val="45000"/>
                  <a:satMod val="135000"/>
                </a:schemeClr>
                <a:prstClr val="white"/>
              </a:duotone>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2" y="365125"/>
            <a:ext cx="10820013" cy="1325563"/>
          </a:xfrm>
        </p:spPr>
        <p:txBody>
          <a:bodyPr>
            <a:normAutofit/>
          </a:bodyPr>
          <a:lstStyle>
            <a:lvl1pPr>
              <a:defRPr sz="3600" b="1">
                <a:solidFill>
                  <a:schemeClr val="accent4"/>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2" y="1690688"/>
            <a:ext cx="10820015" cy="428625"/>
          </a:xfrm>
        </p:spPr>
        <p:txBody>
          <a:bodyPr/>
          <a:lstStyle>
            <a:lvl1pPr marL="0" indent="0">
              <a:buNone/>
              <a:defRPr b="1">
                <a:solidFill>
                  <a:schemeClr val="accent2"/>
                </a:solidFill>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333625"/>
            <a:ext cx="10820015" cy="3729037"/>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amp; Text - Blue">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1"/>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5412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amp; Text - Purple">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3"/>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Purple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97467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amp; Text - Teal">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5"/>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5"/>
              </a:buClr>
              <a:defRPr>
                <a:solidFill>
                  <a:schemeClr val="tx1"/>
                </a:solidFill>
              </a:defRPr>
            </a:lvl1pPr>
            <a:lvl2pPr>
              <a:buClr>
                <a:schemeClr val="accent5"/>
              </a:buClr>
              <a:defRPr>
                <a:solidFill>
                  <a:schemeClr val="tx1"/>
                </a:solidFill>
              </a:defRPr>
            </a:lvl2pPr>
            <a:lvl3pPr>
              <a:buClr>
                <a:schemeClr val="accent5"/>
              </a:buClr>
              <a:defRPr>
                <a:solidFill>
                  <a:schemeClr val="tx1"/>
                </a:solidFill>
              </a:defRPr>
            </a:lvl3pPr>
            <a:lvl4pPr>
              <a:buClr>
                <a:schemeClr val="accent5"/>
              </a:buClr>
              <a:defRPr>
                <a:solidFill>
                  <a:schemeClr val="tx1"/>
                </a:solidFill>
              </a:defRPr>
            </a:lvl4pPr>
            <a:lvl5pPr>
              <a:buClr>
                <a:schemeClr val="accent5"/>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amp; Text - Green">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4"/>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mp; Two Column - Blue">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rgbClr val="0167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3"/>
              </a:buClr>
              <a:defRPr sz="2400">
                <a:solidFill>
                  <a:schemeClr val="tx1"/>
                </a:solidFill>
              </a:defRPr>
            </a:lvl1pPr>
            <a:lvl2pPr>
              <a:buClr>
                <a:schemeClr val="accent3"/>
              </a:buClr>
              <a:defRPr sz="2400">
                <a:solidFill>
                  <a:schemeClr val="tx1"/>
                </a:solidFill>
              </a:defRPr>
            </a:lvl2pPr>
            <a:lvl3pPr>
              <a:buClr>
                <a:schemeClr val="accent3"/>
              </a:buClr>
              <a:defRPr sz="2400">
                <a:solidFill>
                  <a:schemeClr val="tx1"/>
                </a:solidFill>
              </a:defRPr>
            </a:lvl3pPr>
            <a:lvl4pPr>
              <a:buClr>
                <a:schemeClr val="accent3"/>
              </a:buClr>
              <a:defRPr sz="2400">
                <a:solidFill>
                  <a:schemeClr val="tx1"/>
                </a:solidFill>
              </a:defRPr>
            </a:lvl4pPr>
            <a:lvl5pPr>
              <a:buClr>
                <a:schemeClr val="accent3"/>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3"/>
              </a:buClr>
              <a:defRPr sz="2400">
                <a:solidFill>
                  <a:schemeClr val="tx1"/>
                </a:solidFill>
              </a:defRPr>
            </a:lvl1pPr>
            <a:lvl2pPr>
              <a:buClr>
                <a:schemeClr val="accent3"/>
              </a:buClr>
              <a:defRPr sz="2400">
                <a:solidFill>
                  <a:schemeClr val="tx1"/>
                </a:solidFill>
              </a:defRPr>
            </a:lvl2pPr>
            <a:lvl3pPr>
              <a:buClr>
                <a:schemeClr val="accent3"/>
              </a:buClr>
              <a:defRPr sz="2400">
                <a:solidFill>
                  <a:schemeClr val="tx1"/>
                </a:solidFill>
              </a:defRPr>
            </a:lvl3pPr>
            <a:lvl4pPr>
              <a:buClr>
                <a:schemeClr val="accent3"/>
              </a:buClr>
              <a:defRPr sz="2400">
                <a:solidFill>
                  <a:schemeClr val="tx1"/>
                </a:solidFill>
              </a:defRPr>
            </a:lvl4pPr>
            <a:lvl5pPr>
              <a:buClr>
                <a:schemeClr val="accent3"/>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Two Column - Purple">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1"/>
              </a:buClr>
              <a:defRPr sz="2400">
                <a:solidFill>
                  <a:schemeClr val="tx1"/>
                </a:solidFill>
              </a:defRPr>
            </a:lvl1pPr>
            <a:lvl2pPr>
              <a:buClr>
                <a:schemeClr val="accent1"/>
              </a:buClr>
              <a:defRPr sz="2400">
                <a:solidFill>
                  <a:schemeClr val="tx1"/>
                </a:solidFill>
              </a:defRPr>
            </a:lvl2pPr>
            <a:lvl3pPr>
              <a:buClr>
                <a:schemeClr val="accent1"/>
              </a:buClr>
              <a:defRPr sz="24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1"/>
              </a:buClr>
              <a:defRPr sz="2400">
                <a:solidFill>
                  <a:schemeClr val="tx1"/>
                </a:solidFill>
              </a:defRPr>
            </a:lvl1pPr>
            <a:lvl2pPr>
              <a:buClr>
                <a:schemeClr val="accent1"/>
              </a:buClr>
              <a:defRPr sz="2400">
                <a:solidFill>
                  <a:schemeClr val="tx1"/>
                </a:solidFill>
              </a:defRPr>
            </a:lvl2pPr>
            <a:lvl3pPr>
              <a:buClr>
                <a:schemeClr val="accent1"/>
              </a:buClr>
              <a:defRPr sz="24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Two Column - Teal">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6"/>
              </a:buClr>
              <a:defRPr sz="2400">
                <a:solidFill>
                  <a:schemeClr val="tx1"/>
                </a:solidFill>
              </a:defRPr>
            </a:lvl1pPr>
            <a:lvl2pPr>
              <a:buClr>
                <a:schemeClr val="accent6"/>
              </a:buClr>
              <a:defRPr sz="2400">
                <a:solidFill>
                  <a:schemeClr val="tx1"/>
                </a:solidFill>
              </a:defRPr>
            </a:lvl2pPr>
            <a:lvl3pPr>
              <a:buClr>
                <a:schemeClr val="accent6"/>
              </a:buClr>
              <a:defRPr sz="2400">
                <a:solidFill>
                  <a:schemeClr val="tx1"/>
                </a:solidFill>
              </a:defRPr>
            </a:lvl3pPr>
            <a:lvl4pPr>
              <a:buClr>
                <a:schemeClr val="accent6"/>
              </a:buClr>
              <a:defRPr sz="2400">
                <a:solidFill>
                  <a:schemeClr val="tx1"/>
                </a:solidFill>
              </a:defRPr>
            </a:lvl4pPr>
            <a:lvl5pPr>
              <a:buClr>
                <a:schemeClr val="accent6"/>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6"/>
              </a:buClr>
              <a:defRPr sz="2400">
                <a:solidFill>
                  <a:schemeClr val="tx1"/>
                </a:solidFill>
              </a:defRPr>
            </a:lvl1pPr>
            <a:lvl2pPr>
              <a:buClr>
                <a:schemeClr val="accent6"/>
              </a:buClr>
              <a:defRPr sz="2400">
                <a:solidFill>
                  <a:schemeClr val="tx1"/>
                </a:solidFill>
              </a:defRPr>
            </a:lvl2pPr>
            <a:lvl3pPr>
              <a:buClr>
                <a:schemeClr val="accent6"/>
              </a:buClr>
              <a:defRPr sz="2400">
                <a:solidFill>
                  <a:schemeClr val="tx1"/>
                </a:solidFill>
              </a:defRPr>
            </a:lvl3pPr>
            <a:lvl4pPr>
              <a:buClr>
                <a:schemeClr val="accent6"/>
              </a:buClr>
              <a:defRPr sz="2400">
                <a:solidFill>
                  <a:schemeClr val="tx1"/>
                </a:solidFill>
              </a:defRPr>
            </a:lvl4pPr>
            <a:lvl5pPr>
              <a:buClr>
                <a:schemeClr val="accent6"/>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Two Column - Green">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2"/>
              </a:buClr>
              <a:defRPr sz="2400">
                <a:solidFill>
                  <a:schemeClr val="tx1"/>
                </a:solidFill>
              </a:defRPr>
            </a:lvl1pPr>
            <a:lvl2pPr>
              <a:buClr>
                <a:schemeClr val="accent2"/>
              </a:buClr>
              <a:defRPr sz="2400">
                <a:solidFill>
                  <a:schemeClr val="tx1"/>
                </a:solidFill>
              </a:defRPr>
            </a:lvl2pPr>
            <a:lvl3pPr>
              <a:buClr>
                <a:schemeClr val="accent2"/>
              </a:buClr>
              <a:defRPr sz="24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2"/>
              </a:buClr>
              <a:defRPr sz="2400">
                <a:solidFill>
                  <a:schemeClr val="tx1"/>
                </a:solidFill>
              </a:defRPr>
            </a:lvl1pPr>
            <a:lvl2pPr>
              <a:buClr>
                <a:schemeClr val="accent2"/>
              </a:buClr>
              <a:defRPr sz="2400">
                <a:solidFill>
                  <a:schemeClr val="tx1"/>
                </a:solidFill>
              </a:defRPr>
            </a:lvl2pPr>
            <a:lvl3pPr>
              <a:buClr>
                <a:schemeClr val="accent2"/>
              </a:buClr>
              <a:defRPr sz="24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 Colored Background - Blue">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 Colored Background - Purple">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 Colored Background - Teal">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 Colored Background - Green">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Teal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35B2B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5380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10/2/2018</a:t>
            </a:fld>
            <a:endParaRPr lang="en-US"/>
          </a:p>
        </p:txBody>
      </p:sp>
      <p:sp>
        <p:nvSpPr>
          <p:cNvPr id="5" name="Footer Placeholder 4"/>
          <p:cNvSpPr>
            <a:spLocks noGrp="1"/>
          </p:cNvSpPr>
          <p:nvPr>
            <p:ph type="ftr" sz="quarter" idx="11" hasCustomPrompt="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hasCustomPrompt="1"/>
          </p:nvPr>
        </p:nvSpPr>
        <p:spPr>
          <a:xfrm>
            <a:off x="8610600" y="6356350"/>
            <a:ext cx="2743200" cy="365125"/>
          </a:xfrm>
          <a:prstGeom prst="rect">
            <a:avLst/>
          </a:prstGeom>
        </p:spPr>
        <p:txBody>
          <a:bodyPr/>
          <a:lstStyle/>
          <a:p>
            <a:fld id="{B31082AD-E264-2B40-B793-F300E8284C01}" type="slidenum">
              <a:rPr lang="en-US" smtClean="0"/>
              <a:t>‹#›</a:t>
            </a:fld>
            <a:endParaRPr lang="en-US"/>
          </a:p>
        </p:txBody>
      </p:sp>
    </p:spTree>
    <p:extLst>
      <p:ext uri="{BB962C8B-B14F-4D97-AF65-F5344CB8AC3E}">
        <p14:creationId xmlns:p14="http://schemas.microsoft.com/office/powerpoint/2010/main" val="2047337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sz="half" idx="1" hasCustomPrompt="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hasCustomPrompt="1"/>
          </p:nvPr>
        </p:nvSpPr>
        <p:spPr>
          <a:xfrm>
            <a:off x="838200" y="6356350"/>
            <a:ext cx="2743200" cy="365125"/>
          </a:xfrm>
          <a:prstGeom prst="rect">
            <a:avLst/>
          </a:prstGeom>
        </p:spPr>
        <p:txBody>
          <a:bodyPr/>
          <a:lstStyle/>
          <a:p>
            <a:endParaRPr lang="en-US"/>
          </a:p>
        </p:txBody>
      </p:sp>
      <p:sp>
        <p:nvSpPr>
          <p:cNvPr id="6" name="Footer Placeholder 5"/>
          <p:cNvSpPr>
            <a:spLocks noGrp="1"/>
          </p:cNvSpPr>
          <p:nvPr>
            <p:ph type="ftr" sz="quarter" idx="11" hasCustomPrompt="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hasCustomPrompt="1"/>
          </p:nvPr>
        </p:nvSpPr>
        <p:spPr>
          <a:xfrm>
            <a:off x="8610600" y="6356350"/>
            <a:ext cx="2743200" cy="365125"/>
          </a:xfrm>
          <a:prstGeom prst="rect">
            <a:avLst/>
          </a:prstGeom>
        </p:spPr>
        <p:txBody>
          <a:bodyPr/>
          <a:lstStyle/>
          <a:p>
            <a:pPr marL="0" marR="0" lvl="0" indent="0" algn="ctr" rtl="0">
              <a:spcBef>
                <a:spcPts val="0"/>
              </a:spcBef>
              <a:buSzPct val="25000"/>
              <a:buNone/>
            </a:pPr>
            <a:fld id="{00000000-1234-1234-1234-123412341234}" type="slidenum">
              <a:rPr lang="en-US" sz="2800" b="0" i="0" u="none" strike="noStrike" cap="none" smtClean="0">
                <a:solidFill>
                  <a:srgbClr val="E3E3E3"/>
                </a:solidFill>
                <a:latin typeface="Century Gothic"/>
                <a:ea typeface="Century Gothic"/>
                <a:cs typeface="Century Gothic"/>
                <a:sym typeface="Century Gothic"/>
              </a:rPr>
              <a:t>‹#›</a:t>
            </a:fld>
            <a:endParaRPr lang="en-US" sz="2800" b="0" i="0" u="none" strike="noStrike" cap="none">
              <a:solidFill>
                <a:srgbClr val="E3E3E3"/>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198591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Green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95CD7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712238" y="4570639"/>
            <a:ext cx="4889212" cy="1325563"/>
          </a:xfrm>
        </p:spPr>
        <p:txBody>
          <a:bodyPr>
            <a:normAutofit/>
          </a:bodyPr>
          <a:lstStyle>
            <a:lvl1pPr>
              <a:defRPr sz="4000" b="1">
                <a:solidFill>
                  <a:srgbClr val="405E79"/>
                </a:solidFill>
              </a:defRPr>
            </a:lvl1pPr>
          </a:lstStyle>
          <a:p>
            <a:r>
              <a:rPr lang="en-US"/>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30622" t="-2" r="34585"/>
          <a:stretch/>
        </p:blipFill>
        <p:spPr>
          <a:xfrm>
            <a:off x="0" y="14990"/>
            <a:ext cx="4242216" cy="6858000"/>
          </a:xfrm>
          <a:prstGeom prst="rect">
            <a:avLst/>
          </a:prstGeom>
        </p:spPr>
      </p:pic>
      <p:cxnSp>
        <p:nvCxnSpPr>
          <p:cNvPr id="10" name="Straight Connector 9"/>
          <p:cNvCxnSpPr/>
          <p:nvPr userDrawn="1"/>
        </p:nvCxnSpPr>
        <p:spPr>
          <a:xfrm>
            <a:off x="4737140" y="6016980"/>
            <a:ext cx="7454860" cy="0"/>
          </a:xfrm>
          <a:prstGeom prst="line">
            <a:avLst/>
          </a:prstGeom>
          <a:ln>
            <a:solidFill>
              <a:srgbClr val="405E79"/>
            </a:solidFill>
          </a:ln>
        </p:spPr>
        <p:style>
          <a:lnRef idx="1">
            <a:schemeClr val="accent1"/>
          </a:lnRef>
          <a:fillRef idx="0">
            <a:schemeClr val="accent1"/>
          </a:fillRef>
          <a:effectRef idx="0">
            <a:schemeClr val="accent1"/>
          </a:effectRef>
          <a:fontRef idx="minor">
            <a:schemeClr val="tx1"/>
          </a:fontRef>
        </p:style>
      </p:cxnSp>
      <p:pic>
        <p:nvPicPr>
          <p:cNvPr id="11" name="Picture 10"/>
          <p:cNvPicPr/>
          <p:nvPr userDrawn="1"/>
        </p:nvPicPr>
        <p:blipFill>
          <a:blip r:embed="rId3">
            <a:extLst>
              <a:ext uri="{28A0092B-C50C-407E-A947-70E740481C1C}">
                <a14:useLocalDpi xmlns:a14="http://schemas.microsoft.com/office/drawing/2010/main" val="0"/>
              </a:ext>
            </a:extLst>
          </a:blip>
          <a:stretch>
            <a:fillRect/>
          </a:stretch>
        </p:blipFill>
        <p:spPr>
          <a:xfrm>
            <a:off x="4603790" y="3746756"/>
            <a:ext cx="1956048" cy="2028668"/>
          </a:xfrm>
          <a:prstGeom prst="rect">
            <a:avLst/>
          </a:prstGeom>
        </p:spPr>
      </p:pic>
    </p:spTree>
    <p:extLst>
      <p:ext uri="{BB962C8B-B14F-4D97-AF65-F5344CB8AC3E}">
        <p14:creationId xmlns:p14="http://schemas.microsoft.com/office/powerpoint/2010/main" val="1404086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lit - Blue">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9457660" y="6356350"/>
            <a:ext cx="2743200" cy="365125"/>
          </a:xfrm>
          <a:prstGeom prst="rect">
            <a:avLst/>
          </a:prstGeom>
        </p:spPr>
        <p:txBody>
          <a:bodyPr/>
          <a:lstStyle/>
          <a:p>
            <a:fld id="{693F2CD9-FC4A-A642-83EE-29CC8235A12F}" type="datetimeFigureOut">
              <a:rPr lang="en-US" smtClean="0"/>
              <a:t>10/2/2018</a:t>
            </a:fld>
            <a:endParaRPr lang="en-US"/>
          </a:p>
        </p:txBody>
      </p:sp>
      <p:sp>
        <p:nvSpPr>
          <p:cNvPr id="6" name="Rectangle 5"/>
          <p:cNvSpPr/>
          <p:nvPr userDrawn="1"/>
        </p:nvSpPr>
        <p:spPr>
          <a:xfrm>
            <a:off x="8619460" y="0"/>
            <a:ext cx="357254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861946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rgbClr val="02679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9"/>
          <p:cNvSpPr>
            <a:spLocks noGrp="1"/>
          </p:cNvSpPr>
          <p:nvPr>
            <p:ph type="body" sz="quarter" idx="13" hasCustomPrompt="1"/>
          </p:nvPr>
        </p:nvSpPr>
        <p:spPr>
          <a:xfrm>
            <a:off x="890387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256391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plit - Purple">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10/2/2018</a:t>
            </a:fld>
            <a:endParaRPr lang="en-US"/>
          </a:p>
        </p:txBody>
      </p:sp>
      <p:sp>
        <p:nvSpPr>
          <p:cNvPr id="6" name="Rectangle 5"/>
          <p:cNvSpPr/>
          <p:nvPr userDrawn="1"/>
        </p:nvSpPr>
        <p:spPr>
          <a:xfrm>
            <a:off x="0" y="0"/>
            <a:ext cx="357254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rgbClr val="02679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plit - Teal">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10/2/2018</a:t>
            </a:fld>
            <a:endParaRPr lang="en-US"/>
          </a:p>
        </p:txBody>
      </p:sp>
      <p:sp>
        <p:nvSpPr>
          <p:cNvPr id="6" name="Rectangle 5"/>
          <p:cNvSpPr/>
          <p:nvPr userDrawn="1"/>
        </p:nvSpPr>
        <p:spPr>
          <a:xfrm>
            <a:off x="0" y="0"/>
            <a:ext cx="357254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chemeClr val="accent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5"/>
              </a:buClr>
              <a:defRPr>
                <a:solidFill>
                  <a:schemeClr val="tx1"/>
                </a:solidFill>
              </a:defRPr>
            </a:lvl1pPr>
            <a:lvl2pPr>
              <a:buClr>
                <a:schemeClr val="accent5"/>
              </a:buClr>
              <a:defRPr>
                <a:solidFill>
                  <a:schemeClr val="tx1"/>
                </a:solidFill>
              </a:defRPr>
            </a:lvl2pPr>
            <a:lvl3pPr>
              <a:buClr>
                <a:schemeClr val="accent5"/>
              </a:buClr>
              <a:defRPr>
                <a:solidFill>
                  <a:schemeClr val="tx1"/>
                </a:solidFill>
              </a:defRPr>
            </a:lvl3pPr>
            <a:lvl4pPr>
              <a:buClr>
                <a:schemeClr val="accent5"/>
              </a:buClr>
              <a:defRPr>
                <a:solidFill>
                  <a:schemeClr val="tx1"/>
                </a:solidFill>
              </a:defRPr>
            </a:lvl4pPr>
            <a:lvl5pPr>
              <a:buClr>
                <a:schemeClr val="accent5"/>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lit - Green">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10/2/2018</a:t>
            </a:fld>
            <a:endParaRPr lang="en-US"/>
          </a:p>
        </p:txBody>
      </p:sp>
      <p:sp>
        <p:nvSpPr>
          <p:cNvPr id="6" name="Rectangle 5"/>
          <p:cNvSpPr/>
          <p:nvPr userDrawn="1"/>
        </p:nvSpPr>
        <p:spPr>
          <a:xfrm>
            <a:off x="0" y="0"/>
            <a:ext cx="357254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4"/>
              </a:buClr>
              <a:defRPr>
                <a:solidFill>
                  <a:schemeClr val="tx1"/>
                </a:solidFill>
              </a:defRPr>
            </a:lvl1pPr>
            <a:lvl2pPr>
              <a:buClr>
                <a:schemeClr val="accent4"/>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06831929"/>
      </p:ext>
    </p:extLst>
  </p:cSld>
  <p:clrMap bg1="lt1" tx1="dk1" bg2="lt2" tx2="dk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49" r:id="rId5"/>
    <p:sldLayoutId id="2147483655" r:id="rId6"/>
    <p:sldLayoutId id="2147483663" r:id="rId7"/>
    <p:sldLayoutId id="2147483664" r:id="rId8"/>
    <p:sldLayoutId id="2147483665" r:id="rId9"/>
    <p:sldLayoutId id="2147483654" r:id="rId10"/>
    <p:sldLayoutId id="2147483666" r:id="rId11"/>
    <p:sldLayoutId id="2147483667" r:id="rId12"/>
    <p:sldLayoutId id="2147483668" r:id="rId13"/>
    <p:sldLayoutId id="2147483681" r:id="rId14"/>
    <p:sldLayoutId id="2147483682" r:id="rId15"/>
    <p:sldLayoutId id="2147483683" r:id="rId16"/>
    <p:sldLayoutId id="2147483684" r:id="rId17"/>
    <p:sldLayoutId id="2147483656" r:id="rId18"/>
    <p:sldLayoutId id="2147483670" r:id="rId19"/>
    <p:sldLayoutId id="2147483669" r:id="rId20"/>
    <p:sldLayoutId id="2147483671" r:id="rId21"/>
    <p:sldLayoutId id="2147483672" r:id="rId22"/>
    <p:sldLayoutId id="2147483673" r:id="rId23"/>
    <p:sldLayoutId id="2147483674" r:id="rId24"/>
    <p:sldLayoutId id="2147483675" r:id="rId25"/>
    <p:sldLayoutId id="2147483677" r:id="rId26"/>
    <p:sldLayoutId id="2147483676" r:id="rId27"/>
    <p:sldLayoutId id="2147483678" r:id="rId28"/>
    <p:sldLayoutId id="2147483679" r:id="rId29"/>
    <p:sldLayoutId id="2147483680" r:id="rId30"/>
    <p:sldLayoutId id="2147483685" r:id="rId31"/>
    <p:sldLayoutId id="2147483686" r:id="rId32"/>
  </p:sldLayoutIdLst>
  <p:txStyles>
    <p:titleStyle>
      <a:lvl1pPr algn="r" defTabSz="914400" rtl="1"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p:titleStyle>
    <p:bodyStyle>
      <a:lvl1pPr marL="228600" indent="-228600" algn="r" defTabSz="914400" rtl="1" eaLnBrk="1" latinLnBrk="0" hangingPunct="1">
        <a:lnSpc>
          <a:spcPct val="90000"/>
        </a:lnSpc>
        <a:spcBef>
          <a:spcPts val="1000"/>
        </a:spcBef>
        <a:buFont typeface="Arial"/>
        <a:buChar char="•"/>
        <a:defRPr sz="2800" kern="1200">
          <a:solidFill>
            <a:schemeClr val="tx1"/>
          </a:solidFill>
          <a:latin typeface="Helvetica Neue" charset="0"/>
          <a:ea typeface="Helvetica Neue" charset="0"/>
          <a:cs typeface="Helvetica Neue" charset="0"/>
        </a:defRPr>
      </a:lvl1pPr>
      <a:lvl2pPr marL="685800" indent="-228600" algn="r" defTabSz="914400" rtl="1" eaLnBrk="1" latinLnBrk="0" hangingPunct="1">
        <a:lnSpc>
          <a:spcPct val="90000"/>
        </a:lnSpc>
        <a:spcBef>
          <a:spcPts val="500"/>
        </a:spcBef>
        <a:buFont typeface="Arial"/>
        <a:buChar char="•"/>
        <a:defRPr sz="2400" kern="1200">
          <a:solidFill>
            <a:schemeClr val="tx1"/>
          </a:solidFill>
          <a:latin typeface="Helvetica Neue" charset="0"/>
          <a:ea typeface="Helvetica Neue" charset="0"/>
          <a:cs typeface="Helvetica Neue" charset="0"/>
        </a:defRPr>
      </a:lvl2pPr>
      <a:lvl3pPr marL="1143000" indent="-228600" algn="r" defTabSz="914400" rtl="1" eaLnBrk="1" latinLnBrk="0" hangingPunct="1">
        <a:lnSpc>
          <a:spcPct val="90000"/>
        </a:lnSpc>
        <a:spcBef>
          <a:spcPts val="500"/>
        </a:spcBef>
        <a:buFont typeface="Arial"/>
        <a:buChar char="•"/>
        <a:defRPr sz="2000" kern="1200">
          <a:solidFill>
            <a:schemeClr val="tx1"/>
          </a:solidFill>
          <a:latin typeface="Helvetica Neue" charset="0"/>
          <a:ea typeface="Helvetica Neue" charset="0"/>
          <a:cs typeface="Helvetica Neue" charset="0"/>
        </a:defRPr>
      </a:lvl3pPr>
      <a:lvl4pPr marL="1600200" indent="-228600" algn="r" defTabSz="914400" rtl="1"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4pPr>
      <a:lvl5pPr marL="2057400" indent="-228600" algn="r" defTabSz="914400" rtl="1"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5pPr>
      <a:lvl6pPr marL="25146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31.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1.xml"/><Relationship Id="rId5" Type="http://schemas.openxmlformats.org/officeDocument/2006/relationships/image" Target="../media/image16.emf"/><Relationship Id="rId4"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1.xml"/><Relationship Id="rId4" Type="http://schemas.openxmlformats.org/officeDocument/2006/relationships/image" Target="../media/image11.emf"/></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1.xm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31.xml"/><Relationship Id="rId5" Type="http://schemas.openxmlformats.org/officeDocument/2006/relationships/image" Target="../media/image11.emf"/><Relationship Id="rId4" Type="http://schemas.openxmlformats.org/officeDocument/2006/relationships/image" Target="../media/image20.emf"/></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31.xml"/><Relationship Id="rId5" Type="http://schemas.openxmlformats.org/officeDocument/2006/relationships/image" Target="../media/image21.emf"/><Relationship Id="rId4" Type="http://schemas.openxmlformats.org/officeDocument/2006/relationships/image" Target="../media/image20.emf"/></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1.xml"/><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31.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31.xml"/><Relationship Id="rId5" Type="http://schemas.openxmlformats.org/officeDocument/2006/relationships/image" Target="../media/image21.emf"/><Relationship Id="rId4" Type="http://schemas.openxmlformats.org/officeDocument/2006/relationships/image" Target="../media/image20.emf"/></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2.xml"/><Relationship Id="rId1" Type="http://schemas.openxmlformats.org/officeDocument/2006/relationships/slideLayout" Target="../slideLayouts/slideLayout31.xml"/><Relationship Id="rId4" Type="http://schemas.openxmlformats.org/officeDocument/2006/relationships/image" Target="../media/image24.emf"/></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7.xml"/><Relationship Id="rId1" Type="http://schemas.openxmlformats.org/officeDocument/2006/relationships/slideLayout" Target="../slideLayouts/slideLayout31.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31.xml"/><Relationship Id="rId5" Type="http://schemas.openxmlformats.org/officeDocument/2006/relationships/image" Target="../media/image24.emf"/><Relationship Id="rId4" Type="http://schemas.openxmlformats.org/officeDocument/2006/relationships/image" Target="../media/image23.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3" Type="http://schemas.openxmlformats.org/officeDocument/2006/relationships/hyperlink" Target="https://resourcecentre.savethechildren.net/library/ia-case-management-training-package" TargetMode="External"/><Relationship Id="rId2" Type="http://schemas.openxmlformats.org/officeDocument/2006/relationships/hyperlink" Target="https://resourcecentre.savethechildren.net/library/inter-agency-guidelines-case-management-and-child-protection" TargetMode="External"/><Relationship Id="rId1" Type="http://schemas.openxmlformats.org/officeDocument/2006/relationships/slideLayout" Target="../slideLayouts/slideLayout11.xml"/><Relationship Id="rId5" Type="http://schemas.openxmlformats.org/officeDocument/2006/relationships/hyperlink" Target="https://urldefense.proofpoint.com/v2/url?u=http-3A__www.childhub.org_&amp;d=DwMGaQ&amp;c=0u3nQZwm2He4OdaqbWh55g&amp;r=UD-j3PDVC4C0ZjEQd93CqMhN_4QXTk1S-zXq8mLUW5k&amp;m=CASmsukoXcWqoQsCB7mUsb0TrK6A6pIyVQZUKdUCHBk&amp;s=Qz-7deUKVR3TcgVoLVZ39zshbJlBCGpmyjcL8w95kMY&amp;e=" TargetMode="External"/><Relationship Id="rId4" Type="http://schemas.openxmlformats.org/officeDocument/2006/relationships/hyperlink" Target="http://www.skillsforcare.org.uk/Document-library/Finding-and-keeping-workers/Supervision/Providing-Effective-Supervision.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32.xml"/><Relationship Id="rId4" Type="http://schemas.openxmlformats.org/officeDocument/2006/relationships/image" Target="../media/image12.emf"/></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2.xml"/><Relationship Id="rId5" Type="http://schemas.openxmlformats.org/officeDocument/2006/relationships/image" Target="../media/image12.emf"/><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1.xml"/><Relationship Id="rId5" Type="http://schemas.openxmlformats.org/officeDocument/2006/relationships/image" Target="../media/image11.emf"/><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394" t="10980" r="234" b="4706"/>
          <a:stretch/>
        </p:blipFill>
        <p:spPr>
          <a:xfrm>
            <a:off x="0" y="0"/>
            <a:ext cx="12192000" cy="6858000"/>
          </a:xfrm>
          <a:prstGeom prst="rect">
            <a:avLst/>
          </a:prstGeom>
        </p:spPr>
      </p:pic>
      <p:sp>
        <p:nvSpPr>
          <p:cNvPr id="2" name="Rectangle 1"/>
          <p:cNvSpPr/>
          <p:nvPr/>
        </p:nvSpPr>
        <p:spPr>
          <a:xfrm>
            <a:off x="0" y="-29028"/>
            <a:ext cx="12192000" cy="6887028"/>
          </a:xfrm>
          <a:prstGeom prst="rect">
            <a:avLst/>
          </a:prstGeom>
          <a:solidFill>
            <a:srgbClr val="026794">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716272" y="3360576"/>
            <a:ext cx="2657856" cy="136845"/>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
        <p:nvSpPr>
          <p:cNvPr id="4" name="TextBox 3"/>
          <p:cNvSpPr txBox="1"/>
          <p:nvPr/>
        </p:nvSpPr>
        <p:spPr>
          <a:xfrm>
            <a:off x="0" y="2804923"/>
            <a:ext cx="12192000" cy="1077218"/>
          </a:xfrm>
          <a:prstGeom prst="rect">
            <a:avLst/>
          </a:prstGeom>
          <a:noFill/>
        </p:spPr>
        <p:txBody>
          <a:bodyPr wrap="square" rtlCol="0">
            <a:spAutoFit/>
          </a:bodyPr>
          <a:lstStyle/>
          <a:p>
            <a:pPr algn="ctr"/>
            <a:r>
              <a:rPr lang="ar-SA" dirty="0">
                <a:solidFill>
                  <a:srgbClr val="FFFFFF"/>
                </a:solidFill>
                <a:latin typeface="Arial" panose="020B0604020202020204" pitchFamily="34" charset="0"/>
                <a:ea typeface="Helvetica Neue" charset="0"/>
                <a:cs typeface="Arial" panose="020B0604020202020204" pitchFamily="34" charset="0"/>
              </a:rPr>
              <a:t>الوحدة 2</a:t>
            </a:r>
            <a:endParaRPr lang="en-US" dirty="0">
              <a:solidFill>
                <a:srgbClr val="FFFFFF"/>
              </a:solidFill>
              <a:latin typeface="Arial" panose="020B0604020202020204" pitchFamily="34" charset="0"/>
              <a:ea typeface="Helvetica Neue" charset="0"/>
              <a:cs typeface="Arial" panose="020B0604020202020204" pitchFamily="34" charset="0"/>
            </a:endParaRPr>
          </a:p>
          <a:p>
            <a:pPr algn="ctr"/>
            <a:endParaRPr lang="en-US" dirty="0">
              <a:solidFill>
                <a:srgbClr val="FFFFFF"/>
              </a:solidFill>
              <a:latin typeface="Arial" panose="020B0604020202020204" pitchFamily="34" charset="0"/>
              <a:ea typeface="Helvetica Neue" charset="0"/>
              <a:cs typeface="Arial" panose="020B0604020202020204" pitchFamily="34" charset="0"/>
            </a:endParaRPr>
          </a:p>
          <a:p>
            <a:pPr algn="ctr"/>
            <a:r>
              <a:rPr lang="ar-AE" sz="2800" dirty="0">
                <a:solidFill>
                  <a:srgbClr val="FFFFFF"/>
                </a:solidFill>
                <a:latin typeface="Arial" panose="020B0604020202020204" pitchFamily="34" charset="0"/>
                <a:ea typeface="Helvetica Neue" charset="0"/>
                <a:cs typeface="Arial" panose="020B0604020202020204" pitchFamily="34" charset="0"/>
              </a:rPr>
              <a:t>ممارسات وأدوات الإشراف والتوجيه</a:t>
            </a:r>
          </a:p>
        </p:txBody>
      </p:sp>
      <p:sp>
        <p:nvSpPr>
          <p:cNvPr id="5" name="Rectangle 4">
            <a:extLst>
              <a:ext uri="{FF2B5EF4-FFF2-40B4-BE49-F238E27FC236}">
                <a16:creationId xmlns="" xmlns:a16="http://schemas.microsoft.com/office/drawing/2014/main" id="{16B639EE-460B-4442-9260-81213C3AE31A}"/>
              </a:ext>
            </a:extLst>
          </p:cNvPr>
          <p:cNvSpPr/>
          <p:nvPr/>
        </p:nvSpPr>
        <p:spPr>
          <a:xfrm>
            <a:off x="76869" y="6398660"/>
            <a:ext cx="3140603" cy="369332"/>
          </a:xfrm>
          <a:prstGeom prst="rect">
            <a:avLst/>
          </a:prstGeom>
        </p:spPr>
        <p:txBody>
          <a:bodyPr wrap="none">
            <a:spAutoFit/>
          </a:bodyPr>
          <a:lstStyle/>
          <a:p>
            <a:r>
              <a:rPr lang="ar-AE" i="1" dirty="0">
                <a:solidFill>
                  <a:schemeClr val="bg1"/>
                </a:solidFill>
                <a:latin typeface="Arial" panose="020B0604020202020204" pitchFamily="34" charset="0"/>
                <a:ea typeface="Helvetica Neue" charset="0"/>
                <a:cs typeface="Arial" panose="020B0604020202020204" pitchFamily="34" charset="0"/>
              </a:rPr>
              <a:t>الصورة: كيلي ريان / لجنة الإنقاذ الدوليّة</a:t>
            </a:r>
          </a:p>
        </p:txBody>
      </p:sp>
      <p:pic>
        <p:nvPicPr>
          <p:cNvPr id="9" name="Picture 9">
            <a:extLst>
              <a:ext uri="{FF2B5EF4-FFF2-40B4-BE49-F238E27FC236}">
                <a16:creationId xmlns="" xmlns:a16="http://schemas.microsoft.com/office/drawing/2014/main" id="{B1ABF958-E972-AC44-BE38-A086FA43DC84}"/>
              </a:ext>
            </a:extLst>
          </p:cNvPr>
          <p:cNvPicPr>
            <a:picLocks noChangeAspect="1"/>
          </p:cNvPicPr>
          <p:nvPr/>
        </p:nvPicPr>
        <p:blipFill>
          <a:blip r:embed="rId4"/>
          <a:stretch>
            <a:fillRect/>
          </a:stretch>
        </p:blipFill>
        <p:spPr>
          <a:xfrm>
            <a:off x="6972880" y="5985598"/>
            <a:ext cx="2231246" cy="664912"/>
          </a:xfrm>
          <a:prstGeom prst="rect">
            <a:avLst/>
          </a:prstGeom>
        </p:spPr>
      </p:pic>
      <p:pic>
        <p:nvPicPr>
          <p:cNvPr id="10" name="Picture 11">
            <a:extLst>
              <a:ext uri="{FF2B5EF4-FFF2-40B4-BE49-F238E27FC236}">
                <a16:creationId xmlns="" xmlns:a16="http://schemas.microsoft.com/office/drawing/2014/main" id="{6E7538D1-CCA3-A448-80CA-EE61D9F7F6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73760" y="6018682"/>
            <a:ext cx="2375403" cy="658050"/>
          </a:xfrm>
          <a:prstGeom prst="rect">
            <a:avLst/>
          </a:prstGeom>
        </p:spPr>
      </p:pic>
      <p:sp>
        <p:nvSpPr>
          <p:cNvPr id="11" name="文本框 10"/>
          <p:cNvSpPr txBox="1"/>
          <p:nvPr/>
        </p:nvSpPr>
        <p:spPr>
          <a:xfrm>
            <a:off x="9332007" y="6141385"/>
            <a:ext cx="1854439" cy="553998"/>
          </a:xfrm>
          <a:prstGeom prst="rect">
            <a:avLst/>
          </a:prstGeom>
          <a:noFill/>
        </p:spPr>
        <p:txBody>
          <a:bodyPr wrap="square" rtlCol="0">
            <a:spAutoFit/>
          </a:bodyPr>
          <a:lstStyle/>
          <a:p>
            <a:pPr>
              <a:lnSpc>
                <a:spcPts val="1200"/>
              </a:lnSpc>
            </a:pPr>
            <a:r>
              <a:rPr lang="ar-DZ" altLang="zh-CN" sz="2300" dirty="0">
                <a:solidFill>
                  <a:schemeClr val="bg1"/>
                </a:solidFill>
              </a:rPr>
              <a:t>التحالف</a:t>
            </a:r>
          </a:p>
          <a:p>
            <a:pPr>
              <a:lnSpc>
                <a:spcPts val="1200"/>
              </a:lnSpc>
            </a:pPr>
            <a:r>
              <a:rPr lang="ar-DZ" altLang="zh-CN" sz="1200" dirty="0">
                <a:solidFill>
                  <a:schemeClr val="bg1"/>
                </a:solidFill>
              </a:rPr>
              <a:t>من أجل حماية الأطفال في العمل الإنساني</a:t>
            </a:r>
          </a:p>
        </p:txBody>
      </p:sp>
    </p:spTree>
    <p:extLst>
      <p:ext uri="{BB962C8B-B14F-4D97-AF65-F5344CB8AC3E}">
        <p14:creationId xmlns:p14="http://schemas.microsoft.com/office/powerpoint/2010/main" val="38323500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4" name="Rectangle 3"/>
          <p:cNvSpPr/>
          <p:nvPr/>
        </p:nvSpPr>
        <p:spPr>
          <a:xfrm>
            <a:off x="0" y="0"/>
            <a:ext cx="12192000" cy="1696661"/>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1" y="-39194"/>
            <a:ext cx="12192001" cy="1814882"/>
            <a:chOff x="-1" y="5043120"/>
            <a:chExt cx="12192001" cy="1814882"/>
          </a:xfrm>
        </p:grpSpPr>
        <p:pic>
          <p:nvPicPr>
            <p:cNvPr id="11" name="Picture 10"/>
            <p:cNvPicPr>
              <a:picLocks noChangeAspect="1"/>
            </p:cNvPicPr>
            <p:nvPr/>
          </p:nvPicPr>
          <p:blipFill rotWithShape="1">
            <a:blip r:embed="rId3">
              <a:alphaModFix amt="20000"/>
              <a:extLst>
                <a:ext uri="{28A0092B-C50C-407E-A947-70E740481C1C}">
                  <a14:useLocalDpi xmlns:a14="http://schemas.microsoft.com/office/drawing/2010/main" val="0"/>
                </a:ext>
              </a:extLst>
            </a:blip>
            <a:srcRect l="50000" t="7392" r="19089" b="9030"/>
            <a:stretch/>
          </p:blipFill>
          <p:spPr>
            <a:xfrm rot="5400000">
              <a:off x="2349106" y="2694014"/>
              <a:ext cx="1814881" cy="6513095"/>
            </a:xfrm>
            <a:prstGeom prst="rect">
              <a:avLst/>
            </a:prstGeom>
          </p:spPr>
        </p:pic>
        <p:pic>
          <p:nvPicPr>
            <p:cNvPr id="12" name="Picture 11"/>
            <p:cNvPicPr>
              <a:picLocks noChangeAspect="1"/>
            </p:cNvPicPr>
            <p:nvPr/>
          </p:nvPicPr>
          <p:blipFill rotWithShape="1">
            <a:blip r:embed="rId3">
              <a:alphaModFix amt="20000"/>
              <a:extLst>
                <a:ext uri="{28A0092B-C50C-407E-A947-70E740481C1C}">
                  <a14:useLocalDpi xmlns:a14="http://schemas.microsoft.com/office/drawing/2010/main" val="0"/>
                </a:ext>
              </a:extLst>
            </a:blip>
            <a:srcRect l="54597" t="31446" r="16827" b="9030"/>
            <a:stretch/>
          </p:blipFill>
          <p:spPr>
            <a:xfrm rot="5400000">
              <a:off x="8435259" y="3077813"/>
              <a:ext cx="1791434" cy="5722048"/>
            </a:xfrm>
            <a:prstGeom prst="rect">
              <a:avLst/>
            </a:prstGeom>
          </p:spPr>
        </p:pic>
      </p:grpSp>
      <p:sp>
        <p:nvSpPr>
          <p:cNvPr id="211" name="Shape 211"/>
          <p:cNvSpPr txBox="1">
            <a:spLocks noGrp="1"/>
          </p:cNvSpPr>
          <p:nvPr>
            <p:ph type="title"/>
          </p:nvPr>
        </p:nvSpPr>
        <p:spPr>
          <a:xfrm>
            <a:off x="2098308" y="409438"/>
            <a:ext cx="8036209" cy="818075"/>
          </a:xfrm>
          <a:prstGeom prst="rect">
            <a:avLst/>
          </a:prstGeom>
          <a:noFill/>
          <a:ln>
            <a:noFill/>
          </a:ln>
        </p:spPr>
        <p:txBody>
          <a:bodyPr lIns="91425" tIns="45700" rIns="91425" bIns="45700" anchor="t" anchorCtr="0">
            <a:noAutofit/>
          </a:bodyPr>
          <a:lstStyle/>
          <a:p>
            <a:pPr>
              <a:buClr>
                <a:srgbClr val="151515"/>
              </a:buClr>
              <a:buSzPct val="25000"/>
            </a:pPr>
            <a:r>
              <a:rPr lang="ar-AE" sz="3600" b="1" dirty="0">
                <a:solidFill>
                  <a:schemeClr val="bg1"/>
                </a:solidFill>
                <a:latin typeface="Arial" panose="020B0604020202020204" pitchFamily="34" charset="0"/>
                <a:cs typeface="Arial" panose="020B0604020202020204" pitchFamily="34" charset="0"/>
              </a:rPr>
              <a:t>اجتماعات إدارة الحالة</a:t>
            </a:r>
          </a:p>
        </p:txBody>
      </p:sp>
      <p:sp>
        <p:nvSpPr>
          <p:cNvPr id="6" name="Rectangle 5"/>
          <p:cNvSpPr/>
          <p:nvPr/>
        </p:nvSpPr>
        <p:spPr>
          <a:xfrm>
            <a:off x="8125564" y="2937674"/>
            <a:ext cx="3412998" cy="3339376"/>
          </a:xfrm>
          <a:prstGeom prst="rect">
            <a:avLst/>
          </a:prstGeom>
        </p:spPr>
        <p:txBody>
          <a:bodyPr wrap="square" anchor="t">
            <a:spAutoFit/>
          </a:bodyPr>
          <a:lstStyle/>
          <a:p>
            <a:pPr lvl="1">
              <a:spcBef>
                <a:spcPts val="600"/>
              </a:spcBef>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endParaRPr>
          </a:p>
          <a:p>
            <a:pPr lvl="1">
              <a:spcBef>
                <a:spcPts val="600"/>
              </a:spcBef>
            </a:pPr>
            <a:r>
              <a:rPr lang="ar-AE" sz="2400" b="1" dirty="0">
                <a:solidFill>
                  <a:srgbClr val="97467D"/>
                </a:solidFill>
                <a:latin typeface="Arial" panose="020B0604020202020204" pitchFamily="34" charset="0"/>
                <a:ea typeface="Helvetica Neue" charset="0"/>
                <a:cs typeface="Arial" panose="020B0604020202020204" pitchFamily="34" charset="0"/>
                <a:sym typeface="Century Gothic"/>
              </a:rPr>
              <a:t>الغرض:</a:t>
            </a:r>
          </a:p>
          <a:p>
            <a:pPr lvl="1">
              <a:spcBef>
                <a:spcPts val="600"/>
              </a:spcBef>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توفير كل الوظائف الثلاث للإشراف الفني</a:t>
            </a:r>
          </a:p>
          <a:p>
            <a:pPr lvl="1">
              <a:spcBef>
                <a:spcPts val="600"/>
              </a:spcBef>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lvl="1">
              <a:spcBef>
                <a:spcPts val="600"/>
              </a:spcBef>
            </a:pPr>
            <a:r>
              <a:rPr lang="ar-AE" sz="2400" b="1" dirty="0">
                <a:solidFill>
                  <a:srgbClr val="97467D"/>
                </a:solidFill>
                <a:latin typeface="Arial" panose="020B0604020202020204" pitchFamily="34" charset="0"/>
                <a:ea typeface="Helvetica Neue" charset="0"/>
                <a:cs typeface="Arial" panose="020B0604020202020204" pitchFamily="34" charset="0"/>
              </a:rPr>
              <a:t>الوتيرة:</a:t>
            </a:r>
          </a:p>
          <a:p>
            <a:pPr lvl="1">
              <a:spcBef>
                <a:spcPts val="600"/>
              </a:spcBef>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كل أسبوع أو أسبوعين في الوقت ذاته لمدة 60-90 دقيقة</a:t>
            </a:r>
          </a:p>
          <a:p>
            <a:pPr lvl="1"/>
            <a:endParaRPr lang="en-US" sz="18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sp>
        <p:nvSpPr>
          <p:cNvPr id="2" name="TextBox 1"/>
          <p:cNvSpPr txBox="1"/>
          <p:nvPr/>
        </p:nvSpPr>
        <p:spPr>
          <a:xfrm>
            <a:off x="1036566" y="3218729"/>
            <a:ext cx="6488162" cy="2985433"/>
          </a:xfrm>
          <a:prstGeom prst="rect">
            <a:avLst/>
          </a:prstGeom>
          <a:noFill/>
        </p:spPr>
        <p:txBody>
          <a:bodyPr wrap="square" rtlCol="0">
            <a:spAutoFit/>
          </a:bodyPr>
          <a:lstStyle/>
          <a:p>
            <a:pPr lvl="1">
              <a:spcBef>
                <a:spcPts val="600"/>
              </a:spcBef>
            </a:pPr>
            <a:r>
              <a:rPr lang="ar-AE" sz="2400" b="1" dirty="0">
                <a:solidFill>
                  <a:srgbClr val="97467D"/>
                </a:solidFill>
                <a:latin typeface="Arial" panose="020B0604020202020204" pitchFamily="34" charset="0"/>
                <a:ea typeface="Helvetica Neue" charset="0"/>
                <a:cs typeface="Arial" panose="020B0604020202020204" pitchFamily="34" charset="0"/>
              </a:rPr>
              <a:t>الإرشادات:</a:t>
            </a:r>
          </a:p>
          <a:p>
            <a:pPr lvl="1">
              <a:spcBef>
                <a:spcPts val="600"/>
              </a:spcBef>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يجب أن تكون اجتماعات إدارة الحالة عبارة عن فرص خاصة تعاونية لتحديد احتياجات التعلم والتطوير المهني ومعالجتهما وتسهيل عملية التبادل بين أعضاء الفريق</a:t>
            </a:r>
          </a:p>
          <a:p>
            <a:pPr lvl="1">
              <a:spcBef>
                <a:spcPts val="600"/>
              </a:spcBef>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lvl="1">
              <a:spcBef>
                <a:spcPts val="600"/>
              </a:spcBef>
            </a:pPr>
            <a:r>
              <a:rPr lang="ar-AE" sz="2400" b="1" dirty="0">
                <a:solidFill>
                  <a:srgbClr val="97467D"/>
                </a:solidFill>
                <a:latin typeface="Arial" panose="020B0604020202020204" pitchFamily="34" charset="0"/>
                <a:ea typeface="Helvetica Neue" charset="0"/>
                <a:cs typeface="Arial" panose="020B0604020202020204" pitchFamily="34" charset="0"/>
              </a:rPr>
              <a:t>الأداة:</a:t>
            </a:r>
          </a:p>
          <a:p>
            <a:pPr lvl="1">
              <a:spcBef>
                <a:spcPts val="600"/>
              </a:spcBef>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سجل اجتماع إدارة الحالة</a:t>
            </a:r>
          </a:p>
          <a:p>
            <a:endParaRPr lang="en-US" sz="2000" dirty="0">
              <a:latin typeface="Arial" panose="020B0604020202020204" pitchFamily="34" charset="0"/>
              <a:cs typeface="Arial" panose="020B0604020202020204" pitchFamily="34" charset="0"/>
            </a:endParaRPr>
          </a:p>
        </p:txBody>
      </p:sp>
      <p:cxnSp>
        <p:nvCxnSpPr>
          <p:cNvPr id="7" name="Straight Connector 6"/>
          <p:cNvCxnSpPr/>
          <p:nvPr/>
        </p:nvCxnSpPr>
        <p:spPr>
          <a:xfrm>
            <a:off x="8125564" y="3654933"/>
            <a:ext cx="0" cy="24208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628649" y="1699292"/>
            <a:ext cx="10909913" cy="1508105"/>
          </a:xfrm>
          <a:prstGeom prst="rect">
            <a:avLst/>
          </a:prstGeom>
          <a:noFill/>
        </p:spPr>
        <p:txBody>
          <a:bodyPr wrap="square" rtlCol="0">
            <a:spAutoFit/>
          </a:bodyPr>
          <a:lstStyle/>
          <a:p>
            <a:pPr lvl="1">
              <a:spcBef>
                <a:spcPts val="600"/>
              </a:spcBef>
              <a:buSzPct val="80000"/>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lvl="1">
              <a:spcBef>
                <a:spcPts val="600"/>
              </a:spcBef>
            </a:pPr>
            <a:r>
              <a:rPr lang="ar-AE" sz="2400" b="1" dirty="0">
                <a:solidFill>
                  <a:srgbClr val="97467D"/>
                </a:solidFill>
                <a:latin typeface="Arial" panose="020B0604020202020204" pitchFamily="34" charset="0"/>
                <a:ea typeface="Helvetica Neue" charset="0"/>
                <a:cs typeface="Arial" panose="020B0604020202020204" pitchFamily="34" charset="0"/>
                <a:sym typeface="Century Gothic"/>
              </a:rPr>
              <a:t>التعريف:</a:t>
            </a:r>
          </a:p>
          <a:p>
            <a:pPr lvl="1">
              <a:spcBef>
                <a:spcPts val="600"/>
              </a:spcBef>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هي </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الجلسات</a:t>
            </a:r>
            <a:r>
              <a:rPr lang="en-US"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 </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المنتظمة </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بين المشرف والفريق</a:t>
            </a:r>
          </a:p>
          <a:p>
            <a:endParaRPr lang="en-US"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4"/>
          <a:stretch>
            <a:fillRect/>
          </a:stretch>
        </p:blipFill>
        <p:spPr>
          <a:xfrm>
            <a:off x="628649" y="5486400"/>
            <a:ext cx="1054282" cy="894854"/>
          </a:xfrm>
          <a:prstGeom prst="rect">
            <a:avLst/>
          </a:prstGeom>
        </p:spPr>
      </p:pic>
      <p:pic>
        <p:nvPicPr>
          <p:cNvPr id="5" name="Picture 4"/>
          <p:cNvPicPr>
            <a:picLocks noChangeAspect="1"/>
          </p:cNvPicPr>
          <p:nvPr/>
        </p:nvPicPr>
        <p:blipFill>
          <a:blip r:embed="rId5"/>
          <a:stretch>
            <a:fillRect/>
          </a:stretch>
        </p:blipFill>
        <p:spPr>
          <a:xfrm>
            <a:off x="10755342" y="537307"/>
            <a:ext cx="815833" cy="791600"/>
          </a:xfrm>
          <a:prstGeom prst="rect">
            <a:avLst/>
          </a:prstGeom>
        </p:spPr>
      </p:pic>
    </p:spTree>
    <p:extLst>
      <p:ext uri="{BB962C8B-B14F-4D97-AF65-F5344CB8AC3E}">
        <p14:creationId xmlns:p14="http://schemas.microsoft.com/office/powerpoint/2010/main" val="2193796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381001"/>
            <a:ext cx="12192000" cy="1121398"/>
          </a:xfrm>
        </p:spPr>
        <p:txBody>
          <a:bodyPr>
            <a:normAutofit/>
          </a:bodyPr>
          <a:lstStyle/>
          <a:p>
            <a:pPr algn="ctr"/>
            <a:r>
              <a:rPr lang="ar-AE" sz="3600" b="1" dirty="0">
                <a:solidFill>
                  <a:srgbClr val="026794"/>
                </a:solidFill>
                <a:latin typeface="Arial" panose="020B0604020202020204" pitchFamily="34" charset="0"/>
                <a:cs typeface="Arial" panose="020B0604020202020204" pitchFamily="34" charset="0"/>
              </a:rPr>
              <a:t>تخطيط اجتماعات الإشراف</a:t>
            </a:r>
          </a:p>
        </p:txBody>
      </p:sp>
      <p:sp>
        <p:nvSpPr>
          <p:cNvPr id="6" name="TextBox 5"/>
          <p:cNvSpPr txBox="1"/>
          <p:nvPr/>
        </p:nvSpPr>
        <p:spPr>
          <a:xfrm>
            <a:off x="647700" y="1905000"/>
            <a:ext cx="10858500" cy="4339650"/>
          </a:xfrm>
          <a:prstGeom prst="rect">
            <a:avLst/>
          </a:prstGeom>
          <a:noFill/>
        </p:spPr>
        <p:txBody>
          <a:bodyPr wrap="square" rtlCol="0">
            <a:spAutoFit/>
          </a:bodyPr>
          <a:lstStyle/>
          <a:p>
            <a:pPr>
              <a:lnSpc>
                <a:spcPct val="150000"/>
              </a:lnSpc>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من خلال العمل في مجموعات صغيرة، راجعوا الأدوات:  </a:t>
            </a:r>
          </a:p>
          <a:p>
            <a:pPr marL="457200" lvl="2" indent="-457200">
              <a:lnSpc>
                <a:spcPct val="150000"/>
              </a:lnSpc>
              <a:buFont typeface="Arial" panose="020B0604020202020204" pitchFamily="34" charset="0"/>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مجموعتان: سجل الإشراف الفردي</a:t>
            </a:r>
          </a:p>
          <a:p>
            <a:pPr marL="457200" lvl="2" indent="-457200">
              <a:lnSpc>
                <a:spcPct val="150000"/>
              </a:lnSpc>
              <a:buFont typeface="Arial" panose="020B0604020202020204" pitchFamily="34" charset="0"/>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مجموعتان: اجتماعات إدارة الحالة</a:t>
            </a:r>
          </a:p>
          <a:p>
            <a:pPr>
              <a:lnSpc>
                <a:spcPct val="150000"/>
              </a:lnSpc>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ناقشوا كمجموعة:</a:t>
            </a:r>
          </a:p>
          <a:p>
            <a:pPr marL="342900" lvl="4" indent="-342900">
              <a:buFont typeface="Arial" panose="020B0604020202020204" pitchFamily="34" charset="0"/>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ما التحضيرات التي يجب على </a:t>
            </a:r>
            <a:r>
              <a:rPr lang="ar-AE" sz="2400" b="1" u="sng" dirty="0">
                <a:solidFill>
                  <a:schemeClr val="tx1">
                    <a:lumMod val="65000"/>
                    <a:lumOff val="35000"/>
                  </a:schemeClr>
                </a:solidFill>
                <a:latin typeface="Arial" panose="020B0604020202020204" pitchFamily="34" charset="0"/>
                <a:ea typeface="Helvetica Neue" charset="0"/>
                <a:cs typeface="Arial" panose="020B0604020202020204" pitchFamily="34" charset="0"/>
              </a:rPr>
              <a:t>المشرف</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فعلها لتيسير اجتماع ناجح؟</a:t>
            </a:r>
          </a:p>
          <a:p>
            <a:pPr marL="342900" lvl="3" indent="-342900">
              <a:lnSpc>
                <a:spcPct val="150000"/>
              </a:lnSpc>
              <a:buFont typeface="Arial" panose="020B0604020202020204" pitchFamily="34" charset="0"/>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ما المتوقع من </a:t>
            </a:r>
            <a:r>
              <a:rPr lang="ar-AE" sz="2400" b="1" u="sng" dirty="0">
                <a:solidFill>
                  <a:schemeClr val="tx1">
                    <a:lumMod val="65000"/>
                    <a:lumOff val="35000"/>
                  </a:schemeClr>
                </a:solidFill>
                <a:latin typeface="Arial" panose="020B0604020202020204" pitchFamily="34" charset="0"/>
                <a:ea typeface="Helvetica Neue" charset="0"/>
                <a:cs typeface="Arial" panose="020B0604020202020204" pitchFamily="34" charset="0"/>
              </a:rPr>
              <a:t>أخصائيي إدارة الحالة </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تحضيره؟</a:t>
            </a:r>
          </a:p>
          <a:p>
            <a:pPr marL="342900" lvl="3" indent="-342900">
              <a:lnSpc>
                <a:spcPct val="150000"/>
              </a:lnSpc>
              <a:buFont typeface="Arial" panose="020B0604020202020204" pitchFamily="34" charset="0"/>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ما هي </a:t>
            </a:r>
            <a:r>
              <a:rPr lang="ar-AE" sz="24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بعض</a:t>
            </a:r>
            <a:r>
              <a:rPr lang="en-US" sz="24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AE" sz="24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النصائح </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الرئيسية للمشرفين عند إدارة الاجتماع؟</a:t>
            </a:r>
          </a:p>
          <a:p>
            <a:pPr marL="342900" indent="-342900">
              <a:lnSpc>
                <a:spcPct val="150000"/>
              </a:lnSpc>
              <a:buFont typeface="Arial" panose="020B0604020202020204" pitchFamily="34" charset="0"/>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68472"/>
            <a:ext cx="2340865" cy="2340865"/>
          </a:xfrm>
          <a:prstGeom prst="rect">
            <a:avLst/>
          </a:prstGeom>
        </p:spPr>
      </p:pic>
      <p:cxnSp>
        <p:nvCxnSpPr>
          <p:cNvPr id="8" name="Straight Connector 7"/>
          <p:cNvCxnSpPr/>
          <p:nvPr/>
        </p:nvCxnSpPr>
        <p:spPr>
          <a:xfrm>
            <a:off x="2014725" y="1510648"/>
            <a:ext cx="8430768" cy="0"/>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7013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4800" b="1" dirty="0">
                <a:solidFill>
                  <a:schemeClr val="bg1"/>
                </a:solidFill>
                <a:latin typeface="Arial" panose="020B0604020202020204" pitchFamily="34" charset="0"/>
                <a:ea typeface="Helvetica Neue Medium" charset="0"/>
                <a:cs typeface="Arial" panose="020B0604020202020204" pitchFamily="34" charset="0"/>
              </a:rPr>
              <a:t>الأسئلة؟</a:t>
            </a:r>
          </a:p>
          <a:p>
            <a:endParaRPr lang="en-US" b="1" dirty="0">
              <a:solidFill>
                <a:schemeClr val="bg1">
                  <a:lumMod val="95000"/>
                </a:schemeClr>
              </a:solidFill>
              <a:latin typeface="Arial" panose="020B0604020202020204" pitchFamily="34" charset="0"/>
              <a:ea typeface="Helvetica Neue Medium" charset="0"/>
              <a:cs typeface="Arial" panose="020B0604020202020204" pitchFamily="34" charset="0"/>
            </a:endParaRPr>
          </a:p>
        </p:txBody>
      </p:sp>
    </p:spTree>
    <p:extLst>
      <p:ext uri="{BB962C8B-B14F-4D97-AF65-F5344CB8AC3E}">
        <p14:creationId xmlns:p14="http://schemas.microsoft.com/office/powerpoint/2010/main" val="32792982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Shape 237"/>
          <p:cNvSpPr txBox="1">
            <a:spLocks noGrp="1"/>
          </p:cNvSpPr>
          <p:nvPr>
            <p:ph type="title"/>
          </p:nvPr>
        </p:nvSpPr>
        <p:spPr>
          <a:xfrm>
            <a:off x="310573" y="392526"/>
            <a:ext cx="11223440" cy="4412973"/>
          </a:xfrm>
          <a:prstGeom prst="rect">
            <a:avLst/>
          </a:prstGeom>
          <a:noFill/>
          <a:ln>
            <a:noFill/>
          </a:ln>
        </p:spPr>
        <p:txBody>
          <a:bodyPr lIns="91425" tIns="45700" rIns="91425" bIns="45700" anchor="t" anchorCtr="0">
            <a:noAutofit/>
          </a:bodyPr>
          <a:lstStyle/>
          <a:p>
            <a:pPr lvl="1" algn="r">
              <a:buClr>
                <a:srgbClr val="151515"/>
              </a:buClr>
              <a:buSzPct val="25000"/>
            </a:pPr>
            <a:r>
              <a:rPr lang="ar-AE" sz="3600" b="1" u="none" strike="noStrike" cap="none" dirty="0">
                <a:solidFill>
                  <a:srgbClr val="016794"/>
                </a:solidFill>
                <a:latin typeface="Arial" panose="020B0604020202020204" pitchFamily="34" charset="0"/>
                <a:ea typeface="Helvetica Neue" charset="0"/>
                <a:cs typeface="Arial" panose="020B0604020202020204" pitchFamily="34" charset="0"/>
                <a:sym typeface="Century Gothic"/>
              </a:rPr>
              <a:t>تقييم قدرة أخصائيي إدارة الحالة</a:t>
            </a:r>
          </a:p>
        </p:txBody>
      </p:sp>
      <p:sp>
        <p:nvSpPr>
          <p:cNvPr id="6" name="Rectangle 5"/>
          <p:cNvSpPr/>
          <p:nvPr/>
        </p:nvSpPr>
        <p:spPr>
          <a:xfrm>
            <a:off x="451227" y="1583425"/>
            <a:ext cx="10326689" cy="830997"/>
          </a:xfrm>
          <a:prstGeom prst="rect">
            <a:avLst/>
          </a:prstGeom>
        </p:spPr>
        <p:txBody>
          <a:bodyPr wrap="square" anchor="t">
            <a:spAutoFit/>
          </a:bodyPr>
          <a:lstStyle/>
          <a:p>
            <a:endParaRPr lang="en-US" sz="2400" dirty="0">
              <a:solidFill>
                <a:srgbClr val="151515"/>
              </a:solidFill>
              <a:latin typeface="Century Gothic"/>
              <a:ea typeface="Century Gothic"/>
            </a:endParaRPr>
          </a:p>
          <a:p>
            <a:pPr marL="342900" indent="-342900">
              <a:buClr>
                <a:srgbClr val="EFEFEF"/>
              </a:buClr>
              <a:buSzPct val="80000"/>
              <a:buFont typeface="Noto Sans Symbols"/>
              <a:buChar char="▶"/>
            </a:pPr>
            <a:endParaRPr lang="en-US" sz="2400" dirty="0">
              <a:solidFill>
                <a:srgbClr val="151515"/>
              </a:solidFill>
              <a:latin typeface="Century Gothic"/>
              <a:ea typeface="Century Gothic"/>
              <a:cs typeface="Century Gothic"/>
            </a:endParaRPr>
          </a:p>
        </p:txBody>
      </p:sp>
      <p:sp>
        <p:nvSpPr>
          <p:cNvPr id="5" name="Rectangle 4"/>
          <p:cNvSpPr/>
          <p:nvPr/>
        </p:nvSpPr>
        <p:spPr>
          <a:xfrm>
            <a:off x="813177" y="2908493"/>
            <a:ext cx="5226979" cy="3416320"/>
          </a:xfrm>
          <a:prstGeom prst="rect">
            <a:avLst/>
          </a:prstGeom>
        </p:spPr>
        <p:txBody>
          <a:bodyPr wrap="square" anchor="t">
            <a:spAutoFit/>
          </a:bodyPr>
          <a:lstStyle/>
          <a:p>
            <a:pPr marL="342900">
              <a:spcBef>
                <a:spcPts val="600"/>
              </a:spcBef>
              <a:buClr>
                <a:srgbClr val="EFEFEF"/>
              </a:buClr>
              <a:buSzPct val="80000"/>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a:spcBef>
                <a:spcPts val="600"/>
              </a:spcBef>
              <a:buClr>
                <a:srgbClr val="EFEFEF"/>
              </a:buClr>
              <a:buSzPct val="80000"/>
            </a:pPr>
            <a:r>
              <a:rPr lang="ar-AE" sz="2400" b="1" dirty="0">
                <a:solidFill>
                  <a:srgbClr val="97467D"/>
                </a:solidFill>
                <a:latin typeface="Arial" panose="020B0604020202020204" pitchFamily="34" charset="0"/>
                <a:ea typeface="Helvetica Neue" charset="0"/>
                <a:cs typeface="Arial" panose="020B0604020202020204" pitchFamily="34" charset="0"/>
              </a:rPr>
              <a:t>الغرض:</a:t>
            </a:r>
          </a:p>
          <a:p>
            <a:pPr marL="342900">
              <a:spcBef>
                <a:spcPts val="600"/>
              </a:spcBef>
              <a:buClr>
                <a:srgbClr val="EFEFEF"/>
              </a:buClr>
              <a:buSzPct val="8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تحديد نقاط القوة وتقديرها ومعالجة احتياجات التنمية على مستوى الفرد ومستوى الفريق</a:t>
            </a:r>
          </a:p>
          <a:p>
            <a:pPr marL="342900">
              <a:spcBef>
                <a:spcPts val="600"/>
              </a:spcBef>
              <a:buClr>
                <a:srgbClr val="EFEFEF"/>
              </a:buClr>
              <a:buSzPct val="80000"/>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a:spcBef>
                <a:spcPts val="600"/>
              </a:spcBef>
              <a:buClr>
                <a:srgbClr val="EFEFEF"/>
              </a:buClr>
              <a:buSzPct val="80000"/>
            </a:pPr>
            <a:r>
              <a:rPr lang="ar-AE" sz="2400" b="1" dirty="0">
                <a:solidFill>
                  <a:srgbClr val="97467D"/>
                </a:solidFill>
                <a:latin typeface="Arial" panose="020B0604020202020204" pitchFamily="34" charset="0"/>
                <a:ea typeface="Helvetica Neue" charset="0"/>
                <a:cs typeface="Arial" panose="020B0604020202020204" pitchFamily="34" charset="0"/>
              </a:rPr>
              <a:t>الوتيرة:</a:t>
            </a:r>
          </a:p>
          <a:p>
            <a:pPr marL="342900">
              <a:spcBef>
                <a:spcPts val="600"/>
              </a:spcBef>
              <a:buClr>
                <a:srgbClr val="EFEFEF"/>
              </a:buClr>
              <a:buSzPct val="8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عند التوظيف وتتم المراجعة كل مدة تتراوح بين 3 و6 أشهر على الأقل</a:t>
            </a:r>
          </a:p>
          <a:p>
            <a:pPr marL="342900">
              <a:spcBef>
                <a:spcPts val="600"/>
              </a:spcBef>
              <a:buClr>
                <a:srgbClr val="EFEFEF"/>
              </a:buClr>
              <a:buSzPct val="80000"/>
            </a:pPr>
            <a:endParaRPr lang="en-US" sz="18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sp>
        <p:nvSpPr>
          <p:cNvPr id="2" name="TextBox 1"/>
          <p:cNvSpPr txBox="1"/>
          <p:nvPr/>
        </p:nvSpPr>
        <p:spPr>
          <a:xfrm>
            <a:off x="6703197" y="2569094"/>
            <a:ext cx="5192765" cy="3385542"/>
          </a:xfrm>
          <a:prstGeom prst="rect">
            <a:avLst/>
          </a:prstGeom>
          <a:noFill/>
        </p:spPr>
        <p:txBody>
          <a:bodyPr wrap="square" rtlCol="0" anchor="t">
            <a:spAutoFit/>
          </a:bodyPr>
          <a:lstStyle/>
          <a:p>
            <a:pPr marL="342900">
              <a:spcBef>
                <a:spcPts val="600"/>
              </a:spcBef>
              <a:buClr>
                <a:srgbClr val="EFEFEF"/>
              </a:buClr>
              <a:buSzPct val="80000"/>
            </a:pPr>
            <a:endParaRPr lang="en-US" sz="18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a:spcBef>
                <a:spcPts val="600"/>
              </a:spcBef>
              <a:buClr>
                <a:srgbClr val="EFEFEF"/>
              </a:buClr>
              <a:buSzPct val="80000"/>
            </a:pPr>
            <a:endParaRPr lang="en-US" sz="18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a:spcBef>
                <a:spcPts val="600"/>
              </a:spcBef>
              <a:buClr>
                <a:srgbClr val="EFEFEF"/>
              </a:buClr>
              <a:buSzPct val="80000"/>
            </a:pPr>
            <a:r>
              <a:rPr lang="ar-AE" sz="2400" b="1" dirty="0">
                <a:solidFill>
                  <a:srgbClr val="97467D"/>
                </a:solidFill>
                <a:latin typeface="Arial" panose="020B0604020202020204" pitchFamily="34" charset="0"/>
                <a:ea typeface="Helvetica Neue" charset="0"/>
                <a:cs typeface="Arial" panose="020B0604020202020204" pitchFamily="34" charset="0"/>
              </a:rPr>
              <a:t>الإرشادات:</a:t>
            </a:r>
          </a:p>
          <a:p>
            <a:pPr marL="342900">
              <a:spcBef>
                <a:spcPts val="600"/>
              </a:spcBef>
              <a:buClr>
                <a:srgbClr val="EFEFEF"/>
              </a:buClr>
              <a:buSzPct val="8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يجب أن تكون هذه عملية ذات خصوصية ولكنها في نفس الوقت تعاونية وداعمة وتؤدي إلى خطة بناء القدرات</a:t>
            </a:r>
          </a:p>
          <a:p>
            <a:pPr marL="342900">
              <a:spcBef>
                <a:spcPts val="600"/>
              </a:spcBef>
              <a:buClr>
                <a:srgbClr val="EFEFEF"/>
              </a:buClr>
              <a:buSzPct val="80000"/>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a:spcBef>
                <a:spcPts val="600"/>
              </a:spcBef>
              <a:buClr>
                <a:srgbClr val="EFEFEF"/>
              </a:buClr>
              <a:buSzPct val="80000"/>
            </a:pPr>
            <a:r>
              <a:rPr lang="ar-AE" sz="2400" b="1" dirty="0">
                <a:solidFill>
                  <a:srgbClr val="97467D"/>
                </a:solidFill>
                <a:latin typeface="Arial" panose="020B0604020202020204" pitchFamily="34" charset="0"/>
                <a:ea typeface="Helvetica Neue" charset="0"/>
                <a:cs typeface="Arial" panose="020B0604020202020204" pitchFamily="34" charset="0"/>
              </a:rPr>
              <a:t>الأداة:</a:t>
            </a:r>
          </a:p>
          <a:p>
            <a:pPr marL="342900">
              <a:spcBef>
                <a:spcPts val="600"/>
              </a:spcBef>
              <a:buClr>
                <a:srgbClr val="EFEFEF"/>
              </a:buClr>
              <a:buSzPct val="8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تقييم قدرة أخصائيي إدارة الحالة</a:t>
            </a:r>
          </a:p>
          <a:p>
            <a:endParaRPr lang="en-US" sz="2000" dirty="0">
              <a:latin typeface="Arial" panose="020B0604020202020204" pitchFamily="34" charset="0"/>
              <a:cs typeface="Arial" panose="020B0604020202020204" pitchFamily="34" charset="0"/>
            </a:endParaRPr>
          </a:p>
        </p:txBody>
      </p:sp>
      <p:cxnSp>
        <p:nvCxnSpPr>
          <p:cNvPr id="7" name="Straight Connector 6"/>
          <p:cNvCxnSpPr/>
          <p:nvPr/>
        </p:nvCxnSpPr>
        <p:spPr>
          <a:xfrm>
            <a:off x="6226621" y="3241872"/>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rotWithShape="1">
          <a:blip r:embed="rId3">
            <a:alphaModFix amt="20000"/>
            <a:extLst>
              <a:ext uri="{28A0092B-C50C-407E-A947-70E740481C1C}">
                <a14:useLocalDpi xmlns:a14="http://schemas.microsoft.com/office/drawing/2010/main" val="0"/>
              </a:ext>
            </a:extLst>
          </a:blip>
          <a:srcRect l="70664" t="33564" r="10259" b="-33564"/>
          <a:stretch/>
        </p:blipFill>
        <p:spPr>
          <a:xfrm rot="5400000">
            <a:off x="20980" y="-3443026"/>
            <a:ext cx="1717594" cy="8603646"/>
          </a:xfrm>
          <a:prstGeom prst="rect">
            <a:avLst/>
          </a:prstGeom>
        </p:spPr>
      </p:pic>
      <p:sp>
        <p:nvSpPr>
          <p:cNvPr id="3" name="TextBox 2"/>
          <p:cNvSpPr txBox="1"/>
          <p:nvPr/>
        </p:nvSpPr>
        <p:spPr>
          <a:xfrm>
            <a:off x="2307035" y="1872266"/>
            <a:ext cx="9588928" cy="1123384"/>
          </a:xfrm>
          <a:prstGeom prst="rect">
            <a:avLst/>
          </a:prstGeom>
          <a:noFill/>
        </p:spPr>
        <p:txBody>
          <a:bodyPr wrap="square" rtlCol="0">
            <a:spAutoFit/>
          </a:bodyPr>
          <a:lstStyle/>
          <a:p>
            <a:pPr marL="342900">
              <a:spcBef>
                <a:spcPts val="600"/>
              </a:spcBef>
              <a:buClr>
                <a:srgbClr val="EFEFEF"/>
              </a:buClr>
              <a:buSzPct val="80000"/>
            </a:pPr>
            <a:r>
              <a:rPr lang="ar-AE" sz="2400" b="1" dirty="0">
                <a:solidFill>
                  <a:srgbClr val="97467D"/>
                </a:solidFill>
                <a:latin typeface="Arial" panose="020B0604020202020204" pitchFamily="34" charset="0"/>
                <a:ea typeface="Helvetica Neue" charset="0"/>
                <a:cs typeface="Arial" panose="020B0604020202020204" pitchFamily="34" charset="0"/>
              </a:rPr>
              <a:t>التعريف: </a:t>
            </a:r>
          </a:p>
          <a:p>
            <a:pPr marL="342900">
              <a:spcBef>
                <a:spcPts val="600"/>
              </a:spcBef>
              <a:buClr>
                <a:srgbClr val="EFEFEF"/>
              </a:buClr>
              <a:buSzPct val="8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يختبر مهارات أخصائي إدارة الحالة ومواقفه ومعرفته لأداء الدور بفاعلية</a:t>
            </a:r>
          </a:p>
          <a:p>
            <a:endParaRPr lang="en-US" dirty="0">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4"/>
          <a:stretch>
            <a:fillRect/>
          </a:stretch>
        </p:blipFill>
        <p:spPr>
          <a:xfrm>
            <a:off x="575052" y="500154"/>
            <a:ext cx="1095314" cy="717285"/>
          </a:xfrm>
          <a:prstGeom prst="rect">
            <a:avLst/>
          </a:prstGeom>
        </p:spPr>
      </p:pic>
    </p:spTree>
    <p:extLst>
      <p:ext uri="{BB962C8B-B14F-4D97-AF65-F5344CB8AC3E}">
        <p14:creationId xmlns:p14="http://schemas.microsoft.com/office/powerpoint/2010/main" val="957032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txBox="1">
            <a:spLocks noGrp="1"/>
          </p:cNvSpPr>
          <p:nvPr>
            <p:ph type="title"/>
          </p:nvPr>
        </p:nvSpPr>
        <p:spPr>
          <a:xfrm>
            <a:off x="4083687" y="436372"/>
            <a:ext cx="7675124" cy="132556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u="none" strike="noStrike" cap="none" dirty="0">
                <a:solidFill>
                  <a:srgbClr val="016794"/>
                </a:solidFill>
                <a:latin typeface="Arial" panose="020B0604020202020204" pitchFamily="34" charset="0"/>
                <a:cs typeface="Arial" panose="020B0604020202020204" pitchFamily="34" charset="0"/>
                <a:sym typeface="Century Gothic"/>
              </a:rPr>
              <a:t>استخدام </a:t>
            </a:r>
            <a:r>
              <a:rPr lang="ar-AE" sz="3600" b="1" dirty="0">
                <a:solidFill>
                  <a:srgbClr val="016794"/>
                </a:solidFill>
                <a:latin typeface="Arial" panose="020B0604020202020204" pitchFamily="34" charset="0"/>
                <a:cs typeface="Arial" panose="020B0604020202020204" pitchFamily="34" charset="0"/>
                <a:sym typeface="Century Gothic"/>
              </a:rPr>
              <a:t>أداة </a:t>
            </a:r>
            <a:r>
              <a:rPr lang="ar-AE" sz="3600" b="1" u="none" strike="noStrike" cap="none" dirty="0">
                <a:solidFill>
                  <a:srgbClr val="016794"/>
                </a:solidFill>
                <a:latin typeface="Arial" panose="020B0604020202020204" pitchFamily="34" charset="0"/>
                <a:cs typeface="Arial" panose="020B0604020202020204" pitchFamily="34" charset="0"/>
                <a:sym typeface="Century Gothic"/>
              </a:rPr>
              <a:t>تقييم قدرة أخصائي إدارة الحالة</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922" y="-97638"/>
            <a:ext cx="2928262" cy="2928262"/>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28637" t="1468" r="12605"/>
          <a:stretch/>
        </p:blipFill>
        <p:spPr>
          <a:xfrm>
            <a:off x="4419" y="1634752"/>
            <a:ext cx="4672356" cy="5223248"/>
          </a:xfrm>
          <a:prstGeom prst="rect">
            <a:avLst/>
          </a:prstGeom>
        </p:spPr>
      </p:pic>
      <p:sp>
        <p:nvSpPr>
          <p:cNvPr id="6" name="TextBox 5"/>
          <p:cNvSpPr txBox="1"/>
          <p:nvPr/>
        </p:nvSpPr>
        <p:spPr>
          <a:xfrm>
            <a:off x="-423745" y="6421628"/>
            <a:ext cx="3002011" cy="307777"/>
          </a:xfrm>
          <a:prstGeom prst="rect">
            <a:avLst/>
          </a:prstGeom>
          <a:noFill/>
        </p:spPr>
        <p:txBody>
          <a:bodyPr wrap="square" rtlCol="0">
            <a:spAutoFit/>
          </a:bodyPr>
          <a:lstStyle/>
          <a:p>
            <a:r>
              <a:rPr lang="ar-AE" sz="1400" i="1" dirty="0">
                <a:solidFill>
                  <a:schemeClr val="bg1"/>
                </a:solidFill>
                <a:latin typeface="Arial" panose="020B0604020202020204" pitchFamily="34" charset="0"/>
                <a:ea typeface="Helvetica Neue" charset="0"/>
                <a:cs typeface="Arial" panose="020B0604020202020204" pitchFamily="34" charset="0"/>
              </a:rPr>
              <a:t>الصورة: كيلي ريان / لجنة الإنقاذ الدوليّة</a:t>
            </a:r>
          </a:p>
        </p:txBody>
      </p:sp>
      <p:sp>
        <p:nvSpPr>
          <p:cNvPr id="4" name="Rectangle 3"/>
          <p:cNvSpPr/>
          <p:nvPr/>
        </p:nvSpPr>
        <p:spPr>
          <a:xfrm>
            <a:off x="5250139" y="1761933"/>
            <a:ext cx="6375322" cy="1231106"/>
          </a:xfrm>
          <a:prstGeom prst="rect">
            <a:avLst/>
          </a:prstGeom>
        </p:spPr>
        <p:txBody>
          <a:bodyPr wrap="square">
            <a:spAutoFit/>
          </a:bodyPr>
          <a:lstStyle/>
          <a:p>
            <a:pPr lvl="0">
              <a:spcBef>
                <a:spcPts val="600"/>
              </a:spcBef>
              <a:buClr>
                <a:srgbClr val="97467D"/>
              </a:buClr>
              <a:buSzPct val="100000"/>
            </a:pPr>
            <a:r>
              <a:rPr lang="ar-AE" sz="2400" b="1" dirty="0">
                <a:solidFill>
                  <a:srgbClr val="97467D"/>
                </a:solidFill>
                <a:latin typeface="Arial" panose="020B0604020202020204" pitchFamily="34" charset="0"/>
                <a:ea typeface="Helvetica Neue" charset="0"/>
                <a:cs typeface="Arial" panose="020B0604020202020204" pitchFamily="34" charset="0"/>
                <a:sym typeface="Century Gothic"/>
              </a:rPr>
              <a:t>في مجموعات ثنائية:</a:t>
            </a:r>
          </a:p>
          <a:p>
            <a:pPr marL="342900" lvl="0" indent="-342900">
              <a:spcBef>
                <a:spcPts val="600"/>
              </a:spcBef>
              <a:buClr>
                <a:srgbClr val="97467D"/>
              </a:buClr>
              <a:buSzPct val="100000"/>
              <a:buFont typeface="Arial" panose="020B0604020202020204" pitchFamily="34" charset="0"/>
              <a:buChar char="•"/>
            </a:pP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خذوا</a:t>
            </a:r>
            <a:r>
              <a:rPr lang="en-US"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15 </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دقيقة لمراجعة الأداة</a:t>
            </a:r>
          </a:p>
          <a:p>
            <a:pPr lvl="0">
              <a:spcBef>
                <a:spcPts val="600"/>
              </a:spcBef>
              <a:buClr>
                <a:srgbClr val="97467D"/>
              </a:buClr>
              <a:buSzPct val="100000"/>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sp>
        <p:nvSpPr>
          <p:cNvPr id="7" name="Rectangle 6"/>
          <p:cNvSpPr/>
          <p:nvPr/>
        </p:nvSpPr>
        <p:spPr>
          <a:xfrm>
            <a:off x="5524500" y="2830624"/>
            <a:ext cx="6100961" cy="1641475"/>
          </a:xfrm>
          <a:prstGeom prst="rect">
            <a:avLst/>
          </a:prstGeom>
        </p:spPr>
        <p:txBody>
          <a:bodyPr wrap="square">
            <a:spAutoFit/>
          </a:bodyPr>
          <a:lstStyle/>
          <a:p>
            <a:pPr lvl="0">
              <a:spcBef>
                <a:spcPts val="1000"/>
              </a:spcBef>
              <a:buClr>
                <a:srgbClr val="EFEFEF"/>
              </a:buClr>
              <a:buSzPct val="80000"/>
            </a:pPr>
            <a:r>
              <a:rPr lang="ar-AE" sz="2400" b="1" dirty="0">
                <a:solidFill>
                  <a:srgbClr val="97467D"/>
                </a:solidFill>
                <a:latin typeface="Arial" panose="020B0604020202020204" pitchFamily="34" charset="0"/>
                <a:ea typeface="Helvetica Neue" charset="0"/>
                <a:cs typeface="Arial" panose="020B0604020202020204" pitchFamily="34" charset="0"/>
                <a:sym typeface="Century Gothic"/>
              </a:rPr>
              <a:t>أسئلة خاصة بالمشرفين:</a:t>
            </a:r>
          </a:p>
          <a:p>
            <a:pPr marL="285750" lvl="1" indent="-285750">
              <a:spcBef>
                <a:spcPts val="1000"/>
              </a:spcBef>
              <a:buClr>
                <a:srgbClr val="97467D"/>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ما هي بعض الطرق التي </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تستطيعون</a:t>
            </a:r>
            <a:r>
              <a:rPr lang="en-US"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من </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خلالها مساعدة أخصائيي إدارة الحالة على الشعور بالارتياح تجاه هذا التقييم؟</a:t>
            </a:r>
          </a:p>
          <a:p>
            <a:pPr marL="285750" lvl="1" indent="-285750">
              <a:spcBef>
                <a:spcPts val="1000"/>
              </a:spcBef>
              <a:buClr>
                <a:srgbClr val="97467D"/>
              </a:buClr>
              <a:buSzPct val="100000"/>
              <a:buFont typeface="Wingdings" charset="2"/>
              <a:buChar char="§"/>
            </a:pP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كيف</a:t>
            </a:r>
            <a:r>
              <a:rPr lang="en-US"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يمكنكم </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وضع خطة بناء القدرة التي تلي إتمام التقييم؟</a:t>
            </a:r>
          </a:p>
        </p:txBody>
      </p:sp>
    </p:spTree>
    <p:extLst>
      <p:ext uri="{BB962C8B-B14F-4D97-AF65-F5344CB8AC3E}">
        <p14:creationId xmlns:p14="http://schemas.microsoft.com/office/powerpoint/2010/main" val="3473017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4800" b="1" dirty="0">
                <a:solidFill>
                  <a:schemeClr val="bg1"/>
                </a:solidFill>
                <a:latin typeface="Arial" panose="020B0604020202020204" pitchFamily="34" charset="0"/>
                <a:ea typeface="Helvetica Neue Medium" charset="0"/>
                <a:cs typeface="Arial" panose="020B0604020202020204" pitchFamily="34" charset="0"/>
              </a:rPr>
              <a:t>الأسئلة؟</a:t>
            </a:r>
          </a:p>
          <a:p>
            <a:endParaRPr lang="en-US" b="1" dirty="0">
              <a:solidFill>
                <a:schemeClr val="bg1">
                  <a:lumMod val="95000"/>
                </a:schemeClr>
              </a:solidFill>
              <a:latin typeface="Arial" panose="020B0604020202020204" pitchFamily="34" charset="0"/>
              <a:ea typeface="Helvetica Neue Medium" charset="0"/>
              <a:cs typeface="Arial" panose="020B0604020202020204" pitchFamily="34" charset="0"/>
            </a:endParaRPr>
          </a:p>
        </p:txBody>
      </p:sp>
    </p:spTree>
    <p:extLst>
      <p:ext uri="{BB962C8B-B14F-4D97-AF65-F5344CB8AC3E}">
        <p14:creationId xmlns:p14="http://schemas.microsoft.com/office/powerpoint/2010/main" val="21992324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txBox="1">
            <a:spLocks noGrp="1"/>
          </p:cNvSpPr>
          <p:nvPr>
            <p:ph type="title"/>
          </p:nvPr>
        </p:nvSpPr>
        <p:spPr>
          <a:xfrm>
            <a:off x="1076371" y="300317"/>
            <a:ext cx="10515600" cy="132556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u="none" strike="noStrike" cap="none" dirty="0">
                <a:solidFill>
                  <a:srgbClr val="016794"/>
                </a:solidFill>
                <a:latin typeface="Arial" panose="020B0604020202020204" pitchFamily="34" charset="0"/>
                <a:cs typeface="Arial" panose="020B0604020202020204" pitchFamily="34" charset="0"/>
                <a:sym typeface="Century Gothic"/>
              </a:rPr>
              <a:t>الملازمة</a:t>
            </a:r>
            <a:r>
              <a:rPr lang="ar-AE" sz="42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rPr>
              <a:t>   </a:t>
            </a:r>
          </a:p>
        </p:txBody>
      </p:sp>
      <p:sp>
        <p:nvSpPr>
          <p:cNvPr id="2" name="Rectangle 1"/>
          <p:cNvSpPr/>
          <p:nvPr/>
        </p:nvSpPr>
        <p:spPr>
          <a:xfrm>
            <a:off x="794129" y="2135413"/>
            <a:ext cx="5488174" cy="4585871"/>
          </a:xfrm>
          <a:prstGeom prst="rect">
            <a:avLst/>
          </a:prstGeom>
        </p:spPr>
        <p:txBody>
          <a:bodyPr wrap="square" anchor="t">
            <a:spAutoFit/>
          </a:bodyPr>
          <a:lstStyle/>
          <a:p>
            <a:pPr>
              <a:spcBef>
                <a:spcPts val="600"/>
              </a:spcBef>
              <a:buClr>
                <a:srgbClr val="EFEFEF"/>
              </a:buClr>
              <a:buSzPct val="80000"/>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a:spcBef>
                <a:spcPts val="600"/>
              </a:spcBef>
              <a:buClr>
                <a:srgbClr val="EFEFEF"/>
              </a:buClr>
              <a:buSzPct val="80000"/>
            </a:pPr>
            <a:r>
              <a:rPr lang="ar-AE" sz="2400" b="1" dirty="0">
                <a:solidFill>
                  <a:srgbClr val="97467D"/>
                </a:solidFill>
                <a:latin typeface="Arial" panose="020B0604020202020204" pitchFamily="34" charset="0"/>
                <a:ea typeface="Helvetica Neue" charset="0"/>
                <a:cs typeface="Arial" panose="020B0604020202020204" pitchFamily="34" charset="0"/>
              </a:rPr>
              <a:t>الإرشادات:</a:t>
            </a:r>
          </a:p>
          <a:p>
            <a:pPr marL="285750" lvl="8" indent="-285750">
              <a:spcBef>
                <a:spcPts val="600"/>
              </a:spcBef>
              <a:buClr>
                <a:srgbClr val="97467D"/>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تلزم موافقة الطفل ومقدم الرعاية</a:t>
            </a:r>
          </a:p>
          <a:p>
            <a:pPr marL="285750" lvl="7" indent="-285750">
              <a:spcBef>
                <a:spcPts val="600"/>
              </a:spcBef>
              <a:buClr>
                <a:srgbClr val="97467D"/>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يجب على المشرف وأخصائي إدارة الحالة الخبير تحديد حالات مناسبة لنشاط الملازمة بناءً على معايير</a:t>
            </a:r>
          </a:p>
          <a:p>
            <a:pPr marL="285750" lvl="7" indent="-285750">
              <a:spcBef>
                <a:spcPts val="600"/>
              </a:spcBef>
              <a:buClr>
                <a:srgbClr val="97467D"/>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بعد الجلسة</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a:t>
            </a:r>
            <a:r>
              <a:rPr lang="en-US"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SA"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يتم </a:t>
            </a:r>
            <a:r>
              <a:rPr lang="ar-SA"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إعطاء</a:t>
            </a:r>
            <a:r>
              <a:rPr lang="en-US"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الفرصة </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الرسمية لأخصائي إدارة الحالة من أجل التفكير وطرح الأسئلة بشأن ما لاحظه</a:t>
            </a:r>
          </a:p>
          <a:p>
            <a:pPr marL="0" lvl="7">
              <a:spcBef>
                <a:spcPts val="600"/>
              </a:spcBef>
              <a:buClr>
                <a:srgbClr val="97467D"/>
              </a:buClr>
              <a:buSzPct val="100000"/>
            </a:pPr>
            <a:r>
              <a:rPr lang="ar-AE" sz="2400" b="1" dirty="0">
                <a:solidFill>
                  <a:srgbClr val="97467D"/>
                </a:solidFill>
                <a:latin typeface="Arial" panose="020B0604020202020204" pitchFamily="34" charset="0"/>
                <a:ea typeface="Helvetica Neue" charset="0"/>
                <a:cs typeface="Arial" panose="020B0604020202020204" pitchFamily="34" charset="0"/>
              </a:rPr>
              <a:t>الأداة:</a:t>
            </a:r>
          </a:p>
          <a:p>
            <a:pPr marL="0" lvl="7">
              <a:spcBef>
                <a:spcPts val="600"/>
              </a:spcBef>
              <a:buClr>
                <a:srgbClr val="97467D"/>
              </a:buClr>
              <a:buSzPct val="10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أداة الملازمة</a:t>
            </a:r>
          </a:p>
          <a:p>
            <a:pPr marL="342900" lvl="1" indent="-342900">
              <a:buClr>
                <a:srgbClr val="EFEFEF"/>
              </a:buClr>
              <a:buSzPct val="80000"/>
              <a:buFont typeface="Noto Sans Symbols"/>
              <a:buChar char="▶"/>
            </a:pPr>
            <a:endParaRPr lang="en-US" sz="1800" dirty="0">
              <a:solidFill>
                <a:srgbClr val="151515"/>
              </a:solidFill>
              <a:latin typeface="Arial" panose="020B0604020202020204" pitchFamily="34" charset="0"/>
              <a:ea typeface="Helvetica Neue" charset="0"/>
              <a:cs typeface="Arial" panose="020B0604020202020204" pitchFamily="34" charset="0"/>
            </a:endParaRPr>
          </a:p>
          <a:p>
            <a:pPr marL="342900" indent="-342900">
              <a:buClr>
                <a:srgbClr val="EFEFEF"/>
              </a:buClr>
              <a:buSzPct val="80000"/>
              <a:buFont typeface="Noto Sans Symbols"/>
              <a:buChar char="▶"/>
            </a:pPr>
            <a:endParaRPr lang="en-US" sz="2800" dirty="0">
              <a:solidFill>
                <a:srgbClr val="151515"/>
              </a:solidFill>
              <a:latin typeface="Arial" panose="020B0604020202020204" pitchFamily="34" charset="0"/>
              <a:ea typeface="Century Gothic"/>
              <a:cs typeface="Arial" panose="020B0604020202020204" pitchFamily="34" charset="0"/>
            </a:endParaRPr>
          </a:p>
          <a:p>
            <a:pPr>
              <a:buClr>
                <a:srgbClr val="EFEFEF"/>
              </a:buClr>
              <a:buSzPct val="80000"/>
            </a:pPr>
            <a:endParaRPr lang="en-US" sz="2800" dirty="0">
              <a:solidFill>
                <a:srgbClr val="151515"/>
              </a:solidFill>
              <a:latin typeface="Arial" panose="020B0604020202020204" pitchFamily="34" charset="0"/>
              <a:ea typeface="Century Gothic"/>
              <a:cs typeface="Arial" panose="020B0604020202020204" pitchFamily="34" charset="0"/>
            </a:endParaRPr>
          </a:p>
        </p:txBody>
      </p:sp>
      <p:sp>
        <p:nvSpPr>
          <p:cNvPr id="4" name="TextBox 3"/>
          <p:cNvSpPr txBox="1"/>
          <p:nvPr/>
        </p:nvSpPr>
        <p:spPr>
          <a:xfrm>
            <a:off x="6962063" y="2448419"/>
            <a:ext cx="4629908" cy="3308598"/>
          </a:xfrm>
          <a:prstGeom prst="rect">
            <a:avLst/>
          </a:prstGeom>
          <a:noFill/>
        </p:spPr>
        <p:txBody>
          <a:bodyPr wrap="square" rtlCol="0">
            <a:spAutoFit/>
          </a:bodyPr>
          <a:lstStyle/>
          <a:p>
            <a:pPr>
              <a:spcBef>
                <a:spcPts val="600"/>
              </a:spcBef>
              <a:buClr>
                <a:srgbClr val="EFEFEF"/>
              </a:buClr>
              <a:buSzPct val="80000"/>
            </a:pPr>
            <a:r>
              <a:rPr lang="ar-AE" sz="2400" b="1" dirty="0">
                <a:solidFill>
                  <a:srgbClr val="97467D"/>
                </a:solidFill>
                <a:latin typeface="Arial" panose="020B0604020202020204" pitchFamily="34" charset="0"/>
                <a:ea typeface="Helvetica Neue" charset="0"/>
                <a:cs typeface="Arial" panose="020B0604020202020204" pitchFamily="34" charset="0"/>
              </a:rPr>
              <a:t>الغرض:</a:t>
            </a:r>
          </a:p>
          <a:p>
            <a:pPr>
              <a:spcBef>
                <a:spcPts val="600"/>
              </a:spcBef>
              <a:buClr>
                <a:srgbClr val="EFEFEF"/>
              </a:buClr>
              <a:buSzPct val="8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تلبية </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احتياجات</a:t>
            </a:r>
            <a:r>
              <a:rPr lang="en-US"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SA"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التطوير</a:t>
            </a:r>
            <a:r>
              <a:rPr lang="en-US"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والتعلم </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من خلال الاقتداء بالممارسة الجيدة</a:t>
            </a:r>
          </a:p>
          <a:p>
            <a:pPr>
              <a:spcBef>
                <a:spcPts val="600"/>
              </a:spcBef>
              <a:buClr>
                <a:srgbClr val="EFEFEF"/>
              </a:buClr>
              <a:buSzPct val="80000"/>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a:spcBef>
                <a:spcPts val="600"/>
              </a:spcBef>
              <a:buClr>
                <a:srgbClr val="EFEFEF"/>
              </a:buClr>
              <a:buSzPct val="80000"/>
            </a:pPr>
            <a:r>
              <a:rPr lang="ar-AE" sz="2400" b="1" dirty="0">
                <a:solidFill>
                  <a:srgbClr val="97467D"/>
                </a:solidFill>
                <a:latin typeface="Arial" panose="020B0604020202020204" pitchFamily="34" charset="0"/>
                <a:ea typeface="Helvetica Neue" charset="0"/>
                <a:cs typeface="Arial" panose="020B0604020202020204" pitchFamily="34" charset="0"/>
              </a:rPr>
              <a:t>الوتيرة:</a:t>
            </a:r>
          </a:p>
          <a:p>
            <a:pPr>
              <a:spcBef>
                <a:spcPts val="600"/>
              </a:spcBef>
              <a:buClr>
                <a:srgbClr val="EFEFEF"/>
              </a:buClr>
              <a:buSzPct val="8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5-10 زيارات ملازمة أثناء أول شهر أو شهرين من التعيين</a:t>
            </a:r>
          </a:p>
          <a:p>
            <a:pPr>
              <a:spcBef>
                <a:spcPts val="600"/>
              </a:spcBef>
              <a:buClr>
                <a:srgbClr val="EFEFEF"/>
              </a:buClr>
              <a:buSzPct val="80000"/>
            </a:pPr>
            <a:endParaRPr lang="en-US" sz="18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alphaModFix amt="20000"/>
            <a:extLst>
              <a:ext uri="{28A0092B-C50C-407E-A947-70E740481C1C}">
                <a14:useLocalDpi xmlns:a14="http://schemas.microsoft.com/office/drawing/2010/main" val="0"/>
              </a:ext>
            </a:extLst>
          </a:blip>
          <a:srcRect l="69611" t="31549" r="12106" b="6770"/>
          <a:stretch/>
        </p:blipFill>
        <p:spPr>
          <a:xfrm rot="16200000">
            <a:off x="9203779" y="3869778"/>
            <a:ext cx="1311201" cy="4665242"/>
          </a:xfrm>
          <a:prstGeom prst="rect">
            <a:avLst/>
          </a:prstGeom>
        </p:spPr>
      </p:pic>
      <p:pic>
        <p:nvPicPr>
          <p:cNvPr id="5" name="Picture 4"/>
          <p:cNvPicPr>
            <a:picLocks noChangeAspect="1"/>
          </p:cNvPicPr>
          <p:nvPr/>
        </p:nvPicPr>
        <p:blipFill>
          <a:blip r:embed="rId4"/>
          <a:stretch>
            <a:fillRect/>
          </a:stretch>
        </p:blipFill>
        <p:spPr>
          <a:xfrm>
            <a:off x="880491" y="5546797"/>
            <a:ext cx="986457" cy="835587"/>
          </a:xfrm>
          <a:prstGeom prst="rect">
            <a:avLst/>
          </a:prstGeom>
        </p:spPr>
      </p:pic>
      <p:sp>
        <p:nvSpPr>
          <p:cNvPr id="6" name="TextBox 5"/>
          <p:cNvSpPr txBox="1"/>
          <p:nvPr/>
        </p:nvSpPr>
        <p:spPr>
          <a:xfrm>
            <a:off x="475239" y="790852"/>
            <a:ext cx="11116732" cy="1508105"/>
          </a:xfrm>
          <a:prstGeom prst="rect">
            <a:avLst/>
          </a:prstGeom>
          <a:noFill/>
        </p:spPr>
        <p:txBody>
          <a:bodyPr wrap="square" rtlCol="0">
            <a:spAutoFit/>
          </a:bodyPr>
          <a:lstStyle/>
          <a:p>
            <a:pPr lvl="0">
              <a:spcBef>
                <a:spcPts val="600"/>
              </a:spcBef>
              <a:buClr>
                <a:srgbClr val="EFEFEF"/>
              </a:buClr>
              <a:buSzPct val="80000"/>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a:spcBef>
                <a:spcPts val="600"/>
              </a:spcBef>
              <a:buClr>
                <a:srgbClr val="EFEFEF"/>
              </a:buClr>
              <a:buSzPct val="80000"/>
            </a:pPr>
            <a:r>
              <a:rPr lang="ar-AE" sz="2400" b="1" dirty="0">
                <a:solidFill>
                  <a:srgbClr val="97467D"/>
                </a:solidFill>
                <a:latin typeface="Arial" panose="020B0604020202020204" pitchFamily="34" charset="0"/>
                <a:ea typeface="Helvetica Neue" charset="0"/>
                <a:cs typeface="Arial" panose="020B0604020202020204" pitchFamily="34" charset="0"/>
                <a:sym typeface="Century Gothic"/>
              </a:rPr>
              <a:t>التعريف:</a:t>
            </a:r>
          </a:p>
          <a:p>
            <a:pPr>
              <a:spcBef>
                <a:spcPts val="600"/>
              </a:spcBef>
              <a:buClr>
                <a:srgbClr val="EFEFEF"/>
              </a:buClr>
              <a:buSzPct val="8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يحضر أخصائي إدارة الحالة التفاعل المباشر بين أخصائي إدارة حالة خبير والطفل / مقدم الرعاية</a:t>
            </a:r>
          </a:p>
          <a:p>
            <a:endParaRPr lang="en-US" dirty="0">
              <a:latin typeface="Arial" panose="020B0604020202020204" pitchFamily="34" charset="0"/>
              <a:cs typeface="Arial" panose="020B0604020202020204" pitchFamily="34" charset="0"/>
            </a:endParaRPr>
          </a:p>
        </p:txBody>
      </p:sp>
      <p:cxnSp>
        <p:nvCxnSpPr>
          <p:cNvPr id="10" name="Straight Connector 9"/>
          <p:cNvCxnSpPr/>
          <p:nvPr/>
        </p:nvCxnSpPr>
        <p:spPr>
          <a:xfrm>
            <a:off x="6845096" y="2507469"/>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5"/>
          <a:stretch>
            <a:fillRect/>
          </a:stretch>
        </p:blipFill>
        <p:spPr>
          <a:xfrm>
            <a:off x="580014" y="300317"/>
            <a:ext cx="1134534" cy="742969"/>
          </a:xfrm>
          <a:prstGeom prst="rect">
            <a:avLst/>
          </a:prstGeom>
        </p:spPr>
      </p:pic>
    </p:spTree>
    <p:extLst>
      <p:ext uri="{BB962C8B-B14F-4D97-AF65-F5344CB8AC3E}">
        <p14:creationId xmlns:p14="http://schemas.microsoft.com/office/powerpoint/2010/main" val="2724306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7" name="Rectangle 6"/>
          <p:cNvSpPr/>
          <p:nvPr/>
        </p:nvSpPr>
        <p:spPr>
          <a:xfrm>
            <a:off x="6451394" y="2235140"/>
            <a:ext cx="5141976" cy="3754874"/>
          </a:xfrm>
          <a:prstGeom prst="rect">
            <a:avLst/>
          </a:prstGeom>
        </p:spPr>
        <p:txBody>
          <a:bodyPr wrap="square" anchor="t">
            <a:spAutoFit/>
          </a:bodyPr>
          <a:lstStyle/>
          <a:p>
            <a:pPr>
              <a:spcBef>
                <a:spcPts val="600"/>
              </a:spcBef>
              <a:buClr>
                <a:srgbClr val="EFEFEF"/>
              </a:buClr>
              <a:buSzPct val="80000"/>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a:spcBef>
                <a:spcPts val="600"/>
              </a:spcBef>
              <a:buClr>
                <a:srgbClr val="EFEFEF"/>
              </a:buClr>
              <a:buSzPct val="80000"/>
            </a:pPr>
            <a:r>
              <a:rPr lang="ar-AE" sz="2400" b="1" dirty="0">
                <a:solidFill>
                  <a:srgbClr val="016794"/>
                </a:solidFill>
                <a:latin typeface="Arial" panose="020B0604020202020204" pitchFamily="34" charset="0"/>
                <a:ea typeface="Helvetica Neue" charset="0"/>
                <a:cs typeface="Arial" panose="020B0604020202020204" pitchFamily="34" charset="0"/>
                <a:sym typeface="Century Gothic"/>
              </a:rPr>
              <a:t>الغرض:</a:t>
            </a:r>
          </a:p>
          <a:p>
            <a:pPr>
              <a:spcBef>
                <a:spcPts val="600"/>
              </a:spcBef>
              <a:buClr>
                <a:srgbClr val="EFEFEF"/>
              </a:buClr>
              <a:buSzPct val="8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مراقبة مهارات أخصائيي إدارة </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الحالة</a:t>
            </a:r>
            <a:r>
              <a:rPr lang="en-US"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 </a:t>
            </a:r>
            <a:r>
              <a:rPr lang="ar-SA"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لتقديم التعقيبات لهم في جلسات فردية لاحقة</a:t>
            </a:r>
            <a:endParaRPr lang="ar-AE" sz="2000" dirty="0">
              <a:solidFill>
                <a:schemeClr val="tx1">
                  <a:lumMod val="65000"/>
                  <a:lumOff val="35000"/>
                </a:schemeClr>
              </a:solidFill>
              <a:highlight>
                <a:srgbClr val="FFFF00"/>
              </a:highlight>
              <a:latin typeface="Arial" panose="020B0604020202020204" pitchFamily="34" charset="0"/>
              <a:ea typeface="Helvetica Neue" charset="0"/>
              <a:cs typeface="Arial" panose="020B0604020202020204" pitchFamily="34" charset="0"/>
              <a:sym typeface="Century Gothic"/>
            </a:endParaRPr>
          </a:p>
          <a:p>
            <a:pPr>
              <a:spcBef>
                <a:spcPts val="600"/>
              </a:spcBef>
              <a:buClr>
                <a:srgbClr val="EFEFEF"/>
              </a:buClr>
              <a:buSzPct val="80000"/>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a:spcBef>
                <a:spcPts val="600"/>
              </a:spcBef>
              <a:buClr>
                <a:srgbClr val="EFEFEF"/>
              </a:buClr>
              <a:buSzPct val="80000"/>
            </a:pPr>
            <a:r>
              <a:rPr lang="ar-AE" sz="2400" b="1" dirty="0">
                <a:solidFill>
                  <a:srgbClr val="016794"/>
                </a:solidFill>
                <a:latin typeface="Arial" panose="020B0604020202020204" pitchFamily="34" charset="0"/>
                <a:ea typeface="Helvetica Neue" charset="0"/>
                <a:cs typeface="Arial" panose="020B0604020202020204" pitchFamily="34" charset="0"/>
                <a:sym typeface="Century Gothic"/>
              </a:rPr>
              <a:t>الوتيرة:</a:t>
            </a:r>
          </a:p>
          <a:p>
            <a:pPr marL="285750" indent="-285750">
              <a:spcBef>
                <a:spcPts val="600"/>
              </a:spcBef>
              <a:buClr>
                <a:srgbClr val="97467D"/>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كل أسبوعين بحيث يطور أخصائي إدارة الحالة مهاراته ويكتسب الثقة</a:t>
            </a:r>
          </a:p>
          <a:p>
            <a:pPr marL="285750" indent="-285750">
              <a:spcBef>
                <a:spcPts val="600"/>
              </a:spcBef>
              <a:buClr>
                <a:srgbClr val="97467D"/>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كل شهرين على الأقل لأخصائيي إدارة الحالة ذوي الخبرة</a:t>
            </a:r>
          </a:p>
          <a:p>
            <a:pPr>
              <a:buClr>
                <a:srgbClr val="EFEFEF"/>
              </a:buClr>
              <a:buSzPct val="80000"/>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sp>
        <p:nvSpPr>
          <p:cNvPr id="3" name="TextBox 2"/>
          <p:cNvSpPr txBox="1"/>
          <p:nvPr/>
        </p:nvSpPr>
        <p:spPr>
          <a:xfrm>
            <a:off x="246856" y="2644845"/>
            <a:ext cx="5177664" cy="3954929"/>
          </a:xfrm>
          <a:prstGeom prst="rect">
            <a:avLst/>
          </a:prstGeom>
          <a:noFill/>
        </p:spPr>
        <p:txBody>
          <a:bodyPr wrap="square" rtlCol="0">
            <a:spAutoFit/>
          </a:bodyPr>
          <a:lstStyle/>
          <a:p>
            <a:pPr>
              <a:spcBef>
                <a:spcPts val="600"/>
              </a:spcBef>
              <a:buClr>
                <a:srgbClr val="EFEFEF"/>
              </a:buClr>
              <a:buSzPct val="80000"/>
            </a:pPr>
            <a:r>
              <a:rPr lang="ar-AE" sz="2400" b="1" dirty="0">
                <a:solidFill>
                  <a:srgbClr val="016794"/>
                </a:solidFill>
                <a:latin typeface="Arial" panose="020B0604020202020204" pitchFamily="34" charset="0"/>
                <a:ea typeface="Helvetica Neue" charset="0"/>
                <a:cs typeface="Arial" panose="020B0604020202020204" pitchFamily="34" charset="0"/>
              </a:rPr>
              <a:t>الإرشادات:</a:t>
            </a:r>
          </a:p>
          <a:p>
            <a:pPr marL="285750" lvl="5" indent="-285750">
              <a:spcBef>
                <a:spcPts val="600"/>
              </a:spcBef>
              <a:buClr>
                <a:srgbClr val="97467D"/>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تلزم موافقة الطفل ومقدم الرعاية</a:t>
            </a:r>
          </a:p>
          <a:p>
            <a:pPr marL="285750" lvl="4" indent="-285750">
              <a:spcBef>
                <a:spcPts val="600"/>
              </a:spcBef>
              <a:buClr>
                <a:srgbClr val="97467D"/>
              </a:buClr>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يجب على المشرف وأخصائي إدارة الحالة تحديد الحالات المناسبة لزيارات المراقبة بناءً على معايير </a:t>
            </a:r>
          </a:p>
          <a:p>
            <a:pPr lvl="4">
              <a:spcBef>
                <a:spcPts val="600"/>
              </a:spcBef>
              <a:buClr>
                <a:srgbClr val="97467D"/>
              </a:buClr>
            </a:pPr>
            <a:endParaRPr lang="en-US" sz="2400" b="1" dirty="0">
              <a:solidFill>
                <a:srgbClr val="016794"/>
              </a:solidFill>
              <a:latin typeface="Arial" panose="020B0604020202020204" pitchFamily="34" charset="0"/>
              <a:ea typeface="Helvetica Neue" charset="0"/>
              <a:cs typeface="Arial" panose="020B0604020202020204" pitchFamily="34" charset="0"/>
            </a:endParaRPr>
          </a:p>
          <a:p>
            <a:pPr>
              <a:spcBef>
                <a:spcPts val="600"/>
              </a:spcBef>
              <a:buClr>
                <a:srgbClr val="97467D"/>
              </a:buClr>
            </a:pPr>
            <a:r>
              <a:rPr lang="ar-AE" sz="2400" b="1" dirty="0">
                <a:solidFill>
                  <a:srgbClr val="016794"/>
                </a:solidFill>
                <a:latin typeface="Arial" panose="020B0604020202020204" pitchFamily="34" charset="0"/>
                <a:ea typeface="Helvetica Neue" charset="0"/>
                <a:cs typeface="Arial" panose="020B0604020202020204" pitchFamily="34" charset="0"/>
              </a:rPr>
              <a:t>الأداة:</a:t>
            </a:r>
          </a:p>
          <a:p>
            <a:pPr>
              <a:spcBef>
                <a:spcPts val="600"/>
              </a:spcBef>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أداة المراقبة</a:t>
            </a:r>
          </a:p>
          <a:p>
            <a:pPr marL="457200" indent="-457200">
              <a:buClr>
                <a:srgbClr val="EFEFEF"/>
              </a:buClr>
              <a:buSzPct val="80000"/>
              <a:buFont typeface="Wingdings"/>
              <a:buChar char="ü"/>
            </a:pPr>
            <a:endParaRPr lang="en-US" sz="2800" dirty="0">
              <a:solidFill>
                <a:srgbClr val="151515"/>
              </a:solidFill>
              <a:latin typeface="Arial" panose="020B0604020202020204" pitchFamily="34" charset="0"/>
              <a:cs typeface="Arial" panose="020B0604020202020204" pitchFamily="34" charset="0"/>
            </a:endParaRPr>
          </a:p>
          <a:p>
            <a:pPr marL="457200" indent="-457200">
              <a:buClr>
                <a:srgbClr val="EFEFEF"/>
              </a:buClr>
              <a:buSzPct val="80000"/>
              <a:buFont typeface="Wingdings"/>
              <a:buChar char="ü"/>
            </a:pPr>
            <a:endParaRPr lang="en-US" sz="2800" dirty="0">
              <a:solidFill>
                <a:srgbClr val="151515"/>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cxnSp>
        <p:nvCxnSpPr>
          <p:cNvPr id="8" name="Straight Connector 7"/>
          <p:cNvCxnSpPr/>
          <p:nvPr/>
        </p:nvCxnSpPr>
        <p:spPr>
          <a:xfrm>
            <a:off x="6083808" y="2779302"/>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2192" y="0"/>
            <a:ext cx="12204192" cy="1298968"/>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Adobe Myungjo Std M" panose="02020600000000000000" pitchFamily="18" charset="-128"/>
              <a:cs typeface="Arial" panose="020B0604020202020204" pitchFamily="34" charset="0"/>
            </a:endParaRPr>
          </a:p>
        </p:txBody>
      </p:sp>
      <p:sp>
        <p:nvSpPr>
          <p:cNvPr id="267" name="Shape 267"/>
          <p:cNvSpPr txBox="1">
            <a:spLocks noGrp="1"/>
          </p:cNvSpPr>
          <p:nvPr>
            <p:ph type="title"/>
          </p:nvPr>
        </p:nvSpPr>
        <p:spPr>
          <a:xfrm>
            <a:off x="65532" y="312340"/>
            <a:ext cx="11567160" cy="132556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u="none" strike="noStrike" cap="none">
                <a:solidFill>
                  <a:schemeClr val="bg1"/>
                </a:solidFill>
                <a:latin typeface="Arial" panose="020B0604020202020204" pitchFamily="34" charset="0"/>
                <a:ea typeface="Adobe Myungjo Std M" panose="02020600000000000000" pitchFamily="18" charset="-128"/>
                <a:cs typeface="Arial" panose="020B0604020202020204" pitchFamily="34" charset="0"/>
                <a:sym typeface="Century Gothic"/>
              </a:rPr>
              <a:t>المراقبة</a:t>
            </a:r>
          </a:p>
        </p:txBody>
      </p:sp>
      <p:grpSp>
        <p:nvGrpSpPr>
          <p:cNvPr id="10" name="Group 9"/>
          <p:cNvGrpSpPr/>
          <p:nvPr/>
        </p:nvGrpSpPr>
        <p:grpSpPr>
          <a:xfrm>
            <a:off x="-211837" y="-559410"/>
            <a:ext cx="12591289" cy="1814883"/>
            <a:chOff x="-1" y="5043119"/>
            <a:chExt cx="12192001" cy="1814883"/>
          </a:xfrm>
        </p:grpSpPr>
        <p:pic>
          <p:nvPicPr>
            <p:cNvPr id="11" name="Picture 10"/>
            <p:cNvPicPr>
              <a:picLocks noChangeAspect="1"/>
            </p:cNvPicPr>
            <p:nvPr/>
          </p:nvPicPr>
          <p:blipFill rotWithShape="1">
            <a:blip r:embed="rId3">
              <a:alphaModFix amt="20000"/>
              <a:extLst>
                <a:ext uri="{28A0092B-C50C-407E-A947-70E740481C1C}">
                  <a14:useLocalDpi xmlns:a14="http://schemas.microsoft.com/office/drawing/2010/main" val="0"/>
                </a:ext>
              </a:extLst>
            </a:blip>
            <a:srcRect l="50000" t="7392" r="19089" b="9030"/>
            <a:stretch/>
          </p:blipFill>
          <p:spPr>
            <a:xfrm rot="5400000">
              <a:off x="2349106" y="2694014"/>
              <a:ext cx="1814881" cy="6513095"/>
            </a:xfrm>
            <a:prstGeom prst="rect">
              <a:avLst/>
            </a:prstGeom>
          </p:spPr>
        </p:pic>
        <p:pic>
          <p:nvPicPr>
            <p:cNvPr id="12" name="Picture 11"/>
            <p:cNvPicPr>
              <a:picLocks noChangeAspect="1"/>
            </p:cNvPicPr>
            <p:nvPr/>
          </p:nvPicPr>
          <p:blipFill rotWithShape="1">
            <a:blip r:embed="rId3">
              <a:alphaModFix amt="20000"/>
              <a:extLst>
                <a:ext uri="{28A0092B-C50C-407E-A947-70E740481C1C}">
                  <a14:useLocalDpi xmlns:a14="http://schemas.microsoft.com/office/drawing/2010/main" val="0"/>
                </a:ext>
              </a:extLst>
            </a:blip>
            <a:srcRect l="54597" t="31446" r="16827" b="9030"/>
            <a:stretch/>
          </p:blipFill>
          <p:spPr>
            <a:xfrm rot="5400000">
              <a:off x="8435259" y="3077812"/>
              <a:ext cx="1791434" cy="5722048"/>
            </a:xfrm>
            <a:prstGeom prst="rect">
              <a:avLst/>
            </a:prstGeom>
          </p:spPr>
        </p:pic>
      </p:grpSp>
      <p:sp>
        <p:nvSpPr>
          <p:cNvPr id="2" name="TextBox 1"/>
          <p:cNvSpPr txBox="1"/>
          <p:nvPr/>
        </p:nvSpPr>
        <p:spPr>
          <a:xfrm>
            <a:off x="574246" y="1219078"/>
            <a:ext cx="11019124" cy="1415772"/>
          </a:xfrm>
          <a:prstGeom prst="rect">
            <a:avLst/>
          </a:prstGeom>
          <a:noFill/>
        </p:spPr>
        <p:txBody>
          <a:bodyPr wrap="square" rtlCol="0">
            <a:spAutoFit/>
          </a:bodyPr>
          <a:lstStyle/>
          <a:p>
            <a:pPr lvl="0">
              <a:spcBef>
                <a:spcPts val="600"/>
              </a:spcBef>
              <a:buClr>
                <a:srgbClr val="EFEFEF"/>
              </a:buClr>
              <a:buSzPct val="80000"/>
            </a:pPr>
            <a:endParaRPr lang="en-US" sz="12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a:spcBef>
                <a:spcPts val="600"/>
              </a:spcBef>
              <a:buClr>
                <a:srgbClr val="EFEFEF"/>
              </a:buClr>
              <a:buSzPct val="80000"/>
            </a:pPr>
            <a:r>
              <a:rPr lang="ar-AE" sz="2400" b="1" dirty="0">
                <a:solidFill>
                  <a:srgbClr val="016794"/>
                </a:solidFill>
                <a:latin typeface="Arial" panose="020B0604020202020204" pitchFamily="34" charset="0"/>
                <a:ea typeface="Helvetica Neue" charset="0"/>
                <a:cs typeface="Arial" panose="020B0604020202020204" pitchFamily="34" charset="0"/>
                <a:sym typeface="Century Gothic"/>
              </a:rPr>
              <a:t>التعريف:</a:t>
            </a:r>
            <a:r>
              <a:rPr lang="ar-AE" sz="2000" b="1" dirty="0">
                <a:solidFill>
                  <a:srgbClr val="016794"/>
                </a:solidFill>
                <a:latin typeface="Arial" panose="020B0604020202020204" pitchFamily="34" charset="0"/>
                <a:ea typeface="Helvetica Neue" charset="0"/>
                <a:cs typeface="Arial" panose="020B0604020202020204" pitchFamily="34" charset="0"/>
                <a:sym typeface="Century Gothic"/>
              </a:rPr>
              <a:t> </a:t>
            </a:r>
          </a:p>
          <a:p>
            <a:pPr>
              <a:spcBef>
                <a:spcPts val="600"/>
              </a:spcBef>
              <a:buClr>
                <a:srgbClr val="EFEFEF"/>
              </a:buClr>
              <a:buSzPct val="8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يحضر المشرف التفاعل المباشر بين أخصائي إدارة الحالة والطفل / مقدم الرعاية</a:t>
            </a:r>
          </a:p>
          <a:p>
            <a:endParaRPr lang="en-US" sz="2000" dirty="0">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4"/>
          <a:stretch>
            <a:fillRect/>
          </a:stretch>
        </p:blipFill>
        <p:spPr>
          <a:xfrm>
            <a:off x="574246" y="5546797"/>
            <a:ext cx="986457" cy="835587"/>
          </a:xfrm>
          <a:prstGeom prst="rect">
            <a:avLst/>
          </a:prstGeom>
        </p:spPr>
      </p:pic>
      <p:pic>
        <p:nvPicPr>
          <p:cNvPr id="5" name="Picture 4"/>
          <p:cNvPicPr>
            <a:picLocks noChangeAspect="1"/>
          </p:cNvPicPr>
          <p:nvPr/>
        </p:nvPicPr>
        <p:blipFill>
          <a:blip r:embed="rId5"/>
          <a:stretch>
            <a:fillRect/>
          </a:stretch>
        </p:blipFill>
        <p:spPr>
          <a:xfrm>
            <a:off x="653796" y="257525"/>
            <a:ext cx="1048179" cy="686418"/>
          </a:xfrm>
          <a:prstGeom prst="rect">
            <a:avLst/>
          </a:prstGeom>
        </p:spPr>
      </p:pic>
    </p:spTree>
    <p:extLst>
      <p:ext uri="{BB962C8B-B14F-4D97-AF65-F5344CB8AC3E}">
        <p14:creationId xmlns:p14="http://schemas.microsoft.com/office/powerpoint/2010/main" val="4151542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txBox="1">
            <a:spLocks noGrp="1"/>
          </p:cNvSpPr>
          <p:nvPr>
            <p:ph type="title"/>
          </p:nvPr>
        </p:nvSpPr>
        <p:spPr>
          <a:xfrm>
            <a:off x="2695405" y="436372"/>
            <a:ext cx="7115154" cy="132556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u="none" strike="noStrike" cap="none" dirty="0">
                <a:solidFill>
                  <a:srgbClr val="016794"/>
                </a:solidFill>
                <a:latin typeface="Arial" panose="020B0604020202020204" pitchFamily="34" charset="0"/>
                <a:cs typeface="Arial" panose="020B0604020202020204" pitchFamily="34" charset="0"/>
                <a:sym typeface="Century Gothic"/>
              </a:rPr>
              <a:t>استخدام أداة المراقبة</a:t>
            </a:r>
          </a:p>
        </p:txBody>
      </p:sp>
      <p:sp>
        <p:nvSpPr>
          <p:cNvPr id="275" name="Shape 275"/>
          <p:cNvSpPr txBox="1">
            <a:spLocks noGrp="1"/>
          </p:cNvSpPr>
          <p:nvPr>
            <p:ph idx="1"/>
          </p:nvPr>
        </p:nvSpPr>
        <p:spPr>
          <a:xfrm>
            <a:off x="2362222" y="1619574"/>
            <a:ext cx="7448338" cy="4571999"/>
          </a:xfrm>
          <a:prstGeom prst="rect">
            <a:avLst/>
          </a:prstGeom>
          <a:noFill/>
          <a:ln>
            <a:noFill/>
          </a:ln>
        </p:spPr>
        <p:txBody>
          <a:bodyPr lIns="91425" tIns="45700" rIns="91425" bIns="45700" anchor="t" anchorCtr="0">
            <a:noAutofit/>
          </a:bodyPr>
          <a:lstStyle/>
          <a:p>
            <a:pPr marL="0" marR="0" lvl="0" indent="0" algn="r" rtl="1">
              <a:lnSpc>
                <a:spcPct val="100000"/>
              </a:lnSpc>
              <a:spcBef>
                <a:spcPts val="600"/>
              </a:spcBef>
              <a:spcAft>
                <a:spcPts val="0"/>
              </a:spcAft>
              <a:buClr>
                <a:srgbClr val="EFEFEF"/>
              </a:buClr>
              <a:buSzPct val="25000"/>
              <a:buNone/>
            </a:pPr>
            <a:r>
              <a:rPr lang="ar-AE" sz="2400" b="1" strike="noStrike" cap="none" dirty="0">
                <a:solidFill>
                  <a:srgbClr val="97467D"/>
                </a:solidFill>
                <a:latin typeface="Arial" panose="020B0604020202020204" pitchFamily="34" charset="0"/>
                <a:cs typeface="Arial" panose="020B0604020202020204" pitchFamily="34" charset="0"/>
                <a:sym typeface="Century Gothic"/>
              </a:rPr>
              <a:t>الجزء الأول: المراقبة</a:t>
            </a:r>
          </a:p>
          <a:p>
            <a:pPr marR="0" lvl="0" algn="r" rtl="1">
              <a:lnSpc>
                <a:spcPct val="100000"/>
              </a:lnSpc>
              <a:spcBef>
                <a:spcPts val="600"/>
              </a:spcBef>
              <a:spcAft>
                <a:spcPts val="0"/>
              </a:spcAft>
              <a:buClr>
                <a:srgbClr val="97467D"/>
              </a:buClr>
              <a:buSzPct val="100000"/>
              <a:buFont typeface="Wingdings" charset="2"/>
              <a:buChar char="§"/>
            </a:pP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السيناريو: يزور كل من أخصائي إدارة الحالة والمشرف الطفل في البيت</a:t>
            </a:r>
          </a:p>
          <a:p>
            <a:pPr marR="0" lvl="0" algn="r" rtl="1">
              <a:lnSpc>
                <a:spcPct val="100000"/>
              </a:lnSpc>
              <a:spcBef>
                <a:spcPts val="600"/>
              </a:spcBef>
              <a:spcAft>
                <a:spcPts val="0"/>
              </a:spcAft>
              <a:buClr>
                <a:srgbClr val="97467D"/>
              </a:buClr>
              <a:buSzPct val="100000"/>
              <a:buFont typeface="Wingdings" charset="2"/>
              <a:buChar char="§"/>
            </a:pP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الأدوار الثلاثة: الطفل وأخصائي إدارة الحالة </a:t>
            </a: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و</a:t>
            </a: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المشرف</a:t>
            </a:r>
          </a:p>
          <a:p>
            <a:pPr>
              <a:lnSpc>
                <a:spcPct val="100000"/>
              </a:lnSpc>
              <a:spcBef>
                <a:spcPts val="600"/>
              </a:spcBef>
              <a:buClr>
                <a:srgbClr val="97467D"/>
              </a:buClr>
              <a:buSzPct val="100000"/>
              <a:buFont typeface="Wingdings" charset="2"/>
              <a:buChar char="§"/>
            </a:pPr>
            <a:r>
              <a:rPr lang="ar-AE" sz="2000" dirty="0">
                <a:solidFill>
                  <a:schemeClr val="tx1">
                    <a:lumMod val="65000"/>
                    <a:lumOff val="35000"/>
                  </a:schemeClr>
                </a:solidFill>
                <a:latin typeface="Arial" panose="020B0604020202020204" pitchFamily="34" charset="0"/>
                <a:cs typeface="Arial" panose="020B0604020202020204" pitchFamily="34" charset="0"/>
              </a:rPr>
              <a:t>15 دقيقة</a:t>
            </a:r>
          </a:p>
          <a:p>
            <a:pPr marL="0" indent="0">
              <a:lnSpc>
                <a:spcPct val="100000"/>
              </a:lnSpc>
              <a:spcBef>
                <a:spcPts val="600"/>
              </a:spcBef>
              <a:buSzPct val="80166"/>
              <a:buNone/>
            </a:pPr>
            <a:endParaRPr lang="en-US" sz="2000" dirty="0">
              <a:solidFill>
                <a:schemeClr val="tx1">
                  <a:lumMod val="65000"/>
                  <a:lumOff val="35000"/>
                </a:schemeClr>
              </a:solidFill>
              <a:latin typeface="Arial" panose="020B0604020202020204" pitchFamily="34" charset="0"/>
              <a:cs typeface="Arial" panose="020B0604020202020204" pitchFamily="34" charset="0"/>
            </a:endParaRPr>
          </a:p>
          <a:p>
            <a:pPr marL="0" marR="0" lvl="0" indent="0" algn="r" rtl="1">
              <a:lnSpc>
                <a:spcPct val="100000"/>
              </a:lnSpc>
              <a:spcBef>
                <a:spcPts val="600"/>
              </a:spcBef>
              <a:spcAft>
                <a:spcPts val="0"/>
              </a:spcAft>
              <a:buClr>
                <a:srgbClr val="EFEFEF"/>
              </a:buClr>
              <a:buSzPct val="25000"/>
              <a:buNone/>
            </a:pPr>
            <a:r>
              <a:rPr lang="ar-AE" sz="2400" b="1" strike="noStrike" cap="none" dirty="0">
                <a:solidFill>
                  <a:srgbClr val="97467D"/>
                </a:solidFill>
                <a:latin typeface="Arial" panose="020B0604020202020204" pitchFamily="34" charset="0"/>
                <a:cs typeface="Arial" panose="020B0604020202020204" pitchFamily="34" charset="0"/>
                <a:sym typeface="Century Gothic"/>
              </a:rPr>
              <a:t>الجزء الثاني: تقديم التعقيبات  </a:t>
            </a:r>
          </a:p>
          <a:p>
            <a:pPr marR="0" lvl="0" algn="r" rtl="1">
              <a:lnSpc>
                <a:spcPct val="100000"/>
              </a:lnSpc>
              <a:spcBef>
                <a:spcPts val="600"/>
              </a:spcBef>
              <a:spcAft>
                <a:spcPts val="0"/>
              </a:spcAft>
              <a:buClr>
                <a:srgbClr val="97467D"/>
              </a:buClr>
              <a:buSzPct val="100000"/>
              <a:buFont typeface="Wingdings" charset="2"/>
              <a:buChar char="§"/>
            </a:pP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مع البقاء في الأدوار ذاتها</a:t>
            </a:r>
          </a:p>
          <a:p>
            <a:pPr marR="0" lvl="0" algn="r" rtl="1">
              <a:lnSpc>
                <a:spcPct val="100000"/>
              </a:lnSpc>
              <a:spcBef>
                <a:spcPts val="600"/>
              </a:spcBef>
              <a:spcAft>
                <a:spcPts val="0"/>
              </a:spcAft>
              <a:buClr>
                <a:srgbClr val="97467D"/>
              </a:buClr>
              <a:buSzPct val="100000"/>
              <a:buFont typeface="Wingdings" charset="2"/>
              <a:buChar char="§"/>
            </a:pP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السيناريو: يوجد كل من أخصائي إدارة الحالة والمشرف الفني في جلسة الإشراف الفردية الآن. حان الوقت كي يفكر أخصائي إدارة الحالة في الجلسة ويقدم المشرف التعقيبات استنادًا إلى المراقبة التي قام بها. يؤدي الشخص الذي مثّل شخصية الطفل دور الملاحظ (وقد يقدم التعقيبات إلى "المشرف").</a:t>
            </a:r>
          </a:p>
          <a:p>
            <a:pPr>
              <a:lnSpc>
                <a:spcPct val="100000"/>
              </a:lnSpc>
              <a:spcBef>
                <a:spcPts val="600"/>
              </a:spcBef>
              <a:buClr>
                <a:srgbClr val="97467D"/>
              </a:buClr>
              <a:buSzPct val="100000"/>
              <a:buFont typeface="Wingdings" charset="2"/>
              <a:buChar char="§"/>
            </a:pPr>
            <a:r>
              <a:rPr lang="ar-AE" sz="2000" dirty="0">
                <a:solidFill>
                  <a:schemeClr val="tx1">
                    <a:lumMod val="65000"/>
                    <a:lumOff val="35000"/>
                  </a:schemeClr>
                </a:solidFill>
                <a:latin typeface="Arial" panose="020B0604020202020204" pitchFamily="34" charset="0"/>
                <a:cs typeface="Arial" panose="020B0604020202020204" pitchFamily="34" charset="0"/>
              </a:rPr>
              <a:t>15 دقيقة</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817" y="378968"/>
            <a:ext cx="1957404" cy="1957404"/>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9618" r="45497"/>
          <a:stretch/>
        </p:blipFill>
        <p:spPr>
          <a:xfrm>
            <a:off x="10143744" y="0"/>
            <a:ext cx="2048256" cy="6858000"/>
          </a:xfrm>
          <a:prstGeom prst="rect">
            <a:avLst/>
          </a:prstGeom>
        </p:spPr>
      </p:pic>
      <p:sp>
        <p:nvSpPr>
          <p:cNvPr id="6" name="TextBox 5"/>
          <p:cNvSpPr txBox="1"/>
          <p:nvPr/>
        </p:nvSpPr>
        <p:spPr>
          <a:xfrm>
            <a:off x="6496914" y="6436077"/>
            <a:ext cx="3480238" cy="307777"/>
          </a:xfrm>
          <a:prstGeom prst="rect">
            <a:avLst/>
          </a:prstGeom>
          <a:noFill/>
        </p:spPr>
        <p:txBody>
          <a:bodyPr wrap="square" rtlCol="0">
            <a:spAutoFit/>
          </a:bodyPr>
          <a:lstStyle/>
          <a:p>
            <a:r>
              <a:rPr lang="ar-AE" sz="1400" i="1">
                <a:solidFill>
                  <a:schemeClr val="tx1">
                    <a:lumMod val="65000"/>
                    <a:lumOff val="35000"/>
                  </a:schemeClr>
                </a:solidFill>
                <a:latin typeface="Arial" panose="020B0604020202020204" pitchFamily="34" charset="0"/>
                <a:ea typeface="Helvetica Neue" charset="0"/>
                <a:cs typeface="Arial" panose="020B0604020202020204" pitchFamily="34" charset="0"/>
              </a:rPr>
              <a:t>الصورة: بيتر بيرو / لجنة الإنقاذ الدولية</a:t>
            </a:r>
          </a:p>
        </p:txBody>
      </p:sp>
    </p:spTree>
    <p:extLst>
      <p:ext uri="{BB962C8B-B14F-4D97-AF65-F5344CB8AC3E}">
        <p14:creationId xmlns:p14="http://schemas.microsoft.com/office/powerpoint/2010/main" val="1937637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4800" b="1" dirty="0">
                <a:solidFill>
                  <a:schemeClr val="bg1"/>
                </a:solidFill>
                <a:latin typeface="Arial" panose="020B0604020202020204" pitchFamily="34" charset="0"/>
                <a:ea typeface="Helvetica Neue Medium" charset="0"/>
                <a:cs typeface="Arial" panose="020B0604020202020204" pitchFamily="34" charset="0"/>
              </a:rPr>
              <a:t>الأسئلة؟</a:t>
            </a:r>
          </a:p>
          <a:p>
            <a:endParaRPr lang="en-US" b="1" dirty="0">
              <a:solidFill>
                <a:schemeClr val="bg1">
                  <a:lumMod val="95000"/>
                </a:schemeClr>
              </a:solidFill>
              <a:latin typeface="Arial" panose="020B0604020202020204" pitchFamily="34" charset="0"/>
              <a:ea typeface="Helvetica Neue Medium" charset="0"/>
              <a:cs typeface="Arial" panose="020B0604020202020204" pitchFamily="34" charset="0"/>
            </a:endParaRPr>
          </a:p>
        </p:txBody>
      </p:sp>
    </p:spTree>
    <p:extLst>
      <p:ext uri="{BB962C8B-B14F-4D97-AF65-F5344CB8AC3E}">
        <p14:creationId xmlns:p14="http://schemas.microsoft.com/office/powerpoint/2010/main" val="105222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30622" t="-2" r="34585"/>
          <a:stretch/>
        </p:blipFill>
        <p:spPr>
          <a:xfrm>
            <a:off x="7949784" y="14990"/>
            <a:ext cx="4242216" cy="6858000"/>
          </a:xfrm>
          <a:prstGeom prst="rect">
            <a:avLst/>
          </a:prstGeom>
        </p:spPr>
      </p:pic>
      <p:cxnSp>
        <p:nvCxnSpPr>
          <p:cNvPr id="9" name="Straight Connector 9"/>
          <p:cNvCxnSpPr/>
          <p:nvPr/>
        </p:nvCxnSpPr>
        <p:spPr>
          <a:xfrm>
            <a:off x="-1914" y="6016980"/>
            <a:ext cx="7454860" cy="0"/>
          </a:xfrm>
          <a:prstGeom prst="line">
            <a:avLst/>
          </a:prstGeom>
          <a:ln>
            <a:solidFill>
              <a:srgbClr val="405E79"/>
            </a:solidFill>
          </a:ln>
        </p:spPr>
        <p:style>
          <a:lnRef idx="1">
            <a:schemeClr val="accent1"/>
          </a:lnRef>
          <a:fillRef idx="0">
            <a:schemeClr val="accent1"/>
          </a:fillRef>
          <a:effectRef idx="0">
            <a:schemeClr val="accent1"/>
          </a:effectRef>
          <a:fontRef idx="minor">
            <a:schemeClr val="tx1"/>
          </a:fontRef>
        </p:style>
      </p:cxnSp>
      <p:pic>
        <p:nvPicPr>
          <p:cNvPr id="15" name="Picture 10" descr="https://lh3.googleusercontent.com/QPo5Epuxx0w-qi65w7bM5AcgqkiJsdJI_IlCDwAcug5Z3ASpnPlre8EK_6J1cpoq84Kl1dqhbiHwD1h7emuToLMCV5h0MZAJpGZnVLHFul6r3lH_WxCcmo6cgLerwv_XQ_bL-EdKjg">
            <a:extLst>
              <a:ext uri="{FF2B5EF4-FFF2-40B4-BE49-F238E27FC236}">
                <a16:creationId xmlns="" xmlns:a16="http://schemas.microsoft.com/office/drawing/2014/main" id="{ABF78664-503F-EA45-A7D8-E210626DD6C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40" y="4448609"/>
            <a:ext cx="4032738" cy="15693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5"/>
          <p:cNvSpPr txBox="1"/>
          <p:nvPr/>
        </p:nvSpPr>
        <p:spPr>
          <a:xfrm>
            <a:off x="3876037" y="4799970"/>
            <a:ext cx="2118537" cy="892552"/>
          </a:xfrm>
          <a:prstGeom prst="rect">
            <a:avLst/>
          </a:prstGeom>
          <a:noFill/>
        </p:spPr>
        <p:txBody>
          <a:bodyPr wrap="square" rtlCol="0">
            <a:spAutoFit/>
          </a:bodyPr>
          <a:lstStyle/>
          <a:p>
            <a:r>
              <a:rPr lang="ar-DZ" sz="2400" b="1" dirty="0">
                <a:solidFill>
                  <a:srgbClr val="405E79"/>
                </a:solidFill>
                <a:latin typeface="Arial" panose="020B0604020202020204" pitchFamily="34" charset="0"/>
                <a:ea typeface="Helvetica Neue" charset="0"/>
                <a:cs typeface="Arial" panose="020B0604020202020204" pitchFamily="34" charset="0"/>
              </a:rPr>
              <a:t>التحالف</a:t>
            </a:r>
            <a:endParaRPr lang="en-US" sz="2400" b="1" dirty="0">
              <a:solidFill>
                <a:srgbClr val="405E79"/>
              </a:solidFill>
              <a:latin typeface="Arial" panose="020B0604020202020204" pitchFamily="34" charset="0"/>
              <a:ea typeface="Helvetica Neue" charset="0"/>
              <a:cs typeface="Arial" panose="020B0604020202020204" pitchFamily="34" charset="0"/>
            </a:endParaRPr>
          </a:p>
          <a:p>
            <a:r>
              <a:rPr lang="ar-DZ" sz="1400" b="1" dirty="0">
                <a:solidFill>
                  <a:srgbClr val="405E79"/>
                </a:solidFill>
                <a:latin typeface="Arial" panose="020B0604020202020204" pitchFamily="34" charset="0"/>
                <a:ea typeface="Helvetica Neue" charset="0"/>
                <a:cs typeface="Arial" panose="020B0604020202020204" pitchFamily="34" charset="0"/>
              </a:rPr>
              <a:t>من أجل حماية الأطفال في العمل الإنساني</a:t>
            </a:r>
            <a:endParaRPr lang="en-US" sz="1400" b="1" dirty="0">
              <a:solidFill>
                <a:srgbClr val="405E79"/>
              </a:solidFill>
              <a:latin typeface="Arial" panose="020B0604020202020204" pitchFamily="34" charset="0"/>
              <a:ea typeface="Helvetica Neue" charset="0"/>
              <a:cs typeface="Arial" panose="020B0604020202020204" pitchFamily="34" charset="0"/>
            </a:endParaRPr>
          </a:p>
        </p:txBody>
      </p:sp>
      <p:pic>
        <p:nvPicPr>
          <p:cNvPr id="11" name="Picture 4"/>
          <p:cNvPicPr/>
          <p:nvPr/>
        </p:nvPicPr>
        <p:blipFill>
          <a:blip r:embed="rId4" cstate="print">
            <a:extLst>
              <a:ext uri="{28A0092B-C50C-407E-A947-70E740481C1C}">
                <a14:useLocalDpi xmlns:a14="http://schemas.microsoft.com/office/drawing/2010/main"/>
              </a:ext>
            </a:extLst>
          </a:blip>
          <a:stretch>
            <a:fillRect/>
          </a:stretch>
        </p:blipFill>
        <p:spPr>
          <a:xfrm>
            <a:off x="6148535" y="4747846"/>
            <a:ext cx="1072661" cy="1055078"/>
          </a:xfrm>
          <a:prstGeom prst="rect">
            <a:avLst/>
          </a:prstGeom>
        </p:spPr>
      </p:pic>
    </p:spTree>
    <p:extLst>
      <p:ext uri="{BB962C8B-B14F-4D97-AF65-F5344CB8AC3E}">
        <p14:creationId xmlns:p14="http://schemas.microsoft.com/office/powerpoint/2010/main" val="3539247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3" name="Shape 303"/>
          <p:cNvSpPr txBox="1">
            <a:spLocks noGrp="1"/>
          </p:cNvSpPr>
          <p:nvPr>
            <p:ph idx="1"/>
          </p:nvPr>
        </p:nvSpPr>
        <p:spPr>
          <a:xfrm>
            <a:off x="6939946" y="2861168"/>
            <a:ext cx="4413853" cy="6206427"/>
          </a:xfrm>
          <a:prstGeom prst="rect">
            <a:avLst/>
          </a:prstGeom>
          <a:noFill/>
          <a:ln>
            <a:noFill/>
          </a:ln>
        </p:spPr>
        <p:txBody>
          <a:bodyPr lIns="91425" tIns="45700" rIns="91425" bIns="45700" anchor="t" anchorCtr="0">
            <a:noAutofit/>
          </a:bodyPr>
          <a:lstStyle/>
          <a:p>
            <a:pPr marL="0" indent="0">
              <a:lnSpc>
                <a:spcPct val="100000"/>
              </a:lnSpc>
              <a:spcBef>
                <a:spcPts val="600"/>
              </a:spcBef>
              <a:buNone/>
            </a:pPr>
            <a:endParaRPr lang="en-US" sz="2000" dirty="0">
              <a:solidFill>
                <a:schemeClr val="tx1">
                  <a:lumMod val="65000"/>
                  <a:lumOff val="35000"/>
                </a:schemeClr>
              </a:solidFill>
              <a:latin typeface="Arial" panose="020B0604020202020204" pitchFamily="34" charset="0"/>
              <a:cs typeface="Arial" panose="020B0604020202020204" pitchFamily="34" charset="0"/>
            </a:endParaRPr>
          </a:p>
          <a:p>
            <a:pPr marL="0" indent="0">
              <a:lnSpc>
                <a:spcPct val="100000"/>
              </a:lnSpc>
              <a:spcBef>
                <a:spcPts val="600"/>
              </a:spcBef>
              <a:buNone/>
            </a:pPr>
            <a:r>
              <a:rPr lang="ar-AE" sz="2400" b="1" dirty="0">
                <a:solidFill>
                  <a:srgbClr val="97467D"/>
                </a:solidFill>
                <a:latin typeface="Arial" panose="020B0604020202020204" pitchFamily="34" charset="0"/>
                <a:cs typeface="Arial" panose="020B0604020202020204" pitchFamily="34" charset="0"/>
              </a:rPr>
              <a:t>الغرض:</a:t>
            </a:r>
          </a:p>
          <a:p>
            <a:pPr marL="0" indent="0">
              <a:lnSpc>
                <a:spcPct val="100000"/>
              </a:lnSpc>
              <a:spcBef>
                <a:spcPts val="600"/>
              </a:spcBef>
              <a:buNone/>
            </a:pP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تطبيق وظيفة المسؤولية / الإدارة وتحديد أي متطلبات للتطوير أو التعلم بما يخص العملية</a:t>
            </a:r>
          </a:p>
          <a:p>
            <a:pPr marL="0" indent="0">
              <a:lnSpc>
                <a:spcPct val="100000"/>
              </a:lnSpc>
              <a:spcBef>
                <a:spcPts val="600"/>
              </a:spcBef>
              <a:buNone/>
            </a:pPr>
            <a:endParaRPr lang="en-US" sz="2000" dirty="0">
              <a:solidFill>
                <a:schemeClr val="tx1">
                  <a:lumMod val="65000"/>
                  <a:lumOff val="35000"/>
                </a:schemeClr>
              </a:solidFill>
              <a:latin typeface="Arial" panose="020B0604020202020204" pitchFamily="34" charset="0"/>
              <a:cs typeface="Arial" panose="020B0604020202020204" pitchFamily="34" charset="0"/>
            </a:endParaRPr>
          </a:p>
          <a:p>
            <a:pPr marL="0" indent="0">
              <a:lnSpc>
                <a:spcPct val="100000"/>
              </a:lnSpc>
              <a:spcBef>
                <a:spcPts val="600"/>
              </a:spcBef>
              <a:buNone/>
            </a:pPr>
            <a:r>
              <a:rPr lang="ar-AE" sz="2400" b="1" dirty="0">
                <a:solidFill>
                  <a:srgbClr val="97467D"/>
                </a:solidFill>
                <a:latin typeface="Arial" panose="020B0604020202020204" pitchFamily="34" charset="0"/>
                <a:cs typeface="Arial" panose="020B0604020202020204" pitchFamily="34" charset="0"/>
              </a:rPr>
              <a:t>الوتيرة:</a:t>
            </a:r>
          </a:p>
          <a:p>
            <a:pPr marL="0" indent="0">
              <a:lnSpc>
                <a:spcPct val="100000"/>
              </a:lnSpc>
              <a:spcBef>
                <a:spcPts val="600"/>
              </a:spcBef>
              <a:buNone/>
            </a:pPr>
            <a:r>
              <a:rPr lang="ar-AE" sz="2000" dirty="0">
                <a:solidFill>
                  <a:schemeClr val="tx1">
                    <a:lumMod val="65000"/>
                    <a:lumOff val="35000"/>
                  </a:schemeClr>
                </a:solidFill>
                <a:latin typeface="Arial" panose="020B0604020202020204" pitchFamily="34" charset="0"/>
                <a:cs typeface="Arial" panose="020B0604020202020204" pitchFamily="34" charset="0"/>
              </a:rPr>
              <a:t>يجب على المشرف مراجعة ما بين 2-5 ملفات لكل أخصائي إدارة حالة شهريًّا</a:t>
            </a:r>
          </a:p>
        </p:txBody>
      </p:sp>
      <p:sp>
        <p:nvSpPr>
          <p:cNvPr id="2" name="Rectangle 1"/>
          <p:cNvSpPr/>
          <p:nvPr/>
        </p:nvSpPr>
        <p:spPr>
          <a:xfrm>
            <a:off x="0" y="0"/>
            <a:ext cx="12192000" cy="1609344"/>
          </a:xfrm>
          <a:prstGeom prst="rect">
            <a:avLst/>
          </a:prstGeom>
          <a:solidFill>
            <a:srgbClr val="0167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361312" y="2715728"/>
            <a:ext cx="4498848" cy="3647152"/>
          </a:xfrm>
          <a:prstGeom prst="rect">
            <a:avLst/>
          </a:prstGeom>
          <a:noFill/>
        </p:spPr>
        <p:txBody>
          <a:bodyPr wrap="square" rtlCol="0">
            <a:spAutoFit/>
          </a:bodyPr>
          <a:lstStyle/>
          <a:p>
            <a:pPr>
              <a:spcBef>
                <a:spcPts val="600"/>
              </a:spcBef>
            </a:pPr>
            <a:r>
              <a:rPr lang="ar-AE" sz="2400" b="1" dirty="0">
                <a:solidFill>
                  <a:srgbClr val="97467D"/>
                </a:solidFill>
                <a:latin typeface="Arial" panose="020B0604020202020204" pitchFamily="34" charset="0"/>
                <a:ea typeface="Helvetica Neue" charset="0"/>
                <a:cs typeface="Arial" panose="020B0604020202020204" pitchFamily="34" charset="0"/>
              </a:rPr>
              <a:t>الإرشادات: </a:t>
            </a:r>
          </a:p>
          <a:p>
            <a:pPr marL="285750" indent="-285750">
              <a:spcBef>
                <a:spcPts val="600"/>
              </a:spcBef>
              <a:buClr>
                <a:srgbClr val="97467D"/>
              </a:buClr>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راجع الملفات في أي مرحلة من عملية إدارة الحالة بما في ذلك الملفات المغلقة</a:t>
            </a:r>
          </a:p>
          <a:p>
            <a:pPr marL="285750" indent="-285750">
              <a:spcBef>
                <a:spcPts val="600"/>
              </a:spcBef>
              <a:buClr>
                <a:srgbClr val="97467D"/>
              </a:buClr>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ضع علامة على أي مشكلة لتقديم التعقيبات والمراجعة</a:t>
            </a:r>
          </a:p>
          <a:p>
            <a:pPr marL="285750" indent="-285750">
              <a:spcBef>
                <a:spcPts val="600"/>
              </a:spcBef>
              <a:buClr>
                <a:srgbClr val="97467D"/>
              </a:buClr>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لاحظ أي اتجاهات لدى الفريق وعالجها أثناء الجلسات الجماعية</a:t>
            </a:r>
          </a:p>
          <a:p>
            <a:pPr>
              <a:spcBef>
                <a:spcPts val="600"/>
              </a:spcBef>
            </a:pPr>
            <a:r>
              <a:rPr lang="ar-AE" sz="2400" b="1" dirty="0">
                <a:solidFill>
                  <a:srgbClr val="97467D"/>
                </a:solidFill>
                <a:latin typeface="Arial" panose="020B0604020202020204" pitchFamily="34" charset="0"/>
                <a:ea typeface="Helvetica Neue" charset="0"/>
                <a:cs typeface="Arial" panose="020B0604020202020204" pitchFamily="34" charset="0"/>
              </a:rPr>
              <a:t>الأداة:</a:t>
            </a:r>
          </a:p>
          <a:p>
            <a:pPr>
              <a:spcBef>
                <a:spcPts val="600"/>
              </a:spcBef>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قائمة التحقق من ملف الحالة</a:t>
            </a:r>
          </a:p>
          <a:p>
            <a:endParaRPr lang="en-US" dirty="0">
              <a:latin typeface="Arial" panose="020B0604020202020204" pitchFamily="34" charset="0"/>
              <a:cs typeface="Arial" panose="020B0604020202020204" pitchFamily="34" charset="0"/>
            </a:endParaRPr>
          </a:p>
        </p:txBody>
      </p:sp>
      <p:sp>
        <p:nvSpPr>
          <p:cNvPr id="302" name="Shape 302"/>
          <p:cNvSpPr txBox="1">
            <a:spLocks noGrp="1"/>
          </p:cNvSpPr>
          <p:nvPr>
            <p:ph type="title"/>
          </p:nvPr>
        </p:nvSpPr>
        <p:spPr>
          <a:xfrm>
            <a:off x="838200" y="580803"/>
            <a:ext cx="10515600" cy="132556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u="none" strike="noStrike" cap="none">
                <a:solidFill>
                  <a:schemeClr val="bg1"/>
                </a:solidFill>
                <a:latin typeface="Arial" panose="020B0604020202020204" pitchFamily="34" charset="0"/>
                <a:cs typeface="Arial" panose="020B0604020202020204" pitchFamily="34" charset="0"/>
                <a:sym typeface="Century Gothic"/>
              </a:rPr>
              <a:t>مراجعة ملف</a:t>
            </a:r>
            <a:r>
              <a:rPr lang="ar-AE" sz="3600" b="1">
                <a:solidFill>
                  <a:schemeClr val="bg1"/>
                </a:solidFill>
                <a:latin typeface="Arial" panose="020B0604020202020204" pitchFamily="34" charset="0"/>
                <a:cs typeface="Arial" panose="020B0604020202020204" pitchFamily="34" charset="0"/>
                <a:sym typeface="Century Gothic"/>
              </a:rPr>
              <a:t> الحالة</a:t>
            </a:r>
          </a:p>
        </p:txBody>
      </p:sp>
      <p:cxnSp>
        <p:nvCxnSpPr>
          <p:cNvPr id="6" name="Straight Connector 5"/>
          <p:cNvCxnSpPr/>
          <p:nvPr/>
        </p:nvCxnSpPr>
        <p:spPr>
          <a:xfrm>
            <a:off x="6400053"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246889" y="-365667"/>
            <a:ext cx="12609577" cy="1814882"/>
            <a:chOff x="-1" y="5043120"/>
            <a:chExt cx="12192001" cy="1814882"/>
          </a:xfrm>
        </p:grpSpPr>
        <p:pic>
          <p:nvPicPr>
            <p:cNvPr id="8" name="Picture 7"/>
            <p:cNvPicPr>
              <a:picLocks noChangeAspect="1"/>
            </p:cNvPicPr>
            <p:nvPr/>
          </p:nvPicPr>
          <p:blipFill rotWithShape="1">
            <a:blip r:embed="rId3">
              <a:alphaModFix amt="20000"/>
              <a:extLst>
                <a:ext uri="{28A0092B-C50C-407E-A947-70E740481C1C}">
                  <a14:useLocalDpi xmlns:a14="http://schemas.microsoft.com/office/drawing/2010/main" val="0"/>
                </a:ext>
              </a:extLst>
            </a:blip>
            <a:srcRect l="50000" t="7392" r="19089" b="9030"/>
            <a:stretch/>
          </p:blipFill>
          <p:spPr>
            <a:xfrm rot="5400000">
              <a:off x="2349106" y="2694014"/>
              <a:ext cx="1814881" cy="6513095"/>
            </a:xfrm>
            <a:prstGeom prst="rect">
              <a:avLst/>
            </a:prstGeom>
          </p:spPr>
        </p:pic>
        <p:pic>
          <p:nvPicPr>
            <p:cNvPr id="9" name="Picture 8"/>
            <p:cNvPicPr>
              <a:picLocks noChangeAspect="1"/>
            </p:cNvPicPr>
            <p:nvPr/>
          </p:nvPicPr>
          <p:blipFill rotWithShape="1">
            <a:blip r:embed="rId3">
              <a:alphaModFix amt="20000"/>
              <a:extLst>
                <a:ext uri="{28A0092B-C50C-407E-A947-70E740481C1C}">
                  <a14:useLocalDpi xmlns:a14="http://schemas.microsoft.com/office/drawing/2010/main" val="0"/>
                </a:ext>
              </a:extLst>
            </a:blip>
            <a:srcRect l="54597" t="31446" r="16827" b="9030"/>
            <a:stretch/>
          </p:blipFill>
          <p:spPr>
            <a:xfrm rot="5400000">
              <a:off x="8435259" y="3077813"/>
              <a:ext cx="1791434" cy="5722048"/>
            </a:xfrm>
            <a:prstGeom prst="rect">
              <a:avLst/>
            </a:prstGeom>
          </p:spPr>
        </p:pic>
      </p:grpSp>
      <p:sp>
        <p:nvSpPr>
          <p:cNvPr id="4" name="TextBox 3"/>
          <p:cNvSpPr txBox="1"/>
          <p:nvPr/>
        </p:nvSpPr>
        <p:spPr>
          <a:xfrm>
            <a:off x="752856" y="1808822"/>
            <a:ext cx="10600944" cy="1123384"/>
          </a:xfrm>
          <a:prstGeom prst="rect">
            <a:avLst/>
          </a:prstGeom>
          <a:noFill/>
        </p:spPr>
        <p:txBody>
          <a:bodyPr wrap="square" rtlCol="0">
            <a:spAutoFit/>
          </a:bodyPr>
          <a:lstStyle/>
          <a:p>
            <a:pPr>
              <a:spcBef>
                <a:spcPts val="600"/>
              </a:spcBef>
            </a:pPr>
            <a:r>
              <a:rPr lang="ar-AE" sz="2400" b="1" dirty="0">
                <a:solidFill>
                  <a:srgbClr val="97467D"/>
                </a:solidFill>
                <a:latin typeface="Arial" panose="020B0604020202020204" pitchFamily="34" charset="0"/>
                <a:ea typeface="Helvetica Neue" charset="0"/>
                <a:cs typeface="Arial" panose="020B0604020202020204" pitchFamily="34" charset="0"/>
              </a:rPr>
              <a:t>التعريف:</a:t>
            </a:r>
          </a:p>
          <a:p>
            <a:pPr>
              <a:spcBef>
                <a:spcPts val="600"/>
              </a:spcBef>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يتحقق المشرف من إدارة ملف الحالة كما ينبغي، وأن التوثيق وحفظ السجلات يتطابق مع المعايير</a:t>
            </a:r>
          </a:p>
          <a:p>
            <a:endParaRPr lang="en-US" dirty="0">
              <a:latin typeface="Arial" panose="020B0604020202020204" pitchFamily="34" charset="0"/>
              <a:cs typeface="Arial" panose="020B0604020202020204" pitchFamily="34" charset="0"/>
            </a:endParaRPr>
          </a:p>
        </p:txBody>
      </p:sp>
      <p:pic>
        <p:nvPicPr>
          <p:cNvPr id="12" name="Picture 11"/>
          <p:cNvPicPr>
            <a:picLocks noChangeAspect="1"/>
          </p:cNvPicPr>
          <p:nvPr/>
        </p:nvPicPr>
        <p:blipFill>
          <a:blip r:embed="rId4"/>
          <a:stretch>
            <a:fillRect/>
          </a:stretch>
        </p:blipFill>
        <p:spPr>
          <a:xfrm>
            <a:off x="241132" y="5887888"/>
            <a:ext cx="986457" cy="835587"/>
          </a:xfrm>
          <a:prstGeom prst="rect">
            <a:avLst/>
          </a:prstGeom>
        </p:spPr>
      </p:pic>
      <p:pic>
        <p:nvPicPr>
          <p:cNvPr id="5" name="Picture 4"/>
          <p:cNvPicPr>
            <a:picLocks noChangeAspect="1"/>
          </p:cNvPicPr>
          <p:nvPr/>
        </p:nvPicPr>
        <p:blipFill>
          <a:blip r:embed="rId5"/>
          <a:stretch>
            <a:fillRect/>
          </a:stretch>
        </p:blipFill>
        <p:spPr>
          <a:xfrm>
            <a:off x="727725" y="526675"/>
            <a:ext cx="999729" cy="654690"/>
          </a:xfrm>
          <a:prstGeom prst="rect">
            <a:avLst/>
          </a:prstGeom>
        </p:spPr>
      </p:pic>
    </p:spTree>
    <p:extLst>
      <p:ext uri="{BB962C8B-B14F-4D97-AF65-F5344CB8AC3E}">
        <p14:creationId xmlns:p14="http://schemas.microsoft.com/office/powerpoint/2010/main" val="1132619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a:spLocks noGrp="1"/>
          </p:cNvSpPr>
          <p:nvPr>
            <p:ph type="title"/>
          </p:nvPr>
        </p:nvSpPr>
        <p:spPr>
          <a:xfrm>
            <a:off x="558592" y="498800"/>
            <a:ext cx="11059321" cy="132556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u="none" strike="noStrike" cap="none" dirty="0">
                <a:solidFill>
                  <a:srgbClr val="016794"/>
                </a:solidFill>
                <a:latin typeface="Arial" panose="020B0604020202020204" pitchFamily="34" charset="0"/>
                <a:cs typeface="Arial" panose="020B0604020202020204" pitchFamily="34" charset="0"/>
                <a:sym typeface="Century Gothic"/>
              </a:rPr>
              <a:t>استخدام</a:t>
            </a:r>
            <a:r>
              <a:rPr lang="ar-AE" sz="3600" b="1" dirty="0">
                <a:solidFill>
                  <a:srgbClr val="016794"/>
                </a:solidFill>
                <a:latin typeface="Arial" panose="020B0604020202020204" pitchFamily="34" charset="0"/>
                <a:cs typeface="Arial" panose="020B0604020202020204" pitchFamily="34" charset="0"/>
                <a:sym typeface="Century Gothic"/>
              </a:rPr>
              <a:t> أداة</a:t>
            </a:r>
            <a:r>
              <a:rPr lang="ar-AE" sz="3600" b="1" u="none" strike="noStrike" cap="none" dirty="0">
                <a:solidFill>
                  <a:srgbClr val="016794"/>
                </a:solidFill>
                <a:latin typeface="Arial" panose="020B0604020202020204" pitchFamily="34" charset="0"/>
                <a:cs typeface="Arial" panose="020B0604020202020204" pitchFamily="34" charset="0"/>
                <a:sym typeface="Century Gothic"/>
              </a:rPr>
              <a:t> قائمة التحقق</a:t>
            </a:r>
            <a:r>
              <a:rPr lang="ar-AE" sz="3600" b="1" dirty="0">
                <a:solidFill>
                  <a:srgbClr val="016794"/>
                </a:solidFill>
                <a:latin typeface="Arial" panose="020B0604020202020204" pitchFamily="34" charset="0"/>
                <a:cs typeface="Arial" panose="020B0604020202020204" pitchFamily="34" charset="0"/>
                <a:sym typeface="Century Gothic"/>
              </a:rPr>
              <a:t> من</a:t>
            </a:r>
            <a:r>
              <a:rPr lang="ar-AE" sz="3600" b="1" u="none" strike="noStrike" cap="none" dirty="0">
                <a:solidFill>
                  <a:srgbClr val="016794"/>
                </a:solidFill>
                <a:latin typeface="Arial" panose="020B0604020202020204" pitchFamily="34" charset="0"/>
                <a:cs typeface="Arial" panose="020B0604020202020204" pitchFamily="34" charset="0"/>
                <a:sym typeface="Century Gothic"/>
              </a:rPr>
              <a:t> ملف الحالة</a:t>
            </a:r>
          </a:p>
        </p:txBody>
      </p:sp>
      <p:sp>
        <p:nvSpPr>
          <p:cNvPr id="308" name="Shape 308"/>
          <p:cNvSpPr txBox="1">
            <a:spLocks noGrp="1"/>
          </p:cNvSpPr>
          <p:nvPr>
            <p:ph idx="1"/>
          </p:nvPr>
        </p:nvSpPr>
        <p:spPr>
          <a:xfrm>
            <a:off x="1284254" y="2289593"/>
            <a:ext cx="6553130" cy="4056343"/>
          </a:xfrm>
          <a:prstGeom prst="rect">
            <a:avLst/>
          </a:prstGeom>
          <a:noFill/>
          <a:ln>
            <a:noFill/>
          </a:ln>
        </p:spPr>
        <p:txBody>
          <a:bodyPr lIns="91425" tIns="45700" rIns="91425" bIns="45700" anchor="t" anchorCtr="0">
            <a:noAutofit/>
          </a:bodyPr>
          <a:lstStyle/>
          <a:p>
            <a:pPr marL="342900" marR="0" lvl="0" indent="-342900" rtl="1">
              <a:lnSpc>
                <a:spcPct val="100000"/>
              </a:lnSpc>
              <a:spcBef>
                <a:spcPts val="600"/>
              </a:spcBef>
              <a:spcAft>
                <a:spcPts val="0"/>
              </a:spcAft>
              <a:buClr>
                <a:srgbClr val="97467D"/>
              </a:buClr>
              <a:buSzPct val="100000"/>
              <a:buFont typeface="+mj-lt"/>
              <a:buAutoNum type="arabicPeriod"/>
            </a:pPr>
            <a:r>
              <a:rPr lang="ar-AE" sz="2000" dirty="0">
                <a:solidFill>
                  <a:schemeClr val="tx1">
                    <a:lumMod val="65000"/>
                    <a:lumOff val="35000"/>
                  </a:schemeClr>
                </a:solidFill>
                <a:latin typeface="Arial" panose="020B0604020202020204" pitchFamily="34" charset="0"/>
                <a:cs typeface="Arial" panose="020B0604020202020204" pitchFamily="34" charset="0"/>
              </a:rPr>
              <a:t>راجع مثالاً على ملف الحالة مع فريقك / مجموعتك باستخدام أداة قائمة التحقق</a:t>
            </a:r>
          </a:p>
          <a:p>
            <a:pPr marL="342900" marR="0" lvl="0" indent="-342900" rtl="0">
              <a:lnSpc>
                <a:spcPct val="100000"/>
              </a:lnSpc>
              <a:spcBef>
                <a:spcPts val="600"/>
              </a:spcBef>
              <a:spcAft>
                <a:spcPts val="0"/>
              </a:spcAft>
              <a:buClr>
                <a:srgbClr val="97467D"/>
              </a:buClr>
              <a:buSzPct val="100000"/>
              <a:buFont typeface="+mj-lt"/>
              <a:buAutoNum type="arabicPeriod"/>
            </a:pPr>
            <a:endParaRPr lang="en-US" sz="2000" dirty="0">
              <a:solidFill>
                <a:schemeClr val="tx1">
                  <a:lumMod val="65000"/>
                  <a:lumOff val="35000"/>
                </a:schemeClr>
              </a:solidFill>
              <a:latin typeface="Arial" panose="020B0604020202020204" pitchFamily="34" charset="0"/>
              <a:cs typeface="Arial" panose="020B0604020202020204" pitchFamily="34" charset="0"/>
            </a:endParaRPr>
          </a:p>
          <a:p>
            <a:pPr marL="342900" marR="0" lvl="0" indent="-342900" rtl="1">
              <a:lnSpc>
                <a:spcPct val="100000"/>
              </a:lnSpc>
              <a:spcBef>
                <a:spcPts val="600"/>
              </a:spcBef>
              <a:spcAft>
                <a:spcPts val="0"/>
              </a:spcAft>
              <a:buClr>
                <a:srgbClr val="97467D"/>
              </a:buClr>
              <a:buSzPct val="100000"/>
              <a:buFont typeface="+mj-lt"/>
              <a:buAutoNum type="arabicPeriod"/>
            </a:pPr>
            <a:r>
              <a:rPr lang="ar-AE" sz="2000" dirty="0">
                <a:solidFill>
                  <a:schemeClr val="tx1">
                    <a:lumMod val="65000"/>
                    <a:lumOff val="35000"/>
                  </a:schemeClr>
                </a:solidFill>
                <a:latin typeface="Arial" panose="020B0604020202020204" pitchFamily="34" charset="0"/>
                <a:cs typeface="Arial" panose="020B0604020202020204" pitchFamily="34" charset="0"/>
              </a:rPr>
              <a:t>ناقش مع فريقك / مجموعتك الملاحظات التي يمكن تسجيلها بشأن التوثيق</a:t>
            </a:r>
          </a:p>
        </p:txBody>
      </p:sp>
      <p:sp>
        <p:nvSpPr>
          <p:cNvPr id="2" name="Rectangle 1"/>
          <p:cNvSpPr/>
          <p:nvPr/>
        </p:nvSpPr>
        <p:spPr>
          <a:xfrm>
            <a:off x="1284254" y="4396684"/>
            <a:ext cx="6553130" cy="1333698"/>
          </a:xfrm>
          <a:prstGeom prst="rect">
            <a:avLst/>
          </a:prstGeom>
        </p:spPr>
        <p:txBody>
          <a:bodyPr wrap="square">
            <a:spAutoFit/>
          </a:bodyPr>
          <a:lstStyle/>
          <a:p>
            <a:pPr lvl="0">
              <a:spcBef>
                <a:spcPts val="1000"/>
              </a:spcBef>
              <a:buClr>
                <a:srgbClr val="EFEFEF"/>
              </a:buClr>
              <a:buSzPct val="80000"/>
            </a:pPr>
            <a:r>
              <a:rPr lang="ar-AE" sz="2400" b="1" dirty="0">
                <a:solidFill>
                  <a:srgbClr val="97467D"/>
                </a:solidFill>
                <a:latin typeface="Arial" panose="020B0604020202020204" pitchFamily="34" charset="0"/>
                <a:ea typeface="Helvetica Neue" charset="0"/>
                <a:cs typeface="Arial" panose="020B0604020202020204" pitchFamily="34" charset="0"/>
                <a:sym typeface="Century Gothic"/>
              </a:rPr>
              <a:t>بصفتكم مشرفين:</a:t>
            </a:r>
          </a:p>
          <a:p>
            <a:pPr marL="285750" lvl="1" indent="-285750">
              <a:spcBef>
                <a:spcPts val="1000"/>
              </a:spcBef>
              <a:buClr>
                <a:srgbClr val="97467D"/>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ما المخاوف / الأسئلة لديكم تجاه هذه الحالة؟</a:t>
            </a:r>
          </a:p>
          <a:p>
            <a:pPr marL="285750" lvl="1" indent="-285750">
              <a:spcBef>
                <a:spcPts val="1000"/>
              </a:spcBef>
              <a:buClr>
                <a:srgbClr val="97467D"/>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ما التعقيبات و / أو الإجراءات التي توصي بها أخصائي إدارة حالة؟</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82055" y="3324075"/>
            <a:ext cx="2835859" cy="2835859"/>
          </a:xfrm>
          <a:prstGeom prst="rect">
            <a:avLst/>
          </a:prstGeom>
        </p:spPr>
      </p:pic>
      <p:cxnSp>
        <p:nvCxnSpPr>
          <p:cNvPr id="8" name="Straight Connector 7"/>
          <p:cNvCxnSpPr/>
          <p:nvPr/>
        </p:nvCxnSpPr>
        <p:spPr>
          <a:xfrm flipV="1">
            <a:off x="1045216" y="1824361"/>
            <a:ext cx="10572698" cy="1"/>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8000655" y="1778223"/>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536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4800" b="1" dirty="0">
                <a:solidFill>
                  <a:schemeClr val="bg1"/>
                </a:solidFill>
                <a:latin typeface="Arial" panose="020B0604020202020204" pitchFamily="34" charset="0"/>
                <a:ea typeface="Helvetica Neue Medium" charset="0"/>
                <a:cs typeface="Arial" panose="020B0604020202020204" pitchFamily="34" charset="0"/>
              </a:rPr>
              <a:t>الأسئلة؟</a:t>
            </a:r>
          </a:p>
          <a:p>
            <a:endParaRPr lang="en-US" b="1" dirty="0">
              <a:solidFill>
                <a:schemeClr val="bg1">
                  <a:lumMod val="95000"/>
                </a:schemeClr>
              </a:solidFill>
              <a:latin typeface="Arial" panose="020B0604020202020204" pitchFamily="34" charset="0"/>
              <a:ea typeface="Helvetica Neue Medium" charset="0"/>
              <a:cs typeface="Arial" panose="020B0604020202020204" pitchFamily="34" charset="0"/>
            </a:endParaRPr>
          </a:p>
        </p:txBody>
      </p:sp>
    </p:spTree>
    <p:extLst>
      <p:ext uri="{BB962C8B-B14F-4D97-AF65-F5344CB8AC3E}">
        <p14:creationId xmlns:p14="http://schemas.microsoft.com/office/powerpoint/2010/main" val="21216520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 name="Rectangle 1"/>
          <p:cNvSpPr/>
          <p:nvPr/>
        </p:nvSpPr>
        <p:spPr>
          <a:xfrm>
            <a:off x="-447675" y="0"/>
            <a:ext cx="8973311"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8" name="Shape 288"/>
          <p:cNvSpPr txBox="1">
            <a:spLocks noGrp="1"/>
          </p:cNvSpPr>
          <p:nvPr>
            <p:ph type="title"/>
          </p:nvPr>
        </p:nvSpPr>
        <p:spPr>
          <a:xfrm>
            <a:off x="8787708" y="3124200"/>
            <a:ext cx="3163604" cy="741126"/>
          </a:xfrm>
          <a:prstGeom prst="rect">
            <a:avLst/>
          </a:prstGeom>
          <a:noFill/>
          <a:ln>
            <a:noFill/>
          </a:ln>
        </p:spPr>
        <p:txBody>
          <a:bodyPr lIns="91425" tIns="45700" rIns="91425" bIns="45700" anchor="t" anchorCtr="0">
            <a:noAutofit/>
          </a:bodyPr>
          <a:lstStyle/>
          <a:p>
            <a:pPr marL="0" marR="0" lvl="0" indent="0" rtl="1">
              <a:spcBef>
                <a:spcPts val="600"/>
              </a:spcBef>
              <a:buClr>
                <a:srgbClr val="151515"/>
              </a:buClr>
              <a:buSzPct val="25000"/>
              <a:buFont typeface="Century Gothic"/>
              <a:buNone/>
            </a:pPr>
            <a:r>
              <a:rPr lang="ar-AE" sz="3600" b="1" u="none" strike="noStrike" cap="none" dirty="0">
                <a:solidFill>
                  <a:srgbClr val="97467D"/>
                </a:solidFill>
                <a:latin typeface="Arial" panose="020B0604020202020204" pitchFamily="34" charset="0"/>
                <a:cs typeface="Arial" panose="020B0604020202020204" pitchFamily="34" charset="0"/>
                <a:sym typeface="Century Gothic"/>
              </a:rPr>
              <a:t>مناقشات الحالة</a:t>
            </a:r>
          </a:p>
        </p:txBody>
      </p:sp>
      <p:sp>
        <p:nvSpPr>
          <p:cNvPr id="289" name="Shape 289"/>
          <p:cNvSpPr txBox="1">
            <a:spLocks noGrp="1"/>
          </p:cNvSpPr>
          <p:nvPr>
            <p:ph idx="1"/>
          </p:nvPr>
        </p:nvSpPr>
        <p:spPr>
          <a:xfrm>
            <a:off x="-118928" y="375275"/>
            <a:ext cx="8414213" cy="7324133"/>
          </a:xfrm>
          <a:prstGeom prst="rect">
            <a:avLst/>
          </a:prstGeom>
          <a:noFill/>
          <a:ln>
            <a:noFill/>
          </a:ln>
        </p:spPr>
        <p:txBody>
          <a:bodyPr lIns="91425" tIns="45700" rIns="91425" bIns="45700" anchor="t" anchorCtr="0">
            <a:noAutofit/>
          </a:bodyPr>
          <a:lstStyle/>
          <a:p>
            <a:pPr marL="0" indent="0">
              <a:lnSpc>
                <a:spcPct val="100000"/>
              </a:lnSpc>
              <a:spcBef>
                <a:spcPts val="600"/>
              </a:spcBef>
              <a:buSzPct val="79999"/>
              <a:buNone/>
            </a:pPr>
            <a:r>
              <a:rPr lang="ar-AE" sz="2000" b="1" dirty="0">
                <a:solidFill>
                  <a:schemeClr val="bg1"/>
                </a:solidFill>
                <a:latin typeface="Arial" panose="020B0604020202020204" pitchFamily="34" charset="0"/>
                <a:cs typeface="Arial" panose="020B0604020202020204" pitchFamily="34" charset="0"/>
              </a:rPr>
              <a:t>التعريف:</a:t>
            </a:r>
          </a:p>
          <a:p>
            <a:pPr marL="0" indent="0">
              <a:lnSpc>
                <a:spcPct val="100000"/>
              </a:lnSpc>
              <a:spcBef>
                <a:spcPts val="600"/>
              </a:spcBef>
              <a:buSzPct val="79999"/>
              <a:buNone/>
            </a:pPr>
            <a:r>
              <a:rPr lang="ar-AE" sz="2000" dirty="0">
                <a:solidFill>
                  <a:schemeClr val="bg1"/>
                </a:solidFill>
                <a:latin typeface="Arial" panose="020B0604020202020204" pitchFamily="34" charset="0"/>
                <a:cs typeface="Arial" panose="020B0604020202020204" pitchFamily="34" charset="0"/>
              </a:rPr>
              <a:t>هي مناقشة عميقة للحالة من أجل التفكير في الخيارات ومعالجتها وتحليلها واستكشافها وتحديد الطرق للمضي قدمًا</a:t>
            </a:r>
          </a:p>
          <a:p>
            <a:pPr marL="0" indent="0">
              <a:lnSpc>
                <a:spcPct val="100000"/>
              </a:lnSpc>
              <a:spcBef>
                <a:spcPts val="600"/>
              </a:spcBef>
              <a:buSzPct val="79999"/>
              <a:buNone/>
            </a:pPr>
            <a:endParaRPr lang="en-US" sz="2000" dirty="0">
              <a:solidFill>
                <a:schemeClr val="bg1"/>
              </a:solidFill>
              <a:latin typeface="Arial" panose="020B0604020202020204" pitchFamily="34" charset="0"/>
              <a:cs typeface="Arial" panose="020B0604020202020204" pitchFamily="34" charset="0"/>
            </a:endParaRPr>
          </a:p>
          <a:p>
            <a:pPr marL="0" indent="0">
              <a:lnSpc>
                <a:spcPct val="100000"/>
              </a:lnSpc>
              <a:spcBef>
                <a:spcPts val="600"/>
              </a:spcBef>
              <a:buNone/>
            </a:pPr>
            <a:r>
              <a:rPr lang="ar-AE" sz="2000" b="1" dirty="0">
                <a:solidFill>
                  <a:schemeClr val="bg1"/>
                </a:solidFill>
                <a:latin typeface="Arial" panose="020B0604020202020204" pitchFamily="34" charset="0"/>
                <a:cs typeface="Arial" panose="020B0604020202020204" pitchFamily="34" charset="0"/>
              </a:rPr>
              <a:t>الغرض: </a:t>
            </a:r>
          </a:p>
          <a:p>
            <a:pPr marL="0" indent="0">
              <a:lnSpc>
                <a:spcPct val="100000"/>
              </a:lnSpc>
              <a:spcBef>
                <a:spcPts val="600"/>
              </a:spcBef>
              <a:buNone/>
            </a:pPr>
            <a:r>
              <a:rPr lang="ar-AE" sz="2000" dirty="0">
                <a:solidFill>
                  <a:schemeClr val="bg1"/>
                </a:solidFill>
                <a:latin typeface="Arial" panose="020B0604020202020204" pitchFamily="34" charset="0"/>
                <a:cs typeface="Arial" panose="020B0604020202020204" pitchFamily="34" charset="0"/>
              </a:rPr>
              <a:t>دعم أخصائيي إدارة الحالة في الحالات المعقدة أو الصعبة</a:t>
            </a:r>
          </a:p>
          <a:p>
            <a:pPr marL="0" indent="0">
              <a:lnSpc>
                <a:spcPct val="100000"/>
              </a:lnSpc>
              <a:spcBef>
                <a:spcPts val="600"/>
              </a:spcBef>
              <a:buNone/>
            </a:pPr>
            <a:endParaRPr lang="en-US" sz="2000" dirty="0">
              <a:solidFill>
                <a:schemeClr val="bg1"/>
              </a:solidFill>
              <a:latin typeface="Arial" panose="020B0604020202020204" pitchFamily="34" charset="0"/>
              <a:cs typeface="Arial" panose="020B0604020202020204" pitchFamily="34" charset="0"/>
            </a:endParaRPr>
          </a:p>
          <a:p>
            <a:pPr marL="0" indent="0">
              <a:lnSpc>
                <a:spcPct val="100000"/>
              </a:lnSpc>
              <a:spcBef>
                <a:spcPts val="600"/>
              </a:spcBef>
              <a:buNone/>
            </a:pPr>
            <a:r>
              <a:rPr lang="ar-AE" sz="2000" b="1" dirty="0">
                <a:solidFill>
                  <a:schemeClr val="bg1"/>
                </a:solidFill>
                <a:latin typeface="Arial" panose="020B0604020202020204" pitchFamily="34" charset="0"/>
                <a:cs typeface="Arial" panose="020B0604020202020204" pitchFamily="34" charset="0"/>
              </a:rPr>
              <a:t>الوتيرة:</a:t>
            </a:r>
          </a:p>
          <a:p>
            <a:pPr marL="0" indent="0">
              <a:lnSpc>
                <a:spcPct val="100000"/>
              </a:lnSpc>
              <a:spcBef>
                <a:spcPts val="600"/>
              </a:spcBef>
              <a:buNone/>
            </a:pPr>
            <a:r>
              <a:rPr lang="ar-AE" sz="2000" dirty="0">
                <a:solidFill>
                  <a:schemeClr val="bg1"/>
                </a:solidFill>
                <a:latin typeface="Arial" panose="020B0604020202020204" pitchFamily="34" charset="0"/>
                <a:cs typeface="Arial" panose="020B0604020202020204" pitchFamily="34" charset="0"/>
              </a:rPr>
              <a:t>حسب الاحتياجات ومعايير الوكالة</a:t>
            </a:r>
          </a:p>
          <a:p>
            <a:pPr marL="0" indent="0">
              <a:lnSpc>
                <a:spcPct val="100000"/>
              </a:lnSpc>
              <a:spcBef>
                <a:spcPts val="600"/>
              </a:spcBef>
              <a:buNone/>
            </a:pPr>
            <a:endParaRPr lang="en-US" sz="2000" dirty="0">
              <a:solidFill>
                <a:schemeClr val="bg1"/>
              </a:solidFill>
              <a:latin typeface="Arial" panose="020B0604020202020204" pitchFamily="34" charset="0"/>
              <a:cs typeface="Arial" panose="020B0604020202020204" pitchFamily="34" charset="0"/>
            </a:endParaRPr>
          </a:p>
          <a:p>
            <a:pPr marL="0" indent="0">
              <a:lnSpc>
                <a:spcPct val="100000"/>
              </a:lnSpc>
              <a:spcBef>
                <a:spcPts val="600"/>
              </a:spcBef>
              <a:buNone/>
            </a:pPr>
            <a:r>
              <a:rPr lang="ar-AE" sz="2000" b="1" dirty="0">
                <a:solidFill>
                  <a:schemeClr val="bg1"/>
                </a:solidFill>
                <a:latin typeface="Arial" panose="020B0604020202020204" pitchFamily="34" charset="0"/>
                <a:cs typeface="Arial" panose="020B0604020202020204" pitchFamily="34" charset="0"/>
              </a:rPr>
              <a:t>الإرشادات:</a:t>
            </a:r>
          </a:p>
          <a:p>
            <a:pPr marL="0" indent="0">
              <a:lnSpc>
                <a:spcPct val="100000"/>
              </a:lnSpc>
              <a:spcBef>
                <a:spcPts val="600"/>
              </a:spcBef>
              <a:buNone/>
            </a:pPr>
            <a:r>
              <a:rPr lang="ar-AE" sz="2000" dirty="0">
                <a:solidFill>
                  <a:schemeClr val="bg1"/>
                </a:solidFill>
                <a:latin typeface="Arial" panose="020B0604020202020204" pitchFamily="34" charset="0"/>
                <a:cs typeface="Arial" panose="020B0604020202020204" pitchFamily="34" charset="0"/>
              </a:rPr>
              <a:t>يمكن مناقشتها سواء في الجلسات الفردية أو اجتماعات إدارة الحالة - من خلال التحضير. يرجى الرجوع إلى المبادئ التوجيهية</a:t>
            </a:r>
          </a:p>
          <a:p>
            <a:pPr marL="0" indent="0">
              <a:lnSpc>
                <a:spcPct val="100000"/>
              </a:lnSpc>
              <a:spcBef>
                <a:spcPts val="600"/>
              </a:spcBef>
              <a:buNone/>
            </a:pPr>
            <a:endParaRPr lang="en-US" sz="2000" dirty="0">
              <a:solidFill>
                <a:schemeClr val="bg1"/>
              </a:solidFill>
              <a:latin typeface="Arial" panose="020B0604020202020204" pitchFamily="34" charset="0"/>
              <a:cs typeface="Arial" panose="020B0604020202020204" pitchFamily="34" charset="0"/>
            </a:endParaRPr>
          </a:p>
          <a:p>
            <a:pPr marL="0" indent="0">
              <a:lnSpc>
                <a:spcPct val="100000"/>
              </a:lnSpc>
              <a:spcBef>
                <a:spcPts val="600"/>
              </a:spcBef>
              <a:buNone/>
            </a:pPr>
            <a:r>
              <a:rPr lang="ar-AE" sz="2000" b="1" dirty="0">
                <a:solidFill>
                  <a:schemeClr val="bg1"/>
                </a:solidFill>
                <a:latin typeface="Arial" panose="020B0604020202020204" pitchFamily="34" charset="0"/>
                <a:cs typeface="Arial" panose="020B0604020202020204" pitchFamily="34" charset="0"/>
              </a:rPr>
              <a:t>الأداة:</a:t>
            </a:r>
          </a:p>
          <a:p>
            <a:pPr marL="0" indent="0">
              <a:lnSpc>
                <a:spcPct val="100000"/>
              </a:lnSpc>
              <a:spcBef>
                <a:spcPts val="600"/>
              </a:spcBef>
              <a:buNone/>
            </a:pPr>
            <a:r>
              <a:rPr lang="ar-AE" sz="2000" dirty="0">
                <a:solidFill>
                  <a:schemeClr val="bg1"/>
                </a:solidFill>
                <a:latin typeface="Arial" panose="020B0604020202020204" pitchFamily="34" charset="0"/>
                <a:cs typeface="Arial" panose="020B0604020202020204" pitchFamily="34" charset="0"/>
              </a:rPr>
              <a:t>أداة مناقشة الحالة</a:t>
            </a:r>
          </a:p>
        </p:txBody>
      </p:sp>
      <p:sp>
        <p:nvSpPr>
          <p:cNvPr id="5" name="Rectangle 4"/>
          <p:cNvSpPr/>
          <p:nvPr/>
        </p:nvSpPr>
        <p:spPr>
          <a:xfrm>
            <a:off x="8787708" y="3646386"/>
            <a:ext cx="3163604" cy="80702"/>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9257924" y="4421153"/>
            <a:ext cx="806217" cy="527965"/>
          </a:xfrm>
          <a:prstGeom prst="rect">
            <a:avLst/>
          </a:prstGeom>
        </p:spPr>
      </p:pic>
      <p:pic>
        <p:nvPicPr>
          <p:cNvPr id="8" name="Picture 7"/>
          <p:cNvPicPr>
            <a:picLocks noChangeAspect="1"/>
          </p:cNvPicPr>
          <p:nvPr/>
        </p:nvPicPr>
        <p:blipFill>
          <a:blip r:embed="rId4"/>
          <a:stretch>
            <a:fillRect/>
          </a:stretch>
        </p:blipFill>
        <p:spPr>
          <a:xfrm>
            <a:off x="10540333" y="4302223"/>
            <a:ext cx="690228" cy="669726"/>
          </a:xfrm>
          <a:prstGeom prst="rect">
            <a:avLst/>
          </a:prstGeom>
        </p:spPr>
      </p:pic>
    </p:spTree>
    <p:extLst>
      <p:ext uri="{BB962C8B-B14F-4D97-AF65-F5344CB8AC3E}">
        <p14:creationId xmlns:p14="http://schemas.microsoft.com/office/powerpoint/2010/main" val="7964264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227" y="4549774"/>
            <a:ext cx="3040447" cy="3040447"/>
          </a:xfrm>
          <a:prstGeom prst="rect">
            <a:avLst/>
          </a:prstGeom>
        </p:spPr>
      </p:pic>
      <p:sp>
        <p:nvSpPr>
          <p:cNvPr id="6" name="Rectangle 5"/>
          <p:cNvSpPr/>
          <p:nvPr/>
        </p:nvSpPr>
        <p:spPr>
          <a:xfrm>
            <a:off x="4125433" y="0"/>
            <a:ext cx="8066567"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 name="Shape 296"/>
          <p:cNvSpPr txBox="1">
            <a:spLocks noGrp="1"/>
          </p:cNvSpPr>
          <p:nvPr>
            <p:ph idx="1"/>
          </p:nvPr>
        </p:nvSpPr>
        <p:spPr>
          <a:xfrm>
            <a:off x="5379787" y="2229084"/>
            <a:ext cx="4835396" cy="4641381"/>
          </a:xfrm>
          <a:prstGeom prst="rect">
            <a:avLst/>
          </a:prstGeom>
          <a:noFill/>
          <a:ln>
            <a:noFill/>
          </a:ln>
        </p:spPr>
        <p:txBody>
          <a:bodyPr lIns="91425" tIns="45700" rIns="91425" bIns="45700" anchor="t" anchorCtr="0">
            <a:noAutofit/>
          </a:bodyPr>
          <a:lstStyle/>
          <a:p>
            <a:pPr marL="0" marR="0" lvl="0" indent="0" algn="r" rtl="1">
              <a:lnSpc>
                <a:spcPct val="100000"/>
              </a:lnSpc>
              <a:spcBef>
                <a:spcPts val="600"/>
              </a:spcBef>
              <a:spcAft>
                <a:spcPts val="0"/>
              </a:spcAft>
              <a:buClr>
                <a:srgbClr val="EFEFEF"/>
              </a:buClr>
              <a:buSzPct val="80000"/>
              <a:buNone/>
            </a:pPr>
            <a:r>
              <a:rPr lang="ar-AE" sz="2400" u="none" strike="noStrike" cap="none" dirty="0">
                <a:solidFill>
                  <a:schemeClr val="bg1"/>
                </a:solidFill>
                <a:latin typeface="Arial" panose="020B0604020202020204" pitchFamily="34" charset="0"/>
                <a:cs typeface="Arial" panose="020B0604020202020204" pitchFamily="34" charset="0"/>
                <a:sym typeface="Century Gothic"/>
              </a:rPr>
              <a:t>راجع الحالة مع مجموعتك باستخدام أداة مناقشة الحالة</a:t>
            </a:r>
            <a:r>
              <a:rPr lang="en-US" sz="2400" u="none" strike="noStrike" cap="none" dirty="0">
                <a:solidFill>
                  <a:schemeClr val="bg1"/>
                </a:solidFill>
                <a:latin typeface="Arial" panose="020B0604020202020204" pitchFamily="34" charset="0"/>
                <a:cs typeface="Arial" panose="020B0604020202020204" pitchFamily="34" charset="0"/>
                <a:sym typeface="Century Gothic"/>
              </a:rPr>
              <a:t/>
            </a:r>
            <a:br>
              <a:rPr lang="en-US" sz="2400" u="none" strike="noStrike" cap="none" dirty="0">
                <a:solidFill>
                  <a:schemeClr val="bg1"/>
                </a:solidFill>
                <a:latin typeface="Arial" panose="020B0604020202020204" pitchFamily="34" charset="0"/>
                <a:cs typeface="Arial" panose="020B0604020202020204" pitchFamily="34" charset="0"/>
                <a:sym typeface="Century Gothic"/>
              </a:rPr>
            </a:br>
            <a:endParaRPr lang="ar-AE" sz="2400" u="none" strike="noStrike" cap="none" dirty="0">
              <a:solidFill>
                <a:schemeClr val="bg1"/>
              </a:solidFill>
              <a:latin typeface="Arial" panose="020B0604020202020204" pitchFamily="34" charset="0"/>
              <a:cs typeface="Arial" panose="020B0604020202020204" pitchFamily="34" charset="0"/>
              <a:sym typeface="Century Gothic"/>
            </a:endParaRPr>
          </a:p>
          <a:p>
            <a:pPr marL="0" marR="0" lvl="0" indent="0" algn="l" rtl="0">
              <a:lnSpc>
                <a:spcPct val="150000"/>
              </a:lnSpc>
              <a:spcBef>
                <a:spcPts val="600"/>
              </a:spcBef>
              <a:spcAft>
                <a:spcPts val="0"/>
              </a:spcAft>
              <a:buClr>
                <a:srgbClr val="EFEFEF"/>
              </a:buClr>
              <a:buSzPct val="80000"/>
              <a:buNone/>
            </a:pPr>
            <a:endParaRPr lang="en-US" sz="2400" u="none" strike="noStrike" cap="none" dirty="0">
              <a:solidFill>
                <a:schemeClr val="bg1"/>
              </a:solidFill>
              <a:latin typeface="Arial" panose="020B0604020202020204" pitchFamily="34" charset="0"/>
              <a:cs typeface="Arial" panose="020B0604020202020204" pitchFamily="34" charset="0"/>
              <a:sym typeface="Century Gothic"/>
            </a:endParaRPr>
          </a:p>
          <a:p>
            <a:pPr marL="0" marR="0" lvl="0" indent="0" algn="r" rtl="1">
              <a:lnSpc>
                <a:spcPct val="100000"/>
              </a:lnSpc>
              <a:spcBef>
                <a:spcPts val="600"/>
              </a:spcBef>
              <a:spcAft>
                <a:spcPts val="0"/>
              </a:spcAft>
              <a:buClr>
                <a:srgbClr val="EFEFEF"/>
              </a:buClr>
              <a:buSzPct val="80000"/>
              <a:buNone/>
            </a:pPr>
            <a:r>
              <a:rPr lang="ar-AE" sz="2400" u="none" strike="noStrike" cap="none" dirty="0">
                <a:solidFill>
                  <a:schemeClr val="bg1"/>
                </a:solidFill>
                <a:latin typeface="Arial" panose="020B0604020202020204" pitchFamily="34" charset="0"/>
                <a:cs typeface="Arial" panose="020B0604020202020204" pitchFamily="34" charset="0"/>
                <a:sym typeface="Century Gothic"/>
              </a:rPr>
              <a:t>ناقش مع مجموعتك الخيارات المناسبة للحالة والخطوات أو المتابعة التالية الموصى بها</a:t>
            </a:r>
          </a:p>
          <a:p>
            <a:pPr marL="342900" marR="0" lvl="0" indent="-342900" algn="l" rtl="0">
              <a:spcBef>
                <a:spcPts val="1000"/>
              </a:spcBef>
              <a:spcAft>
                <a:spcPts val="0"/>
              </a:spcAft>
              <a:buClr>
                <a:srgbClr val="EFEFEF"/>
              </a:buClr>
              <a:buSzPct val="80000"/>
              <a:buFont typeface="Noto Sans Symbols"/>
              <a:buNone/>
            </a:pPr>
            <a:endParaRPr sz="1800" u="none" strike="noStrike" cap="none" dirty="0">
              <a:solidFill>
                <a:srgbClr val="151515"/>
              </a:solidFill>
              <a:latin typeface="Arial" panose="020B0604020202020204" pitchFamily="34" charset="0"/>
              <a:cs typeface="Arial" panose="020B0604020202020204" pitchFamily="34" charset="0"/>
              <a:sym typeface="Century Gothic"/>
            </a:endParaRPr>
          </a:p>
        </p:txBody>
      </p:sp>
      <p:sp>
        <p:nvSpPr>
          <p:cNvPr id="295" name="Shape 295"/>
          <p:cNvSpPr txBox="1">
            <a:spLocks noGrp="1"/>
          </p:cNvSpPr>
          <p:nvPr>
            <p:ph type="title"/>
          </p:nvPr>
        </p:nvSpPr>
        <p:spPr>
          <a:xfrm>
            <a:off x="4891388" y="435087"/>
            <a:ext cx="6566530" cy="183880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i="0" u="none" strike="noStrike" cap="none" dirty="0">
                <a:solidFill>
                  <a:schemeClr val="bg1"/>
                </a:solidFill>
                <a:latin typeface="Arial" panose="020B0604020202020204" pitchFamily="34" charset="0"/>
                <a:cs typeface="Arial" panose="020B0604020202020204" pitchFamily="34" charset="0"/>
                <a:sym typeface="Century Gothic"/>
              </a:rPr>
              <a:t>استخدام أداة مناقشات الحالة</a:t>
            </a:r>
          </a:p>
        </p:txBody>
      </p:sp>
      <p:sp>
        <p:nvSpPr>
          <p:cNvPr id="4" name="Rectangle 3"/>
          <p:cNvSpPr/>
          <p:nvPr/>
        </p:nvSpPr>
        <p:spPr>
          <a:xfrm>
            <a:off x="10419256" y="2323752"/>
            <a:ext cx="981512" cy="948261"/>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9463151" y="2323752"/>
            <a:ext cx="1847088" cy="923330"/>
          </a:xfrm>
          <a:prstGeom prst="rect">
            <a:avLst/>
          </a:prstGeom>
          <a:noFill/>
        </p:spPr>
        <p:txBody>
          <a:bodyPr wrap="square" rtlCol="0">
            <a:spAutoFit/>
          </a:bodyPr>
          <a:lstStyle/>
          <a:p>
            <a:r>
              <a:rPr lang="ar-AE" sz="5400" b="1" dirty="0">
                <a:solidFill>
                  <a:schemeClr val="bg1"/>
                </a:solidFill>
                <a:latin typeface="Helvetica Neue" charset="0"/>
                <a:ea typeface="Helvetica Neue" charset="0"/>
                <a:cs typeface="Helvetica Neue" charset="0"/>
              </a:rPr>
              <a:t>1.</a:t>
            </a:r>
          </a:p>
        </p:txBody>
      </p:sp>
      <p:sp>
        <p:nvSpPr>
          <p:cNvPr id="10" name="Rectangle 9"/>
          <p:cNvSpPr/>
          <p:nvPr/>
        </p:nvSpPr>
        <p:spPr>
          <a:xfrm>
            <a:off x="10409414" y="4163286"/>
            <a:ext cx="981512" cy="948261"/>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9463151" y="4138355"/>
            <a:ext cx="1847088" cy="923330"/>
          </a:xfrm>
          <a:prstGeom prst="rect">
            <a:avLst/>
          </a:prstGeom>
          <a:noFill/>
        </p:spPr>
        <p:txBody>
          <a:bodyPr wrap="square" rtlCol="0">
            <a:spAutoFit/>
          </a:bodyPr>
          <a:lstStyle/>
          <a:p>
            <a:r>
              <a:rPr lang="ar-AE" sz="5400" b="1" dirty="0">
                <a:solidFill>
                  <a:schemeClr val="bg1"/>
                </a:solidFill>
                <a:latin typeface="Helvetica Neue" charset="0"/>
                <a:ea typeface="Helvetica Neue" charset="0"/>
                <a:cs typeface="Helvetica Neue" charset="0"/>
              </a:rPr>
              <a:t>2.</a:t>
            </a:r>
          </a:p>
        </p:txBody>
      </p:sp>
    </p:spTree>
    <p:extLst>
      <p:ext uri="{BB962C8B-B14F-4D97-AF65-F5344CB8AC3E}">
        <p14:creationId xmlns:p14="http://schemas.microsoft.com/office/powerpoint/2010/main" val="18140199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4800" b="1" dirty="0">
                <a:solidFill>
                  <a:schemeClr val="bg1"/>
                </a:solidFill>
                <a:latin typeface="Arial" panose="020B0604020202020204" pitchFamily="34" charset="0"/>
                <a:ea typeface="Helvetica Neue Medium" charset="0"/>
                <a:cs typeface="Arial" panose="020B0604020202020204" pitchFamily="34" charset="0"/>
              </a:rPr>
              <a:t>الأسئلة؟</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24885061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752475" y="528638"/>
            <a:ext cx="7300912" cy="1271587"/>
          </a:xfrm>
        </p:spPr>
        <p:txBody>
          <a:bodyPr/>
          <a:lstStyle/>
          <a:p>
            <a:r>
              <a:rPr lang="ar-AE">
                <a:solidFill>
                  <a:srgbClr val="97467D"/>
                </a:solidFill>
                <a:latin typeface="Arial" panose="020B0604020202020204" pitchFamily="34" charset="0"/>
                <a:cs typeface="Arial" panose="020B0604020202020204" pitchFamily="34" charset="0"/>
              </a:rPr>
              <a:t>نشاط عملية الإشراف</a:t>
            </a:r>
          </a:p>
        </p:txBody>
      </p:sp>
      <p:sp>
        <p:nvSpPr>
          <p:cNvPr id="3" name="Text Placeholder 2"/>
          <p:cNvSpPr>
            <a:spLocks noGrp="1"/>
          </p:cNvSpPr>
          <p:nvPr>
            <p:ph type="body" sz="quarter" idx="12"/>
          </p:nvPr>
        </p:nvSpPr>
        <p:spPr>
          <a:xfrm>
            <a:off x="752475" y="1800225"/>
            <a:ext cx="7300912" cy="3743325"/>
          </a:xfrm>
        </p:spPr>
        <p:txBody>
          <a:bodyPr/>
          <a:lstStyle/>
          <a:p>
            <a:pPr marL="0" indent="0">
              <a:buNone/>
            </a:pPr>
            <a:r>
              <a:rPr lang="ar-AE" sz="2400" b="1" dirty="0">
                <a:latin typeface="Arial" panose="020B0604020202020204" pitchFamily="34" charset="0"/>
                <a:cs typeface="Arial" panose="020B0604020202020204" pitchFamily="34" charset="0"/>
              </a:rPr>
              <a:t>تعليمات</a:t>
            </a:r>
            <a:r>
              <a:rPr lang="ar-AE" sz="2400" dirty="0">
                <a:latin typeface="Arial" panose="020B0604020202020204" pitchFamily="34" charset="0"/>
                <a:cs typeface="Arial" panose="020B0604020202020204" pitchFamily="34" charset="0"/>
              </a:rPr>
              <a:t>: كمجموعة، نظّموا أنفسكم وفقًا لعملية الإشراف </a:t>
            </a:r>
            <a:r>
              <a:rPr lang="ar-AE" sz="2400" b="1" dirty="0">
                <a:latin typeface="Arial" panose="020B0604020202020204" pitchFamily="34" charset="0"/>
                <a:cs typeface="Arial" panose="020B0604020202020204" pitchFamily="34" charset="0"/>
              </a:rPr>
              <a:t>لأخصائي إدارة حالة واحد</a:t>
            </a:r>
            <a:r>
              <a:rPr lang="ar-AE" sz="2400" dirty="0">
                <a:latin typeface="Arial" panose="020B0604020202020204" pitchFamily="34" charset="0"/>
                <a:cs typeface="Arial" panose="020B0604020202020204" pitchFamily="34" charset="0"/>
              </a:rPr>
              <a:t>؛ من لحظة توظيفه وخلال عملية تأهيله وزيادة خبرته</a:t>
            </a:r>
            <a:r>
              <a:rPr lang="ar-AE" dirty="0">
                <a:latin typeface="Arial" panose="020B0604020202020204" pitchFamily="34" charset="0"/>
                <a:cs typeface="Arial" panose="020B0604020202020204" pitchFamily="34" charset="0"/>
              </a:rPr>
              <a:t>.</a:t>
            </a:r>
          </a:p>
          <a:p>
            <a:pPr marL="0" indent="0">
              <a:buNone/>
            </a:pPr>
            <a:r>
              <a:rPr lang="ar-AE" dirty="0">
                <a:latin typeface="Arial" panose="020B0604020202020204" pitchFamily="34" charset="0"/>
                <a:cs typeface="Arial" panose="020B0604020202020204" pitchFamily="34" charset="0"/>
              </a:rPr>
              <a:t> </a:t>
            </a:r>
          </a:p>
        </p:txBody>
      </p:sp>
      <p:graphicFrame>
        <p:nvGraphicFramePr>
          <p:cNvPr id="5" name="Diagram 4"/>
          <p:cNvGraphicFramePr/>
          <p:nvPr>
            <p:extLst>
              <p:ext uri="{D42A27DB-BD31-4B8C-83A1-F6EECF244321}">
                <p14:modId xmlns:p14="http://schemas.microsoft.com/office/powerpoint/2010/main" val="3447381170"/>
              </p:ext>
            </p:extLst>
          </p:nvPr>
        </p:nvGraphicFramePr>
        <p:xfrm>
          <a:off x="1052512" y="3829049"/>
          <a:ext cx="7000875" cy="23431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820607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749"/>
            <a:ext cx="12192000" cy="6852004"/>
          </a:xfrm>
          <a:prstGeom prst="rect">
            <a:avLst/>
          </a:prstGeom>
        </p:spPr>
      </p:pic>
      <p:sp>
        <p:nvSpPr>
          <p:cNvPr id="2" name="Title 1">
            <a:extLst>
              <a:ext uri="{FF2B5EF4-FFF2-40B4-BE49-F238E27FC236}">
                <a16:creationId xmlns="" xmlns:a16="http://schemas.microsoft.com/office/drawing/2014/main" id="{5A2A2B40-2B71-4567-9F3C-DF7AC53635EE}"/>
              </a:ext>
            </a:extLst>
          </p:cNvPr>
          <p:cNvSpPr>
            <a:spLocks noGrp="1"/>
          </p:cNvSpPr>
          <p:nvPr>
            <p:ph type="title"/>
          </p:nvPr>
        </p:nvSpPr>
        <p:spPr>
          <a:xfrm>
            <a:off x="838200" y="207264"/>
            <a:ext cx="10515600" cy="1325563"/>
          </a:xfrm>
        </p:spPr>
        <p:txBody>
          <a:bodyPr>
            <a:normAutofit/>
          </a:bodyPr>
          <a:lstStyle/>
          <a:p>
            <a:pPr algn="ctr"/>
            <a:r>
              <a:rPr lang="ar-AE" sz="3200" b="1" dirty="0">
                <a:solidFill>
                  <a:schemeClr val="bg1"/>
                </a:solidFill>
                <a:latin typeface="Arial" panose="020B0604020202020204" pitchFamily="34" charset="0"/>
                <a:cs typeface="Arial" panose="020B0604020202020204" pitchFamily="34" charset="0"/>
              </a:rPr>
              <a:t>عملية الإشراف</a:t>
            </a:r>
          </a:p>
        </p:txBody>
      </p:sp>
      <p:sp>
        <p:nvSpPr>
          <p:cNvPr id="9" name="TextBox 8"/>
          <p:cNvSpPr txBox="1"/>
          <p:nvPr/>
        </p:nvSpPr>
        <p:spPr>
          <a:xfrm>
            <a:off x="587829" y="3777113"/>
            <a:ext cx="1257300" cy="307777"/>
          </a:xfrm>
          <a:prstGeom prst="rect">
            <a:avLst/>
          </a:prstGeom>
          <a:noFill/>
        </p:spPr>
        <p:txBody>
          <a:bodyPr wrap="square" rtlCol="0" anchor="ctr">
            <a:spAutoFit/>
          </a:bodyPr>
          <a:lstStyle/>
          <a:p>
            <a:pPr lvl="0" algn="ctr"/>
            <a:r>
              <a:rPr lang="ar-AE" sz="1400" b="1">
                <a:solidFill>
                  <a:schemeClr val="bg1"/>
                </a:solidFill>
                <a:latin typeface="Arial" panose="020B0604020202020204" pitchFamily="34" charset="0"/>
                <a:ea typeface="Helvetica Neue" charset="0"/>
                <a:cs typeface="Arial" panose="020B0604020202020204" pitchFamily="34" charset="0"/>
              </a:rPr>
              <a:t>الإشراف الفردي</a:t>
            </a:r>
          </a:p>
        </p:txBody>
      </p:sp>
      <p:sp>
        <p:nvSpPr>
          <p:cNvPr id="10" name="TextBox 9"/>
          <p:cNvSpPr txBox="1"/>
          <p:nvPr/>
        </p:nvSpPr>
        <p:spPr>
          <a:xfrm>
            <a:off x="2030867" y="3669392"/>
            <a:ext cx="1314452" cy="523220"/>
          </a:xfrm>
          <a:prstGeom prst="rect">
            <a:avLst/>
          </a:prstGeom>
          <a:noFill/>
        </p:spPr>
        <p:txBody>
          <a:bodyPr wrap="square" rtlCol="0" anchor="ctr">
            <a:spAutoFit/>
          </a:bodyPr>
          <a:lstStyle/>
          <a:p>
            <a:pPr lvl="0" algn="ctr"/>
            <a:r>
              <a:rPr lang="ar-AE" sz="1400" b="1">
                <a:solidFill>
                  <a:schemeClr val="bg1"/>
                </a:solidFill>
                <a:latin typeface="Arial" panose="020B0604020202020204" pitchFamily="34" charset="0"/>
                <a:ea typeface="Helvetica Neue" charset="0"/>
                <a:cs typeface="Arial" panose="020B0604020202020204" pitchFamily="34" charset="0"/>
              </a:rPr>
              <a:t> اجتماع إدارة الحالة</a:t>
            </a:r>
          </a:p>
        </p:txBody>
      </p:sp>
      <p:sp>
        <p:nvSpPr>
          <p:cNvPr id="11" name="TextBox 10"/>
          <p:cNvSpPr txBox="1"/>
          <p:nvPr/>
        </p:nvSpPr>
        <p:spPr>
          <a:xfrm>
            <a:off x="3473906" y="3777113"/>
            <a:ext cx="1257300" cy="307777"/>
          </a:xfrm>
          <a:prstGeom prst="rect">
            <a:avLst/>
          </a:prstGeom>
          <a:noFill/>
        </p:spPr>
        <p:txBody>
          <a:bodyPr wrap="square" rtlCol="0" anchor="ctr">
            <a:spAutoFit/>
          </a:bodyPr>
          <a:lstStyle/>
          <a:p>
            <a:pPr lvl="0" algn="ctr"/>
            <a:r>
              <a:rPr lang="ar-AE" sz="1400" b="1">
                <a:solidFill>
                  <a:schemeClr val="bg1"/>
                </a:solidFill>
                <a:latin typeface="Arial" panose="020B0604020202020204" pitchFamily="34" charset="0"/>
                <a:ea typeface="Helvetica Neue" charset="0"/>
                <a:cs typeface="Arial" panose="020B0604020202020204" pitchFamily="34" charset="0"/>
              </a:rPr>
              <a:t>الإشراف الفردي</a:t>
            </a:r>
          </a:p>
        </p:txBody>
      </p:sp>
      <p:sp>
        <p:nvSpPr>
          <p:cNvPr id="12" name="TextBox 11"/>
          <p:cNvSpPr txBox="1"/>
          <p:nvPr/>
        </p:nvSpPr>
        <p:spPr>
          <a:xfrm>
            <a:off x="4859792" y="3777113"/>
            <a:ext cx="1385887" cy="307777"/>
          </a:xfrm>
          <a:prstGeom prst="rect">
            <a:avLst/>
          </a:prstGeom>
          <a:noFill/>
        </p:spPr>
        <p:txBody>
          <a:bodyPr wrap="square" rtlCol="0" anchor="ctr">
            <a:spAutoFit/>
          </a:bodyPr>
          <a:lstStyle/>
          <a:p>
            <a:pPr lvl="0" algn="ctr"/>
            <a:r>
              <a:rPr lang="ar-AE" sz="1400" b="1">
                <a:solidFill>
                  <a:schemeClr val="bg1"/>
                </a:solidFill>
                <a:latin typeface="Arial" panose="020B0604020202020204" pitchFamily="34" charset="0"/>
                <a:ea typeface="Helvetica Neue" charset="0"/>
                <a:cs typeface="Arial" panose="020B0604020202020204" pitchFamily="34" charset="0"/>
              </a:rPr>
              <a:t> اجتماع إدارة الحالة</a:t>
            </a:r>
          </a:p>
        </p:txBody>
      </p:sp>
      <p:sp>
        <p:nvSpPr>
          <p:cNvPr id="13" name="TextBox 12"/>
          <p:cNvSpPr txBox="1"/>
          <p:nvPr/>
        </p:nvSpPr>
        <p:spPr>
          <a:xfrm>
            <a:off x="6245680" y="3777113"/>
            <a:ext cx="1257300" cy="307777"/>
          </a:xfrm>
          <a:prstGeom prst="rect">
            <a:avLst/>
          </a:prstGeom>
          <a:noFill/>
        </p:spPr>
        <p:txBody>
          <a:bodyPr wrap="square" rtlCol="0" anchor="ctr">
            <a:spAutoFit/>
          </a:bodyPr>
          <a:lstStyle/>
          <a:p>
            <a:pPr lvl="0" algn="ctr"/>
            <a:r>
              <a:rPr lang="ar-AE" sz="1400" b="1">
                <a:solidFill>
                  <a:schemeClr val="bg1"/>
                </a:solidFill>
                <a:latin typeface="Arial" panose="020B0604020202020204" pitchFamily="34" charset="0"/>
                <a:ea typeface="Helvetica Neue" charset="0"/>
                <a:cs typeface="Arial" panose="020B0604020202020204" pitchFamily="34" charset="0"/>
              </a:rPr>
              <a:t>الإشراف الفردي</a:t>
            </a:r>
          </a:p>
        </p:txBody>
      </p:sp>
      <p:sp>
        <p:nvSpPr>
          <p:cNvPr id="14" name="TextBox 13"/>
          <p:cNvSpPr txBox="1"/>
          <p:nvPr/>
        </p:nvSpPr>
        <p:spPr>
          <a:xfrm>
            <a:off x="7631566" y="3777113"/>
            <a:ext cx="1400175" cy="307777"/>
          </a:xfrm>
          <a:prstGeom prst="rect">
            <a:avLst/>
          </a:prstGeom>
          <a:noFill/>
        </p:spPr>
        <p:txBody>
          <a:bodyPr wrap="square" rtlCol="0" anchor="ctr">
            <a:spAutoFit/>
          </a:bodyPr>
          <a:lstStyle/>
          <a:p>
            <a:pPr lvl="0" algn="ctr"/>
            <a:r>
              <a:rPr lang="ar-AE" sz="1400" b="1">
                <a:solidFill>
                  <a:schemeClr val="bg1"/>
                </a:solidFill>
                <a:latin typeface="Arial" panose="020B0604020202020204" pitchFamily="34" charset="0"/>
                <a:ea typeface="Helvetica Neue" charset="0"/>
                <a:cs typeface="Arial" panose="020B0604020202020204" pitchFamily="34" charset="0"/>
              </a:rPr>
              <a:t> اجتماع إدارة الحالة</a:t>
            </a:r>
          </a:p>
        </p:txBody>
      </p:sp>
      <p:sp>
        <p:nvSpPr>
          <p:cNvPr id="15" name="TextBox 14"/>
          <p:cNvSpPr txBox="1"/>
          <p:nvPr/>
        </p:nvSpPr>
        <p:spPr>
          <a:xfrm>
            <a:off x="9046030" y="3777113"/>
            <a:ext cx="1257300" cy="307777"/>
          </a:xfrm>
          <a:prstGeom prst="rect">
            <a:avLst/>
          </a:prstGeom>
          <a:noFill/>
        </p:spPr>
        <p:txBody>
          <a:bodyPr wrap="square" rtlCol="0" anchor="ctr">
            <a:spAutoFit/>
          </a:bodyPr>
          <a:lstStyle/>
          <a:p>
            <a:pPr lvl="0" algn="ctr"/>
            <a:r>
              <a:rPr lang="ar-AE" sz="1400" b="1">
                <a:solidFill>
                  <a:schemeClr val="bg1"/>
                </a:solidFill>
                <a:latin typeface="Arial" panose="020B0604020202020204" pitchFamily="34" charset="0"/>
                <a:ea typeface="Helvetica Neue" charset="0"/>
                <a:cs typeface="Arial" panose="020B0604020202020204" pitchFamily="34" charset="0"/>
              </a:rPr>
              <a:t>الإشراف الفردي</a:t>
            </a:r>
          </a:p>
        </p:txBody>
      </p:sp>
      <p:sp>
        <p:nvSpPr>
          <p:cNvPr id="16" name="TextBox 15"/>
          <p:cNvSpPr txBox="1"/>
          <p:nvPr/>
        </p:nvSpPr>
        <p:spPr>
          <a:xfrm>
            <a:off x="10431916" y="3777113"/>
            <a:ext cx="1369557" cy="307777"/>
          </a:xfrm>
          <a:prstGeom prst="rect">
            <a:avLst/>
          </a:prstGeom>
          <a:noFill/>
        </p:spPr>
        <p:txBody>
          <a:bodyPr wrap="square" rtlCol="0" anchor="ctr">
            <a:spAutoFit/>
          </a:bodyPr>
          <a:lstStyle/>
          <a:p>
            <a:pPr lvl="0" algn="ctr"/>
            <a:r>
              <a:rPr lang="ar-AE" sz="1400" b="1">
                <a:solidFill>
                  <a:schemeClr val="bg1"/>
                </a:solidFill>
                <a:latin typeface="Arial" panose="020B0604020202020204" pitchFamily="34" charset="0"/>
                <a:ea typeface="Helvetica Neue" charset="0"/>
                <a:cs typeface="Arial" panose="020B0604020202020204" pitchFamily="34" charset="0"/>
              </a:rPr>
              <a:t> اجتماع إدارة الحالة</a:t>
            </a:r>
          </a:p>
        </p:txBody>
      </p:sp>
      <p:sp>
        <p:nvSpPr>
          <p:cNvPr id="17" name="TextBox 16"/>
          <p:cNvSpPr txBox="1"/>
          <p:nvPr/>
        </p:nvSpPr>
        <p:spPr>
          <a:xfrm>
            <a:off x="587829" y="2903374"/>
            <a:ext cx="1507671" cy="369332"/>
          </a:xfrm>
          <a:prstGeom prst="rect">
            <a:avLst/>
          </a:prstGeom>
          <a:noFill/>
        </p:spPr>
        <p:txBody>
          <a:bodyPr wrap="square" rtlCol="0" anchor="ctr">
            <a:spAutoFit/>
          </a:bodyPr>
          <a:lstStyle/>
          <a:p>
            <a:pPr algn="ctr"/>
            <a:r>
              <a:rPr lang="ar-AE">
                <a:solidFill>
                  <a:schemeClr val="accent6">
                    <a:lumMod val="40000"/>
                    <a:lumOff val="60000"/>
                  </a:schemeClr>
                </a:solidFill>
                <a:latin typeface="Arial" panose="020B0604020202020204" pitchFamily="34" charset="0"/>
                <a:ea typeface="Helvetica Neue" charset="0"/>
                <a:cs typeface="Arial" panose="020B0604020202020204" pitchFamily="34" charset="0"/>
              </a:rPr>
              <a:t>تقييم القدرة</a:t>
            </a:r>
          </a:p>
        </p:txBody>
      </p:sp>
      <p:sp>
        <p:nvSpPr>
          <p:cNvPr id="18" name="TextBox 17"/>
          <p:cNvSpPr txBox="1"/>
          <p:nvPr/>
        </p:nvSpPr>
        <p:spPr>
          <a:xfrm>
            <a:off x="2667900" y="2903375"/>
            <a:ext cx="1413235" cy="369332"/>
          </a:xfrm>
          <a:prstGeom prst="rect">
            <a:avLst/>
          </a:prstGeom>
          <a:noFill/>
        </p:spPr>
        <p:txBody>
          <a:bodyPr wrap="square" rtlCol="0" anchor="ctr">
            <a:spAutoFit/>
          </a:bodyPr>
          <a:lstStyle/>
          <a:p>
            <a:pPr algn="ctr"/>
            <a:r>
              <a:rPr lang="ar-AE">
                <a:solidFill>
                  <a:schemeClr val="accent6">
                    <a:lumMod val="40000"/>
                    <a:lumOff val="60000"/>
                  </a:schemeClr>
                </a:solidFill>
                <a:latin typeface="Arial" panose="020B0604020202020204" pitchFamily="34" charset="0"/>
                <a:ea typeface="Helvetica Neue" charset="0"/>
                <a:cs typeface="Arial" panose="020B0604020202020204" pitchFamily="34" charset="0"/>
              </a:rPr>
              <a:t>الملازمة</a:t>
            </a:r>
          </a:p>
        </p:txBody>
      </p:sp>
      <p:sp>
        <p:nvSpPr>
          <p:cNvPr id="19" name="TextBox 18"/>
          <p:cNvSpPr txBox="1"/>
          <p:nvPr/>
        </p:nvSpPr>
        <p:spPr>
          <a:xfrm>
            <a:off x="4636145" y="2903375"/>
            <a:ext cx="1462903" cy="369332"/>
          </a:xfrm>
          <a:prstGeom prst="rect">
            <a:avLst/>
          </a:prstGeom>
          <a:noFill/>
        </p:spPr>
        <p:txBody>
          <a:bodyPr wrap="square" rtlCol="0" anchor="ctr">
            <a:spAutoFit/>
          </a:bodyPr>
          <a:lstStyle/>
          <a:p>
            <a:pPr algn="ctr"/>
            <a:r>
              <a:rPr lang="ar-AE">
                <a:solidFill>
                  <a:schemeClr val="accent6">
                    <a:lumMod val="40000"/>
                    <a:lumOff val="60000"/>
                  </a:schemeClr>
                </a:solidFill>
                <a:latin typeface="Arial" panose="020B0604020202020204" pitchFamily="34" charset="0"/>
                <a:ea typeface="Helvetica Neue" charset="0"/>
                <a:cs typeface="Arial" panose="020B0604020202020204" pitchFamily="34" charset="0"/>
              </a:rPr>
              <a:t>المراقبة</a:t>
            </a:r>
          </a:p>
        </p:txBody>
      </p:sp>
      <p:sp>
        <p:nvSpPr>
          <p:cNvPr id="20" name="TextBox 19"/>
          <p:cNvSpPr txBox="1"/>
          <p:nvPr/>
        </p:nvSpPr>
        <p:spPr>
          <a:xfrm>
            <a:off x="6416177" y="2903376"/>
            <a:ext cx="1462903" cy="369332"/>
          </a:xfrm>
          <a:prstGeom prst="rect">
            <a:avLst/>
          </a:prstGeom>
          <a:noFill/>
        </p:spPr>
        <p:txBody>
          <a:bodyPr wrap="square" rtlCol="0" anchor="ctr">
            <a:spAutoFit/>
          </a:bodyPr>
          <a:lstStyle/>
          <a:p>
            <a:pPr algn="ctr"/>
            <a:r>
              <a:rPr lang="ar-AE">
                <a:solidFill>
                  <a:schemeClr val="accent6">
                    <a:lumMod val="40000"/>
                    <a:lumOff val="60000"/>
                  </a:schemeClr>
                </a:solidFill>
                <a:latin typeface="Arial" panose="020B0604020202020204" pitchFamily="34" charset="0"/>
                <a:ea typeface="Helvetica Neue" charset="0"/>
                <a:cs typeface="Arial" panose="020B0604020202020204" pitchFamily="34" charset="0"/>
              </a:rPr>
              <a:t>مناقشات الحالة</a:t>
            </a:r>
          </a:p>
        </p:txBody>
      </p:sp>
      <p:sp>
        <p:nvSpPr>
          <p:cNvPr id="21" name="TextBox 20"/>
          <p:cNvSpPr txBox="1"/>
          <p:nvPr/>
        </p:nvSpPr>
        <p:spPr>
          <a:xfrm>
            <a:off x="8401812" y="2903375"/>
            <a:ext cx="1502936" cy="369332"/>
          </a:xfrm>
          <a:prstGeom prst="rect">
            <a:avLst/>
          </a:prstGeom>
          <a:noFill/>
        </p:spPr>
        <p:txBody>
          <a:bodyPr wrap="square" rtlCol="0" anchor="ctr">
            <a:spAutoFit/>
          </a:bodyPr>
          <a:lstStyle/>
          <a:p>
            <a:pPr algn="ctr"/>
            <a:r>
              <a:rPr lang="ar-AE">
                <a:solidFill>
                  <a:schemeClr val="accent6">
                    <a:lumMod val="40000"/>
                    <a:lumOff val="60000"/>
                  </a:schemeClr>
                </a:solidFill>
                <a:latin typeface="Arial" panose="020B0604020202020204" pitchFamily="34" charset="0"/>
                <a:ea typeface="Helvetica Neue" charset="0"/>
                <a:cs typeface="Arial" panose="020B0604020202020204" pitchFamily="34" charset="0"/>
              </a:rPr>
              <a:t>تقييم القدرة</a:t>
            </a:r>
          </a:p>
        </p:txBody>
      </p:sp>
      <p:sp>
        <p:nvSpPr>
          <p:cNvPr id="22" name="TextBox 21"/>
          <p:cNvSpPr txBox="1"/>
          <p:nvPr/>
        </p:nvSpPr>
        <p:spPr>
          <a:xfrm>
            <a:off x="10419724" y="2764876"/>
            <a:ext cx="1257300" cy="646331"/>
          </a:xfrm>
          <a:prstGeom prst="rect">
            <a:avLst/>
          </a:prstGeom>
          <a:noFill/>
        </p:spPr>
        <p:txBody>
          <a:bodyPr wrap="square" rtlCol="0" anchor="ctr">
            <a:spAutoFit/>
          </a:bodyPr>
          <a:lstStyle/>
          <a:p>
            <a:pPr algn="ctr"/>
            <a:r>
              <a:rPr lang="ar-AE">
                <a:solidFill>
                  <a:schemeClr val="accent6">
                    <a:lumMod val="40000"/>
                    <a:lumOff val="60000"/>
                  </a:schemeClr>
                </a:solidFill>
                <a:latin typeface="Arial" panose="020B0604020202020204" pitchFamily="34" charset="0"/>
                <a:ea typeface="Helvetica Neue" charset="0"/>
                <a:cs typeface="Arial" panose="020B0604020202020204" pitchFamily="34" charset="0"/>
              </a:rPr>
              <a:t>مراجعة ملف الحالة</a:t>
            </a:r>
          </a:p>
        </p:txBody>
      </p:sp>
      <p:sp>
        <p:nvSpPr>
          <p:cNvPr id="29" name="TextBox 28"/>
          <p:cNvSpPr txBox="1"/>
          <p:nvPr/>
        </p:nvSpPr>
        <p:spPr>
          <a:xfrm>
            <a:off x="1410601" y="5593420"/>
            <a:ext cx="1257300" cy="646331"/>
          </a:xfrm>
          <a:prstGeom prst="rect">
            <a:avLst/>
          </a:prstGeom>
          <a:noFill/>
        </p:spPr>
        <p:txBody>
          <a:bodyPr wrap="square" rtlCol="0" anchor="ctr">
            <a:spAutoFit/>
          </a:bodyPr>
          <a:lstStyle/>
          <a:p>
            <a:pPr algn="ctr"/>
            <a:r>
              <a:rPr lang="ar-AE">
                <a:solidFill>
                  <a:schemeClr val="accent6">
                    <a:lumMod val="40000"/>
                    <a:lumOff val="60000"/>
                  </a:schemeClr>
                </a:solidFill>
                <a:latin typeface="Arial" panose="020B0604020202020204" pitchFamily="34" charset="0"/>
                <a:ea typeface="Helvetica Neue" charset="0"/>
                <a:cs typeface="Arial" panose="020B0604020202020204" pitchFamily="34" charset="0"/>
              </a:rPr>
              <a:t>التدريب على إدارة الحالة</a:t>
            </a:r>
          </a:p>
        </p:txBody>
      </p:sp>
      <p:sp>
        <p:nvSpPr>
          <p:cNvPr id="30" name="TextBox 29"/>
          <p:cNvSpPr txBox="1"/>
          <p:nvPr/>
        </p:nvSpPr>
        <p:spPr>
          <a:xfrm>
            <a:off x="3473906" y="5454920"/>
            <a:ext cx="1257300" cy="923330"/>
          </a:xfrm>
          <a:prstGeom prst="rect">
            <a:avLst/>
          </a:prstGeom>
          <a:noFill/>
        </p:spPr>
        <p:txBody>
          <a:bodyPr wrap="square" rtlCol="0" anchor="ctr">
            <a:spAutoFit/>
          </a:bodyPr>
          <a:lstStyle/>
          <a:p>
            <a:pPr algn="ctr"/>
            <a:r>
              <a:rPr lang="ar-AE">
                <a:solidFill>
                  <a:schemeClr val="accent6">
                    <a:lumMod val="40000"/>
                    <a:lumOff val="60000"/>
                  </a:schemeClr>
                </a:solidFill>
                <a:latin typeface="Arial" panose="020B0604020202020204" pitchFamily="34" charset="0"/>
                <a:ea typeface="Helvetica Neue" charset="0"/>
                <a:cs typeface="Arial" panose="020B0604020202020204" pitchFamily="34" charset="0"/>
              </a:rPr>
              <a:t>حالات أولية منخفضة الخطر</a:t>
            </a:r>
          </a:p>
        </p:txBody>
      </p:sp>
      <p:sp>
        <p:nvSpPr>
          <p:cNvPr id="31" name="TextBox 30"/>
          <p:cNvSpPr txBox="1"/>
          <p:nvPr/>
        </p:nvSpPr>
        <p:spPr>
          <a:xfrm>
            <a:off x="5522162" y="5593421"/>
            <a:ext cx="1257300" cy="646331"/>
          </a:xfrm>
          <a:prstGeom prst="rect">
            <a:avLst/>
          </a:prstGeom>
          <a:noFill/>
        </p:spPr>
        <p:txBody>
          <a:bodyPr wrap="square" rtlCol="0" anchor="ctr">
            <a:spAutoFit/>
          </a:bodyPr>
          <a:lstStyle/>
          <a:p>
            <a:pPr algn="ctr"/>
            <a:r>
              <a:rPr lang="ar-AE">
                <a:solidFill>
                  <a:schemeClr val="accent6">
                    <a:lumMod val="40000"/>
                    <a:lumOff val="60000"/>
                  </a:schemeClr>
                </a:solidFill>
                <a:latin typeface="Arial" panose="020B0604020202020204" pitchFamily="34" charset="0"/>
                <a:ea typeface="Helvetica Neue" charset="0"/>
                <a:cs typeface="Arial" panose="020B0604020202020204" pitchFamily="34" charset="0"/>
              </a:rPr>
              <a:t>زيادة عدد الحالات</a:t>
            </a:r>
          </a:p>
        </p:txBody>
      </p:sp>
      <p:sp>
        <p:nvSpPr>
          <p:cNvPr id="32" name="TextBox 31"/>
          <p:cNvSpPr txBox="1"/>
          <p:nvPr/>
        </p:nvSpPr>
        <p:spPr>
          <a:xfrm>
            <a:off x="7482078" y="5593420"/>
            <a:ext cx="1257300" cy="646331"/>
          </a:xfrm>
          <a:prstGeom prst="rect">
            <a:avLst/>
          </a:prstGeom>
          <a:noFill/>
        </p:spPr>
        <p:txBody>
          <a:bodyPr wrap="square" rtlCol="0" anchor="ctr">
            <a:spAutoFit/>
          </a:bodyPr>
          <a:lstStyle/>
          <a:p>
            <a:pPr algn="ctr"/>
            <a:r>
              <a:rPr lang="ar-AE">
                <a:solidFill>
                  <a:schemeClr val="accent6">
                    <a:lumMod val="40000"/>
                    <a:lumOff val="60000"/>
                  </a:schemeClr>
                </a:solidFill>
                <a:latin typeface="Arial" panose="020B0604020202020204" pitchFamily="34" charset="0"/>
                <a:ea typeface="Helvetica Neue" charset="0"/>
                <a:cs typeface="Arial" panose="020B0604020202020204" pitchFamily="34" charset="0"/>
              </a:rPr>
              <a:t>مراجعة ملف الحالة</a:t>
            </a:r>
          </a:p>
        </p:txBody>
      </p:sp>
      <p:sp>
        <p:nvSpPr>
          <p:cNvPr id="33" name="TextBox 32"/>
          <p:cNvSpPr txBox="1"/>
          <p:nvPr/>
        </p:nvSpPr>
        <p:spPr>
          <a:xfrm>
            <a:off x="9566909" y="5731919"/>
            <a:ext cx="1503167" cy="369332"/>
          </a:xfrm>
          <a:prstGeom prst="rect">
            <a:avLst/>
          </a:prstGeom>
          <a:noFill/>
        </p:spPr>
        <p:txBody>
          <a:bodyPr wrap="square" rtlCol="0" anchor="ctr">
            <a:spAutoFit/>
          </a:bodyPr>
          <a:lstStyle/>
          <a:p>
            <a:pPr algn="ctr"/>
            <a:r>
              <a:rPr lang="ar-AE">
                <a:solidFill>
                  <a:schemeClr val="accent6">
                    <a:lumMod val="40000"/>
                    <a:lumOff val="60000"/>
                  </a:schemeClr>
                </a:solidFill>
                <a:latin typeface="Arial" panose="020B0604020202020204" pitchFamily="34" charset="0"/>
                <a:ea typeface="Helvetica Neue" charset="0"/>
                <a:cs typeface="Arial" panose="020B0604020202020204" pitchFamily="34" charset="0"/>
              </a:rPr>
              <a:t>المراقبة</a:t>
            </a:r>
          </a:p>
        </p:txBody>
      </p:sp>
      <p:sp>
        <p:nvSpPr>
          <p:cNvPr id="34" name="TextBox 33"/>
          <p:cNvSpPr txBox="1"/>
          <p:nvPr/>
        </p:nvSpPr>
        <p:spPr>
          <a:xfrm>
            <a:off x="3345319" y="1391418"/>
            <a:ext cx="2785110" cy="369332"/>
          </a:xfrm>
          <a:prstGeom prst="rect">
            <a:avLst/>
          </a:prstGeom>
          <a:noFill/>
        </p:spPr>
        <p:txBody>
          <a:bodyPr wrap="square" rtlCol="0" anchor="ctr">
            <a:spAutoFit/>
          </a:bodyPr>
          <a:lstStyle/>
          <a:p>
            <a:pPr algn="ctr"/>
            <a:r>
              <a:rPr lang="ar-AE" sz="1800">
                <a:solidFill>
                  <a:schemeClr val="bg1"/>
                </a:solidFill>
                <a:latin typeface="Arial" panose="020B0604020202020204" pitchFamily="34" charset="0"/>
                <a:ea typeface="Helvetica Neue" charset="0"/>
                <a:cs typeface="Arial" panose="020B0604020202020204" pitchFamily="34" charset="0"/>
              </a:rPr>
              <a:t>التأهيل</a:t>
            </a:r>
          </a:p>
        </p:txBody>
      </p:sp>
      <p:sp>
        <p:nvSpPr>
          <p:cNvPr id="35" name="TextBox 34"/>
          <p:cNvSpPr txBox="1"/>
          <p:nvPr/>
        </p:nvSpPr>
        <p:spPr>
          <a:xfrm>
            <a:off x="6207961" y="1391418"/>
            <a:ext cx="2785110" cy="369332"/>
          </a:xfrm>
          <a:prstGeom prst="rect">
            <a:avLst/>
          </a:prstGeom>
          <a:noFill/>
        </p:spPr>
        <p:txBody>
          <a:bodyPr wrap="square" rtlCol="0" anchor="ctr">
            <a:spAutoFit/>
          </a:bodyPr>
          <a:lstStyle/>
          <a:p>
            <a:pPr algn="ctr"/>
            <a:r>
              <a:rPr lang="ar-AE" sz="1800" dirty="0">
                <a:solidFill>
                  <a:schemeClr val="bg1"/>
                </a:solidFill>
                <a:latin typeface="Arial" panose="020B0604020202020204" pitchFamily="34" charset="0"/>
                <a:ea typeface="Helvetica Neue" charset="0"/>
                <a:cs typeface="Arial" panose="020B0604020202020204" pitchFamily="34" charset="0"/>
              </a:rPr>
              <a:t>المستمر</a:t>
            </a:r>
          </a:p>
        </p:txBody>
      </p:sp>
    </p:spTree>
    <p:extLst>
      <p:ext uri="{BB962C8B-B14F-4D97-AF65-F5344CB8AC3E}">
        <p14:creationId xmlns:p14="http://schemas.microsoft.com/office/powerpoint/2010/main" val="2374695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3983" y="304506"/>
            <a:ext cx="5505378" cy="1325563"/>
          </a:xfrm>
        </p:spPr>
        <p:txBody>
          <a:bodyPr>
            <a:normAutofit/>
          </a:bodyPr>
          <a:lstStyle/>
          <a:p>
            <a:r>
              <a:rPr lang="ar-AE" sz="3600" b="1" dirty="0" smtClean="0">
                <a:solidFill>
                  <a:srgbClr val="016794"/>
                </a:solidFill>
                <a:latin typeface="Arial" panose="020B0604020202020204" pitchFamily="34" charset="0"/>
                <a:cs typeface="Arial" panose="020B0604020202020204" pitchFamily="34" charset="0"/>
              </a:rPr>
              <a:t>صمموا</a:t>
            </a:r>
            <a:r>
              <a:rPr lang="en-US" sz="3600" b="1" dirty="0" smtClean="0">
                <a:solidFill>
                  <a:srgbClr val="016794"/>
                </a:solidFill>
                <a:latin typeface="Arial" panose="020B0604020202020204" pitchFamily="34" charset="0"/>
                <a:cs typeface="Arial" panose="020B0604020202020204" pitchFamily="34" charset="0"/>
              </a:rPr>
              <a:t> </a:t>
            </a:r>
            <a:r>
              <a:rPr lang="ar-AE" sz="3600" b="1" dirty="0" smtClean="0">
                <a:solidFill>
                  <a:srgbClr val="016794"/>
                </a:solidFill>
                <a:latin typeface="Arial" panose="020B0604020202020204" pitchFamily="34" charset="0"/>
                <a:cs typeface="Arial" panose="020B0604020202020204" pitchFamily="34" charset="0"/>
              </a:rPr>
              <a:t>تقويمًا </a:t>
            </a:r>
            <a:r>
              <a:rPr lang="ar-AE" sz="3600" b="1" dirty="0">
                <a:solidFill>
                  <a:srgbClr val="016794"/>
                </a:solidFill>
                <a:latin typeface="Arial" panose="020B0604020202020204" pitchFamily="34" charset="0"/>
                <a:cs typeface="Arial" panose="020B0604020202020204" pitchFamily="34" charset="0"/>
              </a:rPr>
              <a:t>للإشراف</a:t>
            </a:r>
            <a:r>
              <a:rPr lang="ar-AE" dirty="0">
                <a:solidFill>
                  <a:schemeClr val="tx1"/>
                </a:solidFill>
                <a:latin typeface="Arial" panose="020B0604020202020204" pitchFamily="34" charset="0"/>
                <a:cs typeface="Arial" panose="020B0604020202020204" pitchFamily="34" charset="0"/>
              </a:rPr>
              <a:t/>
            </a:r>
            <a:br>
              <a:rPr lang="ar-AE" dirty="0">
                <a:solidFill>
                  <a:schemeClr val="tx1"/>
                </a:solidFill>
                <a:latin typeface="Arial" panose="020B0604020202020204" pitchFamily="34" charset="0"/>
                <a:cs typeface="Arial" panose="020B0604020202020204" pitchFamily="34" charset="0"/>
              </a:rPr>
            </a:br>
            <a:endParaRPr lang="ar-AE" dirty="0">
              <a:solidFill>
                <a:schemeClr val="tx1"/>
              </a:solidFill>
              <a:latin typeface="Arial" panose="020B0604020202020204" pitchFamily="34" charset="0"/>
              <a:cs typeface="Arial" panose="020B0604020202020204" pitchFamily="34" charset="0"/>
            </a:endParaRPr>
          </a:p>
        </p:txBody>
      </p:sp>
      <p:sp>
        <p:nvSpPr>
          <p:cNvPr id="3" name="Text Placeholder 2"/>
          <p:cNvSpPr>
            <a:spLocks noGrp="1"/>
          </p:cNvSpPr>
          <p:nvPr>
            <p:ph idx="1"/>
          </p:nvPr>
        </p:nvSpPr>
        <p:spPr>
          <a:xfrm>
            <a:off x="0" y="1812758"/>
            <a:ext cx="6899361" cy="4473155"/>
          </a:xfrm>
        </p:spPr>
        <p:txBody>
          <a:bodyPr>
            <a:normAutofit/>
          </a:bodyPr>
          <a:lstStyle/>
          <a:p>
            <a:pPr marL="0" indent="0">
              <a:buNone/>
            </a:pPr>
            <a:r>
              <a:rPr lang="ar-AE" sz="2400" b="1" dirty="0">
                <a:solidFill>
                  <a:srgbClr val="97467D"/>
                </a:solidFill>
                <a:latin typeface="Arial" panose="020B0604020202020204" pitchFamily="34" charset="0"/>
                <a:cs typeface="Arial" panose="020B0604020202020204" pitchFamily="34" charset="0"/>
              </a:rPr>
              <a:t>تمرين:</a:t>
            </a:r>
          </a:p>
          <a:p>
            <a:pPr>
              <a:buClr>
                <a:srgbClr val="97467D"/>
              </a:buClr>
              <a:buFont typeface="Wingdings" charset="2"/>
              <a:buChar char="§"/>
            </a:pPr>
            <a:r>
              <a:rPr lang="ar-AE" sz="2000" dirty="0">
                <a:solidFill>
                  <a:schemeClr val="tx1">
                    <a:lumMod val="65000"/>
                    <a:lumOff val="35000"/>
                  </a:schemeClr>
                </a:solidFill>
                <a:latin typeface="Arial" panose="020B0604020202020204" pitchFamily="34" charset="0"/>
                <a:cs typeface="Arial" panose="020B0604020202020204" pitchFamily="34" charset="0"/>
              </a:rPr>
              <a:t> قم بصياغة تقويم شهري للإشراف لمشرف واحد و6 من أخصائيي إدارة الحالة</a:t>
            </a:r>
          </a:p>
          <a:p>
            <a:pPr lvl="1">
              <a:buClr>
                <a:srgbClr val="97467D"/>
              </a:buClr>
              <a:buFont typeface="Wingdings" charset="2"/>
              <a:buChar char="§"/>
            </a:pPr>
            <a:r>
              <a:rPr lang="ar-AE" sz="1600" dirty="0">
                <a:solidFill>
                  <a:schemeClr val="tx1">
                    <a:lumMod val="65000"/>
                    <a:lumOff val="35000"/>
                  </a:schemeClr>
                </a:solidFill>
                <a:latin typeface="Arial" panose="020B0604020202020204" pitchFamily="34" charset="0"/>
                <a:cs typeface="Arial" panose="020B0604020202020204" pitchFamily="34" charset="0"/>
              </a:rPr>
              <a:t>التوظيف الجديد: أخصائي إدارة الحالة 1</a:t>
            </a:r>
          </a:p>
          <a:p>
            <a:pPr lvl="1">
              <a:buClr>
                <a:srgbClr val="97467D"/>
              </a:buClr>
              <a:buFont typeface="Wingdings" charset="2"/>
              <a:buChar char="§"/>
            </a:pPr>
            <a:r>
              <a:rPr lang="ar-AE" sz="1600" dirty="0">
                <a:solidFill>
                  <a:schemeClr val="tx1">
                    <a:lumMod val="65000"/>
                    <a:lumOff val="35000"/>
                  </a:schemeClr>
                </a:solidFill>
                <a:latin typeface="Arial" panose="020B0604020202020204" pitchFamily="34" charset="0"/>
                <a:cs typeface="Arial" panose="020B0604020202020204" pitchFamily="34" charset="0"/>
              </a:rPr>
              <a:t>أخصائيو إدارة الحالة المبتدئون: أخصائي إدارة الحالة 2 أخصائي إدارة الحالة 3 أخصائي إدارة الحالة 4</a:t>
            </a:r>
          </a:p>
          <a:p>
            <a:pPr lvl="1">
              <a:buClr>
                <a:srgbClr val="97467D"/>
              </a:buClr>
              <a:buFont typeface="Wingdings" charset="2"/>
              <a:buChar char="§"/>
            </a:pPr>
            <a:r>
              <a:rPr lang="ar-AE" sz="1600" dirty="0">
                <a:solidFill>
                  <a:schemeClr val="tx1">
                    <a:lumMod val="65000"/>
                    <a:lumOff val="35000"/>
                  </a:schemeClr>
                </a:solidFill>
                <a:latin typeface="Arial" panose="020B0604020202020204" pitchFamily="34" charset="0"/>
                <a:cs typeface="Arial" panose="020B0604020202020204" pitchFamily="34" charset="0"/>
              </a:rPr>
              <a:t>أخصائيو إدارة الحالة الخبراء: أخصائي إدارة الحالة 5، أخصائي إدارة الحالة 6</a:t>
            </a:r>
          </a:p>
        </p:txBody>
      </p:sp>
      <p:sp>
        <p:nvSpPr>
          <p:cNvPr id="4" name="TextBox 3"/>
          <p:cNvSpPr txBox="1"/>
          <p:nvPr/>
        </p:nvSpPr>
        <p:spPr>
          <a:xfrm>
            <a:off x="83790" y="3800475"/>
            <a:ext cx="6815571" cy="2846933"/>
          </a:xfrm>
          <a:prstGeom prst="rect">
            <a:avLst/>
          </a:prstGeom>
          <a:noFill/>
        </p:spPr>
        <p:txBody>
          <a:bodyPr wrap="square" rtlCol="0">
            <a:spAutoFit/>
          </a:bodyPr>
          <a:lstStyle/>
          <a:p>
            <a:pPr>
              <a:spcBef>
                <a:spcPts val="600"/>
              </a:spcBef>
              <a:buClr>
                <a:srgbClr val="97467D"/>
              </a:buClr>
              <a:buFont typeface="Wingdings" charset="2"/>
              <a:buChar char="§"/>
            </a:pPr>
            <a:r>
              <a:rPr lang="ar-AE" sz="1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تقويم فارغ</a:t>
            </a:r>
          </a:p>
          <a:p>
            <a:pPr>
              <a:spcBef>
                <a:spcPts val="600"/>
              </a:spcBef>
              <a:buClr>
                <a:srgbClr val="97467D"/>
              </a:buClr>
              <a:buFont typeface="Wingdings" charset="2"/>
              <a:buChar char="§"/>
            </a:pPr>
            <a:r>
              <a:rPr lang="ar-AE" sz="1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بطاقة تقييم القدرات × 1</a:t>
            </a:r>
          </a:p>
          <a:p>
            <a:pPr>
              <a:spcBef>
                <a:spcPts val="600"/>
              </a:spcBef>
              <a:buClr>
                <a:srgbClr val="97467D"/>
              </a:buClr>
              <a:buFont typeface="Wingdings" charset="2"/>
              <a:buChar char="§"/>
            </a:pPr>
            <a:r>
              <a:rPr lang="ar-AE" sz="1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بطاقات الملازمة × 3</a:t>
            </a:r>
          </a:p>
          <a:p>
            <a:pPr>
              <a:spcBef>
                <a:spcPts val="600"/>
              </a:spcBef>
              <a:buClr>
                <a:srgbClr val="97467D"/>
              </a:buClr>
              <a:buFont typeface="Wingdings" charset="2"/>
              <a:buChar char="§"/>
            </a:pPr>
            <a:r>
              <a:rPr lang="ar-AE" sz="1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بطاقات المراقبة × 2</a:t>
            </a:r>
          </a:p>
          <a:p>
            <a:pPr>
              <a:spcBef>
                <a:spcPts val="600"/>
              </a:spcBef>
              <a:buClr>
                <a:srgbClr val="97467D"/>
              </a:buClr>
              <a:buFont typeface="Wingdings" charset="2"/>
              <a:buChar char="§"/>
            </a:pPr>
            <a:r>
              <a:rPr lang="ar-AE" sz="1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بطاقات مراجعة ملف الحالة × 4</a:t>
            </a:r>
          </a:p>
          <a:p>
            <a:pPr>
              <a:spcBef>
                <a:spcPts val="600"/>
              </a:spcBef>
              <a:buClr>
                <a:srgbClr val="97467D"/>
              </a:buClr>
              <a:buFont typeface="Wingdings" charset="2"/>
              <a:buChar char="§"/>
            </a:pPr>
            <a:r>
              <a:rPr lang="ar-AE" sz="1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بطاقات الإشراف الفردي × 24</a:t>
            </a:r>
          </a:p>
          <a:p>
            <a:pPr>
              <a:spcBef>
                <a:spcPts val="600"/>
              </a:spcBef>
              <a:buClr>
                <a:srgbClr val="97467D"/>
              </a:buClr>
              <a:buFont typeface="Wingdings" charset="2"/>
              <a:buChar char="§"/>
            </a:pPr>
            <a:r>
              <a:rPr lang="ar-AE" sz="1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بطاقات اجتماع إدارة الحالة × 4</a:t>
            </a:r>
          </a:p>
          <a:p>
            <a:pPr>
              <a:spcBef>
                <a:spcPts val="600"/>
              </a:spcBef>
              <a:buClr>
                <a:srgbClr val="97467D"/>
              </a:buClr>
              <a:buFont typeface="Wingdings" charset="2"/>
              <a:buChar char="§"/>
            </a:pPr>
            <a:r>
              <a:rPr lang="ar-AE" sz="1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بطاقات مناقشة الحالة × 2</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27540" t="238" r="23341" b="-238"/>
          <a:stretch/>
        </p:blipFill>
        <p:spPr>
          <a:xfrm>
            <a:off x="7129455" y="0"/>
            <a:ext cx="5062545" cy="687434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210" y="0"/>
            <a:ext cx="2323164" cy="2323164"/>
          </a:xfrm>
          <a:prstGeom prst="rect">
            <a:avLst/>
          </a:prstGeom>
        </p:spPr>
      </p:pic>
    </p:spTree>
    <p:extLst>
      <p:ext uri="{BB962C8B-B14F-4D97-AF65-F5344CB8AC3E}">
        <p14:creationId xmlns:p14="http://schemas.microsoft.com/office/powerpoint/2010/main" val="38485168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46207" y="801243"/>
            <a:ext cx="9405523" cy="132556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u="none" strike="noStrike" cap="none" dirty="0">
                <a:solidFill>
                  <a:srgbClr val="016794"/>
                </a:solidFill>
                <a:latin typeface="Arial" panose="020B0604020202020204" pitchFamily="34" charset="0"/>
                <a:cs typeface="Arial" panose="020B0604020202020204" pitchFamily="34" charset="0"/>
                <a:sym typeface="Century Gothic"/>
              </a:rPr>
              <a:t>التجميع (الصورة الكاملة)</a:t>
            </a:r>
          </a:p>
        </p:txBody>
      </p:sp>
      <p:graphicFrame>
        <p:nvGraphicFramePr>
          <p:cNvPr id="323" name="Shape 323"/>
          <p:cNvGraphicFramePr/>
          <p:nvPr>
            <p:extLst>
              <p:ext uri="{D42A27DB-BD31-4B8C-83A1-F6EECF244321}">
                <p14:modId xmlns:p14="http://schemas.microsoft.com/office/powerpoint/2010/main" val="662108171"/>
              </p:ext>
            </p:extLst>
          </p:nvPr>
        </p:nvGraphicFramePr>
        <p:xfrm>
          <a:off x="546207" y="1619074"/>
          <a:ext cx="9405523" cy="5064604"/>
        </p:xfrm>
        <a:graphic>
          <a:graphicData uri="http://schemas.openxmlformats.org/drawingml/2006/table">
            <a:tbl>
              <a:tblPr rtl="1" firstRow="1" bandRow="1">
                <a:noFill/>
              </a:tblPr>
              <a:tblGrid>
                <a:gridCol w="1592936">
                  <a:extLst>
                    <a:ext uri="{9D8B030D-6E8A-4147-A177-3AD203B41FA5}">
                      <a16:colId xmlns="" xmlns:a16="http://schemas.microsoft.com/office/drawing/2014/main" val="20000"/>
                    </a:ext>
                  </a:extLst>
                </a:gridCol>
                <a:gridCol w="3918757">
                  <a:extLst>
                    <a:ext uri="{9D8B030D-6E8A-4147-A177-3AD203B41FA5}">
                      <a16:colId xmlns="" xmlns:a16="http://schemas.microsoft.com/office/drawing/2014/main" val="375612860"/>
                    </a:ext>
                  </a:extLst>
                </a:gridCol>
                <a:gridCol w="3893830">
                  <a:extLst>
                    <a:ext uri="{9D8B030D-6E8A-4147-A177-3AD203B41FA5}">
                      <a16:colId xmlns="" xmlns:a16="http://schemas.microsoft.com/office/drawing/2014/main" val="20001"/>
                    </a:ext>
                  </a:extLst>
                </a:gridCol>
              </a:tblGrid>
              <a:tr h="1408028">
                <a:tc>
                  <a:txBody>
                    <a:bodyPr/>
                    <a:lstStyle/>
                    <a:p>
                      <a:pPr marL="0" marR="0" lvl="0" indent="0" algn="r" rtl="1">
                        <a:spcBef>
                          <a:spcPts val="600"/>
                        </a:spcBef>
                        <a:buSzPct val="25000"/>
                        <a:buNone/>
                      </a:pPr>
                      <a:r>
                        <a:rPr lang="en-US" sz="1800" b="1" i="0" dirty="0">
                          <a:solidFill>
                            <a:schemeClr val="bg1"/>
                          </a:solidFill>
                          <a:latin typeface="Arial" panose="020B0604020202020204" pitchFamily="34" charset="0"/>
                          <a:ea typeface="Helvetica Neue" charset="0"/>
                          <a:cs typeface="Arial" panose="020B0604020202020204" pitchFamily="34" charset="0"/>
                        </a:rPr>
                        <a:t> </a:t>
                      </a:r>
                      <a:r>
                        <a:rPr lang="ar-AE" sz="1800" b="1" i="0" dirty="0">
                          <a:solidFill>
                            <a:schemeClr val="bg1"/>
                          </a:solidFill>
                          <a:latin typeface="Arial" panose="020B0604020202020204" pitchFamily="34" charset="0"/>
                          <a:ea typeface="Helvetica Neue" charset="0"/>
                          <a:cs typeface="Arial" panose="020B0604020202020204" pitchFamily="34" charset="0"/>
                        </a:rPr>
                        <a:t>الوضع</a:t>
                      </a:r>
                    </a:p>
                  </a:txBody>
                  <a:tcPr marL="163574" marR="0" marT="163574" marB="163574">
                    <a:solidFill>
                      <a:srgbClr val="97467D"/>
                    </a:solidFill>
                  </a:tcPr>
                </a:tc>
                <a:tc>
                  <a:txBody>
                    <a:bodyPr/>
                    <a:lstStyle/>
                    <a:p>
                      <a:pPr lvl="0" algn="r">
                        <a:spcBef>
                          <a:spcPts val="600"/>
                        </a:spcBef>
                        <a:buNone/>
                      </a:pPr>
                      <a:r>
                        <a:rPr lang="en-US" sz="1800" b="1" i="0" u="none" strike="noStrike" noProof="0" dirty="0">
                          <a:solidFill>
                            <a:schemeClr val="bg1"/>
                          </a:solidFill>
                          <a:latin typeface="Arial" panose="020B0604020202020204" pitchFamily="34" charset="0"/>
                          <a:ea typeface="Helvetica Neue" charset="0"/>
                          <a:cs typeface="Arial" panose="020B0604020202020204" pitchFamily="34" charset="0"/>
                        </a:rPr>
                        <a:t> </a:t>
                      </a:r>
                      <a:r>
                        <a:rPr lang="ar-AE" sz="1800" b="1" i="0" u="none" strike="noStrike" noProof="0" dirty="0">
                          <a:solidFill>
                            <a:schemeClr val="bg1"/>
                          </a:solidFill>
                          <a:latin typeface="Arial" panose="020B0604020202020204" pitchFamily="34" charset="0"/>
                          <a:ea typeface="Helvetica Neue" charset="0"/>
                          <a:cs typeface="Arial" panose="020B0604020202020204" pitchFamily="34" charset="0"/>
                        </a:rPr>
                        <a:t>الممارسات</a:t>
                      </a:r>
                    </a:p>
                  </a:txBody>
                  <a:tcPr marL="163574" marR="0" marT="163574" marB="163574">
                    <a:solidFill>
                      <a:srgbClr val="97467D"/>
                    </a:solidFill>
                  </a:tcPr>
                </a:tc>
                <a:tc>
                  <a:txBody>
                    <a:bodyPr/>
                    <a:lstStyle/>
                    <a:p>
                      <a:pPr lvl="0" algn="r">
                        <a:spcBef>
                          <a:spcPts val="600"/>
                        </a:spcBef>
                        <a:buNone/>
                      </a:pPr>
                      <a:r>
                        <a:rPr lang="en-US" sz="1800" b="1" i="0" u="none" strike="noStrike" noProof="0" dirty="0">
                          <a:solidFill>
                            <a:schemeClr val="bg1"/>
                          </a:solidFill>
                          <a:latin typeface="Arial" panose="020B0604020202020204" pitchFamily="34" charset="0"/>
                          <a:ea typeface="Helvetica Neue" charset="0"/>
                          <a:cs typeface="Arial" panose="020B0604020202020204" pitchFamily="34" charset="0"/>
                        </a:rPr>
                        <a:t> </a:t>
                      </a:r>
                      <a:r>
                        <a:rPr lang="ar-AE" sz="1800" b="1" i="0" u="none" strike="noStrike" noProof="0" dirty="0">
                          <a:solidFill>
                            <a:schemeClr val="bg1"/>
                          </a:solidFill>
                          <a:latin typeface="Arial" panose="020B0604020202020204" pitchFamily="34" charset="0"/>
                          <a:ea typeface="Helvetica Neue" charset="0"/>
                          <a:cs typeface="Arial" panose="020B0604020202020204" pitchFamily="34" charset="0"/>
                        </a:rPr>
                        <a:t>الوتيرة والملاحظات</a:t>
                      </a:r>
                    </a:p>
                  </a:txBody>
                  <a:tcPr marL="163574" marR="0" marT="163574" marB="163574">
                    <a:solidFill>
                      <a:srgbClr val="97467D"/>
                    </a:solidFill>
                  </a:tcPr>
                </a:tc>
                <a:extLst>
                  <a:ext uri="{0D108BD9-81ED-4DB2-BD59-A6C34878D82A}">
                    <a16:rowId xmlns="" xmlns:a16="http://schemas.microsoft.com/office/drawing/2014/main" val="10000"/>
                  </a:ext>
                </a:extLst>
              </a:tr>
              <a:tr h="2303672">
                <a:tc>
                  <a:txBody>
                    <a:bodyPr/>
                    <a:lstStyle/>
                    <a:p>
                      <a:pPr marL="0" marR="0" lvl="0" indent="0" algn="r" rtl="1">
                        <a:spcBef>
                          <a:spcPts val="600"/>
                        </a:spcBef>
                        <a:buSzPct val="25000"/>
                        <a:buNone/>
                      </a:pPr>
                      <a:r>
                        <a:rPr lang="ar-AE" sz="1800" b="1" i="0" dirty="0">
                          <a:solidFill>
                            <a:schemeClr val="tx1">
                              <a:lumMod val="75000"/>
                            </a:schemeClr>
                          </a:solidFill>
                          <a:latin typeface="Arial" panose="020B0604020202020204" pitchFamily="34" charset="0"/>
                          <a:ea typeface="Helvetica Neue" charset="0"/>
                          <a:cs typeface="Arial" panose="020B0604020202020204" pitchFamily="34" charset="0"/>
                        </a:rPr>
                        <a:t>الفردي</a:t>
                      </a:r>
                    </a:p>
                    <a:p>
                      <a:pPr marL="0" marR="0" lvl="0" indent="0" algn="r" rtl="1">
                        <a:spcBef>
                          <a:spcPts val="600"/>
                        </a:spcBef>
                        <a:buNone/>
                      </a:pPr>
                      <a:endParaRPr lang="en-US" sz="1800" b="1" i="0" dirty="0">
                        <a:solidFill>
                          <a:schemeClr val="tx1">
                            <a:lumMod val="75000"/>
                          </a:schemeClr>
                        </a:solidFill>
                        <a:latin typeface="Arial" panose="020B0604020202020204" pitchFamily="34" charset="0"/>
                        <a:ea typeface="Helvetica Neue" charset="0"/>
                        <a:cs typeface="Arial" panose="020B0604020202020204" pitchFamily="34" charset="0"/>
                      </a:endParaRPr>
                    </a:p>
                    <a:p>
                      <a:pPr marL="0" marR="0" lvl="0" indent="0" algn="r" rtl="1">
                        <a:spcBef>
                          <a:spcPts val="600"/>
                        </a:spcBef>
                        <a:buSzPct val="25000"/>
                        <a:buNone/>
                      </a:pPr>
                      <a:endParaRPr lang="en-US" sz="1800" b="1" i="0" dirty="0">
                        <a:solidFill>
                          <a:schemeClr val="tx1">
                            <a:lumMod val="75000"/>
                          </a:schemeClr>
                        </a:solidFill>
                        <a:latin typeface="Arial" panose="020B0604020202020204" pitchFamily="34" charset="0"/>
                        <a:ea typeface="Helvetica Neue" charset="0"/>
                        <a:cs typeface="Arial" panose="020B0604020202020204" pitchFamily="34" charset="0"/>
                      </a:endParaRPr>
                    </a:p>
                  </a:txBody>
                  <a:tcPr marL="163574" marR="81796" marT="163574" marB="163574">
                    <a:solidFill>
                      <a:srgbClr val="D4BCCA"/>
                    </a:solidFill>
                  </a:tcPr>
                </a:tc>
                <a:tc>
                  <a:txBody>
                    <a:bodyPr/>
                    <a:lstStyle/>
                    <a:p>
                      <a:pPr lvl="0" algn="r">
                        <a:spcBef>
                          <a:spcPts val="600"/>
                        </a:spcBef>
                        <a:buNone/>
                      </a:pPr>
                      <a:r>
                        <a:rPr lang="ar-AE" sz="1800" b="1" i="0" dirty="0">
                          <a:solidFill>
                            <a:schemeClr val="tx1">
                              <a:lumMod val="75000"/>
                            </a:schemeClr>
                          </a:solidFill>
                          <a:latin typeface="Arial" panose="020B0604020202020204" pitchFamily="34" charset="0"/>
                          <a:ea typeface="Helvetica Neue" charset="0"/>
                          <a:cs typeface="Arial" panose="020B0604020202020204" pitchFamily="34" charset="0"/>
                        </a:rPr>
                        <a:t>1. فردي</a:t>
                      </a:r>
                    </a:p>
                    <a:p>
                      <a:pPr lvl="0" algn="r">
                        <a:spcBef>
                          <a:spcPts val="600"/>
                        </a:spcBef>
                        <a:buNone/>
                      </a:pPr>
                      <a:r>
                        <a:rPr lang="ar-AE" sz="1800" b="1" i="0" dirty="0">
                          <a:solidFill>
                            <a:schemeClr val="tx1">
                              <a:lumMod val="75000"/>
                            </a:schemeClr>
                          </a:solidFill>
                          <a:latin typeface="Arial" panose="020B0604020202020204" pitchFamily="34" charset="0"/>
                          <a:ea typeface="Helvetica Neue" charset="0"/>
                          <a:cs typeface="Arial" panose="020B0604020202020204" pitchFamily="34" charset="0"/>
                        </a:rPr>
                        <a:t>2. تقييم قدرة إدارة الحالة</a:t>
                      </a:r>
                    </a:p>
                    <a:p>
                      <a:pPr lvl="0" algn="r">
                        <a:spcBef>
                          <a:spcPts val="600"/>
                        </a:spcBef>
                        <a:buNone/>
                      </a:pPr>
                      <a:r>
                        <a:rPr lang="en-US" altLang="zh-CN" sz="1800" b="1" i="0" dirty="0">
                          <a:solidFill>
                            <a:schemeClr val="tx1">
                              <a:lumMod val="75000"/>
                            </a:schemeClr>
                          </a:solidFill>
                          <a:latin typeface="Arial" panose="020B0604020202020204" pitchFamily="34" charset="0"/>
                          <a:ea typeface="Helvetica Neue" charset="0"/>
                          <a:cs typeface="Arial" panose="020B0604020202020204" pitchFamily="34" charset="0"/>
                        </a:rPr>
                        <a:t>3</a:t>
                      </a:r>
                      <a:r>
                        <a:rPr lang="ar-AE" sz="1800" b="1" i="0" dirty="0">
                          <a:solidFill>
                            <a:schemeClr val="tx1">
                              <a:lumMod val="75000"/>
                            </a:schemeClr>
                          </a:solidFill>
                          <a:latin typeface="Arial" panose="020B0604020202020204" pitchFamily="34" charset="0"/>
                          <a:ea typeface="Helvetica Neue" charset="0"/>
                          <a:cs typeface="Arial" panose="020B0604020202020204" pitchFamily="34" charset="0"/>
                        </a:rPr>
                        <a:t>. الملازمة </a:t>
                      </a:r>
                    </a:p>
                    <a:p>
                      <a:pPr lvl="0" algn="r">
                        <a:spcBef>
                          <a:spcPts val="600"/>
                        </a:spcBef>
                        <a:buNone/>
                      </a:pPr>
                      <a:r>
                        <a:rPr lang="en-US" altLang="zh-CN" sz="1800" b="1" i="0" dirty="0">
                          <a:solidFill>
                            <a:schemeClr val="tx1">
                              <a:lumMod val="75000"/>
                            </a:schemeClr>
                          </a:solidFill>
                          <a:latin typeface="Arial" panose="020B0604020202020204" pitchFamily="34" charset="0"/>
                          <a:ea typeface="Helvetica Neue" charset="0"/>
                          <a:cs typeface="Arial" panose="020B0604020202020204" pitchFamily="34" charset="0"/>
                        </a:rPr>
                        <a:t>4</a:t>
                      </a:r>
                      <a:r>
                        <a:rPr lang="ar-AE" sz="1800" b="1" i="0" dirty="0">
                          <a:solidFill>
                            <a:schemeClr val="tx1">
                              <a:lumMod val="75000"/>
                            </a:schemeClr>
                          </a:solidFill>
                          <a:latin typeface="Arial" panose="020B0604020202020204" pitchFamily="34" charset="0"/>
                          <a:ea typeface="Helvetica Neue" charset="0"/>
                          <a:cs typeface="Arial" panose="020B0604020202020204" pitchFamily="34" charset="0"/>
                        </a:rPr>
                        <a:t>. المراقبة</a:t>
                      </a:r>
                    </a:p>
                    <a:p>
                      <a:pPr lvl="0" algn="r">
                        <a:spcBef>
                          <a:spcPts val="600"/>
                        </a:spcBef>
                        <a:buNone/>
                      </a:pPr>
                      <a:r>
                        <a:rPr lang="en-US" altLang="zh-CN" sz="1800" b="1" i="0" dirty="0">
                          <a:solidFill>
                            <a:schemeClr val="tx1">
                              <a:lumMod val="75000"/>
                            </a:schemeClr>
                          </a:solidFill>
                          <a:latin typeface="Arial" panose="020B0604020202020204" pitchFamily="34" charset="0"/>
                          <a:ea typeface="Helvetica Neue" charset="0"/>
                          <a:cs typeface="Arial" panose="020B0604020202020204" pitchFamily="34" charset="0"/>
                        </a:rPr>
                        <a:t>5</a:t>
                      </a:r>
                      <a:r>
                        <a:rPr lang="ar-AE" sz="1800" b="1" i="0" dirty="0">
                          <a:solidFill>
                            <a:schemeClr val="tx1">
                              <a:lumMod val="75000"/>
                            </a:schemeClr>
                          </a:solidFill>
                          <a:latin typeface="Arial" panose="020B0604020202020204" pitchFamily="34" charset="0"/>
                          <a:ea typeface="Helvetica Neue" charset="0"/>
                          <a:cs typeface="Arial" panose="020B0604020202020204" pitchFamily="34" charset="0"/>
                        </a:rPr>
                        <a:t>. مراجعة ملف الحالة (</a:t>
                      </a:r>
                      <a:r>
                        <a:rPr lang="ar-AE" sz="1800" b="1" i="0" baseline="0" dirty="0">
                          <a:solidFill>
                            <a:schemeClr val="tx1">
                              <a:lumMod val="75000"/>
                            </a:schemeClr>
                          </a:solidFill>
                          <a:latin typeface="Arial" panose="020B0604020202020204" pitchFamily="34" charset="0"/>
                          <a:ea typeface="Helvetica Neue" charset="0"/>
                          <a:cs typeface="Arial" panose="020B0604020202020204" pitchFamily="34" charset="0"/>
                        </a:rPr>
                        <a:t>قائمة التحقق)</a:t>
                      </a:r>
                    </a:p>
                    <a:p>
                      <a:pPr lvl="0" algn="r">
                        <a:spcBef>
                          <a:spcPts val="600"/>
                        </a:spcBef>
                        <a:buNone/>
                      </a:pPr>
                      <a:r>
                        <a:rPr lang="en-US" altLang="zh-CN" sz="1800" b="1" i="0" dirty="0">
                          <a:solidFill>
                            <a:schemeClr val="tx1">
                              <a:lumMod val="75000"/>
                            </a:schemeClr>
                          </a:solidFill>
                          <a:latin typeface="Arial" panose="020B0604020202020204" pitchFamily="34" charset="0"/>
                          <a:ea typeface="Helvetica Neue" charset="0"/>
                          <a:cs typeface="Arial" panose="020B0604020202020204" pitchFamily="34" charset="0"/>
                        </a:rPr>
                        <a:t>6</a:t>
                      </a:r>
                      <a:r>
                        <a:rPr lang="ar-AE" sz="1800" b="1" i="0" dirty="0">
                          <a:solidFill>
                            <a:schemeClr val="tx1">
                              <a:lumMod val="75000"/>
                            </a:schemeClr>
                          </a:solidFill>
                          <a:latin typeface="Arial" panose="020B0604020202020204" pitchFamily="34" charset="0"/>
                          <a:ea typeface="Helvetica Neue" charset="0"/>
                          <a:cs typeface="Arial" panose="020B0604020202020204" pitchFamily="34" charset="0"/>
                        </a:rPr>
                        <a:t>. مناقشة الحالة</a:t>
                      </a:r>
                    </a:p>
                  </a:txBody>
                  <a:tcPr marL="163574" marR="81796" marT="163574" marB="163574">
                    <a:solidFill>
                      <a:srgbClr val="D4BCCA"/>
                    </a:solidFill>
                  </a:tcPr>
                </a:tc>
                <a:tc>
                  <a:txBody>
                    <a:bodyPr/>
                    <a:lstStyle/>
                    <a:p>
                      <a:pPr marL="0" marR="0" lvl="0" indent="0" algn="r" rtl="1">
                        <a:spcBef>
                          <a:spcPts val="600"/>
                        </a:spcBef>
                        <a:buNone/>
                      </a:pPr>
                      <a:endParaRPr lang="en-US" sz="1800" b="0" i="0" dirty="0">
                        <a:solidFill>
                          <a:srgbClr val="151515"/>
                        </a:solidFill>
                        <a:latin typeface="Arial" panose="020B0604020202020204" pitchFamily="34" charset="0"/>
                        <a:ea typeface="Helvetica Neue" charset="0"/>
                        <a:cs typeface="Arial" panose="020B0604020202020204" pitchFamily="34" charset="0"/>
                      </a:endParaRPr>
                    </a:p>
                  </a:txBody>
                  <a:tcPr marL="81796" marR="81796" marT="40898" marB="40898">
                    <a:solidFill>
                      <a:srgbClr val="D4BCCA"/>
                    </a:solidFill>
                  </a:tcPr>
                </a:tc>
                <a:extLst>
                  <a:ext uri="{0D108BD9-81ED-4DB2-BD59-A6C34878D82A}">
                    <a16:rowId xmlns="" xmlns:a16="http://schemas.microsoft.com/office/drawing/2014/main" val="10001"/>
                  </a:ext>
                </a:extLst>
              </a:tr>
              <a:tr h="1281332">
                <a:tc>
                  <a:txBody>
                    <a:bodyPr/>
                    <a:lstStyle/>
                    <a:p>
                      <a:pPr marL="0" marR="0" lvl="0" indent="0" algn="r" rtl="1">
                        <a:spcBef>
                          <a:spcPts val="600"/>
                        </a:spcBef>
                        <a:buSzPct val="25000"/>
                        <a:buNone/>
                      </a:pPr>
                      <a:r>
                        <a:rPr lang="ar-AE" sz="1800" b="1" i="0">
                          <a:solidFill>
                            <a:schemeClr val="tx1">
                              <a:lumMod val="75000"/>
                            </a:schemeClr>
                          </a:solidFill>
                          <a:latin typeface="Arial" panose="020B0604020202020204" pitchFamily="34" charset="0"/>
                          <a:ea typeface="Helvetica Neue" charset="0"/>
                          <a:cs typeface="Arial" panose="020B0604020202020204" pitchFamily="34" charset="0"/>
                        </a:rPr>
                        <a:t>الجماعي</a:t>
                      </a:r>
                    </a:p>
                    <a:p>
                      <a:pPr marL="0" marR="0" lvl="0" indent="0" algn="r" rtl="1">
                        <a:spcBef>
                          <a:spcPts val="600"/>
                        </a:spcBef>
                        <a:buSzPct val="25000"/>
                        <a:buNone/>
                      </a:pPr>
                      <a:endParaRPr lang="en-US" sz="1800" b="1" i="0" dirty="0">
                        <a:solidFill>
                          <a:schemeClr val="tx1">
                            <a:lumMod val="75000"/>
                          </a:schemeClr>
                        </a:solidFill>
                        <a:latin typeface="Arial" panose="020B0604020202020204" pitchFamily="34" charset="0"/>
                        <a:ea typeface="Helvetica Neue" charset="0"/>
                        <a:cs typeface="Arial" panose="020B0604020202020204" pitchFamily="34" charset="0"/>
                      </a:endParaRPr>
                    </a:p>
                  </a:txBody>
                  <a:tcPr marL="163574" marR="81796" marT="163574" marB="163574">
                    <a:solidFill>
                      <a:srgbClr val="E3D3DB"/>
                    </a:solidFill>
                  </a:tcPr>
                </a:tc>
                <a:tc>
                  <a:txBody>
                    <a:bodyPr/>
                    <a:lstStyle/>
                    <a:p>
                      <a:pPr lvl="0" algn="r">
                        <a:spcBef>
                          <a:spcPts val="600"/>
                        </a:spcBef>
                        <a:buNone/>
                      </a:pPr>
                      <a:r>
                        <a:rPr lang="en-US" altLang="zh-CN" sz="1800" b="1" i="0" dirty="0">
                          <a:solidFill>
                            <a:schemeClr val="tx1">
                              <a:lumMod val="75000"/>
                            </a:schemeClr>
                          </a:solidFill>
                          <a:latin typeface="Arial" panose="020B0604020202020204" pitchFamily="34" charset="0"/>
                          <a:ea typeface="Helvetica Neue" charset="0"/>
                          <a:cs typeface="Arial" panose="020B0604020202020204" pitchFamily="34" charset="0"/>
                        </a:rPr>
                        <a:t>7</a:t>
                      </a:r>
                      <a:r>
                        <a:rPr lang="ar-AE" sz="1800" b="1" i="0" dirty="0">
                          <a:solidFill>
                            <a:schemeClr val="tx1">
                              <a:lumMod val="75000"/>
                            </a:schemeClr>
                          </a:solidFill>
                          <a:latin typeface="Arial" panose="020B0604020202020204" pitchFamily="34" charset="0"/>
                          <a:ea typeface="Helvetica Neue" charset="0"/>
                          <a:cs typeface="Arial" panose="020B0604020202020204" pitchFamily="34" charset="0"/>
                        </a:rPr>
                        <a:t>. اجتماع إدارة الحالة </a:t>
                      </a:r>
                    </a:p>
                    <a:p>
                      <a:pPr lvl="0" algn="r">
                        <a:spcBef>
                          <a:spcPts val="600"/>
                        </a:spcBef>
                        <a:buNone/>
                      </a:pPr>
                      <a:r>
                        <a:rPr lang="en-US" altLang="zh-CN" sz="1800" b="1" i="0" dirty="0">
                          <a:solidFill>
                            <a:schemeClr val="tx1">
                              <a:lumMod val="75000"/>
                            </a:schemeClr>
                          </a:solidFill>
                          <a:latin typeface="Arial" panose="020B0604020202020204" pitchFamily="34" charset="0"/>
                          <a:ea typeface="Helvetica Neue" charset="0"/>
                          <a:cs typeface="Arial" panose="020B0604020202020204" pitchFamily="34" charset="0"/>
                        </a:rPr>
                        <a:t>8</a:t>
                      </a:r>
                      <a:r>
                        <a:rPr lang="ar-AE" sz="1800" b="1" i="0" dirty="0">
                          <a:solidFill>
                            <a:schemeClr val="tx1">
                              <a:lumMod val="75000"/>
                            </a:schemeClr>
                          </a:solidFill>
                          <a:latin typeface="Arial" panose="020B0604020202020204" pitchFamily="34" charset="0"/>
                          <a:ea typeface="Helvetica Neue" charset="0"/>
                          <a:cs typeface="Arial" panose="020B0604020202020204" pitchFamily="34" charset="0"/>
                        </a:rPr>
                        <a:t>. مناقشة الحالة</a:t>
                      </a:r>
                    </a:p>
                    <a:p>
                      <a:pPr lvl="0" algn="r" rtl="1">
                        <a:spcBef>
                          <a:spcPts val="600"/>
                        </a:spcBef>
                        <a:buNone/>
                      </a:pPr>
                      <a:endParaRPr sz="1800" b="1" i="0" dirty="0">
                        <a:solidFill>
                          <a:schemeClr val="tx1">
                            <a:lumMod val="75000"/>
                          </a:schemeClr>
                        </a:solidFill>
                        <a:latin typeface="Arial" panose="020B0604020202020204" pitchFamily="34" charset="0"/>
                        <a:ea typeface="Helvetica Neue" charset="0"/>
                        <a:cs typeface="Arial" panose="020B0604020202020204" pitchFamily="34" charset="0"/>
                      </a:endParaRPr>
                    </a:p>
                  </a:txBody>
                  <a:tcPr marL="163574" marR="81796" marT="163574" marB="163574">
                    <a:solidFill>
                      <a:srgbClr val="E3D3DB"/>
                    </a:solidFill>
                  </a:tcPr>
                </a:tc>
                <a:tc>
                  <a:txBody>
                    <a:bodyPr/>
                    <a:lstStyle/>
                    <a:p>
                      <a:pPr marL="0" marR="0" lvl="0" indent="0" algn="r" rtl="1">
                        <a:spcBef>
                          <a:spcPts val="600"/>
                        </a:spcBef>
                        <a:buSzPct val="25000"/>
                        <a:buNone/>
                      </a:pPr>
                      <a:endParaRPr sz="1800" b="0" i="0" dirty="0">
                        <a:solidFill>
                          <a:srgbClr val="151515"/>
                        </a:solidFill>
                        <a:latin typeface="Arial" panose="020B0604020202020204" pitchFamily="34" charset="0"/>
                        <a:ea typeface="Helvetica Neue" charset="0"/>
                        <a:cs typeface="Arial" panose="020B0604020202020204" pitchFamily="34" charset="0"/>
                      </a:endParaRPr>
                    </a:p>
                  </a:txBody>
                  <a:tcPr marL="81796" marR="81796" marT="40898" marB="40898">
                    <a:solidFill>
                      <a:srgbClr val="E3D3DB"/>
                    </a:solidFill>
                  </a:tcPr>
                </a:tc>
                <a:extLst>
                  <a:ext uri="{0D108BD9-81ED-4DB2-BD59-A6C34878D82A}">
                    <a16:rowId xmlns="" xmlns:a16="http://schemas.microsoft.com/office/drawing/2014/main" val="10002"/>
                  </a:ext>
                </a:extLst>
              </a:tr>
            </a:tbl>
          </a:graphicData>
        </a:graphic>
      </p:graphicFrame>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207" y="146304"/>
            <a:ext cx="2323164" cy="2323164"/>
          </a:xfrm>
          <a:prstGeom prst="rect">
            <a:avLst/>
          </a:prstGeom>
        </p:spPr>
      </p:pic>
      <p:pic>
        <p:nvPicPr>
          <p:cNvPr id="2" name="Picture 1"/>
          <p:cNvPicPr>
            <a:picLocks noChangeAspect="1"/>
          </p:cNvPicPr>
          <p:nvPr/>
        </p:nvPicPr>
        <p:blipFill>
          <a:blip r:embed="rId4"/>
          <a:stretch>
            <a:fillRect/>
          </a:stretch>
        </p:blipFill>
        <p:spPr>
          <a:xfrm>
            <a:off x="10579853" y="3451283"/>
            <a:ext cx="1069061" cy="700093"/>
          </a:xfrm>
          <a:prstGeom prst="rect">
            <a:avLst/>
          </a:prstGeom>
        </p:spPr>
      </p:pic>
      <p:pic>
        <p:nvPicPr>
          <p:cNvPr id="3" name="Picture 2"/>
          <p:cNvPicPr>
            <a:picLocks noChangeAspect="1"/>
          </p:cNvPicPr>
          <p:nvPr/>
        </p:nvPicPr>
        <p:blipFill>
          <a:blip r:embed="rId5"/>
          <a:stretch>
            <a:fillRect/>
          </a:stretch>
        </p:blipFill>
        <p:spPr>
          <a:xfrm>
            <a:off x="10694757" y="5413248"/>
            <a:ext cx="839252" cy="814324"/>
          </a:xfrm>
          <a:prstGeom prst="rect">
            <a:avLst/>
          </a:prstGeom>
        </p:spPr>
      </p:pic>
    </p:spTree>
    <p:extLst>
      <p:ext uri="{BB962C8B-B14F-4D97-AF65-F5344CB8AC3E}">
        <p14:creationId xmlns:p14="http://schemas.microsoft.com/office/powerpoint/2010/main" val="2449437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0159" y="761427"/>
            <a:ext cx="10906054" cy="646331"/>
          </a:xfrm>
          <a:prstGeom prst="rect">
            <a:avLst/>
          </a:prstGeom>
          <a:noFill/>
        </p:spPr>
        <p:txBody>
          <a:bodyPr wrap="square" rtlCol="0">
            <a:spAutoFit/>
          </a:bodyPr>
          <a:lstStyle/>
          <a:p>
            <a:r>
              <a:rPr lang="ar-AE" sz="3600" b="1" dirty="0">
                <a:solidFill>
                  <a:srgbClr val="026794"/>
                </a:solidFill>
                <a:latin typeface="Arial" panose="020B0604020202020204" pitchFamily="34" charset="0"/>
                <a:ea typeface="Helvetica Neue" charset="0"/>
                <a:cs typeface="Arial" panose="020B0604020202020204" pitchFamily="34" charset="0"/>
              </a:rPr>
              <a:t>هدف الوحدة التدريبية ونتائج التعلم</a:t>
            </a:r>
          </a:p>
        </p:txBody>
      </p:sp>
      <p:cxnSp>
        <p:nvCxnSpPr>
          <p:cNvPr id="45" name="Straight Connector 44"/>
          <p:cNvCxnSpPr/>
          <p:nvPr/>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65602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58"/>
          <p:cNvSpPr txBox="1">
            <a:spLocks noGrp="1"/>
          </p:cNvSpPr>
          <p:nvPr>
            <p:ph idx="1"/>
          </p:nvPr>
        </p:nvSpPr>
        <p:spPr>
          <a:xfrm>
            <a:off x="656023" y="2221231"/>
            <a:ext cx="10820189" cy="3775531"/>
          </a:xfrm>
          <a:prstGeom prst="rect">
            <a:avLst/>
          </a:prstGeom>
          <a:noFill/>
          <a:ln>
            <a:noFill/>
          </a:ln>
        </p:spPr>
        <p:txBody>
          <a:bodyPr lIns="91425" tIns="45700" rIns="91425" bIns="45700" anchor="t" anchorCtr="0">
            <a:noAutofit/>
          </a:bodyPr>
          <a:lstStyle/>
          <a:p>
            <a:pPr marL="0" indent="0">
              <a:lnSpc>
                <a:spcPct val="90000"/>
              </a:lnSpc>
              <a:spcBef>
                <a:spcPts val="0"/>
              </a:spcBef>
              <a:buNone/>
            </a:pPr>
            <a:r>
              <a:rPr lang="ar-AE" sz="2400" b="1" u="none" strike="noStrike" cap="none" dirty="0">
                <a:solidFill>
                  <a:srgbClr val="97467D"/>
                </a:solidFill>
                <a:latin typeface="Arial" panose="020B0604020202020204" pitchFamily="34" charset="0"/>
                <a:cs typeface="Arial" panose="020B0604020202020204" pitchFamily="34" charset="0"/>
                <a:sym typeface="Century Gothic"/>
              </a:rPr>
              <a:t>الهدف:</a:t>
            </a:r>
          </a:p>
          <a:p>
            <a:pPr marL="0" indent="0">
              <a:buNone/>
            </a:pPr>
            <a:r>
              <a:rPr lang="ar-AE" sz="2000" dirty="0" smtClean="0">
                <a:solidFill>
                  <a:schemeClr val="tx1">
                    <a:lumMod val="65000"/>
                    <a:lumOff val="35000"/>
                  </a:schemeClr>
                </a:solidFill>
                <a:latin typeface="Arial" panose="020B0604020202020204" pitchFamily="34" charset="0"/>
                <a:cs typeface="Arial" panose="020B0604020202020204" pitchFamily="34" charset="0"/>
                <a:sym typeface="Century Gothic"/>
              </a:rPr>
              <a:t>دراسة</a:t>
            </a:r>
            <a:r>
              <a:rPr lang="ar-SA" sz="2000" dirty="0" smtClean="0">
                <a:solidFill>
                  <a:schemeClr val="tx1">
                    <a:lumMod val="65000"/>
                    <a:lumOff val="35000"/>
                  </a:schemeClr>
                </a:solidFill>
                <a:latin typeface="Arial" panose="020B0604020202020204" pitchFamily="34" charset="0"/>
                <a:cs typeface="Arial" panose="020B0604020202020204" pitchFamily="34" charset="0"/>
                <a:sym typeface="Century Gothic"/>
              </a:rPr>
              <a:t> ا</a:t>
            </a:r>
            <a:r>
              <a:rPr lang="ar-AE" sz="2000" dirty="0" smtClean="0">
                <a:solidFill>
                  <a:schemeClr val="tx1">
                    <a:lumMod val="65000"/>
                    <a:lumOff val="35000"/>
                  </a:schemeClr>
                </a:solidFill>
                <a:latin typeface="Arial" panose="020B0604020202020204" pitchFamily="34" charset="0"/>
                <a:cs typeface="Arial" panose="020B0604020202020204" pitchFamily="34" charset="0"/>
                <a:sym typeface="Century Gothic"/>
              </a:rPr>
              <a:t>لممارسات </a:t>
            </a: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الرئيسية </a:t>
            </a: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للإشراف والتوجيه</a:t>
            </a:r>
          </a:p>
          <a:p>
            <a:pPr marL="0" indent="0">
              <a:lnSpc>
                <a:spcPct val="90000"/>
              </a:lnSpc>
              <a:spcBef>
                <a:spcPts val="0"/>
              </a:spcBef>
              <a:buNone/>
            </a:pPr>
            <a:endParaRPr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endParaRPr>
          </a:p>
          <a:p>
            <a:pPr marL="0" marR="0" lvl="0" indent="0" algn="r" rtl="1">
              <a:lnSpc>
                <a:spcPct val="90000"/>
              </a:lnSpc>
              <a:spcBef>
                <a:spcPts val="1000"/>
              </a:spcBef>
              <a:spcAft>
                <a:spcPts val="0"/>
              </a:spcAft>
              <a:buClr>
                <a:srgbClr val="EFEFEF"/>
              </a:buClr>
              <a:buSzPct val="80000"/>
              <a:buNone/>
            </a:pPr>
            <a:r>
              <a:rPr lang="ar-AE" sz="2400" b="1" u="none" strike="noStrike" cap="none" dirty="0">
                <a:solidFill>
                  <a:srgbClr val="97467D"/>
                </a:solidFill>
                <a:latin typeface="Arial" panose="020B0604020202020204" pitchFamily="34" charset="0"/>
                <a:cs typeface="Arial" panose="020B0604020202020204" pitchFamily="34" charset="0"/>
                <a:sym typeface="Century Gothic"/>
              </a:rPr>
              <a:t>نتائج التعلم:</a:t>
            </a:r>
          </a:p>
          <a:p>
            <a:pPr marR="0" lvl="0" algn="r" rtl="1">
              <a:lnSpc>
                <a:spcPct val="90000"/>
              </a:lnSpc>
              <a:spcBef>
                <a:spcPts val="1000"/>
              </a:spcBef>
              <a:spcAft>
                <a:spcPts val="0"/>
              </a:spcAft>
              <a:buClr>
                <a:srgbClr val="97467D"/>
              </a:buClr>
              <a:buSzPct val="80000"/>
              <a:buFont typeface="Wingdings" charset="2"/>
              <a:buChar char="§"/>
            </a:pP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معرفة الممارسات </a:t>
            </a: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المختلفة </a:t>
            </a: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للتوجيه</a:t>
            </a: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 والإشراف التي يمكن إجراؤها فرديًّا أو جماعيًّا </a:t>
            </a: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أو</a:t>
            </a: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 في </a:t>
            </a: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كلا الوضعين</a:t>
            </a:r>
          </a:p>
          <a:p>
            <a:pPr>
              <a:buClr>
                <a:srgbClr val="97467D"/>
              </a:buClr>
              <a:buFont typeface="Wingdings" charset="2"/>
              <a:buChar char="§"/>
            </a:pPr>
            <a:r>
              <a:rPr lang="ar-AE" sz="2000" dirty="0" smtClean="0">
                <a:solidFill>
                  <a:schemeClr val="tx1">
                    <a:lumMod val="65000"/>
                    <a:lumOff val="35000"/>
                  </a:schemeClr>
                </a:solidFill>
                <a:latin typeface="Arial" panose="020B0604020202020204" pitchFamily="34" charset="0"/>
                <a:cs typeface="Arial" panose="020B0604020202020204" pitchFamily="34" charset="0"/>
                <a:sym typeface="Century Gothic"/>
              </a:rPr>
              <a:t>معرفة</a:t>
            </a:r>
            <a:r>
              <a:rPr lang="ar-SA" sz="2000" dirty="0" smtClean="0">
                <a:solidFill>
                  <a:schemeClr val="tx1">
                    <a:lumMod val="65000"/>
                    <a:lumOff val="35000"/>
                  </a:schemeClr>
                </a:solidFill>
                <a:latin typeface="Arial" panose="020B0604020202020204" pitchFamily="34" charset="0"/>
                <a:cs typeface="Arial" panose="020B0604020202020204" pitchFamily="34" charset="0"/>
                <a:sym typeface="Century Gothic"/>
              </a:rPr>
              <a:t> </a:t>
            </a:r>
            <a:r>
              <a:rPr lang="ar-AE" sz="2000" dirty="0" smtClean="0">
                <a:solidFill>
                  <a:schemeClr val="tx1">
                    <a:lumMod val="65000"/>
                    <a:lumOff val="35000"/>
                  </a:schemeClr>
                </a:solidFill>
                <a:latin typeface="Arial" panose="020B0604020202020204" pitchFamily="34" charset="0"/>
                <a:cs typeface="Arial" panose="020B0604020202020204" pitchFamily="34" charset="0"/>
                <a:sym typeface="Century Gothic"/>
              </a:rPr>
              <a:t>الهدف </a:t>
            </a: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من كل ممارسة</a:t>
            </a:r>
            <a:endParaRPr lang="ar-SA" sz="2000" dirty="0" smtClean="0">
              <a:solidFill>
                <a:schemeClr val="tx1">
                  <a:lumMod val="65000"/>
                  <a:lumOff val="35000"/>
                </a:schemeClr>
              </a:solidFill>
              <a:latin typeface="Arial" panose="020B0604020202020204" pitchFamily="34" charset="0"/>
              <a:cs typeface="Arial" panose="020B0604020202020204" pitchFamily="34" charset="0"/>
              <a:sym typeface="Century Gothic"/>
            </a:endParaRPr>
          </a:p>
          <a:p>
            <a:pPr>
              <a:lnSpc>
                <a:spcPct val="90000"/>
              </a:lnSpc>
              <a:buClr>
                <a:srgbClr val="97467D"/>
              </a:buClr>
              <a:buFont typeface="Wingdings" charset="2"/>
              <a:buChar char="§"/>
            </a:pPr>
            <a:r>
              <a:rPr lang="ar-AE" sz="2000" dirty="0" smtClean="0">
                <a:solidFill>
                  <a:schemeClr val="tx1">
                    <a:lumMod val="65000"/>
                    <a:lumOff val="35000"/>
                  </a:schemeClr>
                </a:solidFill>
                <a:latin typeface="Arial" panose="020B0604020202020204" pitchFamily="34" charset="0"/>
                <a:cs typeface="Arial" panose="020B0604020202020204" pitchFamily="34" charset="0"/>
              </a:rPr>
              <a:t>معرفة </a:t>
            </a:r>
            <a:r>
              <a:rPr lang="ar-AE" sz="2000" dirty="0">
                <a:solidFill>
                  <a:schemeClr val="tx1">
                    <a:lumMod val="65000"/>
                    <a:lumOff val="35000"/>
                  </a:schemeClr>
                </a:solidFill>
                <a:latin typeface="Arial" panose="020B0604020202020204" pitchFamily="34" charset="0"/>
                <a:cs typeface="Arial" panose="020B0604020202020204" pitchFamily="34" charset="0"/>
              </a:rPr>
              <a:t>مدة كل ممارسة ووتيرتها</a:t>
            </a:r>
          </a:p>
          <a:p>
            <a:pPr>
              <a:lnSpc>
                <a:spcPct val="90000"/>
              </a:lnSpc>
              <a:buClr>
                <a:srgbClr val="97467D"/>
              </a:buClr>
              <a:buFont typeface="Wingdings" charset="2"/>
              <a:buChar char="§"/>
            </a:pPr>
            <a:r>
              <a:rPr lang="ar-AE" sz="2000" dirty="0">
                <a:solidFill>
                  <a:schemeClr val="tx1">
                    <a:lumMod val="65000"/>
                    <a:lumOff val="35000"/>
                  </a:schemeClr>
                </a:solidFill>
                <a:latin typeface="Arial" panose="020B0604020202020204" pitchFamily="34" charset="0"/>
                <a:cs typeface="Arial" panose="020B0604020202020204" pitchFamily="34" charset="0"/>
              </a:rPr>
              <a:t>فهم الإرشاد المرتبط بكل ممارسة وكيفية الاستفادة من أدوات الممارسة</a:t>
            </a:r>
          </a:p>
          <a:p>
            <a:pPr indent="-342900">
              <a:lnSpc>
                <a:spcPct val="90000"/>
              </a:lnSpc>
              <a:buFont typeface="Noto Sans Symbols"/>
              <a:buChar char="∙"/>
            </a:pPr>
            <a:endParaRPr lang="en-US" sz="1800" dirty="0">
              <a:solidFill>
                <a:srgbClr val="151515"/>
              </a:solidFill>
              <a:latin typeface="Arial" panose="020B0604020202020204" pitchFamily="34" charset="0"/>
              <a:cs typeface="Arial" panose="020B0604020202020204" pitchFamily="34" charset="0"/>
            </a:endParaRPr>
          </a:p>
          <a:p>
            <a:pPr indent="-342900">
              <a:lnSpc>
                <a:spcPct val="90000"/>
              </a:lnSpc>
              <a:buFont typeface="Noto Sans Symbols"/>
              <a:buChar char="∙"/>
            </a:pPr>
            <a:endParaRPr lang="en-US" sz="1800" u="none" strike="noStrike" cap="none" dirty="0">
              <a:solidFill>
                <a:srgbClr val="151515"/>
              </a:solidFill>
              <a:latin typeface="Arial" panose="020B0604020202020204" pitchFamily="34" charset="0"/>
              <a:cs typeface="Arial" panose="020B0604020202020204" pitchFamily="34" charset="0"/>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Arial" panose="020B0604020202020204" pitchFamily="34" charset="0"/>
              <a:cs typeface="Arial" panose="020B0604020202020204" pitchFamily="34" charset="0"/>
              <a:sym typeface="Century Gothic"/>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Arial" panose="020B0604020202020204" pitchFamily="34" charset="0"/>
              <a:cs typeface="Arial" panose="020B0604020202020204" pitchFamily="34" charset="0"/>
              <a:sym typeface="Century Gothic"/>
            </a:endParaRPr>
          </a:p>
        </p:txBody>
      </p:sp>
    </p:spTree>
    <p:extLst>
      <p:ext uri="{BB962C8B-B14F-4D97-AF65-F5344CB8AC3E}">
        <p14:creationId xmlns:p14="http://schemas.microsoft.com/office/powerpoint/2010/main" val="36789574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Shape 328"/>
          <p:cNvSpPr txBox="1">
            <a:spLocks noGrp="1"/>
          </p:cNvSpPr>
          <p:nvPr>
            <p:ph type="title"/>
          </p:nvPr>
        </p:nvSpPr>
        <p:spPr>
          <a:xfrm>
            <a:off x="239456" y="581083"/>
            <a:ext cx="8039658" cy="1325563"/>
          </a:xfrm>
          <a:prstGeom prst="rect">
            <a:avLst/>
          </a:prstGeom>
          <a:noFill/>
          <a:ln>
            <a:noFill/>
          </a:ln>
        </p:spPr>
        <p:txBody>
          <a:bodyPr lIns="91425" tIns="45700" rIns="91425" bIns="45700" anchor="t" anchorCtr="0">
            <a:noAutofit/>
          </a:bodyPr>
          <a:lstStyle/>
          <a:p>
            <a:pPr>
              <a:buClr>
                <a:srgbClr val="002060"/>
              </a:buClr>
              <a:buSzPct val="25000"/>
            </a:pPr>
            <a:r>
              <a:rPr lang="ar-AE" sz="3600" b="1">
                <a:solidFill>
                  <a:srgbClr val="016794"/>
                </a:solidFill>
                <a:latin typeface="Arial" panose="020B0604020202020204" pitchFamily="34" charset="0"/>
                <a:cs typeface="Arial" panose="020B0604020202020204" pitchFamily="34" charset="0"/>
              </a:rPr>
              <a:t>اختبار للمراجعة</a:t>
            </a:r>
          </a:p>
        </p:txBody>
      </p:sp>
      <p:sp>
        <p:nvSpPr>
          <p:cNvPr id="329" name="Shape 329"/>
          <p:cNvSpPr txBox="1">
            <a:spLocks noGrp="1"/>
          </p:cNvSpPr>
          <p:nvPr>
            <p:ph idx="1"/>
          </p:nvPr>
        </p:nvSpPr>
        <p:spPr>
          <a:xfrm>
            <a:off x="239456" y="1606379"/>
            <a:ext cx="8039658" cy="4841920"/>
          </a:xfrm>
          <a:prstGeom prst="rect">
            <a:avLst/>
          </a:prstGeom>
          <a:noFill/>
          <a:ln>
            <a:noFill/>
          </a:ln>
        </p:spPr>
        <p:txBody>
          <a:bodyPr lIns="91425" tIns="45700" rIns="91425" bIns="45700" anchor="t" anchorCtr="0">
            <a:noAutofit/>
          </a:bodyPr>
          <a:lstStyle/>
          <a:p>
            <a:pPr marL="342900" indent="-342900">
              <a:lnSpc>
                <a:spcPct val="100000"/>
              </a:lnSpc>
              <a:spcBef>
                <a:spcPts val="600"/>
              </a:spcBef>
              <a:buClr>
                <a:srgbClr val="97467D"/>
              </a:buClr>
              <a:buFont typeface="+mj-lt"/>
              <a:buAutoNum type="arabicPeriod"/>
            </a:pPr>
            <a:r>
              <a:rPr lang="ar-AE" sz="2400" dirty="0">
                <a:solidFill>
                  <a:schemeClr val="tx1">
                    <a:lumMod val="65000"/>
                    <a:lumOff val="35000"/>
                  </a:schemeClr>
                </a:solidFill>
                <a:latin typeface="Arial" panose="020B0604020202020204" pitchFamily="34" charset="0"/>
                <a:cs typeface="Arial" panose="020B0604020202020204" pitchFamily="34" charset="0"/>
              </a:rPr>
              <a:t>ما هما وضعا الإشراف؟</a:t>
            </a:r>
          </a:p>
          <a:p>
            <a:pPr marL="342900" indent="-342900">
              <a:lnSpc>
                <a:spcPct val="100000"/>
              </a:lnSpc>
              <a:spcBef>
                <a:spcPts val="600"/>
              </a:spcBef>
              <a:buClr>
                <a:srgbClr val="97467D"/>
              </a:buClr>
              <a:buFont typeface="+mj-lt"/>
              <a:buAutoNum type="arabicPeriod"/>
            </a:pPr>
            <a:endParaRPr 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nSpc>
                <a:spcPct val="100000"/>
              </a:lnSpc>
              <a:spcBef>
                <a:spcPts val="600"/>
              </a:spcBef>
              <a:buClr>
                <a:srgbClr val="97467D"/>
              </a:buClr>
              <a:buFont typeface="+mj-lt"/>
              <a:buAutoNum type="arabicPeriod"/>
            </a:pPr>
            <a:r>
              <a:rPr lang="ar-AE" sz="2400" dirty="0">
                <a:solidFill>
                  <a:schemeClr val="tx1">
                    <a:lumMod val="65000"/>
                    <a:lumOff val="35000"/>
                  </a:schemeClr>
                </a:solidFill>
                <a:latin typeface="Arial" panose="020B0604020202020204" pitchFamily="34" charset="0"/>
                <a:cs typeface="Arial" panose="020B0604020202020204" pitchFamily="34" charset="0"/>
              </a:rPr>
              <a:t>ما الممارسات السبع المختلفة للإشراف؟</a:t>
            </a:r>
          </a:p>
          <a:p>
            <a:pPr marL="342900" indent="-342900">
              <a:lnSpc>
                <a:spcPct val="100000"/>
              </a:lnSpc>
              <a:spcBef>
                <a:spcPts val="600"/>
              </a:spcBef>
              <a:buClr>
                <a:srgbClr val="97467D"/>
              </a:buClr>
              <a:buFont typeface="+mj-lt"/>
              <a:buAutoNum type="arabicPeriod"/>
            </a:pPr>
            <a:endParaRPr 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nSpc>
                <a:spcPct val="100000"/>
              </a:lnSpc>
              <a:spcBef>
                <a:spcPts val="600"/>
              </a:spcBef>
              <a:buClr>
                <a:srgbClr val="97467D"/>
              </a:buClr>
              <a:buFont typeface="+mj-lt"/>
              <a:buAutoNum type="arabicPeriod"/>
            </a:pPr>
            <a:r>
              <a:rPr lang="ar-AE" sz="2400" dirty="0">
                <a:solidFill>
                  <a:schemeClr val="tx1">
                    <a:lumMod val="65000"/>
                    <a:lumOff val="35000"/>
                  </a:schemeClr>
                </a:solidFill>
                <a:latin typeface="Arial" panose="020B0604020202020204" pitchFamily="34" charset="0"/>
                <a:cs typeface="Arial" panose="020B0604020202020204" pitchFamily="34" charset="0"/>
              </a:rPr>
              <a:t>ما وجه الاختلاف بين أدوات الملازمة والمراقبة؟</a:t>
            </a:r>
          </a:p>
          <a:p>
            <a:pPr marL="342900" indent="-342900">
              <a:lnSpc>
                <a:spcPct val="100000"/>
              </a:lnSpc>
              <a:spcBef>
                <a:spcPts val="600"/>
              </a:spcBef>
              <a:buClr>
                <a:srgbClr val="97467D"/>
              </a:buClr>
              <a:buFont typeface="+mj-lt"/>
              <a:buAutoNum type="arabicPeriod"/>
            </a:pPr>
            <a:endParaRPr 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nSpc>
                <a:spcPct val="100000"/>
              </a:lnSpc>
              <a:spcBef>
                <a:spcPts val="600"/>
              </a:spcBef>
              <a:buClr>
                <a:srgbClr val="97467D"/>
              </a:buClr>
              <a:buFont typeface="+mj-lt"/>
              <a:buAutoNum type="arabicPeriod"/>
            </a:pPr>
            <a:r>
              <a:rPr lang="ar-AE" sz="2400" dirty="0">
                <a:solidFill>
                  <a:schemeClr val="tx1">
                    <a:lumMod val="65000"/>
                    <a:lumOff val="35000"/>
                  </a:schemeClr>
                </a:solidFill>
                <a:latin typeface="Arial" panose="020B0604020202020204" pitchFamily="34" charset="0"/>
                <a:cs typeface="Arial" panose="020B0604020202020204" pitchFamily="34" charset="0"/>
              </a:rPr>
              <a:t>متى ينبغي الانتهاء من تقييم قدرة أخصائي إدارة الحالة؟</a:t>
            </a:r>
          </a:p>
          <a:p>
            <a:pPr marL="342900" indent="-342900">
              <a:lnSpc>
                <a:spcPct val="100000"/>
              </a:lnSpc>
              <a:spcBef>
                <a:spcPts val="600"/>
              </a:spcBef>
              <a:buClr>
                <a:srgbClr val="97467D"/>
              </a:buClr>
              <a:buFont typeface="+mj-lt"/>
              <a:buAutoNum type="arabicPeriod"/>
            </a:pPr>
            <a:endParaRPr 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nSpc>
                <a:spcPct val="100000"/>
              </a:lnSpc>
              <a:spcBef>
                <a:spcPts val="600"/>
              </a:spcBef>
              <a:buClr>
                <a:srgbClr val="97467D"/>
              </a:buClr>
              <a:buFont typeface="+mj-lt"/>
              <a:buAutoNum type="arabicPeriod"/>
            </a:pPr>
            <a:r>
              <a:rPr lang="ar-AE" sz="2400" dirty="0">
                <a:solidFill>
                  <a:schemeClr val="tx1">
                    <a:lumMod val="65000"/>
                    <a:lumOff val="35000"/>
                  </a:schemeClr>
                </a:solidFill>
                <a:latin typeface="Arial" panose="020B0604020202020204" pitchFamily="34" charset="0"/>
                <a:cs typeface="Arial" panose="020B0604020202020204" pitchFamily="34" charset="0"/>
              </a:rPr>
              <a:t>ما الأدوار التي يؤديها أخصائي إدارة الحالة والمشرف في جلسة الإشراف الفردية؟</a:t>
            </a:r>
          </a:p>
          <a:p>
            <a:pPr marL="342900" indent="-342900">
              <a:lnSpc>
                <a:spcPct val="100000"/>
              </a:lnSpc>
              <a:spcBef>
                <a:spcPts val="600"/>
              </a:spcBef>
              <a:buClr>
                <a:srgbClr val="97467D"/>
              </a:buClr>
              <a:buFont typeface="+mj-lt"/>
              <a:buAutoNum type="arabicPeriod"/>
            </a:pPr>
            <a:endParaRPr lang="en-US" sz="2400" dirty="0">
              <a:solidFill>
                <a:schemeClr val="tx1">
                  <a:lumMod val="65000"/>
                  <a:lumOff val="35000"/>
                </a:schemeClr>
              </a:solidFill>
              <a:latin typeface="Arial" panose="020B0604020202020204" pitchFamily="34" charset="0"/>
              <a:cs typeface="Arial" panose="020B0604020202020204" pitchFamily="34" charset="0"/>
            </a:endParaRPr>
          </a:p>
          <a:p>
            <a:pPr marL="0" indent="0">
              <a:buNone/>
            </a:pPr>
            <a:endParaRPr lang="en-US" sz="2400" dirty="0">
              <a:solidFill>
                <a:srgbClr val="D8D8D8"/>
              </a:solidFill>
              <a:latin typeface="Arial" panose="020B0604020202020204" pitchFamily="34" charset="0"/>
              <a:cs typeface="Arial" panose="020B0604020202020204" pitchFamily="34" charset="0"/>
            </a:endParaRPr>
          </a:p>
          <a:p>
            <a:pPr indent="-342900"/>
            <a:endParaRPr lang="en-US" sz="2400" dirty="0">
              <a:solidFill>
                <a:srgbClr val="151515"/>
              </a:solidFill>
              <a:latin typeface="Arial" panose="020B0604020202020204" pitchFamily="34" charset="0"/>
              <a:cs typeface="Arial" panose="020B0604020202020204" pitchFamily="34" charset="0"/>
            </a:endParaRPr>
          </a:p>
          <a:p>
            <a:pPr marL="457200" marR="0" lvl="1" indent="0" algn="l" rtl="0">
              <a:spcBef>
                <a:spcPts val="1000"/>
              </a:spcBef>
              <a:spcAft>
                <a:spcPts val="0"/>
              </a:spcAft>
              <a:buClr>
                <a:srgbClr val="EFEFEF"/>
              </a:buClr>
              <a:buSzPct val="25000"/>
              <a:buFont typeface="Noto Sans Symbols"/>
              <a:buNone/>
            </a:pPr>
            <a:endParaRPr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a:p>
            <a:pPr marL="342900" marR="0" lvl="0" indent="-342900" algn="l" rtl="0">
              <a:spcBef>
                <a:spcPts val="1000"/>
              </a:spcBef>
              <a:spcAft>
                <a:spcPts val="0"/>
              </a:spcAft>
              <a:buClr>
                <a:srgbClr val="EFEFEF"/>
              </a:buClr>
              <a:buSzPct val="80000"/>
              <a:buFont typeface="Noto Sans Symbols"/>
              <a:buNone/>
            </a:pPr>
            <a:endParaRPr sz="24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a:p>
            <a:pPr marL="342900" marR="0" lvl="0" indent="-342900" algn="l" rtl="0">
              <a:spcBef>
                <a:spcPts val="1000"/>
              </a:spcBef>
              <a:spcAft>
                <a:spcPts val="0"/>
              </a:spcAft>
              <a:buClr>
                <a:srgbClr val="EFEFEF"/>
              </a:buClr>
              <a:buSzPct val="25000"/>
              <a:buFont typeface="Noto Sans Symbols"/>
              <a:buNone/>
            </a:pPr>
            <a:endParaRPr sz="24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a:p>
            <a:pPr marL="342900" marR="0" lvl="0" indent="-342900" algn="l" rtl="0">
              <a:spcBef>
                <a:spcPts val="1000"/>
              </a:spcBef>
              <a:spcAft>
                <a:spcPts val="0"/>
              </a:spcAft>
              <a:buClr>
                <a:srgbClr val="EFEFEF"/>
              </a:buClr>
              <a:buSzPct val="25000"/>
              <a:buFont typeface="Noto Sans Symbols"/>
              <a:buNone/>
            </a:pPr>
            <a:endParaRPr sz="24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a:p>
            <a:pPr marL="342900" marR="0" lvl="0" indent="-342900" algn="l" rtl="0">
              <a:spcBef>
                <a:spcPts val="1000"/>
              </a:spcBef>
              <a:spcAft>
                <a:spcPts val="0"/>
              </a:spcAft>
              <a:buClr>
                <a:srgbClr val="EFEFEF"/>
              </a:buClr>
              <a:buSzPct val="25000"/>
              <a:buFont typeface="Noto Sans Symbols"/>
              <a:buNone/>
            </a:pPr>
            <a:endParaRPr sz="24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a:p>
            <a:pPr marL="342900" marR="0" lvl="0" indent="-342900" algn="l" rtl="0">
              <a:spcBef>
                <a:spcPts val="1000"/>
              </a:spcBef>
              <a:spcAft>
                <a:spcPts val="0"/>
              </a:spcAft>
              <a:buClr>
                <a:srgbClr val="EFEFEF"/>
              </a:buClr>
              <a:buSzPct val="25000"/>
              <a:buFont typeface="Noto Sans Symbols"/>
              <a:buNone/>
            </a:pPr>
            <a:endParaRPr sz="24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p:txBody>
      </p:sp>
      <p:sp>
        <p:nvSpPr>
          <p:cNvPr id="4" name="Rectangle 3"/>
          <p:cNvSpPr/>
          <p:nvPr/>
        </p:nvSpPr>
        <p:spPr>
          <a:xfrm>
            <a:off x="5228433" y="1205682"/>
            <a:ext cx="2993531" cy="76364"/>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8750968" y="0"/>
            <a:ext cx="3441032"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3">
            <a:alphaModFix amt="20000"/>
            <a:extLst>
              <a:ext uri="{28A0092B-C50C-407E-A947-70E740481C1C}">
                <a14:useLocalDpi xmlns:a14="http://schemas.microsoft.com/office/drawing/2010/main" val="0"/>
              </a:ext>
            </a:extLst>
          </a:blip>
          <a:srcRect t="9983" r="46778" b="8052"/>
          <a:stretch/>
        </p:blipFill>
        <p:spPr>
          <a:xfrm>
            <a:off x="8750968" y="0"/>
            <a:ext cx="3441032" cy="6858000"/>
          </a:xfrm>
          <a:prstGeom prst="rect">
            <a:avLst/>
          </a:prstGeom>
        </p:spPr>
      </p:pic>
    </p:spTree>
    <p:extLst>
      <p:ext uri="{BB962C8B-B14F-4D97-AF65-F5344CB8AC3E}">
        <p14:creationId xmlns:p14="http://schemas.microsoft.com/office/powerpoint/2010/main" val="2720902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0159" y="340791"/>
            <a:ext cx="10906054" cy="646331"/>
          </a:xfrm>
          <a:prstGeom prst="rect">
            <a:avLst/>
          </a:prstGeom>
          <a:noFill/>
        </p:spPr>
        <p:txBody>
          <a:bodyPr wrap="square" rtlCol="0">
            <a:spAutoFit/>
          </a:bodyPr>
          <a:lstStyle/>
          <a:p>
            <a:r>
              <a:rPr lang="ar-AE" sz="3600" b="1" dirty="0">
                <a:solidFill>
                  <a:srgbClr val="026794"/>
                </a:solidFill>
                <a:latin typeface="Arial" panose="020B0604020202020204" pitchFamily="34" charset="0"/>
                <a:ea typeface="Helvetica Neue" charset="0"/>
                <a:cs typeface="Arial" panose="020B0604020202020204" pitchFamily="34" charset="0"/>
              </a:rPr>
              <a:t>هدف الوحدة التدريبية ونتائج التعلم</a:t>
            </a:r>
          </a:p>
        </p:txBody>
      </p:sp>
      <p:cxnSp>
        <p:nvCxnSpPr>
          <p:cNvPr id="45" name="Straight Connector 44"/>
          <p:cNvCxnSpPr/>
          <p:nvPr/>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65602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58"/>
          <p:cNvSpPr txBox="1">
            <a:spLocks noGrp="1"/>
          </p:cNvSpPr>
          <p:nvPr>
            <p:ph idx="1"/>
          </p:nvPr>
        </p:nvSpPr>
        <p:spPr>
          <a:xfrm>
            <a:off x="1594025" y="2221232"/>
            <a:ext cx="9882188" cy="4106416"/>
          </a:xfrm>
          <a:prstGeom prst="rect">
            <a:avLst/>
          </a:prstGeom>
          <a:noFill/>
          <a:ln>
            <a:noFill/>
          </a:ln>
        </p:spPr>
        <p:txBody>
          <a:bodyPr lIns="91425" tIns="45700" rIns="91425" bIns="45700" anchor="t" anchorCtr="0">
            <a:noAutofit/>
          </a:bodyPr>
          <a:lstStyle/>
          <a:p>
            <a:pPr marL="0" indent="0">
              <a:lnSpc>
                <a:spcPct val="90000"/>
              </a:lnSpc>
              <a:spcBef>
                <a:spcPts val="0"/>
              </a:spcBef>
              <a:buNone/>
            </a:pPr>
            <a:r>
              <a:rPr lang="ar-AE" sz="2400" b="1" u="none" strike="noStrike" cap="none" dirty="0">
                <a:solidFill>
                  <a:srgbClr val="97467D"/>
                </a:solidFill>
                <a:latin typeface="Arial" panose="020B0604020202020204" pitchFamily="34" charset="0"/>
                <a:cs typeface="Arial" panose="020B0604020202020204" pitchFamily="34" charset="0"/>
                <a:sym typeface="Century Gothic"/>
              </a:rPr>
              <a:t>الهدف:</a:t>
            </a:r>
          </a:p>
          <a:p>
            <a:pPr marL="0" indent="0">
              <a:lnSpc>
                <a:spcPct val="150000"/>
              </a:lnSpc>
              <a:spcBef>
                <a:spcPts val="0"/>
              </a:spcBef>
              <a:buNone/>
            </a:pP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التحقق من الممارسات الرئيسية </a:t>
            </a:r>
            <a:r>
              <a:rPr lang="ar-AE" sz="2000" dirty="0">
                <a:solidFill>
                  <a:schemeClr val="tx1">
                    <a:lumMod val="65000"/>
                    <a:lumOff val="35000"/>
                  </a:schemeClr>
                </a:solidFill>
                <a:latin typeface="Arial" panose="020B0604020202020204" pitchFamily="34" charset="0"/>
                <a:cs typeface="Arial" panose="020B0604020202020204" pitchFamily="34" charset="0"/>
              </a:rPr>
              <a:t>للإشراف والتوجيه</a:t>
            </a:r>
          </a:p>
          <a:p>
            <a:pPr marL="0" indent="0">
              <a:spcBef>
                <a:spcPts val="0"/>
              </a:spcBef>
              <a:buNone/>
            </a:pPr>
            <a:endParaRPr lang="en-US" sz="2000" dirty="0">
              <a:solidFill>
                <a:schemeClr val="tx1">
                  <a:lumMod val="65000"/>
                  <a:lumOff val="35000"/>
                </a:schemeClr>
              </a:solidFill>
              <a:latin typeface="Arial" panose="020B0604020202020204" pitchFamily="34" charset="0"/>
              <a:cs typeface="Arial" panose="020B0604020202020204" pitchFamily="34" charset="0"/>
              <a:sym typeface="Century Gothic"/>
            </a:endParaRPr>
          </a:p>
          <a:p>
            <a:pPr marL="0" lvl="0" indent="0">
              <a:buClr>
                <a:srgbClr val="EFEFEF"/>
              </a:buClr>
              <a:buSzPct val="80000"/>
              <a:buNone/>
            </a:pPr>
            <a:r>
              <a:rPr lang="ar-AE" sz="2400" b="1" dirty="0">
                <a:solidFill>
                  <a:srgbClr val="97467D"/>
                </a:solidFill>
                <a:latin typeface="Arial" panose="020B0604020202020204" pitchFamily="34" charset="0"/>
                <a:cs typeface="Arial" panose="020B0604020202020204" pitchFamily="34" charset="0"/>
                <a:sym typeface="Century Gothic"/>
              </a:rPr>
              <a:t>نتائج التعلم:</a:t>
            </a:r>
          </a:p>
          <a:p>
            <a:pPr lvl="0">
              <a:buClr>
                <a:srgbClr val="97467D"/>
              </a:buClr>
              <a:buSzPct val="80000"/>
              <a:buFont typeface="Wingdings" charset="2"/>
              <a:buChar char="§"/>
            </a:pPr>
            <a:r>
              <a:rPr lang="ar-AE" sz="2000" dirty="0">
                <a:solidFill>
                  <a:schemeClr val="tx1">
                    <a:lumMod val="65000"/>
                    <a:lumOff val="35000"/>
                  </a:schemeClr>
                </a:solidFill>
                <a:latin typeface="Arial" panose="020B0604020202020204" pitchFamily="34" charset="0"/>
                <a:cs typeface="Arial" panose="020B0604020202020204" pitchFamily="34" charset="0"/>
              </a:rPr>
              <a:t>معرفة الممارسات </a:t>
            </a: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المختلفة </a:t>
            </a:r>
            <a:r>
              <a:rPr lang="ar-AE" sz="2000" dirty="0">
                <a:solidFill>
                  <a:schemeClr val="tx1">
                    <a:lumMod val="65000"/>
                    <a:lumOff val="35000"/>
                  </a:schemeClr>
                </a:solidFill>
                <a:latin typeface="Arial" panose="020B0604020202020204" pitchFamily="34" charset="0"/>
                <a:cs typeface="Arial" panose="020B0604020202020204" pitchFamily="34" charset="0"/>
              </a:rPr>
              <a:t>للتوجيه</a:t>
            </a: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 والإشراف التي يمكن إجراؤها فرديًّا أو جماعيًّا </a:t>
            </a:r>
            <a:r>
              <a:rPr lang="ar-AE" sz="2000" dirty="0">
                <a:solidFill>
                  <a:schemeClr val="tx1">
                    <a:lumMod val="65000"/>
                    <a:lumOff val="35000"/>
                  </a:schemeClr>
                </a:solidFill>
                <a:latin typeface="Arial" panose="020B0604020202020204" pitchFamily="34" charset="0"/>
                <a:cs typeface="Arial" panose="020B0604020202020204" pitchFamily="34" charset="0"/>
              </a:rPr>
              <a:t>أو</a:t>
            </a: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 في </a:t>
            </a:r>
            <a:r>
              <a:rPr lang="ar-AE" sz="2000" dirty="0">
                <a:solidFill>
                  <a:schemeClr val="tx1">
                    <a:lumMod val="65000"/>
                    <a:lumOff val="35000"/>
                  </a:schemeClr>
                </a:solidFill>
                <a:latin typeface="Arial" panose="020B0604020202020204" pitchFamily="34" charset="0"/>
                <a:cs typeface="Arial" panose="020B0604020202020204" pitchFamily="34" charset="0"/>
              </a:rPr>
              <a:t>كلا الوضعين</a:t>
            </a:r>
          </a:p>
          <a:p>
            <a:pPr>
              <a:buClr>
                <a:srgbClr val="97467D"/>
              </a:buClr>
              <a:buFont typeface="Wingdings" charset="2"/>
              <a:buChar char="§"/>
            </a:pPr>
            <a:r>
              <a:rPr lang="ar-AE" sz="2000" dirty="0">
                <a:solidFill>
                  <a:schemeClr val="tx1">
                    <a:lumMod val="65000"/>
                    <a:lumOff val="35000"/>
                  </a:schemeClr>
                </a:solidFill>
                <a:latin typeface="Arial" panose="020B0604020202020204" pitchFamily="34" charset="0"/>
                <a:cs typeface="Arial" panose="020B0604020202020204" pitchFamily="34" charset="0"/>
              </a:rPr>
              <a:t>معرفة </a:t>
            </a: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الأغراض </a:t>
            </a:r>
            <a:r>
              <a:rPr lang="ar-AE" sz="2000" dirty="0">
                <a:solidFill>
                  <a:schemeClr val="tx1">
                    <a:lumMod val="65000"/>
                    <a:lumOff val="35000"/>
                  </a:schemeClr>
                </a:solidFill>
                <a:latin typeface="Arial" panose="020B0604020202020204" pitchFamily="34" charset="0"/>
                <a:cs typeface="Arial" panose="020B0604020202020204" pitchFamily="34" charset="0"/>
              </a:rPr>
              <a:t>المتعلقة بالممارسات</a:t>
            </a: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 المختلفة</a:t>
            </a:r>
          </a:p>
          <a:p>
            <a:pPr>
              <a:buClr>
                <a:srgbClr val="97467D"/>
              </a:buClr>
              <a:buFont typeface="Wingdings" charset="2"/>
              <a:buChar char="§"/>
            </a:pPr>
            <a:r>
              <a:rPr lang="ar-AE" sz="2000" dirty="0">
                <a:solidFill>
                  <a:schemeClr val="tx1">
                    <a:lumMod val="65000"/>
                    <a:lumOff val="35000"/>
                  </a:schemeClr>
                </a:solidFill>
                <a:latin typeface="Arial" panose="020B0604020202020204" pitchFamily="34" charset="0"/>
                <a:cs typeface="Arial" panose="020B0604020202020204" pitchFamily="34" charset="0"/>
              </a:rPr>
              <a:t>معرفة مدة كل ممارسة ووتيرتها</a:t>
            </a:r>
          </a:p>
          <a:p>
            <a:pPr>
              <a:buClr>
                <a:srgbClr val="97467D"/>
              </a:buClr>
              <a:buFont typeface="Wingdings" charset="2"/>
              <a:buChar char="§"/>
            </a:pPr>
            <a:r>
              <a:rPr lang="ar-AE" sz="2000" dirty="0">
                <a:solidFill>
                  <a:schemeClr val="tx1">
                    <a:lumMod val="65000"/>
                    <a:lumOff val="35000"/>
                  </a:schemeClr>
                </a:solidFill>
                <a:latin typeface="Arial" panose="020B0604020202020204" pitchFamily="34" charset="0"/>
                <a:cs typeface="Arial" panose="020B0604020202020204" pitchFamily="34" charset="0"/>
              </a:rPr>
              <a:t>فهم الإرشاد المرتبط بكل ممارسة وكيفية الاستفادة من أدوات الممارسة</a:t>
            </a:r>
          </a:p>
          <a:p>
            <a:pPr indent="-342900">
              <a:buFont typeface="Noto Sans Symbols"/>
              <a:buChar char="∙"/>
            </a:pPr>
            <a:endParaRPr lang="en-US" sz="1800" dirty="0">
              <a:solidFill>
                <a:srgbClr val="151515"/>
              </a:solidFill>
              <a:latin typeface="Arial" panose="020B0604020202020204" pitchFamily="34" charset="0"/>
              <a:cs typeface="Arial" panose="020B0604020202020204" pitchFamily="34" charset="0"/>
            </a:endParaRPr>
          </a:p>
          <a:p>
            <a:pPr indent="-342900">
              <a:buFont typeface="Noto Sans Symbols"/>
              <a:buChar char="∙"/>
            </a:pPr>
            <a:endParaRPr lang="en-US" sz="1800" dirty="0">
              <a:solidFill>
                <a:srgbClr val="151515"/>
              </a:solidFill>
              <a:latin typeface="Arial" panose="020B0604020202020204" pitchFamily="34" charset="0"/>
              <a:cs typeface="Arial" panose="020B0604020202020204" pitchFamily="34" charset="0"/>
            </a:endParaRPr>
          </a:p>
          <a:p>
            <a:pPr indent="-342900">
              <a:lnSpc>
                <a:spcPct val="90000"/>
              </a:lnSpc>
              <a:buFont typeface="Noto Sans Symbols"/>
              <a:buChar char="∙"/>
            </a:pPr>
            <a:endParaRPr lang="en-US" sz="1800" dirty="0">
              <a:solidFill>
                <a:srgbClr val="151515"/>
              </a:solidFill>
              <a:latin typeface="Arial" panose="020B0604020202020204" pitchFamily="34" charset="0"/>
              <a:cs typeface="Arial" panose="020B0604020202020204" pitchFamily="34" charset="0"/>
            </a:endParaRPr>
          </a:p>
          <a:p>
            <a:pPr indent="-342900">
              <a:lnSpc>
                <a:spcPct val="90000"/>
              </a:lnSpc>
              <a:buFont typeface="Noto Sans Symbols"/>
              <a:buChar char="∙"/>
            </a:pPr>
            <a:endParaRPr lang="en-US" sz="1800" u="none" strike="noStrike" cap="none" dirty="0">
              <a:solidFill>
                <a:srgbClr val="151515"/>
              </a:solidFill>
              <a:latin typeface="Arial" panose="020B0604020202020204" pitchFamily="34" charset="0"/>
              <a:cs typeface="Arial" panose="020B0604020202020204" pitchFamily="34" charset="0"/>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Arial" panose="020B0604020202020204" pitchFamily="34" charset="0"/>
              <a:cs typeface="Arial" panose="020B0604020202020204" pitchFamily="34" charset="0"/>
              <a:sym typeface="Century Gothic"/>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Arial" panose="020B0604020202020204" pitchFamily="34" charset="0"/>
              <a:cs typeface="Arial" panose="020B0604020202020204" pitchFamily="34" charset="0"/>
              <a:sym typeface="Century Gothic"/>
            </a:endParaRPr>
          </a:p>
        </p:txBody>
      </p:sp>
    </p:spTree>
    <p:extLst>
      <p:ext uri="{BB962C8B-B14F-4D97-AF65-F5344CB8AC3E}">
        <p14:creationId xmlns:p14="http://schemas.microsoft.com/office/powerpoint/2010/main" val="25993578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541"/>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941095" y="2837119"/>
            <a:ext cx="8293768" cy="1094802"/>
          </a:xfrm>
          <a:prstGeom prst="rect">
            <a:avLst/>
          </a:prstGeom>
          <a:noFill/>
          <a:ln w="57150">
            <a:solidFill>
              <a:srgbClr val="0167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552950" y="2502568"/>
            <a:ext cx="3150268" cy="80210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 name="Title 1">
            <a:extLst>
              <a:ext uri="{FF2B5EF4-FFF2-40B4-BE49-F238E27FC236}">
                <a16:creationId xmlns="" xmlns:a16="http://schemas.microsoft.com/office/drawing/2014/main" id="{F533CC0D-4951-4D02-BFAE-A33DC30A8909}"/>
              </a:ext>
            </a:extLst>
          </p:cNvPr>
          <p:cNvSpPr txBox="1">
            <a:spLocks/>
          </p:cNvSpPr>
          <p:nvPr/>
        </p:nvSpPr>
        <p:spPr>
          <a:xfrm>
            <a:off x="32084" y="2695020"/>
            <a:ext cx="12192000" cy="3141087"/>
          </a:xfrm>
          <a:prstGeom prst="rect">
            <a:avLst/>
          </a:prstGeom>
        </p:spPr>
        <p:txBody>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ar-AE" sz="1800" b="1" dirty="0">
                <a:solidFill>
                  <a:schemeClr val="bg1"/>
                </a:solidFill>
                <a:latin typeface="Arial" panose="020B0604020202020204" pitchFamily="34" charset="0"/>
                <a:ea typeface="Helvetica Neue" charset="0"/>
                <a:cs typeface="Arial" panose="020B0604020202020204" pitchFamily="34" charset="0"/>
              </a:rPr>
              <a:t>هل لديكم أي شيء من هذه الوحدة</a:t>
            </a:r>
          </a:p>
          <a:p>
            <a:pPr algn="ctr">
              <a:lnSpc>
                <a:spcPct val="100000"/>
              </a:lnSpc>
              <a:spcBef>
                <a:spcPts val="1200"/>
              </a:spcBef>
            </a:pPr>
            <a:r>
              <a:rPr lang="ar-AE" sz="3600" b="1" dirty="0">
                <a:solidFill>
                  <a:schemeClr val="bg1"/>
                </a:solidFill>
                <a:latin typeface="Arial" panose="020B0604020202020204" pitchFamily="34" charset="0"/>
                <a:ea typeface="Helvetica Neue" charset="0"/>
                <a:cs typeface="Arial" panose="020B0604020202020204" pitchFamily="34" charset="0"/>
              </a:rPr>
              <a:t> تودون إضافته إلى خطة العمل؟</a:t>
            </a:r>
          </a:p>
        </p:txBody>
      </p:sp>
      <p:pic>
        <p:nvPicPr>
          <p:cNvPr id="8" name="Picture 7"/>
          <p:cNvPicPr>
            <a:picLocks noChangeAspect="1"/>
          </p:cNvPicPr>
          <p:nvPr/>
        </p:nvPicPr>
        <p:blipFill rotWithShape="1">
          <a:blip r:embed="rId3">
            <a:alphaModFix amt="20000"/>
            <a:extLst>
              <a:ext uri="{28A0092B-C50C-407E-A947-70E740481C1C}">
                <a14:useLocalDpi xmlns:a14="http://schemas.microsoft.com/office/drawing/2010/main" val="0"/>
              </a:ext>
            </a:extLst>
          </a:blip>
          <a:srcRect l="53803" t="16294" r="21063" b="6460"/>
          <a:stretch/>
        </p:blipFill>
        <p:spPr>
          <a:xfrm rot="5400000">
            <a:off x="4985083" y="-348918"/>
            <a:ext cx="2221833" cy="12192003"/>
          </a:xfrm>
          <a:prstGeom prst="rect">
            <a:avLst/>
          </a:prstGeom>
        </p:spPr>
      </p:pic>
    </p:spTree>
    <p:extLst>
      <p:ext uri="{BB962C8B-B14F-4D97-AF65-F5344CB8AC3E}">
        <p14:creationId xmlns:p14="http://schemas.microsoft.com/office/powerpoint/2010/main" val="24626464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022" y="365125"/>
            <a:ext cx="10820013" cy="1325563"/>
          </a:xfrm>
        </p:spPr>
        <p:txBody>
          <a:bodyPr/>
          <a:lstStyle/>
          <a:p>
            <a:r>
              <a:rPr lang="ar-AE" dirty="0">
                <a:latin typeface="Arial" panose="020B0604020202020204" pitchFamily="34" charset="0"/>
                <a:cs typeface="Arial" panose="020B0604020202020204" pitchFamily="34" charset="0"/>
              </a:rPr>
              <a:t>المراجع</a:t>
            </a:r>
          </a:p>
        </p:txBody>
      </p:sp>
      <p:sp>
        <p:nvSpPr>
          <p:cNvPr id="11" name="Text Placeholder 10"/>
          <p:cNvSpPr>
            <a:spLocks noGrp="1"/>
          </p:cNvSpPr>
          <p:nvPr>
            <p:ph type="body" sz="quarter" idx="12"/>
          </p:nvPr>
        </p:nvSpPr>
        <p:spPr>
          <a:xfrm>
            <a:off x="656021" y="1925054"/>
            <a:ext cx="10820015" cy="4418596"/>
          </a:xfrm>
        </p:spPr>
        <p:txBody>
          <a:bodyPr>
            <a:normAutofit fontScale="70000" lnSpcReduction="20000"/>
          </a:bodyPr>
          <a:lstStyle/>
          <a:p>
            <a:r>
              <a:rPr lang="en-US" dirty="0"/>
              <a:t>Alliance for Child Protection in Humanitarian Action. (2014). Inter-agency</a:t>
            </a:r>
            <a:r>
              <a:rPr lang="en-US" i="1" dirty="0"/>
              <a:t> Guidelines for Case Management and Child Protection.</a:t>
            </a:r>
            <a:r>
              <a:rPr lang="en-US" dirty="0"/>
              <a:t> Retrieved 2017, from </a:t>
            </a:r>
            <a:r>
              <a:rPr lang="en-US" dirty="0">
                <a:hlinkClick r:id="rId2"/>
              </a:rPr>
              <a:t>https://resourcecentre.savethechildren.net/library/inter-agency-guidelines-case-management-and-child-protection</a:t>
            </a:r>
            <a:endParaRPr lang="en-US" dirty="0"/>
          </a:p>
          <a:p>
            <a:r>
              <a:rPr lang="en-US" dirty="0"/>
              <a:t>Alliance for Child Protection in Humanitarian Action. (2014). Child Protection Case Management Training Manual for Caseworkers, Supervisors and Managers</a:t>
            </a:r>
            <a:r>
              <a:rPr lang="en-US" i="1" dirty="0"/>
              <a:t>. </a:t>
            </a:r>
            <a:r>
              <a:rPr lang="en-US" dirty="0"/>
              <a:t>Retrieved 2017 from:</a:t>
            </a:r>
            <a:r>
              <a:rPr lang="en-US" i="1" dirty="0"/>
              <a:t>  </a:t>
            </a:r>
            <a:r>
              <a:rPr lang="en-US" u="sng" dirty="0">
                <a:hlinkClick r:id="rId3"/>
              </a:rPr>
              <a:t>https://resourcecentre.savethechildren.net/library/ia-case-management-training-package</a:t>
            </a:r>
            <a:endParaRPr lang="en-US" dirty="0"/>
          </a:p>
          <a:p>
            <a:r>
              <a:rPr lang="en-GB" dirty="0"/>
              <a:t>Nickerson, R.S. (1987).  Why Teach Thinking? In Baron, J.B. &amp; Sternberg, R.J. (Eds.), </a:t>
            </a:r>
            <a:r>
              <a:rPr lang="en-GB" i="1" dirty="0"/>
              <a:t>Teaching Thinking Skills:  Theory and Practice </a:t>
            </a:r>
            <a:r>
              <a:rPr lang="en-GB" dirty="0"/>
              <a:t>(pp. 27-37).  New York:  W.H. Freeman &amp; Company.</a:t>
            </a:r>
            <a:endParaRPr lang="en-US" dirty="0"/>
          </a:p>
          <a:p>
            <a:r>
              <a:rPr lang="en-GB" dirty="0"/>
              <a:t>Skills for Care and Children’s Workforce Development Council UK (2007) </a:t>
            </a:r>
            <a:r>
              <a:rPr lang="en-GB" i="1" dirty="0"/>
              <a:t>Providing effective supervision: A workforce development tool, including a unit of competence and supporting guidance. </a:t>
            </a:r>
            <a:r>
              <a:rPr lang="en-GB" dirty="0"/>
              <a:t> Accessed at </a:t>
            </a:r>
            <a:r>
              <a:rPr lang="en-GB" u="sng" dirty="0">
                <a:hlinkClick r:id="rId4"/>
              </a:rPr>
              <a:t>http://www.skillsforcare.org.uk/Document-library/Finding-and-keeping-workers/Supervision/Providing-Effective-Supervision.pdf</a:t>
            </a:r>
            <a:r>
              <a:rPr lang="en-GB" dirty="0"/>
              <a:t> </a:t>
            </a:r>
          </a:p>
          <a:p>
            <a:r>
              <a:rPr lang="en-US" dirty="0"/>
              <a:t>Stevens, I (2015). Practicing Supervision in Child Care and Child Protection Agencies. </a:t>
            </a:r>
            <a:r>
              <a:rPr lang="en-US"/>
              <a:t>Retrieved 2016, from </a:t>
            </a:r>
            <a:r>
              <a:rPr lang="en-US" u="sng">
                <a:hlinkClick r:id="rId5"/>
              </a:rPr>
              <a:t>www.childhub.org</a:t>
            </a:r>
            <a:endParaRPr lang="en-US"/>
          </a:p>
          <a:p>
            <a:endParaRPr lang="en-US" dirty="0"/>
          </a:p>
        </p:txBody>
      </p:sp>
    </p:spTree>
    <p:extLst>
      <p:ext uri="{BB962C8B-B14F-4D97-AF65-F5344CB8AC3E}">
        <p14:creationId xmlns:p14="http://schemas.microsoft.com/office/powerpoint/2010/main" val="2234869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585675" y="569062"/>
            <a:ext cx="10923630" cy="1325563"/>
          </a:xfrm>
          <a:prstGeom prst="rect">
            <a:avLst/>
          </a:prstGeom>
          <a:noFill/>
          <a:ln>
            <a:noFill/>
          </a:ln>
        </p:spPr>
        <p:txBody>
          <a:bodyPr lIns="91425" tIns="45700" rIns="91425" bIns="45700" anchor="t" anchorCtr="0">
            <a:noAutofit/>
          </a:bodyPr>
          <a:lstStyle/>
          <a:p>
            <a:pPr>
              <a:buClr>
                <a:srgbClr val="151515"/>
              </a:buClr>
              <a:buSzPct val="25000"/>
            </a:pPr>
            <a:r>
              <a:rPr lang="ar-AE" sz="3600" b="1" dirty="0">
                <a:solidFill>
                  <a:srgbClr val="016794"/>
                </a:solidFill>
                <a:latin typeface="Arial" panose="020B0604020202020204" pitchFamily="34" charset="0"/>
                <a:cs typeface="Arial" panose="020B0604020202020204" pitchFamily="34" charset="0"/>
              </a:rPr>
              <a:t>وضعا الإشراف</a:t>
            </a:r>
            <a:r>
              <a:rPr lang="ar-AE" sz="4400" dirty="0">
                <a:solidFill>
                  <a:srgbClr val="016794"/>
                </a:solidFill>
                <a:latin typeface="Arial" panose="020B0604020202020204" pitchFamily="34" charset="0"/>
                <a:cs typeface="Arial" panose="020B0604020202020204" pitchFamily="34" charset="0"/>
              </a:rPr>
              <a:t> </a:t>
            </a:r>
          </a:p>
        </p:txBody>
      </p:sp>
      <p:sp>
        <p:nvSpPr>
          <p:cNvPr id="164" name="Shape 164"/>
          <p:cNvSpPr txBox="1">
            <a:spLocks noGrp="1"/>
          </p:cNvSpPr>
          <p:nvPr>
            <p:ph sz="half" idx="1"/>
          </p:nvPr>
        </p:nvSpPr>
        <p:spPr>
          <a:xfrm>
            <a:off x="769449" y="2390775"/>
            <a:ext cx="8408987" cy="4708525"/>
          </a:xfrm>
          <a:prstGeom prst="rect">
            <a:avLst/>
          </a:prstGeom>
          <a:noFill/>
          <a:ln>
            <a:noFill/>
          </a:ln>
        </p:spPr>
        <p:txBody>
          <a:bodyPr lIns="91425" tIns="45700" rIns="91425" bIns="45700" anchor="t" anchorCtr="0">
            <a:noAutofit/>
          </a:bodyPr>
          <a:lstStyle/>
          <a:p>
            <a:pPr marL="457200" lvl="1" indent="0">
              <a:buNone/>
            </a:pPr>
            <a:r>
              <a:rPr lang="ar-AE" b="1" dirty="0">
                <a:solidFill>
                  <a:srgbClr val="97467D"/>
                </a:solidFill>
                <a:latin typeface="Arial" panose="020B0604020202020204" pitchFamily="34" charset="0"/>
                <a:cs typeface="Arial" panose="020B0604020202020204" pitchFamily="34" charset="0"/>
              </a:rPr>
              <a:t>فردي:</a:t>
            </a:r>
          </a:p>
          <a:p>
            <a:pPr marL="457200" lvl="1" indent="0">
              <a:buNone/>
            </a:pPr>
            <a:r>
              <a:rPr lang="ar-AE" sz="2000" dirty="0">
                <a:solidFill>
                  <a:schemeClr val="tx1">
                    <a:lumMod val="65000"/>
                    <a:lumOff val="35000"/>
                  </a:schemeClr>
                </a:solidFill>
                <a:latin typeface="Arial" panose="020B0604020202020204" pitchFamily="34" charset="0"/>
                <a:cs typeface="Arial" panose="020B0604020202020204" pitchFamily="34" charset="0"/>
              </a:rPr>
              <a:t>وهي الجلسات الدورية أو المجدولة بانتظام </a:t>
            </a:r>
            <a:r>
              <a:rPr lang="ar-AE" sz="2000" dirty="0" smtClean="0">
                <a:solidFill>
                  <a:schemeClr val="tx1">
                    <a:lumMod val="65000"/>
                    <a:lumOff val="35000"/>
                  </a:schemeClr>
                </a:solidFill>
                <a:latin typeface="Arial" panose="020B0604020202020204" pitchFamily="34" charset="0"/>
                <a:cs typeface="Arial" panose="020B0604020202020204" pitchFamily="34" charset="0"/>
              </a:rPr>
              <a:t>بين</a:t>
            </a:r>
            <a:r>
              <a:rPr lang="ar-SA" sz="2000" dirty="0">
                <a:solidFill>
                  <a:schemeClr val="tx1">
                    <a:lumMod val="65000"/>
                    <a:lumOff val="35000"/>
                  </a:schemeClr>
                </a:solidFill>
                <a:latin typeface="Arial" panose="020B0604020202020204" pitchFamily="34" charset="0"/>
                <a:cs typeface="Arial" panose="020B0604020202020204" pitchFamily="34" charset="0"/>
              </a:rPr>
              <a:t> المشرف وأخصائي إدارة الحالة</a:t>
            </a:r>
            <a:endParaRPr lang="ar-AE" sz="2000" dirty="0">
              <a:solidFill>
                <a:schemeClr val="tx1">
                  <a:lumMod val="65000"/>
                  <a:lumOff val="35000"/>
                </a:schemeClr>
              </a:solidFill>
              <a:highlight>
                <a:srgbClr val="FFFF00"/>
              </a:highlight>
              <a:latin typeface="Arial" panose="020B0604020202020204" pitchFamily="34" charset="0"/>
              <a:cs typeface="Arial" panose="020B0604020202020204" pitchFamily="34" charset="0"/>
            </a:endParaRPr>
          </a:p>
          <a:p>
            <a:pPr marL="457200" lvl="1" indent="0">
              <a:buNone/>
            </a:pPr>
            <a:endParaRPr lang="en-US" sz="1800" dirty="0">
              <a:solidFill>
                <a:schemeClr val="tx1">
                  <a:lumMod val="65000"/>
                  <a:lumOff val="35000"/>
                </a:schemeClr>
              </a:solidFill>
              <a:latin typeface="Arial" panose="020B0604020202020204" pitchFamily="34" charset="0"/>
              <a:cs typeface="Arial" panose="020B0604020202020204" pitchFamily="34" charset="0"/>
            </a:endParaRPr>
          </a:p>
          <a:p>
            <a:pPr marL="457200" lvl="1" indent="0">
              <a:buNone/>
            </a:pPr>
            <a:endParaRPr lang="en-US" sz="1800" dirty="0">
              <a:solidFill>
                <a:schemeClr val="tx1">
                  <a:lumMod val="65000"/>
                  <a:lumOff val="35000"/>
                </a:schemeClr>
              </a:solidFill>
              <a:latin typeface="Arial" panose="020B0604020202020204" pitchFamily="34" charset="0"/>
              <a:cs typeface="Arial" panose="020B0604020202020204" pitchFamily="34" charset="0"/>
            </a:endParaRPr>
          </a:p>
          <a:p>
            <a:pPr marL="457200" lvl="1" indent="0">
              <a:buNone/>
            </a:pPr>
            <a:endParaRPr lang="en-US" sz="1800" dirty="0">
              <a:solidFill>
                <a:schemeClr val="tx1">
                  <a:lumMod val="65000"/>
                  <a:lumOff val="35000"/>
                </a:schemeClr>
              </a:solidFill>
              <a:latin typeface="Arial" panose="020B0604020202020204" pitchFamily="34" charset="0"/>
              <a:cs typeface="Arial" panose="020B0604020202020204" pitchFamily="34" charset="0"/>
            </a:endParaRPr>
          </a:p>
          <a:p>
            <a:pPr marL="457200" lvl="1" indent="0">
              <a:buNone/>
            </a:pPr>
            <a:r>
              <a:rPr lang="ar-AE" b="1" dirty="0">
                <a:solidFill>
                  <a:srgbClr val="97467D"/>
                </a:solidFill>
                <a:latin typeface="Arial" panose="020B0604020202020204" pitchFamily="34" charset="0"/>
                <a:cs typeface="Arial" panose="020B0604020202020204" pitchFamily="34" charset="0"/>
              </a:rPr>
              <a:t>جماعي:</a:t>
            </a:r>
          </a:p>
          <a:p>
            <a:pPr marL="457200" lvl="1" indent="0">
              <a:buNone/>
            </a:pPr>
            <a:r>
              <a:rPr lang="ar-AE" sz="2000" dirty="0">
                <a:solidFill>
                  <a:schemeClr val="tx1">
                    <a:lumMod val="65000"/>
                    <a:lumOff val="35000"/>
                  </a:schemeClr>
                </a:solidFill>
                <a:latin typeface="Arial" panose="020B0604020202020204" pitchFamily="34" charset="0"/>
                <a:cs typeface="Arial" panose="020B0604020202020204" pitchFamily="34" charset="0"/>
              </a:rPr>
              <a:t>وهي الجلسات الجماعية الدورية أو المجدولة بانتظام بين المشرف وفريق إدارة الحالة</a:t>
            </a:r>
          </a:p>
          <a:p>
            <a:pPr marL="914400" lvl="1" indent="-457200">
              <a:buAutoNum type="arabicPeriod"/>
            </a:pPr>
            <a:endParaRPr lang="en-US" sz="1800" dirty="0">
              <a:solidFill>
                <a:srgbClr val="151515"/>
              </a:solidFill>
              <a:latin typeface="Arial" panose="020B0604020202020204" pitchFamily="34" charset="0"/>
              <a:cs typeface="Arial" panose="020B0604020202020204" pitchFamily="34" charset="0"/>
            </a:endParaRPr>
          </a:p>
          <a:p>
            <a:pPr marL="971550" lvl="1" indent="-514350" algn="r">
              <a:buClr>
                <a:srgbClr val="115684"/>
              </a:buClr>
              <a:buAutoNum type="arabicPeriod"/>
            </a:pPr>
            <a:endParaRPr lang="en-US" sz="1800" dirty="0">
              <a:solidFill>
                <a:srgbClr val="C00000"/>
              </a:solidFill>
              <a:latin typeface="Arial" panose="020B0604020202020204" pitchFamily="34" charset="0"/>
              <a:cs typeface="Arial" panose="020B0604020202020204" pitchFamily="34" charset="0"/>
            </a:endParaRPr>
          </a:p>
          <a:p>
            <a:pPr indent="-342900">
              <a:buAutoNum type="arabicPeriod"/>
            </a:pPr>
            <a:endParaRPr lang="en-US" sz="1800" dirty="0">
              <a:solidFill>
                <a:srgbClr val="151515"/>
              </a:solidFill>
              <a:latin typeface="Arial" panose="020B0604020202020204" pitchFamily="34" charset="0"/>
              <a:cs typeface="Arial" panose="020B0604020202020204" pitchFamily="34" charset="0"/>
            </a:endParaRPr>
          </a:p>
        </p:txBody>
      </p:sp>
      <p:cxnSp>
        <p:nvCxnSpPr>
          <p:cNvPr id="6" name="Straight Connector 5"/>
          <p:cNvCxnSpPr/>
          <p:nvPr/>
        </p:nvCxnSpPr>
        <p:spPr>
          <a:xfrm flipV="1">
            <a:off x="4161757" y="1331293"/>
            <a:ext cx="7252746" cy="55286"/>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161757" y="133198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9190045" y="2447712"/>
            <a:ext cx="1435100" cy="939800"/>
          </a:xfrm>
          <a:prstGeom prst="rect">
            <a:avLst/>
          </a:prstGeom>
        </p:spPr>
      </p:pic>
      <p:pic>
        <p:nvPicPr>
          <p:cNvPr id="9" name="Picture 8"/>
          <p:cNvPicPr>
            <a:picLocks noChangeAspect="1"/>
          </p:cNvPicPr>
          <p:nvPr/>
        </p:nvPicPr>
        <p:blipFill>
          <a:blip r:embed="rId4"/>
          <a:stretch>
            <a:fillRect/>
          </a:stretch>
        </p:blipFill>
        <p:spPr>
          <a:xfrm>
            <a:off x="9290478" y="4121743"/>
            <a:ext cx="1282700" cy="1244600"/>
          </a:xfrm>
          <a:prstGeom prst="rect">
            <a:avLst/>
          </a:prstGeom>
        </p:spPr>
      </p:pic>
    </p:spTree>
    <p:extLst>
      <p:ext uri="{BB962C8B-B14F-4D97-AF65-F5344CB8AC3E}">
        <p14:creationId xmlns:p14="http://schemas.microsoft.com/office/powerpoint/2010/main" val="444187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6407888" y="0"/>
            <a:ext cx="5784112" cy="685800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3">
            <a:alphaModFix amt="20000"/>
            <a:extLst>
              <a:ext uri="{28A0092B-C50C-407E-A947-70E740481C1C}">
                <a14:useLocalDpi xmlns:a14="http://schemas.microsoft.com/office/drawing/2010/main" val="0"/>
              </a:ext>
            </a:extLst>
          </a:blip>
          <a:srcRect l="4826" t="-2842" r="4826" b="9031"/>
          <a:stretch/>
        </p:blipFill>
        <p:spPr>
          <a:xfrm>
            <a:off x="6407888" y="-993776"/>
            <a:ext cx="5784112" cy="7851776"/>
          </a:xfrm>
          <a:prstGeom prst="rect">
            <a:avLst/>
          </a:prstGeom>
        </p:spPr>
      </p:pic>
      <p:sp>
        <p:nvSpPr>
          <p:cNvPr id="6" name="Shape 163"/>
          <p:cNvSpPr txBox="1">
            <a:spLocks noGrp="1"/>
          </p:cNvSpPr>
          <p:nvPr>
            <p:ph type="title"/>
          </p:nvPr>
        </p:nvSpPr>
        <p:spPr>
          <a:xfrm>
            <a:off x="6935192" y="1279525"/>
            <a:ext cx="4802342" cy="2705334"/>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u="none" strike="noStrike" cap="none" dirty="0">
                <a:solidFill>
                  <a:schemeClr val="bg1"/>
                </a:solidFill>
                <a:latin typeface="Arial" panose="020B0604020202020204" pitchFamily="34" charset="0"/>
                <a:cs typeface="Arial" panose="020B0604020202020204" pitchFamily="34" charset="0"/>
                <a:sym typeface="Century Gothic"/>
              </a:rPr>
              <a:t>ما الذي تنص عليه المبادئ التوجيهية المشتركة بين الوكالات لإدارة الحالة وحماية الطفل بخصوص الإشراف؟</a:t>
            </a:r>
          </a:p>
        </p:txBody>
      </p:sp>
      <p:sp>
        <p:nvSpPr>
          <p:cNvPr id="7" name="Shape 164"/>
          <p:cNvSpPr txBox="1">
            <a:spLocks noGrp="1"/>
          </p:cNvSpPr>
          <p:nvPr>
            <p:ph sz="half" idx="1"/>
          </p:nvPr>
        </p:nvSpPr>
        <p:spPr>
          <a:xfrm>
            <a:off x="271950" y="744280"/>
            <a:ext cx="5681472" cy="6592186"/>
          </a:xfrm>
          <a:prstGeom prst="rect">
            <a:avLst/>
          </a:prstGeom>
          <a:noFill/>
          <a:ln>
            <a:noFill/>
          </a:ln>
        </p:spPr>
        <p:txBody>
          <a:bodyPr lIns="91425" tIns="45700" rIns="91425" bIns="45700" anchor="t" anchorCtr="0">
            <a:noAutofit/>
          </a:bodyPr>
          <a:lstStyle/>
          <a:p>
            <a:pPr marL="0" marR="0" lvl="0" indent="0" algn="r" rtl="1">
              <a:lnSpc>
                <a:spcPct val="100000"/>
              </a:lnSpc>
              <a:spcBef>
                <a:spcPts val="0"/>
              </a:spcBef>
              <a:spcAft>
                <a:spcPts val="0"/>
              </a:spcAft>
              <a:buClr>
                <a:srgbClr val="EFEFEF"/>
              </a:buClr>
              <a:buSzPct val="80000"/>
              <a:buNone/>
            </a:pPr>
            <a:r>
              <a:rPr lang="ar-AE" sz="2400" b="1" dirty="0">
                <a:solidFill>
                  <a:srgbClr val="97467D"/>
                </a:solidFill>
                <a:latin typeface="Arial" panose="020B0604020202020204" pitchFamily="34" charset="0"/>
                <a:cs typeface="Arial" panose="020B0604020202020204" pitchFamily="34" charset="0"/>
                <a:sym typeface="Century Gothic"/>
              </a:rPr>
              <a:t>ينبغي أن يكون الإشراف...</a:t>
            </a:r>
          </a:p>
          <a:p>
            <a:pPr marL="0" marR="0" lvl="0" indent="0" algn="l" rtl="0">
              <a:lnSpc>
                <a:spcPct val="100000"/>
              </a:lnSpc>
              <a:spcBef>
                <a:spcPts val="0"/>
              </a:spcBef>
              <a:spcAft>
                <a:spcPts val="0"/>
              </a:spcAft>
              <a:buClr>
                <a:srgbClr val="EFEFEF"/>
              </a:buClr>
              <a:buSzPct val="80000"/>
              <a:buNone/>
            </a:pPr>
            <a:endParaRPr lang="en-US"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endParaRPr>
          </a:p>
          <a:p>
            <a:pPr marL="457200" marR="0" lvl="0" indent="-457200" algn="r" rtl="1">
              <a:lnSpc>
                <a:spcPct val="100000"/>
              </a:lnSpc>
              <a:spcBef>
                <a:spcPts val="0"/>
              </a:spcBef>
              <a:spcAft>
                <a:spcPts val="0"/>
              </a:spcAft>
              <a:buClr>
                <a:srgbClr val="97467D"/>
              </a:buClr>
              <a:buSzPct val="100000"/>
              <a:buFont typeface="+mj-lt"/>
              <a:buAutoNum type="arabicPeriod"/>
            </a:pPr>
            <a:r>
              <a:rPr lang="ar-AE" sz="22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منتظمًا ومستمرًّا</a:t>
            </a:r>
          </a:p>
          <a:p>
            <a:pPr marL="457200" marR="0" lvl="0" indent="-457200" algn="l" rtl="0">
              <a:lnSpc>
                <a:spcPct val="100000"/>
              </a:lnSpc>
              <a:spcBef>
                <a:spcPts val="0"/>
              </a:spcBef>
              <a:spcAft>
                <a:spcPts val="0"/>
              </a:spcAft>
              <a:buClr>
                <a:srgbClr val="97467D"/>
              </a:buClr>
              <a:buSzPct val="100000"/>
              <a:buFont typeface="+mj-lt"/>
              <a:buAutoNum type="arabicPeriod"/>
            </a:pPr>
            <a:endParaRPr lang="en-US" sz="22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endParaRPr>
          </a:p>
          <a:p>
            <a:pPr marL="457200" marR="0" lvl="0" indent="-457200" algn="r" rtl="1">
              <a:lnSpc>
                <a:spcPct val="100000"/>
              </a:lnSpc>
              <a:spcBef>
                <a:spcPts val="0"/>
              </a:spcBef>
              <a:spcAft>
                <a:spcPts val="0"/>
              </a:spcAft>
              <a:buClr>
                <a:srgbClr val="97467D"/>
              </a:buClr>
              <a:buSzPct val="100000"/>
              <a:buFont typeface="+mj-lt"/>
              <a:buAutoNum type="arabicPeriod"/>
            </a:pPr>
            <a:r>
              <a:rPr lang="ar-AE" sz="22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تعاونيًا</a:t>
            </a:r>
          </a:p>
          <a:p>
            <a:pPr marL="457200" marR="0" lvl="0" indent="-457200" algn="l" rtl="0">
              <a:lnSpc>
                <a:spcPct val="100000"/>
              </a:lnSpc>
              <a:spcBef>
                <a:spcPts val="0"/>
              </a:spcBef>
              <a:spcAft>
                <a:spcPts val="0"/>
              </a:spcAft>
              <a:buClr>
                <a:srgbClr val="97467D"/>
              </a:buClr>
              <a:buSzPct val="100000"/>
              <a:buFont typeface="+mj-lt"/>
              <a:buAutoNum type="arabicPeriod"/>
            </a:pPr>
            <a:endParaRPr lang="en-US" sz="22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endParaRPr>
          </a:p>
          <a:p>
            <a:pPr marL="457200" marR="0" lvl="0" indent="-457200" algn="r" rtl="1">
              <a:lnSpc>
                <a:spcPct val="100000"/>
              </a:lnSpc>
              <a:spcBef>
                <a:spcPts val="0"/>
              </a:spcBef>
              <a:spcAft>
                <a:spcPts val="0"/>
              </a:spcAft>
              <a:buClr>
                <a:srgbClr val="97467D"/>
              </a:buClr>
              <a:buSzPct val="100000"/>
              <a:buFont typeface="+mj-lt"/>
              <a:buAutoNum type="arabicPeriod"/>
            </a:pPr>
            <a:r>
              <a:rPr lang="ar-AE" sz="22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آمنًا وسريًّا</a:t>
            </a:r>
          </a:p>
          <a:p>
            <a:pPr marL="457200" marR="0" lvl="0" indent="-457200" algn="l" rtl="0">
              <a:lnSpc>
                <a:spcPct val="100000"/>
              </a:lnSpc>
              <a:spcBef>
                <a:spcPts val="0"/>
              </a:spcBef>
              <a:spcAft>
                <a:spcPts val="0"/>
              </a:spcAft>
              <a:buClr>
                <a:srgbClr val="97467D"/>
              </a:buClr>
              <a:buSzPct val="100000"/>
              <a:buFont typeface="+mj-lt"/>
              <a:buAutoNum type="arabicPeriod"/>
            </a:pPr>
            <a:endParaRPr lang="en-US" sz="2200" dirty="0">
              <a:solidFill>
                <a:schemeClr val="tx1">
                  <a:lumMod val="65000"/>
                  <a:lumOff val="35000"/>
                </a:schemeClr>
              </a:solidFill>
              <a:latin typeface="Arial" panose="020B0604020202020204" pitchFamily="34" charset="0"/>
              <a:cs typeface="Arial" panose="020B0604020202020204" pitchFamily="34" charset="0"/>
            </a:endParaRPr>
          </a:p>
          <a:p>
            <a:pPr marL="457200" marR="0" lvl="0" indent="-457200" algn="r" rtl="1">
              <a:lnSpc>
                <a:spcPct val="100000"/>
              </a:lnSpc>
              <a:spcBef>
                <a:spcPts val="0"/>
              </a:spcBef>
              <a:spcAft>
                <a:spcPts val="0"/>
              </a:spcAft>
              <a:buClr>
                <a:srgbClr val="97467D"/>
              </a:buClr>
              <a:buSzPct val="100000"/>
              <a:buFont typeface="+mj-lt"/>
              <a:buAutoNum type="arabicPeriod"/>
            </a:pPr>
            <a:r>
              <a:rPr lang="ar-AE" sz="2200" dirty="0">
                <a:solidFill>
                  <a:schemeClr val="tx1">
                    <a:lumMod val="65000"/>
                    <a:lumOff val="35000"/>
                  </a:schemeClr>
                </a:solidFill>
                <a:latin typeface="Arial" panose="020B0604020202020204" pitchFamily="34" charset="0"/>
                <a:cs typeface="Arial" panose="020B0604020202020204" pitchFamily="34" charset="0"/>
              </a:rPr>
              <a:t>فرصة للتعلم والتطور المهني</a:t>
            </a:r>
          </a:p>
          <a:p>
            <a:pPr marL="457200" marR="0" lvl="0" indent="-457200" algn="l" rtl="0">
              <a:lnSpc>
                <a:spcPct val="100000"/>
              </a:lnSpc>
              <a:spcBef>
                <a:spcPts val="0"/>
              </a:spcBef>
              <a:spcAft>
                <a:spcPts val="0"/>
              </a:spcAft>
              <a:buClr>
                <a:srgbClr val="97467D"/>
              </a:buClr>
              <a:buSzPct val="100000"/>
              <a:buFont typeface="+mj-lt"/>
              <a:buAutoNum type="arabicPeriod"/>
            </a:pPr>
            <a:endParaRPr lang="en-US" sz="2200" dirty="0">
              <a:solidFill>
                <a:schemeClr val="tx1">
                  <a:lumMod val="65000"/>
                  <a:lumOff val="35000"/>
                </a:schemeClr>
              </a:solidFill>
              <a:latin typeface="Arial" panose="020B0604020202020204" pitchFamily="34" charset="0"/>
              <a:cs typeface="Arial" panose="020B0604020202020204" pitchFamily="34" charset="0"/>
            </a:endParaRPr>
          </a:p>
          <a:p>
            <a:pPr marL="457200" lvl="0" indent="-457200">
              <a:lnSpc>
                <a:spcPct val="100000"/>
              </a:lnSpc>
              <a:spcBef>
                <a:spcPts val="0"/>
              </a:spcBef>
              <a:buClr>
                <a:srgbClr val="97467D"/>
              </a:buClr>
              <a:buSzPct val="100000"/>
              <a:buFont typeface="+mj-lt"/>
              <a:buAutoNum type="arabicPeriod"/>
            </a:pPr>
            <a:r>
              <a:rPr lang="ar-AE" sz="2200" dirty="0">
                <a:solidFill>
                  <a:schemeClr val="tx1">
                    <a:lumMod val="65000"/>
                    <a:lumOff val="35000"/>
                  </a:schemeClr>
                </a:solidFill>
                <a:latin typeface="Arial" panose="020B0604020202020204" pitchFamily="34" charset="0"/>
                <a:cs typeface="Arial" panose="020B0604020202020204" pitchFamily="34" charset="0"/>
                <a:sym typeface="Century Gothic"/>
              </a:rPr>
              <a:t>جزءًا </a:t>
            </a:r>
            <a:r>
              <a:rPr lang="ar-AE" sz="2200" dirty="0" smtClean="0">
                <a:solidFill>
                  <a:schemeClr val="tx1">
                    <a:lumMod val="65000"/>
                    <a:lumOff val="35000"/>
                  </a:schemeClr>
                </a:solidFill>
                <a:latin typeface="Arial" panose="020B0604020202020204" pitchFamily="34" charset="0"/>
                <a:cs typeface="Arial" panose="020B0604020202020204" pitchFamily="34" charset="0"/>
                <a:sym typeface="Century Gothic"/>
              </a:rPr>
              <a:t>من</a:t>
            </a:r>
            <a:r>
              <a:rPr lang="ar-SA" sz="2200" dirty="0">
                <a:solidFill>
                  <a:schemeClr val="tx1">
                    <a:lumMod val="65000"/>
                    <a:lumOff val="35000"/>
                  </a:schemeClr>
                </a:solidFill>
                <a:latin typeface="Arial" panose="020B0604020202020204" pitchFamily="34" charset="0"/>
                <a:cs typeface="Arial" panose="020B0604020202020204" pitchFamily="34" charset="0"/>
                <a:sym typeface="Century Gothic"/>
              </a:rPr>
              <a:t> عملية </a:t>
            </a:r>
            <a:r>
              <a:rPr lang="ar-SA" sz="2200" dirty="0" smtClean="0">
                <a:solidFill>
                  <a:schemeClr val="tx1">
                    <a:lumMod val="65000"/>
                    <a:lumOff val="35000"/>
                  </a:schemeClr>
                </a:solidFill>
                <a:latin typeface="Arial" panose="020B0604020202020204" pitchFamily="34" charset="0"/>
                <a:cs typeface="Arial" panose="020B0604020202020204" pitchFamily="34" charset="0"/>
                <a:sym typeface="Century Gothic"/>
              </a:rPr>
              <a:t>جعل إ</a:t>
            </a:r>
            <a:r>
              <a:rPr lang="ar-AE" sz="2200" u="none" strike="noStrike" cap="none" dirty="0" smtClean="0">
                <a:solidFill>
                  <a:schemeClr val="tx1">
                    <a:lumMod val="65000"/>
                    <a:lumOff val="35000"/>
                  </a:schemeClr>
                </a:solidFill>
                <a:latin typeface="Arial" panose="020B0604020202020204" pitchFamily="34" charset="0"/>
                <a:cs typeface="Arial" panose="020B0604020202020204" pitchFamily="34" charset="0"/>
                <a:sym typeface="Century Gothic"/>
              </a:rPr>
              <a:t>جراءات </a:t>
            </a:r>
            <a:r>
              <a:rPr lang="ar-AE" sz="22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إدارة الحالة فعالة وقابلة للمساءلة</a:t>
            </a:r>
          </a:p>
          <a:p>
            <a:pPr marL="457200" marR="0" lvl="0" indent="-457200" algn="l" rtl="0">
              <a:lnSpc>
                <a:spcPct val="100000"/>
              </a:lnSpc>
              <a:spcBef>
                <a:spcPts val="0"/>
              </a:spcBef>
              <a:spcAft>
                <a:spcPts val="0"/>
              </a:spcAft>
              <a:buClr>
                <a:srgbClr val="97467D"/>
              </a:buClr>
              <a:buSzPct val="100000"/>
              <a:buFont typeface="+mj-lt"/>
              <a:buAutoNum type="arabicPeriod"/>
            </a:pPr>
            <a:endParaRPr lang="en-US" sz="2200" dirty="0">
              <a:solidFill>
                <a:schemeClr val="tx1">
                  <a:lumMod val="65000"/>
                  <a:lumOff val="35000"/>
                </a:schemeClr>
              </a:solidFill>
              <a:latin typeface="Arial" panose="020B0604020202020204" pitchFamily="34" charset="0"/>
              <a:cs typeface="Arial" panose="020B0604020202020204" pitchFamily="34" charset="0"/>
            </a:endParaRPr>
          </a:p>
          <a:p>
            <a:pPr marL="457200" marR="0" lvl="0" indent="-457200" algn="r" rtl="1">
              <a:lnSpc>
                <a:spcPct val="100000"/>
              </a:lnSpc>
              <a:spcBef>
                <a:spcPts val="0"/>
              </a:spcBef>
              <a:spcAft>
                <a:spcPts val="0"/>
              </a:spcAft>
              <a:buClr>
                <a:srgbClr val="97467D"/>
              </a:buClr>
              <a:buSzPct val="100000"/>
              <a:buFont typeface="+mj-lt"/>
              <a:buAutoNum type="arabicPeriod"/>
            </a:pPr>
            <a:r>
              <a:rPr lang="ar-AE" sz="2200" dirty="0">
                <a:solidFill>
                  <a:schemeClr val="tx1">
                    <a:lumMod val="65000"/>
                    <a:lumOff val="35000"/>
                  </a:schemeClr>
                </a:solidFill>
                <a:latin typeface="Arial" panose="020B0604020202020204" pitchFamily="34" charset="0"/>
                <a:cs typeface="Arial" panose="020B0604020202020204" pitchFamily="34" charset="0"/>
              </a:rPr>
              <a:t>مهمًا لتحسين سلامة العاملين</a:t>
            </a:r>
          </a:p>
          <a:p>
            <a:pPr marL="342900" marR="0" lvl="0" indent="-342900" algn="l" rtl="0">
              <a:lnSpc>
                <a:spcPct val="100000"/>
              </a:lnSpc>
              <a:spcBef>
                <a:spcPts val="1000"/>
              </a:spcBef>
              <a:spcAft>
                <a:spcPts val="0"/>
              </a:spcAft>
              <a:buClr>
                <a:srgbClr val="EFEFEF"/>
              </a:buClr>
              <a:buSzPct val="79999"/>
              <a:buFont typeface="Noto Sans Symbols"/>
              <a:buNone/>
            </a:pPr>
            <a:endParaRPr sz="2000" u="none" strike="noStrike" cap="none" dirty="0">
              <a:solidFill>
                <a:srgbClr val="151515"/>
              </a:solidFill>
              <a:latin typeface="Arial" panose="020B0604020202020204" pitchFamily="34" charset="0"/>
              <a:cs typeface="Arial" panose="020B0604020202020204" pitchFamily="34" charset="0"/>
              <a:sym typeface="Century Gothic"/>
            </a:endParaRPr>
          </a:p>
        </p:txBody>
      </p:sp>
    </p:spTree>
    <p:extLst>
      <p:ext uri="{BB962C8B-B14F-4D97-AF65-F5344CB8AC3E}">
        <p14:creationId xmlns:p14="http://schemas.microsoft.com/office/powerpoint/2010/main" val="3865066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Shape 315"/>
          <p:cNvSpPr txBox="1">
            <a:spLocks noGrp="1"/>
          </p:cNvSpPr>
          <p:nvPr>
            <p:ph type="title"/>
          </p:nvPr>
        </p:nvSpPr>
        <p:spPr>
          <a:xfrm>
            <a:off x="838200" y="390525"/>
            <a:ext cx="10515600" cy="132556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u="none" strike="noStrike" cap="none" dirty="0">
                <a:solidFill>
                  <a:srgbClr val="016794"/>
                </a:solidFill>
                <a:latin typeface="Arial" panose="020B0604020202020204" pitchFamily="34" charset="0"/>
                <a:cs typeface="Arial" panose="020B0604020202020204" pitchFamily="34" charset="0"/>
                <a:sym typeface="Century Gothic"/>
              </a:rPr>
              <a:t>الإشراف</a:t>
            </a:r>
            <a:r>
              <a:rPr lang="ar-AE" sz="3600" b="1" dirty="0">
                <a:solidFill>
                  <a:srgbClr val="016794"/>
                </a:solidFill>
                <a:latin typeface="Arial" panose="020B0604020202020204" pitchFamily="34" charset="0"/>
                <a:cs typeface="Arial" panose="020B0604020202020204" pitchFamily="34" charset="0"/>
                <a:sym typeface="Century Gothic"/>
              </a:rPr>
              <a:t> غير المخطط أو عند اللزوم</a:t>
            </a:r>
          </a:p>
        </p:txBody>
      </p:sp>
      <p:sp>
        <p:nvSpPr>
          <p:cNvPr id="316" name="Shape 316"/>
          <p:cNvSpPr txBox="1">
            <a:spLocks noGrp="1"/>
          </p:cNvSpPr>
          <p:nvPr>
            <p:ph idx="1"/>
          </p:nvPr>
        </p:nvSpPr>
        <p:spPr>
          <a:xfrm>
            <a:off x="401618" y="1837292"/>
            <a:ext cx="11388764" cy="4928766"/>
          </a:xfrm>
          <a:prstGeom prst="rect">
            <a:avLst/>
          </a:prstGeom>
          <a:noFill/>
          <a:ln>
            <a:noFill/>
          </a:ln>
        </p:spPr>
        <p:txBody>
          <a:bodyPr lIns="91425" tIns="45700" rIns="91425" bIns="45700" anchor="t" anchorCtr="0">
            <a:noAutofit/>
          </a:bodyPr>
          <a:lstStyle/>
          <a:p>
            <a:pPr marL="628650" lvl="1" indent="-285750">
              <a:lnSpc>
                <a:spcPct val="150000"/>
              </a:lnSpc>
              <a:spcBef>
                <a:spcPts val="0"/>
              </a:spcBef>
              <a:buClr>
                <a:srgbClr val="97467D"/>
              </a:buClr>
              <a:buSzPct val="80000"/>
              <a:buFont typeface="Wingdings" charset="2"/>
              <a:buChar char="§"/>
            </a:pP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هو استجابة لحاجات فورية لدى أخصائيي إدارة الحالة</a:t>
            </a:r>
          </a:p>
          <a:p>
            <a:pPr marL="628650" lvl="1" indent="-285750">
              <a:lnSpc>
                <a:spcPct val="150000"/>
              </a:lnSpc>
              <a:buClr>
                <a:srgbClr val="97467D"/>
              </a:buClr>
              <a:buSzPct val="80000"/>
              <a:buFont typeface="Wingdings" charset="2"/>
              <a:buChar char="§"/>
            </a:pP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يختص بمناقشة مشكلة أو أزمة واحدة باختصار</a:t>
            </a:r>
          </a:p>
          <a:p>
            <a:pPr marL="628650" lvl="1" indent="-285750">
              <a:lnSpc>
                <a:spcPct val="150000"/>
              </a:lnSpc>
              <a:buClr>
                <a:srgbClr val="97467D"/>
              </a:buClr>
              <a:buFont typeface="Wingdings" charset="2"/>
              <a:buChar char="§"/>
            </a:pPr>
            <a:r>
              <a:rPr lang="ar-AE" sz="2000" dirty="0">
                <a:solidFill>
                  <a:schemeClr val="tx1">
                    <a:lumMod val="65000"/>
                    <a:lumOff val="35000"/>
                  </a:schemeClr>
                </a:solidFill>
                <a:latin typeface="Arial" panose="020B0604020202020204" pitchFamily="34" charset="0"/>
                <a:cs typeface="Arial" panose="020B0604020202020204" pitchFamily="34" charset="0"/>
              </a:rPr>
              <a:t>غير مخطط بطبيعة الحال لكنه ضروري لتوفير الخصوصية والسرية</a:t>
            </a:r>
          </a:p>
          <a:p>
            <a:pPr marL="628650" lvl="1" indent="-285750">
              <a:lnSpc>
                <a:spcPct val="150000"/>
              </a:lnSpc>
              <a:buClr>
                <a:srgbClr val="97467D"/>
              </a:buClr>
              <a:buSzPct val="80000"/>
              <a:buFont typeface="Wingdings" charset="2"/>
              <a:buChar char="§"/>
            </a:pP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مفيد عند الحاجة إلى نصيحة أو استشارة فورية</a:t>
            </a:r>
          </a:p>
          <a:p>
            <a:pPr marL="628650" lvl="1" indent="-285750">
              <a:lnSpc>
                <a:spcPct val="150000"/>
              </a:lnSpc>
              <a:buClr>
                <a:srgbClr val="97467D"/>
              </a:buClr>
              <a:buSzPct val="80000"/>
              <a:buFont typeface="Wingdings" charset="2"/>
              <a:buChar char="§"/>
            </a:pPr>
            <a:r>
              <a:rPr lang="ar-AE" sz="2000" b="1" u="sng"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لا يُعد بديلاً </a:t>
            </a:r>
            <a:r>
              <a:rPr lang="ar-AE" sz="2000" b="1" u="sng" dirty="0">
                <a:solidFill>
                  <a:schemeClr val="tx1">
                    <a:lumMod val="65000"/>
                    <a:lumOff val="35000"/>
                  </a:schemeClr>
                </a:solidFill>
                <a:latin typeface="Arial" panose="020B0604020202020204" pitchFamily="34" charset="0"/>
                <a:cs typeface="Arial" panose="020B0604020202020204" pitchFamily="34" charset="0"/>
                <a:sym typeface="Century Gothic"/>
              </a:rPr>
              <a:t>عن</a:t>
            </a:r>
            <a:r>
              <a:rPr lang="ar-AE" sz="2000" b="1" u="sng"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 الإشراف </a:t>
            </a:r>
            <a:r>
              <a:rPr lang="ar-AE" sz="2000" b="1" u="sng" dirty="0">
                <a:solidFill>
                  <a:schemeClr val="tx1">
                    <a:lumMod val="65000"/>
                    <a:lumOff val="35000"/>
                  </a:schemeClr>
                </a:solidFill>
                <a:latin typeface="Arial" panose="020B0604020202020204" pitchFamily="34" charset="0"/>
                <a:cs typeface="Arial" panose="020B0604020202020204" pitchFamily="34" charset="0"/>
                <a:sym typeface="Century Gothic"/>
              </a:rPr>
              <a:t>المنظم / الرسمي</a:t>
            </a:r>
            <a:r>
              <a:rPr lang="ar-AE" sz="2000" b="1" u="sng"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 الفردي أو الجماعي!</a:t>
            </a:r>
          </a:p>
          <a:p>
            <a:pPr marL="628650" lvl="1" indent="-285750">
              <a:lnSpc>
                <a:spcPct val="150000"/>
              </a:lnSpc>
              <a:buClr>
                <a:srgbClr val="97467D"/>
              </a:buClr>
              <a:buSzPct val="80000"/>
              <a:buFont typeface="Wingdings" charset="2"/>
              <a:buChar char="§"/>
            </a:pPr>
            <a:r>
              <a:rPr lang="ar-AE" sz="2000" dirty="0">
                <a:solidFill>
                  <a:schemeClr val="tx1">
                    <a:lumMod val="65000"/>
                    <a:lumOff val="35000"/>
                  </a:schemeClr>
                </a:solidFill>
                <a:latin typeface="Arial" panose="020B0604020202020204" pitchFamily="34" charset="0"/>
                <a:cs typeface="Arial" panose="020B0604020202020204" pitchFamily="34" charset="0"/>
              </a:rPr>
              <a:t>ستركز هذه الوحدة على الأساليب الرسمية / المنظمة للإشراف والتدريب الفنيَّين</a:t>
            </a:r>
          </a:p>
        </p:txBody>
      </p:sp>
      <p:sp>
        <p:nvSpPr>
          <p:cNvPr id="2" name="Rectangle 1"/>
          <p:cNvSpPr/>
          <p:nvPr/>
        </p:nvSpPr>
        <p:spPr>
          <a:xfrm>
            <a:off x="0" y="5435600"/>
            <a:ext cx="12192000" cy="14224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1" y="5043120"/>
            <a:ext cx="12192001" cy="1814882"/>
            <a:chOff x="-1" y="5043120"/>
            <a:chExt cx="12192001" cy="1814882"/>
          </a:xfrm>
        </p:grpSpPr>
        <p:pic>
          <p:nvPicPr>
            <p:cNvPr id="6" name="Picture 5"/>
            <p:cNvPicPr>
              <a:picLocks noChangeAspect="1"/>
            </p:cNvPicPr>
            <p:nvPr/>
          </p:nvPicPr>
          <p:blipFill rotWithShape="1">
            <a:blip r:embed="rId3">
              <a:alphaModFix amt="20000"/>
              <a:extLst>
                <a:ext uri="{28A0092B-C50C-407E-A947-70E740481C1C}">
                  <a14:useLocalDpi xmlns:a14="http://schemas.microsoft.com/office/drawing/2010/main" val="0"/>
                </a:ext>
              </a:extLst>
            </a:blip>
            <a:srcRect l="50000" t="7392" r="19089" b="9030"/>
            <a:stretch/>
          </p:blipFill>
          <p:spPr>
            <a:xfrm rot="5400000">
              <a:off x="2349106" y="2694014"/>
              <a:ext cx="1814881" cy="6513095"/>
            </a:xfrm>
            <a:prstGeom prst="rect">
              <a:avLst/>
            </a:prstGeom>
          </p:spPr>
        </p:pic>
        <p:pic>
          <p:nvPicPr>
            <p:cNvPr id="7" name="Picture 6"/>
            <p:cNvPicPr>
              <a:picLocks noChangeAspect="1"/>
            </p:cNvPicPr>
            <p:nvPr/>
          </p:nvPicPr>
          <p:blipFill rotWithShape="1">
            <a:blip r:embed="rId3">
              <a:alphaModFix amt="20000"/>
              <a:extLst>
                <a:ext uri="{28A0092B-C50C-407E-A947-70E740481C1C}">
                  <a14:useLocalDpi xmlns:a14="http://schemas.microsoft.com/office/drawing/2010/main" val="0"/>
                </a:ext>
              </a:extLst>
            </a:blip>
            <a:srcRect l="54597" t="31446" r="16827" b="9030"/>
            <a:stretch/>
          </p:blipFill>
          <p:spPr>
            <a:xfrm rot="5400000">
              <a:off x="8435259" y="3077813"/>
              <a:ext cx="1791434" cy="5722048"/>
            </a:xfrm>
            <a:prstGeom prst="rect">
              <a:avLst/>
            </a:prstGeom>
          </p:spPr>
        </p:pic>
      </p:grpSp>
      <p:cxnSp>
        <p:nvCxnSpPr>
          <p:cNvPr id="8" name="Straight Connector 7"/>
          <p:cNvCxnSpPr/>
          <p:nvPr/>
        </p:nvCxnSpPr>
        <p:spPr>
          <a:xfrm flipV="1">
            <a:off x="4323991" y="1331293"/>
            <a:ext cx="7252746" cy="55286"/>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323991" y="133198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8817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graphicFrame>
        <p:nvGraphicFramePr>
          <p:cNvPr id="2" name="Table 3">
            <a:extLst>
              <a:ext uri="{FF2B5EF4-FFF2-40B4-BE49-F238E27FC236}">
                <a16:creationId xmlns="" xmlns:a16="http://schemas.microsoft.com/office/drawing/2014/main" id="{58FDD61F-2EF6-4141-8C03-B2750EED459A}"/>
              </a:ext>
            </a:extLst>
          </p:cNvPr>
          <p:cNvGraphicFramePr>
            <a:graphicFrameLocks noGrp="1"/>
          </p:cNvGraphicFramePr>
          <p:nvPr>
            <p:extLst>
              <p:ext uri="{D42A27DB-BD31-4B8C-83A1-F6EECF244321}">
                <p14:modId xmlns:p14="http://schemas.microsoft.com/office/powerpoint/2010/main" val="3799089796"/>
              </p:ext>
            </p:extLst>
          </p:nvPr>
        </p:nvGraphicFramePr>
        <p:xfrm>
          <a:off x="648635" y="2099293"/>
          <a:ext cx="6936394" cy="4388252"/>
        </p:xfrm>
        <a:graphic>
          <a:graphicData uri="http://schemas.openxmlformats.org/drawingml/2006/table">
            <a:tbl>
              <a:tblPr rtl="1" firstRow="1" bandRow="1"/>
              <a:tblGrid>
                <a:gridCol w="3882298">
                  <a:extLst>
                    <a:ext uri="{9D8B030D-6E8A-4147-A177-3AD203B41FA5}">
                      <a16:colId xmlns="" xmlns:a16="http://schemas.microsoft.com/office/drawing/2014/main" val="1803358306"/>
                    </a:ext>
                  </a:extLst>
                </a:gridCol>
                <a:gridCol w="1591056">
                  <a:extLst>
                    <a:ext uri="{9D8B030D-6E8A-4147-A177-3AD203B41FA5}">
                      <a16:colId xmlns="" xmlns:a16="http://schemas.microsoft.com/office/drawing/2014/main" val="3812019593"/>
                    </a:ext>
                  </a:extLst>
                </a:gridCol>
                <a:gridCol w="1463040">
                  <a:extLst>
                    <a:ext uri="{9D8B030D-6E8A-4147-A177-3AD203B41FA5}">
                      <a16:colId xmlns="" xmlns:a16="http://schemas.microsoft.com/office/drawing/2014/main" val="129198792"/>
                    </a:ext>
                  </a:extLst>
                </a:gridCol>
              </a:tblGrid>
              <a:tr h="530770">
                <a:tc>
                  <a:txBody>
                    <a:bodyPr/>
                    <a:lstStyle/>
                    <a:p>
                      <a:pPr>
                        <a:buNone/>
                      </a:pPr>
                      <a:r>
                        <a:rPr lang="ar-AE" sz="1800" b="1" i="0" dirty="0">
                          <a:solidFill>
                            <a:schemeClr val="bg1"/>
                          </a:solidFill>
                          <a:latin typeface="Arial" panose="020B0604020202020204" pitchFamily="34" charset="0"/>
                          <a:ea typeface="Helvetica Neue" charset="0"/>
                          <a:cs typeface="Arial" panose="020B0604020202020204" pitchFamily="34" charset="0"/>
                        </a:rPr>
                        <a:t>ممارسة الإشراف</a:t>
                      </a:r>
                    </a:p>
                  </a:txBody>
                  <a:tcPr marT="91440" marB="91440">
                    <a:solidFill>
                      <a:srgbClr val="97467D"/>
                    </a:solidFill>
                  </a:tcPr>
                </a:tc>
                <a:tc>
                  <a:txBody>
                    <a:bodyPr/>
                    <a:lstStyle/>
                    <a:p>
                      <a:pPr>
                        <a:buNone/>
                      </a:pPr>
                      <a:r>
                        <a:rPr lang="ar-AE" sz="1800" b="1" i="0" dirty="0">
                          <a:solidFill>
                            <a:schemeClr val="bg1"/>
                          </a:solidFill>
                          <a:latin typeface="Arial" panose="020B0604020202020204" pitchFamily="34" charset="0"/>
                          <a:ea typeface="Helvetica Neue" charset="0"/>
                          <a:cs typeface="Arial" panose="020B0604020202020204" pitchFamily="34" charset="0"/>
                        </a:rPr>
                        <a:t>الفردي</a:t>
                      </a:r>
                    </a:p>
                  </a:txBody>
                  <a:tcPr marT="91440" marB="91440">
                    <a:solidFill>
                      <a:srgbClr val="97467D"/>
                    </a:solidFill>
                  </a:tcPr>
                </a:tc>
                <a:tc>
                  <a:txBody>
                    <a:bodyPr/>
                    <a:lstStyle/>
                    <a:p>
                      <a:pPr>
                        <a:buNone/>
                      </a:pPr>
                      <a:r>
                        <a:rPr lang="ar-AE" sz="1800" b="1" i="0" dirty="0">
                          <a:solidFill>
                            <a:schemeClr val="bg1"/>
                          </a:solidFill>
                          <a:latin typeface="Arial" panose="020B0604020202020204" pitchFamily="34" charset="0"/>
                          <a:ea typeface="Helvetica Neue" charset="0"/>
                          <a:cs typeface="Arial" panose="020B0604020202020204" pitchFamily="34" charset="0"/>
                        </a:rPr>
                        <a:t>الجماعي</a:t>
                      </a:r>
                    </a:p>
                  </a:txBody>
                  <a:tcPr marT="91440" marB="91440">
                    <a:solidFill>
                      <a:srgbClr val="97467D"/>
                    </a:solidFill>
                  </a:tcPr>
                </a:tc>
                <a:extLst>
                  <a:ext uri="{0D108BD9-81ED-4DB2-BD59-A6C34878D82A}">
                    <a16:rowId xmlns="" xmlns:a16="http://schemas.microsoft.com/office/drawing/2014/main" val="932288277"/>
                  </a:ext>
                </a:extLst>
              </a:tr>
              <a:tr h="500199">
                <a:tc>
                  <a:txBody>
                    <a:bodyPr/>
                    <a:lstStyle/>
                    <a:p>
                      <a:pPr>
                        <a:buNone/>
                      </a:pPr>
                      <a:r>
                        <a:rPr lang="ar-AE" sz="1800" b="0" i="0" dirty="0">
                          <a:solidFill>
                            <a:schemeClr val="tx1"/>
                          </a:solidFill>
                          <a:latin typeface="Arial" panose="020B0604020202020204" pitchFamily="34" charset="0"/>
                          <a:ea typeface="Helvetica Neue Medium" charset="0"/>
                          <a:cs typeface="Arial" panose="020B0604020202020204" pitchFamily="34" charset="0"/>
                        </a:rPr>
                        <a:t>جلسة الإشراف الفردي</a:t>
                      </a:r>
                    </a:p>
                  </a:txBody>
                  <a:tcPr marT="91440" marB="91440">
                    <a:solidFill>
                      <a:srgbClr val="D4BCCA"/>
                    </a:solidFill>
                  </a:tcPr>
                </a:tc>
                <a:tc>
                  <a:txBody>
                    <a:bodyPr/>
                    <a:lstStyle/>
                    <a:p>
                      <a:pPr algn="ctr">
                        <a:buNone/>
                      </a:pPr>
                      <a:r>
                        <a:rPr lang="en-US"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r" rtl="1">
                        <a:buNone/>
                      </a:pPr>
                      <a:endParaRPr lang="en-US" sz="1800" b="0" i="0" dirty="0">
                        <a:solidFill>
                          <a:schemeClr val="tx1"/>
                        </a:solidFill>
                        <a:latin typeface="Helvetica Neue Medium" charset="0"/>
                        <a:ea typeface="Helvetica Neue Medium" charset="0"/>
                        <a:cs typeface="Helvetica Neue Medium" charset="0"/>
                      </a:endParaRPr>
                    </a:p>
                  </a:txBody>
                  <a:tcPr marT="91440" marB="91440">
                    <a:solidFill>
                      <a:srgbClr val="D4BCCA"/>
                    </a:solidFill>
                  </a:tcPr>
                </a:tc>
                <a:extLst>
                  <a:ext uri="{0D108BD9-81ED-4DB2-BD59-A6C34878D82A}">
                    <a16:rowId xmlns="" xmlns:a16="http://schemas.microsoft.com/office/drawing/2014/main" val="10001"/>
                  </a:ext>
                </a:extLst>
              </a:tr>
              <a:tr h="500199">
                <a:tc>
                  <a:txBody>
                    <a:bodyPr/>
                    <a:lstStyle/>
                    <a:p>
                      <a:pPr lvl="0">
                        <a:buNone/>
                      </a:pPr>
                      <a:r>
                        <a:rPr lang="ar-AE" sz="1800" b="0" i="0" dirty="0">
                          <a:solidFill>
                            <a:schemeClr val="tx1"/>
                          </a:solidFill>
                          <a:latin typeface="Arial" panose="020B0604020202020204" pitchFamily="34" charset="0"/>
                          <a:ea typeface="Helvetica Neue Medium" charset="0"/>
                          <a:cs typeface="Arial" panose="020B0604020202020204" pitchFamily="34" charset="0"/>
                        </a:rPr>
                        <a:t>اجتماع إدارة الحالة</a:t>
                      </a:r>
                    </a:p>
                  </a:txBody>
                  <a:tcPr marT="91440" marB="91440">
                    <a:solidFill>
                      <a:srgbClr val="D4BCCA"/>
                    </a:solidFill>
                  </a:tcPr>
                </a:tc>
                <a:tc>
                  <a:txBody>
                    <a:bodyPr/>
                    <a:lstStyle/>
                    <a:p>
                      <a:pPr lvl="0" algn="r" rtl="1">
                        <a:buNone/>
                      </a:pPr>
                      <a:endParaRPr lang="en-US" sz="1800" b="0" i="0" dirty="0">
                        <a:solidFill>
                          <a:schemeClr val="tx1"/>
                        </a:solidFill>
                        <a:latin typeface="Helvetica Neue Medium" charset="0"/>
                        <a:ea typeface="Helvetica Neue Medium" charset="0"/>
                        <a:cs typeface="Helvetica Neue Medium" charset="0"/>
                      </a:endParaRPr>
                    </a:p>
                  </a:txBody>
                  <a:tcPr marT="91440" marB="91440">
                    <a:solidFill>
                      <a:srgbClr val="D4BCCA"/>
                    </a:solidFill>
                  </a:tcPr>
                </a:tc>
                <a:tc>
                  <a:txBody>
                    <a:bodyPr/>
                    <a:lstStyle/>
                    <a:p>
                      <a:pPr lvl="0" algn="ctr">
                        <a:buNone/>
                      </a:pPr>
                      <a:r>
                        <a:rPr lang="en-US"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extLst>
                  <a:ext uri="{0D108BD9-81ED-4DB2-BD59-A6C34878D82A}">
                    <a16:rowId xmlns="" xmlns:a16="http://schemas.microsoft.com/office/drawing/2014/main" val="10002"/>
                  </a:ext>
                </a:extLst>
              </a:tr>
              <a:tr h="529333">
                <a:tc>
                  <a:txBody>
                    <a:bodyPr/>
                    <a:lstStyle/>
                    <a:p>
                      <a:pPr lvl="0" algn="r">
                        <a:buNone/>
                      </a:pPr>
                      <a:r>
                        <a:rPr lang="ar-AE" sz="1800" b="0" i="0" dirty="0">
                          <a:solidFill>
                            <a:schemeClr val="tx1"/>
                          </a:solidFill>
                          <a:latin typeface="Arial" panose="020B0604020202020204" pitchFamily="34" charset="0"/>
                          <a:ea typeface="Helvetica Neue Medium" charset="0"/>
                          <a:cs typeface="Arial" panose="020B0604020202020204" pitchFamily="34" charset="0"/>
                        </a:rPr>
                        <a:t>تقييم القدرة</a:t>
                      </a:r>
                    </a:p>
                  </a:txBody>
                  <a:tcPr marT="91440" marB="91440">
                    <a:solidFill>
                      <a:srgbClr val="D4BCCA"/>
                    </a:solidFill>
                  </a:tcPr>
                </a:tc>
                <a:tc>
                  <a:txBody>
                    <a:bodyPr/>
                    <a:lstStyle/>
                    <a:p>
                      <a:pPr algn="ctr">
                        <a:buNone/>
                      </a:pPr>
                      <a:r>
                        <a:rPr lang="en-US"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r" rtl="1">
                        <a:buNone/>
                      </a:pPr>
                      <a:endParaRPr lang="en-US" sz="1800" b="0" i="0" dirty="0">
                        <a:solidFill>
                          <a:schemeClr val="tx1"/>
                        </a:solidFill>
                        <a:latin typeface="Helvetica Neue Medium" charset="0"/>
                        <a:ea typeface="Helvetica Neue Medium" charset="0"/>
                        <a:cs typeface="Helvetica Neue Medium" charset="0"/>
                      </a:endParaRPr>
                    </a:p>
                  </a:txBody>
                  <a:tcPr marT="91440" marB="91440">
                    <a:solidFill>
                      <a:srgbClr val="D4BCCA"/>
                    </a:solidFill>
                  </a:tcPr>
                </a:tc>
                <a:extLst>
                  <a:ext uri="{0D108BD9-81ED-4DB2-BD59-A6C34878D82A}">
                    <a16:rowId xmlns="" xmlns:a16="http://schemas.microsoft.com/office/drawing/2014/main" val="80489804"/>
                  </a:ext>
                </a:extLst>
              </a:tr>
              <a:tr h="449784">
                <a:tc>
                  <a:txBody>
                    <a:bodyPr/>
                    <a:lstStyle/>
                    <a:p>
                      <a:pPr>
                        <a:buNone/>
                      </a:pPr>
                      <a:r>
                        <a:rPr lang="ar-AE" sz="1800" b="0" i="0" dirty="0">
                          <a:solidFill>
                            <a:schemeClr val="tx1"/>
                          </a:solidFill>
                          <a:latin typeface="Arial" panose="020B0604020202020204" pitchFamily="34" charset="0"/>
                          <a:ea typeface="Helvetica Neue Medium" charset="0"/>
                          <a:cs typeface="Arial" panose="020B0604020202020204" pitchFamily="34" charset="0"/>
                        </a:rPr>
                        <a:t>الملازمة</a:t>
                      </a:r>
                    </a:p>
                  </a:txBody>
                  <a:tcPr marT="91440" marB="91440">
                    <a:solidFill>
                      <a:srgbClr val="D4BCCA"/>
                    </a:solidFill>
                  </a:tcPr>
                </a:tc>
                <a:tc>
                  <a:txBody>
                    <a:bodyPr/>
                    <a:lstStyle/>
                    <a:p>
                      <a:pPr algn="ctr">
                        <a:buNone/>
                      </a:pPr>
                      <a:r>
                        <a:rPr lang="en-US"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r" rtl="1">
                        <a:buNone/>
                      </a:pPr>
                      <a:endParaRPr lang="en-US" sz="1800" b="0" i="0" dirty="0">
                        <a:solidFill>
                          <a:schemeClr val="tx1"/>
                        </a:solidFill>
                        <a:latin typeface="Helvetica Neue Medium" charset="0"/>
                        <a:ea typeface="Helvetica Neue Medium" charset="0"/>
                        <a:cs typeface="Helvetica Neue Medium" charset="0"/>
                      </a:endParaRPr>
                    </a:p>
                  </a:txBody>
                  <a:tcPr marL="182880" marR="182880" marT="182880" marB="182880">
                    <a:solidFill>
                      <a:srgbClr val="D4BCCA"/>
                    </a:solidFill>
                  </a:tcPr>
                </a:tc>
                <a:extLst>
                  <a:ext uri="{0D108BD9-81ED-4DB2-BD59-A6C34878D82A}">
                    <a16:rowId xmlns="" xmlns:a16="http://schemas.microsoft.com/office/drawing/2014/main" val="3443929891"/>
                  </a:ext>
                </a:extLst>
              </a:tr>
              <a:tr h="500275">
                <a:tc>
                  <a:txBody>
                    <a:bodyPr/>
                    <a:lstStyle/>
                    <a:p>
                      <a:pPr>
                        <a:buNone/>
                      </a:pPr>
                      <a:r>
                        <a:rPr lang="ar-AE" sz="1800" b="0" i="0" dirty="0">
                          <a:solidFill>
                            <a:schemeClr val="tx1"/>
                          </a:solidFill>
                          <a:latin typeface="Arial" panose="020B0604020202020204" pitchFamily="34" charset="0"/>
                          <a:ea typeface="Helvetica Neue Medium" charset="0"/>
                          <a:cs typeface="Arial" panose="020B0604020202020204" pitchFamily="34" charset="0"/>
                        </a:rPr>
                        <a:t>المراقبة</a:t>
                      </a:r>
                    </a:p>
                  </a:txBody>
                  <a:tcPr marT="91440" marB="91440">
                    <a:solidFill>
                      <a:srgbClr val="D4BCCA"/>
                    </a:solidFill>
                  </a:tcPr>
                </a:tc>
                <a:tc>
                  <a:txBody>
                    <a:bodyPr/>
                    <a:lstStyle/>
                    <a:p>
                      <a:pPr algn="ctr">
                        <a:buNone/>
                      </a:pPr>
                      <a:r>
                        <a:rPr lang="en-US"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r" rtl="1">
                        <a:buNone/>
                      </a:pPr>
                      <a:endParaRPr lang="en-US" sz="1800" b="0" i="0" dirty="0">
                        <a:solidFill>
                          <a:schemeClr val="tx1"/>
                        </a:solidFill>
                        <a:latin typeface="Helvetica Neue Medium" charset="0"/>
                        <a:ea typeface="Helvetica Neue Medium" charset="0"/>
                        <a:cs typeface="Helvetica Neue Medium" charset="0"/>
                      </a:endParaRPr>
                    </a:p>
                  </a:txBody>
                  <a:tcPr marT="91440" marB="91440">
                    <a:solidFill>
                      <a:srgbClr val="D4BCCA"/>
                    </a:solidFill>
                  </a:tcPr>
                </a:tc>
                <a:extLst>
                  <a:ext uri="{0D108BD9-81ED-4DB2-BD59-A6C34878D82A}">
                    <a16:rowId xmlns="" xmlns:a16="http://schemas.microsoft.com/office/drawing/2014/main" val="1378433123"/>
                  </a:ext>
                </a:extLst>
              </a:tr>
              <a:tr h="671169">
                <a:tc>
                  <a:txBody>
                    <a:bodyPr/>
                    <a:lstStyle/>
                    <a:p>
                      <a:pPr>
                        <a:buNone/>
                      </a:pPr>
                      <a:r>
                        <a:rPr lang="ar-AE" sz="1800" b="0" i="0" dirty="0">
                          <a:solidFill>
                            <a:schemeClr val="tx1"/>
                          </a:solidFill>
                          <a:latin typeface="Arial" panose="020B0604020202020204" pitchFamily="34" charset="0"/>
                          <a:ea typeface="Helvetica Neue Medium" charset="0"/>
                          <a:cs typeface="Arial" panose="020B0604020202020204" pitchFamily="34" charset="0"/>
                        </a:rPr>
                        <a:t>مراجعة ملف الحالة</a:t>
                      </a:r>
                    </a:p>
                  </a:txBody>
                  <a:tcPr marT="91440" marB="91440">
                    <a:solidFill>
                      <a:srgbClr val="D4BCCA"/>
                    </a:solidFill>
                  </a:tcPr>
                </a:tc>
                <a:tc>
                  <a:txBody>
                    <a:bodyPr/>
                    <a:lstStyle/>
                    <a:p>
                      <a:pPr algn="ctr">
                        <a:buNone/>
                      </a:pPr>
                      <a:r>
                        <a:rPr lang="en-US"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r" rtl="1">
                        <a:buNone/>
                      </a:pPr>
                      <a:endParaRPr lang="en-US" sz="1800" b="0" i="0" dirty="0">
                        <a:solidFill>
                          <a:schemeClr val="tx1"/>
                        </a:solidFill>
                        <a:latin typeface="Helvetica Neue Medium" charset="0"/>
                        <a:ea typeface="Helvetica Neue Medium" charset="0"/>
                        <a:cs typeface="Helvetica Neue Medium" charset="0"/>
                      </a:endParaRPr>
                    </a:p>
                  </a:txBody>
                  <a:tcPr marT="91440" marB="91440">
                    <a:solidFill>
                      <a:srgbClr val="D4BCCA"/>
                    </a:solidFill>
                  </a:tcPr>
                </a:tc>
                <a:extLst>
                  <a:ext uri="{0D108BD9-81ED-4DB2-BD59-A6C34878D82A}">
                    <a16:rowId xmlns="" xmlns:a16="http://schemas.microsoft.com/office/drawing/2014/main" val="2551011659"/>
                  </a:ext>
                </a:extLst>
              </a:tr>
              <a:tr h="516227">
                <a:tc>
                  <a:txBody>
                    <a:bodyPr/>
                    <a:lstStyle/>
                    <a:p>
                      <a:pPr>
                        <a:buNone/>
                      </a:pPr>
                      <a:r>
                        <a:rPr lang="ar-AE" sz="1800" b="0" i="0" dirty="0">
                          <a:solidFill>
                            <a:schemeClr val="tx1"/>
                          </a:solidFill>
                          <a:latin typeface="Arial" panose="020B0604020202020204" pitchFamily="34" charset="0"/>
                          <a:ea typeface="Helvetica Neue Medium" charset="0"/>
                          <a:cs typeface="Arial" panose="020B0604020202020204" pitchFamily="34" charset="0"/>
                        </a:rPr>
                        <a:t>مناقشة الحالة</a:t>
                      </a:r>
                    </a:p>
                  </a:txBody>
                  <a:tcPr marT="91440" marB="91440">
                    <a:solidFill>
                      <a:srgbClr val="D4BCCA"/>
                    </a:solidFill>
                  </a:tcPr>
                </a:tc>
                <a:tc>
                  <a:txBody>
                    <a:bodyPr/>
                    <a:lstStyle/>
                    <a:p>
                      <a:pPr algn="ctr">
                        <a:buNone/>
                      </a:pPr>
                      <a:r>
                        <a:rPr lang="en-US"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ctr">
                        <a:buNone/>
                      </a:pPr>
                      <a:r>
                        <a:rPr lang="en-US"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extLst>
                  <a:ext uri="{0D108BD9-81ED-4DB2-BD59-A6C34878D82A}">
                    <a16:rowId xmlns="" xmlns:a16="http://schemas.microsoft.com/office/drawing/2014/main" val="2874648667"/>
                  </a:ext>
                </a:extLst>
              </a:tr>
            </a:tbl>
          </a:graphicData>
        </a:graphic>
      </p:graphicFrame>
      <p:sp>
        <p:nvSpPr>
          <p:cNvPr id="3" name="Rectangle 2"/>
          <p:cNvSpPr/>
          <p:nvPr/>
        </p:nvSpPr>
        <p:spPr>
          <a:xfrm>
            <a:off x="8089053" y="0"/>
            <a:ext cx="4102947"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16794"/>
              </a:solidFill>
            </a:endParaRPr>
          </a:p>
        </p:txBody>
      </p:sp>
      <p:pic>
        <p:nvPicPr>
          <p:cNvPr id="6" name="Picture 5"/>
          <p:cNvPicPr>
            <a:picLocks noChangeAspect="1"/>
          </p:cNvPicPr>
          <p:nvPr/>
        </p:nvPicPr>
        <p:blipFill rotWithShape="1">
          <a:blip r:embed="rId3">
            <a:alphaModFix amt="20000"/>
            <a:extLst>
              <a:ext uri="{28A0092B-C50C-407E-A947-70E740481C1C}">
                <a14:useLocalDpi xmlns:a14="http://schemas.microsoft.com/office/drawing/2010/main" val="0"/>
              </a:ext>
            </a:extLst>
          </a:blip>
          <a:srcRect l="4826" t="9031" r="39371" b="9031"/>
          <a:stretch/>
        </p:blipFill>
        <p:spPr>
          <a:xfrm>
            <a:off x="8084686" y="-164592"/>
            <a:ext cx="4107314" cy="6858000"/>
          </a:xfrm>
          <a:prstGeom prst="rect">
            <a:avLst/>
          </a:prstGeom>
        </p:spPr>
      </p:pic>
      <p:sp>
        <p:nvSpPr>
          <p:cNvPr id="170" name="Shape 170"/>
          <p:cNvSpPr txBox="1">
            <a:spLocks noGrp="1"/>
          </p:cNvSpPr>
          <p:nvPr>
            <p:ph type="title"/>
          </p:nvPr>
        </p:nvSpPr>
        <p:spPr>
          <a:xfrm>
            <a:off x="8301024" y="742181"/>
            <a:ext cx="3679007" cy="4433323"/>
          </a:xfrm>
          <a:prstGeom prst="rect">
            <a:avLst/>
          </a:prstGeom>
        </p:spPr>
        <p:txBody>
          <a:bodyPr lIns="91425" tIns="91425" rIns="91425" bIns="91425" anchor="t" anchorCtr="0">
            <a:noAutofit/>
          </a:bodyPr>
          <a:lstStyle/>
          <a:p>
            <a:r>
              <a:rPr lang="ar-AE" sz="3200" b="1" dirty="0">
                <a:solidFill>
                  <a:schemeClr val="bg1"/>
                </a:solidFill>
                <a:latin typeface="Arial" panose="020B0604020202020204" pitchFamily="34" charset="0"/>
                <a:cs typeface="Arial" panose="020B0604020202020204" pitchFamily="34" charset="0"/>
              </a:rPr>
              <a:t>أوضاع الإشراف والتدريب وممارساتهما</a:t>
            </a:r>
          </a:p>
        </p:txBody>
      </p:sp>
      <p:pic>
        <p:nvPicPr>
          <p:cNvPr id="9" name="Picture 8"/>
          <p:cNvPicPr>
            <a:picLocks noChangeAspect="1"/>
          </p:cNvPicPr>
          <p:nvPr/>
        </p:nvPicPr>
        <p:blipFill>
          <a:blip r:embed="rId4"/>
          <a:stretch>
            <a:fillRect/>
          </a:stretch>
        </p:blipFill>
        <p:spPr>
          <a:xfrm>
            <a:off x="2466594" y="1164448"/>
            <a:ext cx="996074" cy="652296"/>
          </a:xfrm>
          <a:prstGeom prst="rect">
            <a:avLst/>
          </a:prstGeom>
        </p:spPr>
      </p:pic>
      <p:pic>
        <p:nvPicPr>
          <p:cNvPr id="10" name="Picture 9"/>
          <p:cNvPicPr>
            <a:picLocks noChangeAspect="1"/>
          </p:cNvPicPr>
          <p:nvPr/>
        </p:nvPicPr>
        <p:blipFill>
          <a:blip r:embed="rId5"/>
          <a:stretch>
            <a:fillRect/>
          </a:stretch>
        </p:blipFill>
        <p:spPr>
          <a:xfrm>
            <a:off x="967083" y="980972"/>
            <a:ext cx="861357" cy="835772"/>
          </a:xfrm>
          <a:prstGeom prst="rect">
            <a:avLst/>
          </a:prstGeom>
        </p:spPr>
      </p:pic>
    </p:spTree>
    <p:extLst>
      <p:ext uri="{BB962C8B-B14F-4D97-AF65-F5344CB8AC3E}">
        <p14:creationId xmlns:p14="http://schemas.microsoft.com/office/powerpoint/2010/main" val="2914373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8" name="Shape 211"/>
          <p:cNvSpPr txBox="1">
            <a:spLocks noGrp="1"/>
          </p:cNvSpPr>
          <p:nvPr>
            <p:ph type="title"/>
          </p:nvPr>
        </p:nvSpPr>
        <p:spPr>
          <a:xfrm>
            <a:off x="2591889" y="505037"/>
            <a:ext cx="7243023" cy="741453"/>
          </a:xfrm>
          <a:prstGeom prst="rect">
            <a:avLst/>
          </a:prstGeom>
          <a:noFill/>
          <a:ln>
            <a:noFill/>
          </a:ln>
        </p:spPr>
        <p:txBody>
          <a:bodyPr lIns="91425" tIns="45700" rIns="91425" bIns="45700" anchor="t" anchorCtr="0">
            <a:noAutofit/>
          </a:bodyPr>
          <a:lstStyle/>
          <a:p>
            <a:pPr>
              <a:buClr>
                <a:srgbClr val="151515"/>
              </a:buClr>
              <a:buSzPct val="25000"/>
            </a:pPr>
            <a:r>
              <a:rPr lang="ar-AE" sz="3200" b="1" dirty="0">
                <a:solidFill>
                  <a:srgbClr val="016794"/>
                </a:solidFill>
                <a:latin typeface="Arial" panose="020B0604020202020204" pitchFamily="34" charset="0"/>
                <a:cs typeface="Arial" panose="020B0604020202020204" pitchFamily="34" charset="0"/>
              </a:rPr>
              <a:t>جلسة الإشراف الفردي</a:t>
            </a:r>
          </a:p>
        </p:txBody>
      </p:sp>
      <p:sp>
        <p:nvSpPr>
          <p:cNvPr id="212" name="Shape 212"/>
          <p:cNvSpPr txBox="1">
            <a:spLocks noGrp="1"/>
          </p:cNvSpPr>
          <p:nvPr>
            <p:ph idx="1"/>
          </p:nvPr>
        </p:nvSpPr>
        <p:spPr>
          <a:xfrm>
            <a:off x="3921623" y="3408400"/>
            <a:ext cx="3183480" cy="3653037"/>
          </a:xfrm>
          <a:prstGeom prst="rect">
            <a:avLst/>
          </a:prstGeom>
          <a:noFill/>
          <a:ln>
            <a:noFill/>
          </a:ln>
        </p:spPr>
        <p:txBody>
          <a:bodyPr lIns="91425" tIns="45700" rIns="91425" bIns="45700" anchor="t" anchorCtr="0">
            <a:noAutofit/>
          </a:bodyPr>
          <a:lstStyle/>
          <a:p>
            <a:pPr marL="0" indent="0">
              <a:lnSpc>
                <a:spcPct val="100000"/>
              </a:lnSpc>
              <a:spcBef>
                <a:spcPts val="600"/>
              </a:spcBef>
              <a:buNone/>
            </a:pPr>
            <a:r>
              <a:rPr lang="ar-AE" sz="2400" b="1" dirty="0">
                <a:solidFill>
                  <a:srgbClr val="97467D"/>
                </a:solidFill>
                <a:latin typeface="Arial" panose="020B0604020202020204" pitchFamily="34" charset="0"/>
                <a:cs typeface="Arial" panose="020B0604020202020204" pitchFamily="34" charset="0"/>
              </a:rPr>
              <a:t>الوتيرة:</a:t>
            </a:r>
          </a:p>
          <a:p>
            <a:pPr marL="0" indent="0">
              <a:lnSpc>
                <a:spcPct val="100000"/>
              </a:lnSpc>
              <a:spcBef>
                <a:spcPts val="600"/>
              </a:spcBef>
              <a:buNone/>
            </a:pPr>
            <a:r>
              <a:rPr lang="ar-AE" sz="2000" dirty="0">
                <a:solidFill>
                  <a:schemeClr val="tx1">
                    <a:lumMod val="65000"/>
                    <a:lumOff val="35000"/>
                  </a:schemeClr>
                </a:solidFill>
                <a:latin typeface="Arial" panose="020B0604020202020204" pitchFamily="34" charset="0"/>
                <a:cs typeface="Arial" panose="020B0604020202020204" pitchFamily="34" charset="0"/>
                <a:sym typeface="Century Gothic"/>
              </a:rPr>
              <a:t>ساعة </a:t>
            </a:r>
            <a:r>
              <a:rPr lang="ar-AE" sz="20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في الأسبوع على الأقل</a:t>
            </a:r>
          </a:p>
          <a:p>
            <a:pPr marL="0" indent="0">
              <a:lnSpc>
                <a:spcPct val="100000"/>
              </a:lnSpc>
              <a:spcBef>
                <a:spcPts val="600"/>
              </a:spcBef>
              <a:buNone/>
            </a:pPr>
            <a:endParaRPr lang="en-US" sz="2000" b="1" dirty="0">
              <a:solidFill>
                <a:srgbClr val="97467D"/>
              </a:solidFill>
              <a:latin typeface="Arial" panose="020B0604020202020204" pitchFamily="34" charset="0"/>
              <a:cs typeface="Arial" panose="020B0604020202020204" pitchFamily="34" charset="0"/>
            </a:endParaRPr>
          </a:p>
          <a:p>
            <a:pPr marL="0" indent="0">
              <a:lnSpc>
                <a:spcPct val="100000"/>
              </a:lnSpc>
              <a:spcBef>
                <a:spcPts val="600"/>
              </a:spcBef>
              <a:buNone/>
            </a:pPr>
            <a:r>
              <a:rPr lang="ar-AE" sz="2400" b="1" dirty="0">
                <a:solidFill>
                  <a:srgbClr val="97467D"/>
                </a:solidFill>
                <a:latin typeface="Arial" panose="020B0604020202020204" pitchFamily="34" charset="0"/>
                <a:cs typeface="Arial" panose="020B0604020202020204" pitchFamily="34" charset="0"/>
              </a:rPr>
              <a:t>الغرض:</a:t>
            </a:r>
          </a:p>
          <a:p>
            <a:pPr marL="0" indent="0">
              <a:lnSpc>
                <a:spcPct val="100000"/>
              </a:lnSpc>
              <a:spcBef>
                <a:spcPts val="600"/>
              </a:spcBef>
              <a:buNone/>
            </a:pPr>
            <a:r>
              <a:rPr lang="ar-AE" sz="2000" dirty="0">
                <a:solidFill>
                  <a:schemeClr val="tx1">
                    <a:lumMod val="65000"/>
                    <a:lumOff val="35000"/>
                  </a:schemeClr>
                </a:solidFill>
                <a:latin typeface="Arial" panose="020B0604020202020204" pitchFamily="34" charset="0"/>
                <a:cs typeface="Arial" panose="020B0604020202020204" pitchFamily="34" charset="0"/>
              </a:rPr>
              <a:t>معالجة كل الوظائف الثلاث للإشراف</a:t>
            </a:r>
          </a:p>
          <a:p>
            <a:pPr marL="0" indent="0">
              <a:lnSpc>
                <a:spcPct val="100000"/>
              </a:lnSpc>
              <a:spcBef>
                <a:spcPts val="600"/>
              </a:spcBef>
              <a:buNone/>
            </a:pPr>
            <a:endParaRPr lang="en-US" sz="1800" b="1" dirty="0">
              <a:solidFill>
                <a:srgbClr val="97467D"/>
              </a:solidFill>
              <a:latin typeface="Arial" panose="020B0604020202020204" pitchFamily="34" charset="0"/>
              <a:cs typeface="Arial" panose="020B0604020202020204" pitchFamily="34" charset="0"/>
            </a:endParaRPr>
          </a:p>
        </p:txBody>
      </p:sp>
      <p:sp>
        <p:nvSpPr>
          <p:cNvPr id="3" name="TextBox 2"/>
          <p:cNvSpPr txBox="1"/>
          <p:nvPr/>
        </p:nvSpPr>
        <p:spPr>
          <a:xfrm>
            <a:off x="8463280" y="3408400"/>
            <a:ext cx="3143084" cy="2646878"/>
          </a:xfrm>
          <a:prstGeom prst="rect">
            <a:avLst/>
          </a:prstGeom>
          <a:noFill/>
        </p:spPr>
        <p:txBody>
          <a:bodyPr wrap="square" rtlCol="0">
            <a:spAutoFit/>
          </a:bodyPr>
          <a:lstStyle/>
          <a:p>
            <a:pPr>
              <a:spcBef>
                <a:spcPts val="600"/>
              </a:spcBef>
            </a:pPr>
            <a:r>
              <a:rPr lang="ar-AE" sz="2400" b="1" dirty="0">
                <a:solidFill>
                  <a:srgbClr val="97467D"/>
                </a:solidFill>
                <a:latin typeface="Arial" panose="020B0604020202020204" pitchFamily="34" charset="0"/>
                <a:ea typeface="Helvetica Neue" charset="0"/>
                <a:cs typeface="Arial" panose="020B0604020202020204" pitchFamily="34" charset="0"/>
              </a:rPr>
              <a:t>الإرشادات:</a:t>
            </a:r>
          </a:p>
          <a:p>
            <a:pPr>
              <a:spcBef>
                <a:spcPts val="600"/>
              </a:spcBef>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تقع مسؤولية التحضير والمساهمة على كلا الطرفين</a:t>
            </a:r>
          </a:p>
          <a:p>
            <a:pPr>
              <a:spcBef>
                <a:spcPts val="600"/>
              </a:spcBef>
            </a:pPr>
            <a:endParaRPr lang="en-US" sz="2000" b="1" dirty="0">
              <a:solidFill>
                <a:srgbClr val="97467D"/>
              </a:solidFill>
              <a:latin typeface="Arial" panose="020B0604020202020204" pitchFamily="34" charset="0"/>
              <a:ea typeface="Helvetica Neue" charset="0"/>
              <a:cs typeface="Arial" panose="020B0604020202020204" pitchFamily="34" charset="0"/>
            </a:endParaRPr>
          </a:p>
          <a:p>
            <a:pPr>
              <a:spcBef>
                <a:spcPts val="600"/>
              </a:spcBef>
            </a:pPr>
            <a:r>
              <a:rPr lang="ar-AE" sz="2400" b="1" dirty="0">
                <a:solidFill>
                  <a:srgbClr val="97467D"/>
                </a:solidFill>
                <a:latin typeface="Arial" panose="020B0604020202020204" pitchFamily="34" charset="0"/>
                <a:ea typeface="Helvetica Neue" charset="0"/>
                <a:cs typeface="Arial" panose="020B0604020202020204" pitchFamily="34" charset="0"/>
              </a:rPr>
              <a:t>الأداة:</a:t>
            </a:r>
          </a:p>
          <a:p>
            <a:pPr>
              <a:spcBef>
                <a:spcPts val="600"/>
              </a:spcBef>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سجل الإشراف الفردي</a:t>
            </a:r>
          </a:p>
          <a:p>
            <a:endParaRPr lang="en-US" dirty="0">
              <a:latin typeface="Arial" panose="020B0604020202020204" pitchFamily="34" charset="0"/>
              <a:cs typeface="Arial" panose="020B0604020202020204" pitchFamily="34" charset="0"/>
            </a:endParaRPr>
          </a:p>
        </p:txBody>
      </p:sp>
      <p:sp>
        <p:nvSpPr>
          <p:cNvPr id="5" name="Rectangle 4"/>
          <p:cNvSpPr/>
          <p:nvPr/>
        </p:nvSpPr>
        <p:spPr>
          <a:xfrm>
            <a:off x="-38569" y="0"/>
            <a:ext cx="2237057"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819993" y="3408400"/>
            <a:ext cx="0" cy="24208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rotWithShape="1">
          <a:blip r:embed="rId3">
            <a:alphaModFix amt="20000"/>
            <a:extLst>
              <a:ext uri="{28A0092B-C50C-407E-A947-70E740481C1C}">
                <a14:useLocalDpi xmlns:a14="http://schemas.microsoft.com/office/drawing/2010/main" val="0"/>
              </a:ext>
            </a:extLst>
          </a:blip>
          <a:srcRect l="6307" t="9031" r="56303" b="48575"/>
          <a:stretch/>
        </p:blipFill>
        <p:spPr>
          <a:xfrm>
            <a:off x="-105752" y="2741877"/>
            <a:ext cx="2776747" cy="4116124"/>
          </a:xfrm>
          <a:prstGeom prst="rect">
            <a:avLst/>
          </a:prstGeom>
        </p:spPr>
      </p:pic>
      <p:pic>
        <p:nvPicPr>
          <p:cNvPr id="14" name="Picture 13"/>
          <p:cNvPicPr>
            <a:picLocks noChangeAspect="1"/>
          </p:cNvPicPr>
          <p:nvPr/>
        </p:nvPicPr>
        <p:blipFill rotWithShape="1">
          <a:blip r:embed="rId3">
            <a:alphaModFix amt="20000"/>
            <a:extLst>
              <a:ext uri="{28A0092B-C50C-407E-A947-70E740481C1C}">
                <a14:useLocalDpi xmlns:a14="http://schemas.microsoft.com/office/drawing/2010/main" val="0"/>
              </a:ext>
            </a:extLst>
          </a:blip>
          <a:srcRect l="6307" t="9031" r="56303" b="48575"/>
          <a:stretch/>
        </p:blipFill>
        <p:spPr>
          <a:xfrm rot="10800000">
            <a:off x="5199" y="65947"/>
            <a:ext cx="2189869" cy="3246163"/>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982" y="5366574"/>
            <a:ext cx="1682016" cy="1177411"/>
          </a:xfrm>
          <a:prstGeom prst="rect">
            <a:avLst/>
          </a:prstGeom>
        </p:spPr>
      </p:pic>
      <p:sp>
        <p:nvSpPr>
          <p:cNvPr id="2" name="TextBox 1"/>
          <p:cNvSpPr txBox="1"/>
          <p:nvPr/>
        </p:nvSpPr>
        <p:spPr>
          <a:xfrm>
            <a:off x="2661378" y="1765753"/>
            <a:ext cx="8944986" cy="1123384"/>
          </a:xfrm>
          <a:prstGeom prst="rect">
            <a:avLst/>
          </a:prstGeom>
          <a:noFill/>
        </p:spPr>
        <p:txBody>
          <a:bodyPr wrap="square" rtlCol="0">
            <a:spAutoFit/>
          </a:bodyPr>
          <a:lstStyle/>
          <a:p>
            <a:pPr>
              <a:spcBef>
                <a:spcPts val="600"/>
              </a:spcBef>
            </a:pPr>
            <a:r>
              <a:rPr lang="ar-AE" sz="2400" b="1" dirty="0">
                <a:solidFill>
                  <a:srgbClr val="97467D"/>
                </a:solidFill>
                <a:latin typeface="Arial" panose="020B0604020202020204" pitchFamily="34" charset="0"/>
                <a:ea typeface="Helvetica Neue" charset="0"/>
                <a:cs typeface="Arial" panose="020B0604020202020204" pitchFamily="34" charset="0"/>
              </a:rPr>
              <a:t>التعريف:</a:t>
            </a:r>
          </a:p>
          <a:p>
            <a:pPr>
              <a:spcBef>
                <a:spcPts val="600"/>
              </a:spcBef>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عبارة عن جلسة منتظمة فردية بين المشرف وأخصائي إدارة الحالة</a:t>
            </a:r>
          </a:p>
          <a:p>
            <a:endParaRPr lang="en-US" dirty="0">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5"/>
          <a:stretch>
            <a:fillRect/>
          </a:stretch>
        </p:blipFill>
        <p:spPr>
          <a:xfrm>
            <a:off x="10255130" y="505037"/>
            <a:ext cx="1239486" cy="811699"/>
          </a:xfrm>
          <a:prstGeom prst="rect">
            <a:avLst/>
          </a:prstGeom>
        </p:spPr>
      </p:pic>
    </p:spTree>
    <p:extLst>
      <p:ext uri="{BB962C8B-B14F-4D97-AF65-F5344CB8AC3E}">
        <p14:creationId xmlns:p14="http://schemas.microsoft.com/office/powerpoint/2010/main" val="1438278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4800" b="1" dirty="0">
                <a:solidFill>
                  <a:schemeClr val="bg1"/>
                </a:solidFill>
                <a:latin typeface="Arial" panose="020B0604020202020204" pitchFamily="34" charset="0"/>
                <a:ea typeface="Helvetica Neue Medium" charset="0"/>
                <a:cs typeface="Arial" panose="020B0604020202020204" pitchFamily="34" charset="0"/>
              </a:rPr>
              <a:t>الأسئلة؟</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1171445524"/>
      </p:ext>
    </p:extLst>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RC-CPCM-Part-1-Templates" id="{0726AC30-C156-5344-8631-9F79890CA27B}" vid="{1CC2E6E7-A2E6-FD46-8AF9-EB712A36A5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IRC-CPCM-Part-1-Templates</Template>
  <TotalTime>1712</TotalTime>
  <Words>4067</Words>
  <Application>Microsoft Office PowerPoint</Application>
  <PresentationFormat>Widescreen</PresentationFormat>
  <Paragraphs>636</Paragraphs>
  <Slides>33</Slides>
  <Notes>31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Adobe Myungjo Std M</vt:lpstr>
      <vt:lpstr>Arial</vt:lpstr>
      <vt:lpstr>Calibri</vt:lpstr>
      <vt:lpstr>Century Gothic</vt:lpstr>
      <vt:lpstr>DengXian</vt:lpstr>
      <vt:lpstr>Helvetica Neue</vt:lpstr>
      <vt:lpstr>Helvetica Neue Medium</vt:lpstr>
      <vt:lpstr>Noto Sans Symbols</vt:lpstr>
      <vt:lpstr>Wingdings</vt:lpstr>
      <vt:lpstr>Office Theme</vt:lpstr>
      <vt:lpstr>PowerPoint Presentation</vt:lpstr>
      <vt:lpstr>PowerPoint Presentation</vt:lpstr>
      <vt:lpstr>PowerPoint Presentation</vt:lpstr>
      <vt:lpstr>وضعا الإشراف </vt:lpstr>
      <vt:lpstr>ما الذي تنص عليه المبادئ التوجيهية المشتركة بين الوكالات لإدارة الحالة وحماية الطفل بخصوص الإشراف؟</vt:lpstr>
      <vt:lpstr>الإشراف غير المخطط أو عند اللزوم</vt:lpstr>
      <vt:lpstr>أوضاع الإشراف والتدريب وممارساتهما</vt:lpstr>
      <vt:lpstr>جلسة الإشراف الفردي</vt:lpstr>
      <vt:lpstr>PowerPoint Presentation</vt:lpstr>
      <vt:lpstr>اجتماعات إدارة الحالة</vt:lpstr>
      <vt:lpstr>تخطيط اجتماعات الإشراف</vt:lpstr>
      <vt:lpstr>PowerPoint Presentation</vt:lpstr>
      <vt:lpstr>تقييم قدرة أخصائيي إدارة الحالة</vt:lpstr>
      <vt:lpstr>استخدام أداة تقييم قدرة أخصائي إدارة الحالة</vt:lpstr>
      <vt:lpstr>PowerPoint Presentation</vt:lpstr>
      <vt:lpstr>الملازمة   </vt:lpstr>
      <vt:lpstr>المراقبة</vt:lpstr>
      <vt:lpstr>استخدام أداة المراقبة</vt:lpstr>
      <vt:lpstr>PowerPoint Presentation</vt:lpstr>
      <vt:lpstr>مراجعة ملف الحالة</vt:lpstr>
      <vt:lpstr>استخدام أداة قائمة التحقق من ملف الحالة</vt:lpstr>
      <vt:lpstr>PowerPoint Presentation</vt:lpstr>
      <vt:lpstr>مناقشات الحالة</vt:lpstr>
      <vt:lpstr>استخدام أداة مناقشات الحالة</vt:lpstr>
      <vt:lpstr>PowerPoint Presentation</vt:lpstr>
      <vt:lpstr>PowerPoint Presentation</vt:lpstr>
      <vt:lpstr>عملية الإشراف</vt:lpstr>
      <vt:lpstr>صمموا تقويمًا للإشراف </vt:lpstr>
      <vt:lpstr>التجميع (الصورة الكاملة)</vt:lpstr>
      <vt:lpstr>اختبار للمراجعة</vt:lpstr>
      <vt:lpstr>PowerPoint Presentation</vt:lpstr>
      <vt:lpstr>PowerPoint Presentation</vt:lpstr>
      <vt:lpstr>المراجع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Michelle Wong</cp:lastModifiedBy>
  <cp:revision>110</cp:revision>
  <dcterms:created xsi:type="dcterms:W3CDTF">2017-11-22T17:27:49Z</dcterms:created>
  <dcterms:modified xsi:type="dcterms:W3CDTF">2018-10-02T14:22:32Z</dcterms:modified>
</cp:coreProperties>
</file>