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315" r:id="rId2"/>
    <p:sldId id="316" r:id="rId3"/>
    <p:sldId id="317" r:id="rId4"/>
    <p:sldId id="318" r:id="rId5"/>
    <p:sldId id="320" r:id="rId6"/>
    <p:sldId id="321" r:id="rId7"/>
    <p:sldId id="322" r:id="rId8"/>
    <p:sldId id="323" r:id="rId9"/>
    <p:sldId id="324" r:id="rId10"/>
    <p:sldId id="325" r:id="rId11"/>
    <p:sldId id="326" r:id="rId12"/>
    <p:sldId id="327" r:id="rId13"/>
    <p:sldId id="328" r:id="rId14"/>
    <p:sldId id="329" r:id="rId15"/>
    <p:sldId id="330" r:id="rId16"/>
    <p:sldId id="331" r:id="rId17"/>
    <p:sldId id="332" r:id="rId18"/>
    <p:sldId id="333" r:id="rId19"/>
    <p:sldId id="334" r:id="rId20"/>
    <p:sldId id="335" r:id="rId21"/>
    <p:sldId id="336" r:id="rId22"/>
    <p:sldId id="337" r:id="rId23"/>
    <p:sldId id="338" r:id="rId24"/>
    <p:sldId id="339" r:id="rId25"/>
    <p:sldId id="340" r:id="rId26"/>
    <p:sldId id="347" r:id="rId27"/>
    <p:sldId id="341" r:id="rId28"/>
    <p:sldId id="342" r:id="rId29"/>
    <p:sldId id="343" r:id="rId30"/>
    <p:sldId id="344" r:id="rId31"/>
    <p:sldId id="345" r:id="rId32"/>
    <p:sldId id="346" r:id="rId33"/>
    <p:sldId id="350" r:id="rId34"/>
    <p:sldId id="34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Lee" initials="JL" lastIdx="10" clrIdx="0">
    <p:extLst>
      <p:ext uri="{19B8F6BF-5375-455C-9EA6-DF929625EA0E}">
        <p15:presenceInfo xmlns:p15="http://schemas.microsoft.com/office/powerpoint/2012/main" userId="S-1-5-21-1294360644-1464272073-1233803906-1447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467D"/>
    <a:srgbClr val="026794"/>
    <a:srgbClr val="405E79"/>
    <a:srgbClr val="35B2B4"/>
    <a:srgbClr val="95CD7A"/>
    <a:srgbClr val="70995C"/>
    <a:srgbClr val="D5EBCA"/>
    <a:srgbClr val="000000"/>
    <a:srgbClr val="E3D3DB"/>
    <a:srgbClr val="AC6B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08" autoAdjust="0"/>
    <p:restoredTop sz="50171" autoAdjust="0"/>
  </p:normalViewPr>
  <p:slideViewPr>
    <p:cSldViewPr snapToGrid="0" snapToObjects="1">
      <p:cViewPr>
        <p:scale>
          <a:sx n="33" d="100"/>
          <a:sy n="33" d="100"/>
        </p:scale>
        <p:origin x="621" y="10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5FF150-DC27-4424-A462-B40A8B5EC447}" type="doc">
      <dgm:prSet loTypeId="urn:microsoft.com/office/officeart/2005/8/layout/hProcess3" loCatId="process" qsTypeId="urn:microsoft.com/office/officeart/2005/8/quickstyle/simple1" qsCatId="simple" csTypeId="urn:microsoft.com/office/officeart/2005/8/colors/accent3_3" csCatId="accent3" phldr="1"/>
      <dgm:spPr/>
    </dgm:pt>
    <dgm:pt modelId="{04738782-457C-4978-A6A4-9CFEB8AEBDD8}">
      <dgm:prSet phldrT="[Text]"/>
      <dgm:spPr/>
      <dgm:t>
        <a:bodyPr/>
        <a:lstStyle/>
        <a:p>
          <a:pPr algn="l"/>
          <a:r>
            <a:rPr lang="es-419" dirty="0">
              <a:solidFill>
                <a:schemeClr val="bg1"/>
              </a:solidFill>
            </a:rPr>
            <a:t>Integración de un nuevo trabajador social</a:t>
          </a:r>
        </a:p>
      </dgm:t>
    </dgm:pt>
    <dgm:pt modelId="{D87D36CA-F2EC-4A9E-895D-F0BC3357300C}" type="parTrans" cxnId="{6E28721D-50AF-4502-98F3-2CF2C377BB59}">
      <dgm:prSet/>
      <dgm:spPr/>
      <dgm:t>
        <a:bodyPr/>
        <a:lstStyle/>
        <a:p>
          <a:endParaRPr lang="en-US">
            <a:solidFill>
              <a:schemeClr val="bg1"/>
            </a:solidFill>
          </a:endParaRPr>
        </a:p>
      </dgm:t>
    </dgm:pt>
    <dgm:pt modelId="{6E4BA67D-FD1B-4B84-BC62-2872F9B5379D}" type="sibTrans" cxnId="{6E28721D-50AF-4502-98F3-2CF2C377BB59}">
      <dgm:prSet/>
      <dgm:spPr/>
      <dgm:t>
        <a:bodyPr/>
        <a:lstStyle/>
        <a:p>
          <a:endParaRPr lang="en-US">
            <a:solidFill>
              <a:schemeClr val="bg1"/>
            </a:solidFill>
          </a:endParaRPr>
        </a:p>
      </dgm:t>
    </dgm:pt>
    <dgm:pt modelId="{B805A154-21A2-4D54-8756-E1A3591A77F2}">
      <dgm:prSet phldrT="[Text]"/>
      <dgm:spPr/>
      <dgm:t>
        <a:bodyPr/>
        <a:lstStyle/>
        <a:p>
          <a:pPr algn="r"/>
          <a:r>
            <a:rPr lang="es-419" dirty="0">
              <a:solidFill>
                <a:schemeClr val="bg1"/>
              </a:solidFill>
            </a:rPr>
            <a:t>Supervisión continua para </a:t>
          </a:r>
          <a:r>
            <a:rPr lang="es-419" dirty="0" smtClean="0">
              <a:solidFill>
                <a:schemeClr val="bg1"/>
              </a:solidFill>
            </a:rPr>
            <a:t>un </a:t>
          </a:r>
          <a:r>
            <a:rPr lang="es-419" dirty="0">
              <a:solidFill>
                <a:schemeClr val="bg1"/>
              </a:solidFill>
            </a:rPr>
            <a:t>trabajador social experimentado</a:t>
          </a:r>
        </a:p>
      </dgm:t>
    </dgm:pt>
    <dgm:pt modelId="{54389A68-4546-4C7A-AB5D-7816056B598A}" type="parTrans" cxnId="{FC45D033-6026-4298-8A56-27B869EB6F0A}">
      <dgm:prSet/>
      <dgm:spPr/>
      <dgm:t>
        <a:bodyPr/>
        <a:lstStyle/>
        <a:p>
          <a:endParaRPr lang="en-US">
            <a:solidFill>
              <a:schemeClr val="bg1"/>
            </a:solidFill>
          </a:endParaRPr>
        </a:p>
      </dgm:t>
    </dgm:pt>
    <dgm:pt modelId="{8FC47E4D-4B35-4EA3-B112-62A30C35DF3F}" type="sibTrans" cxnId="{FC45D033-6026-4298-8A56-27B869EB6F0A}">
      <dgm:prSet/>
      <dgm:spPr/>
      <dgm:t>
        <a:bodyPr/>
        <a:lstStyle/>
        <a:p>
          <a:endParaRPr lang="en-US">
            <a:solidFill>
              <a:schemeClr val="bg1"/>
            </a:solidFill>
          </a:endParaRPr>
        </a:p>
      </dgm:t>
    </dgm:pt>
    <dgm:pt modelId="{0929A581-7243-45AC-8295-A0FE22D81059}" type="pres">
      <dgm:prSet presAssocID="{DB5FF150-DC27-4424-A462-B40A8B5EC447}" presName="Name0" presStyleCnt="0">
        <dgm:presLayoutVars>
          <dgm:dir/>
          <dgm:animLvl val="lvl"/>
          <dgm:resizeHandles val="exact"/>
        </dgm:presLayoutVars>
      </dgm:prSet>
      <dgm:spPr/>
    </dgm:pt>
    <dgm:pt modelId="{64E80E13-B695-42B6-AAA6-3E29BA86CD65}" type="pres">
      <dgm:prSet presAssocID="{DB5FF150-DC27-4424-A462-B40A8B5EC447}" presName="dummy" presStyleCnt="0"/>
      <dgm:spPr/>
    </dgm:pt>
    <dgm:pt modelId="{BEFDA03D-9C5D-4C73-AB16-C165FBAEFB81}" type="pres">
      <dgm:prSet presAssocID="{DB5FF150-DC27-4424-A462-B40A8B5EC447}" presName="linH" presStyleCnt="0"/>
      <dgm:spPr/>
    </dgm:pt>
    <dgm:pt modelId="{377AA10C-F5FB-4B6D-BDAC-80DBE8732F20}" type="pres">
      <dgm:prSet presAssocID="{DB5FF150-DC27-4424-A462-B40A8B5EC447}" presName="padding1" presStyleCnt="0"/>
      <dgm:spPr/>
    </dgm:pt>
    <dgm:pt modelId="{2613659F-16BB-4131-872D-C463A9D97908}" type="pres">
      <dgm:prSet presAssocID="{04738782-457C-4978-A6A4-9CFEB8AEBDD8}" presName="linV" presStyleCnt="0"/>
      <dgm:spPr/>
    </dgm:pt>
    <dgm:pt modelId="{0405C107-5334-4167-875F-770C3F584D5A}" type="pres">
      <dgm:prSet presAssocID="{04738782-457C-4978-A6A4-9CFEB8AEBDD8}" presName="spVertical1" presStyleCnt="0"/>
      <dgm:spPr/>
    </dgm:pt>
    <dgm:pt modelId="{EB091D88-4643-403E-A1FA-CF527F247C16}" type="pres">
      <dgm:prSet presAssocID="{04738782-457C-4978-A6A4-9CFEB8AEBDD8}" presName="parTx" presStyleLbl="revTx" presStyleIdx="0" presStyleCnt="2" custScaleY="135939" custLinFactNeighborX="-9770" custLinFactNeighborY="-31641">
        <dgm:presLayoutVars>
          <dgm:chMax val="0"/>
          <dgm:chPref val="0"/>
          <dgm:bulletEnabled val="1"/>
        </dgm:presLayoutVars>
      </dgm:prSet>
      <dgm:spPr/>
      <dgm:t>
        <a:bodyPr/>
        <a:lstStyle/>
        <a:p>
          <a:endParaRPr lang="en-US"/>
        </a:p>
      </dgm:t>
    </dgm:pt>
    <dgm:pt modelId="{882370B9-3FF9-488C-9D26-878B75D72A40}" type="pres">
      <dgm:prSet presAssocID="{04738782-457C-4978-A6A4-9CFEB8AEBDD8}" presName="spVertical2" presStyleCnt="0"/>
      <dgm:spPr/>
    </dgm:pt>
    <dgm:pt modelId="{6C48600C-2826-4644-BEB9-DEB55BC4C408}" type="pres">
      <dgm:prSet presAssocID="{04738782-457C-4978-A6A4-9CFEB8AEBDD8}" presName="spVertical3" presStyleCnt="0"/>
      <dgm:spPr/>
    </dgm:pt>
    <dgm:pt modelId="{A3504FBC-A41C-448A-B4C6-25678A7138FD}" type="pres">
      <dgm:prSet presAssocID="{6E4BA67D-FD1B-4B84-BC62-2872F9B5379D}" presName="space" presStyleCnt="0"/>
      <dgm:spPr/>
    </dgm:pt>
    <dgm:pt modelId="{A77F1F9D-A60E-487D-8184-EA7AE0D452B3}" type="pres">
      <dgm:prSet presAssocID="{B805A154-21A2-4D54-8756-E1A3591A77F2}" presName="linV" presStyleCnt="0"/>
      <dgm:spPr/>
    </dgm:pt>
    <dgm:pt modelId="{1F9F11C5-C28E-4FF5-A71F-3D9B93C8B353}" type="pres">
      <dgm:prSet presAssocID="{B805A154-21A2-4D54-8756-E1A3591A77F2}" presName="spVertical1" presStyleCnt="0"/>
      <dgm:spPr/>
    </dgm:pt>
    <dgm:pt modelId="{6E244DAF-F7F9-4DEE-A544-C14B95635C73}" type="pres">
      <dgm:prSet presAssocID="{B805A154-21A2-4D54-8756-E1A3591A77F2}" presName="parTx" presStyleLbl="revTx" presStyleIdx="1" presStyleCnt="2">
        <dgm:presLayoutVars>
          <dgm:chMax val="0"/>
          <dgm:chPref val="0"/>
          <dgm:bulletEnabled val="1"/>
        </dgm:presLayoutVars>
      </dgm:prSet>
      <dgm:spPr/>
      <dgm:t>
        <a:bodyPr/>
        <a:lstStyle/>
        <a:p>
          <a:endParaRPr lang="en-US"/>
        </a:p>
      </dgm:t>
    </dgm:pt>
    <dgm:pt modelId="{93BD577B-55EB-483E-99D5-8B63C48F6B4B}" type="pres">
      <dgm:prSet presAssocID="{B805A154-21A2-4D54-8756-E1A3591A77F2}" presName="spVertical2" presStyleCnt="0"/>
      <dgm:spPr/>
    </dgm:pt>
    <dgm:pt modelId="{7A68E351-BDBF-4D77-A559-23F540154943}" type="pres">
      <dgm:prSet presAssocID="{B805A154-21A2-4D54-8756-E1A3591A77F2}" presName="spVertical3" presStyleCnt="0"/>
      <dgm:spPr/>
    </dgm:pt>
    <dgm:pt modelId="{BF93DF69-34C2-4A91-AF8E-69DBEA2682EB}" type="pres">
      <dgm:prSet presAssocID="{DB5FF150-DC27-4424-A462-B40A8B5EC447}" presName="padding2" presStyleCnt="0"/>
      <dgm:spPr/>
    </dgm:pt>
    <dgm:pt modelId="{6EFE2D26-92A0-4632-ABCD-C6DE5B3E4BCD}" type="pres">
      <dgm:prSet presAssocID="{DB5FF150-DC27-4424-A462-B40A8B5EC447}" presName="negArrow" presStyleCnt="0"/>
      <dgm:spPr/>
    </dgm:pt>
    <dgm:pt modelId="{08789914-1022-4866-AA13-7C195583784D}" type="pres">
      <dgm:prSet presAssocID="{DB5FF150-DC27-4424-A462-B40A8B5EC447}" presName="backgroundArrow" presStyleLbl="node1" presStyleIdx="0" presStyleCnt="1"/>
      <dgm:spPr/>
    </dgm:pt>
  </dgm:ptLst>
  <dgm:cxnLst>
    <dgm:cxn modelId="{99C32FB7-7D52-4C65-90C5-6D70A411CAAC}" type="presOf" srcId="{B805A154-21A2-4D54-8756-E1A3591A77F2}" destId="{6E244DAF-F7F9-4DEE-A544-C14B95635C73}" srcOrd="0" destOrd="0" presId="urn:microsoft.com/office/officeart/2005/8/layout/hProcess3"/>
    <dgm:cxn modelId="{6E28721D-50AF-4502-98F3-2CF2C377BB59}" srcId="{DB5FF150-DC27-4424-A462-B40A8B5EC447}" destId="{04738782-457C-4978-A6A4-9CFEB8AEBDD8}" srcOrd="0" destOrd="0" parTransId="{D87D36CA-F2EC-4A9E-895D-F0BC3357300C}" sibTransId="{6E4BA67D-FD1B-4B84-BC62-2872F9B5379D}"/>
    <dgm:cxn modelId="{B37BFBEE-361E-47EA-865E-6C29DF6701D2}" type="presOf" srcId="{DB5FF150-DC27-4424-A462-B40A8B5EC447}" destId="{0929A581-7243-45AC-8295-A0FE22D81059}" srcOrd="0" destOrd="0" presId="urn:microsoft.com/office/officeart/2005/8/layout/hProcess3"/>
    <dgm:cxn modelId="{9BB20AB7-0A42-44E3-8F80-CEC1C4B46B1C}" type="presOf" srcId="{04738782-457C-4978-A6A4-9CFEB8AEBDD8}" destId="{EB091D88-4643-403E-A1FA-CF527F247C16}" srcOrd="0" destOrd="0" presId="urn:microsoft.com/office/officeart/2005/8/layout/hProcess3"/>
    <dgm:cxn modelId="{FC45D033-6026-4298-8A56-27B869EB6F0A}" srcId="{DB5FF150-DC27-4424-A462-B40A8B5EC447}" destId="{B805A154-21A2-4D54-8756-E1A3591A77F2}" srcOrd="1" destOrd="0" parTransId="{54389A68-4546-4C7A-AB5D-7816056B598A}" sibTransId="{8FC47E4D-4B35-4EA3-B112-62A30C35DF3F}"/>
    <dgm:cxn modelId="{691129A9-DF6D-4520-ACEA-5265A1CCAB90}" type="presParOf" srcId="{0929A581-7243-45AC-8295-A0FE22D81059}" destId="{64E80E13-B695-42B6-AAA6-3E29BA86CD65}" srcOrd="0" destOrd="0" presId="urn:microsoft.com/office/officeart/2005/8/layout/hProcess3"/>
    <dgm:cxn modelId="{71126A1F-E17F-4212-AC53-99D436C88AFF}" type="presParOf" srcId="{0929A581-7243-45AC-8295-A0FE22D81059}" destId="{BEFDA03D-9C5D-4C73-AB16-C165FBAEFB81}" srcOrd="1" destOrd="0" presId="urn:microsoft.com/office/officeart/2005/8/layout/hProcess3"/>
    <dgm:cxn modelId="{E00C7877-B0C1-4415-BDE5-C678845CA692}" type="presParOf" srcId="{BEFDA03D-9C5D-4C73-AB16-C165FBAEFB81}" destId="{377AA10C-F5FB-4B6D-BDAC-80DBE8732F20}" srcOrd="0" destOrd="0" presId="urn:microsoft.com/office/officeart/2005/8/layout/hProcess3"/>
    <dgm:cxn modelId="{78C696AC-FB64-4D3E-BC6F-551C5CE6947A}" type="presParOf" srcId="{BEFDA03D-9C5D-4C73-AB16-C165FBAEFB81}" destId="{2613659F-16BB-4131-872D-C463A9D97908}" srcOrd="1" destOrd="0" presId="urn:microsoft.com/office/officeart/2005/8/layout/hProcess3"/>
    <dgm:cxn modelId="{280A34BA-38AB-4EDB-B362-15666679D206}" type="presParOf" srcId="{2613659F-16BB-4131-872D-C463A9D97908}" destId="{0405C107-5334-4167-875F-770C3F584D5A}" srcOrd="0" destOrd="0" presId="urn:microsoft.com/office/officeart/2005/8/layout/hProcess3"/>
    <dgm:cxn modelId="{B3243F59-8A12-4E83-A925-213B0E214F66}" type="presParOf" srcId="{2613659F-16BB-4131-872D-C463A9D97908}" destId="{EB091D88-4643-403E-A1FA-CF527F247C16}" srcOrd="1" destOrd="0" presId="urn:microsoft.com/office/officeart/2005/8/layout/hProcess3"/>
    <dgm:cxn modelId="{BFFCEFEB-02F9-4A73-B3DE-0E4E0B9914AC}" type="presParOf" srcId="{2613659F-16BB-4131-872D-C463A9D97908}" destId="{882370B9-3FF9-488C-9D26-878B75D72A40}" srcOrd="2" destOrd="0" presId="urn:microsoft.com/office/officeart/2005/8/layout/hProcess3"/>
    <dgm:cxn modelId="{82E8B0DF-312F-472C-AF38-61B83B4A1268}" type="presParOf" srcId="{2613659F-16BB-4131-872D-C463A9D97908}" destId="{6C48600C-2826-4644-BEB9-DEB55BC4C408}" srcOrd="3" destOrd="0" presId="urn:microsoft.com/office/officeart/2005/8/layout/hProcess3"/>
    <dgm:cxn modelId="{B70BF238-817A-4312-8BE5-C4921B3AC8EE}" type="presParOf" srcId="{BEFDA03D-9C5D-4C73-AB16-C165FBAEFB81}" destId="{A3504FBC-A41C-448A-B4C6-25678A7138FD}" srcOrd="2" destOrd="0" presId="urn:microsoft.com/office/officeart/2005/8/layout/hProcess3"/>
    <dgm:cxn modelId="{E2E17E3E-4DEA-4989-8875-39E31A3DF32D}" type="presParOf" srcId="{BEFDA03D-9C5D-4C73-AB16-C165FBAEFB81}" destId="{A77F1F9D-A60E-487D-8184-EA7AE0D452B3}" srcOrd="3" destOrd="0" presId="urn:microsoft.com/office/officeart/2005/8/layout/hProcess3"/>
    <dgm:cxn modelId="{570C70CA-E4DC-40C1-91B7-2021B878654F}" type="presParOf" srcId="{A77F1F9D-A60E-487D-8184-EA7AE0D452B3}" destId="{1F9F11C5-C28E-4FF5-A71F-3D9B93C8B353}" srcOrd="0" destOrd="0" presId="urn:microsoft.com/office/officeart/2005/8/layout/hProcess3"/>
    <dgm:cxn modelId="{B58509F8-2FC1-41E5-A2AC-DF72642AF0A3}" type="presParOf" srcId="{A77F1F9D-A60E-487D-8184-EA7AE0D452B3}" destId="{6E244DAF-F7F9-4DEE-A544-C14B95635C73}" srcOrd="1" destOrd="0" presId="urn:microsoft.com/office/officeart/2005/8/layout/hProcess3"/>
    <dgm:cxn modelId="{80D715C2-C2B1-4BE0-83B3-91A7A9FE5C6C}" type="presParOf" srcId="{A77F1F9D-A60E-487D-8184-EA7AE0D452B3}" destId="{93BD577B-55EB-483E-99D5-8B63C48F6B4B}" srcOrd="2" destOrd="0" presId="urn:microsoft.com/office/officeart/2005/8/layout/hProcess3"/>
    <dgm:cxn modelId="{81E0E4C5-3FA3-40C0-BF60-337E859827E9}" type="presParOf" srcId="{A77F1F9D-A60E-487D-8184-EA7AE0D452B3}" destId="{7A68E351-BDBF-4D77-A559-23F540154943}" srcOrd="3" destOrd="0" presId="urn:microsoft.com/office/officeart/2005/8/layout/hProcess3"/>
    <dgm:cxn modelId="{F8D4FD09-2420-4FF4-B8F8-DDFA2066E650}" type="presParOf" srcId="{BEFDA03D-9C5D-4C73-AB16-C165FBAEFB81}" destId="{BF93DF69-34C2-4A91-AF8E-69DBEA2682EB}" srcOrd="4" destOrd="0" presId="urn:microsoft.com/office/officeart/2005/8/layout/hProcess3"/>
    <dgm:cxn modelId="{1108C1D3-60B5-47A4-B62B-8E1D7E94E7C1}" type="presParOf" srcId="{BEFDA03D-9C5D-4C73-AB16-C165FBAEFB81}" destId="{6EFE2D26-92A0-4632-ABCD-C6DE5B3E4BCD}" srcOrd="5" destOrd="0" presId="urn:microsoft.com/office/officeart/2005/8/layout/hProcess3"/>
    <dgm:cxn modelId="{DA54FA44-BABE-40BC-882E-2668718B0BC0}" type="presParOf" srcId="{BEFDA03D-9C5D-4C73-AB16-C165FBAEFB81}" destId="{08789914-1022-4866-AA13-7C195583784D}" srcOrd="6"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789914-1022-4866-AA13-7C195583784D}">
      <dsp:nvSpPr>
        <dsp:cNvPr id="0" name=""/>
        <dsp:cNvSpPr/>
      </dsp:nvSpPr>
      <dsp:spPr>
        <a:xfrm>
          <a:off x="0" y="312564"/>
          <a:ext cx="7000875" cy="1456326"/>
        </a:xfrm>
        <a:prstGeom prst="rightArrow">
          <a:avLst/>
        </a:prstGeom>
        <a:solidFill>
          <a:schemeClr val="accent3">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244DAF-F7F9-4DEE-A544-C14B95635C73}">
      <dsp:nvSpPr>
        <dsp:cNvPr id="0" name=""/>
        <dsp:cNvSpPr/>
      </dsp:nvSpPr>
      <dsp:spPr>
        <a:xfrm>
          <a:off x="3755575" y="676646"/>
          <a:ext cx="2659512" cy="7281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0" rIns="0" bIns="152400" numCol="1" spcCol="1270" anchor="ctr" anchorCtr="0">
          <a:noAutofit/>
        </a:bodyPr>
        <a:lstStyle/>
        <a:p>
          <a:pPr lvl="0" algn="r" defTabSz="666750">
            <a:lnSpc>
              <a:spcPct val="90000"/>
            </a:lnSpc>
            <a:spcBef>
              <a:spcPct val="0"/>
            </a:spcBef>
            <a:spcAft>
              <a:spcPct val="35000"/>
            </a:spcAft>
          </a:pPr>
          <a:r>
            <a:rPr lang="es-419" sz="1500" kern="1200" dirty="0">
              <a:solidFill>
                <a:schemeClr val="bg1"/>
              </a:solidFill>
            </a:rPr>
            <a:t>Supervisión continua para </a:t>
          </a:r>
          <a:r>
            <a:rPr lang="es-419" sz="1500" kern="1200" dirty="0" smtClean="0">
              <a:solidFill>
                <a:schemeClr val="bg1"/>
              </a:solidFill>
            </a:rPr>
            <a:t>un </a:t>
          </a:r>
          <a:r>
            <a:rPr lang="es-419" sz="1500" kern="1200" dirty="0">
              <a:solidFill>
                <a:schemeClr val="bg1"/>
              </a:solidFill>
            </a:rPr>
            <a:t>trabajador social experimentado</a:t>
          </a:r>
        </a:p>
      </dsp:txBody>
      <dsp:txXfrm>
        <a:off x="3755575" y="676646"/>
        <a:ext cx="2659512" cy="728163"/>
      </dsp:txXfrm>
    </dsp:sp>
    <dsp:sp modelId="{EB091D88-4643-403E-A1FA-CF527F247C16}">
      <dsp:nvSpPr>
        <dsp:cNvPr id="0" name=""/>
        <dsp:cNvSpPr/>
      </dsp:nvSpPr>
      <dsp:spPr>
        <a:xfrm>
          <a:off x="304326" y="561447"/>
          <a:ext cx="2659512" cy="98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0" rIns="0" bIns="152400" numCol="1" spcCol="1270" anchor="ctr" anchorCtr="0">
          <a:noAutofit/>
        </a:bodyPr>
        <a:lstStyle/>
        <a:p>
          <a:pPr lvl="0" algn="l" defTabSz="666750">
            <a:lnSpc>
              <a:spcPct val="90000"/>
            </a:lnSpc>
            <a:spcBef>
              <a:spcPct val="0"/>
            </a:spcBef>
            <a:spcAft>
              <a:spcPct val="35000"/>
            </a:spcAft>
          </a:pPr>
          <a:r>
            <a:rPr lang="es-419" sz="1500" kern="1200" dirty="0">
              <a:solidFill>
                <a:schemeClr val="bg1"/>
              </a:solidFill>
            </a:rPr>
            <a:t>Integración de un nuevo trabajador social</a:t>
          </a:r>
        </a:p>
      </dsp:txBody>
      <dsp:txXfrm>
        <a:off x="304326" y="561447"/>
        <a:ext cx="2659512" cy="98985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D8994-4F69-1D49-B402-38B1BC4CA207}" type="datetimeFigureOut">
              <a:rPr lang="en-US" smtClean="0"/>
              <a:t>10/11/2018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0767AD-8186-5647-9165-A19B63BA7F43}" type="slidenum">
              <a:rPr lang="en-US" smtClean="0"/>
              <a:t>‹Nº›</a:t>
            </a:fld>
            <a:endParaRPr lang="en-US"/>
          </a:p>
        </p:txBody>
      </p:sp>
    </p:spTree>
    <p:extLst>
      <p:ext uri="{BB962C8B-B14F-4D97-AF65-F5344CB8AC3E}">
        <p14:creationId xmlns:p14="http://schemas.microsoft.com/office/powerpoint/2010/main" val="1174379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spcBef>
                <a:spcPts val="0"/>
              </a:spcBef>
              <a:buNone/>
            </a:pPr>
            <a:r>
              <a:rPr lang="es-419" sz="1100" b="0" dirty="0"/>
              <a:t>2 minutos </a:t>
            </a:r>
          </a:p>
          <a:p>
            <a:pPr lvl="0">
              <a:spcBef>
                <a:spcPts val="0"/>
              </a:spcBef>
              <a:buNone/>
            </a:pPr>
            <a:endParaRPr lang="en-CA" sz="1100" b="1" dirty="0"/>
          </a:p>
          <a:p>
            <a:pPr lvl="0">
              <a:spcBef>
                <a:spcPts val="0"/>
              </a:spcBef>
              <a:buNone/>
            </a:pPr>
            <a:r>
              <a:rPr lang="es-419" sz="1100" b="1" dirty="0"/>
              <a:t>Pregunte</a:t>
            </a:r>
            <a:r>
              <a:rPr lang="es-419" sz="1100" b="0" dirty="0"/>
              <a:t>: ¿Hay</a:t>
            </a:r>
            <a:r>
              <a:rPr lang="es-419" sz="1100" b="0" baseline="0" dirty="0"/>
              <a:t> </a:t>
            </a:r>
            <a:r>
              <a:rPr lang="es-419" sz="1100" baseline="0" dirty="0"/>
              <a:t>alguna opinión, reflexión o pregunta del Módulo 1 que quiera compartir antes de continuar?</a:t>
            </a:r>
          </a:p>
          <a:p>
            <a:pPr lvl="0">
              <a:spcBef>
                <a:spcPts val="0"/>
              </a:spcBef>
              <a:buNone/>
            </a:pPr>
            <a:endParaRPr lang="en-CA" sz="1100" dirty="0"/>
          </a:p>
          <a:p>
            <a:pPr>
              <a:buNone/>
            </a:pPr>
            <a:r>
              <a:rPr lang="es-419" sz="1100" b="1" dirty="0"/>
              <a:t>Diga:</a:t>
            </a:r>
            <a:r>
              <a:rPr lang="es-419" sz="1100" dirty="0"/>
              <a:t> En la última sesión, nos enfocamos principalmente en comprender la definición clave, las funciones</a:t>
            </a:r>
            <a:r>
              <a:rPr lang="es-419" sz="1100" baseline="0" dirty="0"/>
              <a:t> y las estructuras de la supervisión. En este módulo, vamos a pensar más sobre cómo se presenta la supervisión en la práctica diaria e introduciremos algunas herramientas útiles que los supervisores pueden utilizar con un equipo de gestión de casos. </a:t>
            </a:r>
          </a:p>
          <a:p>
            <a:pPr>
              <a:buNone/>
            </a:pPr>
            <a:endParaRPr lang="en-CA" sz="1100" baseline="0" dirty="0"/>
          </a:p>
          <a:p>
            <a:pPr>
              <a:buNone/>
            </a:pPr>
            <a:r>
              <a:rPr lang="es-419" sz="1100" b="1" baseline="0" dirty="0"/>
              <a:t>Nota del Facilitador</a:t>
            </a:r>
            <a:r>
              <a:rPr lang="es-419" sz="1100" baseline="0" dirty="0"/>
              <a:t>: Este módulo resume 7 prácticas de supervisión recomendadas por el SGGC global para promover una buena supervisión y en última instancia mejorar los resultados para los niños, niñas y adolescentes. Es importante mencionar que estas prácticas no son obligatorias. Es responsabilidad de las organizaciones que implementan la gestión de casos en el contexto de su país determinar qué prácticas se pueden aprovechar al máximo, según las estructuras de personal, así como las capacidades y la disponibilidad de los supervisores.</a:t>
            </a:r>
          </a:p>
        </p:txBody>
      </p:sp>
      <p:sp>
        <p:nvSpPr>
          <p:cNvPr id="4" name="Slide Number Placeholder 3"/>
          <p:cNvSpPr>
            <a:spLocks noGrp="1"/>
          </p:cNvSpPr>
          <p:nvPr>
            <p:ph type="sldNum" sz="quarter" idx="10"/>
          </p:nvPr>
        </p:nvSpPr>
        <p:spPr/>
        <p:txBody>
          <a:bodyPr/>
          <a:lstStyle/>
          <a:p>
            <a:fld id="{780767AD-8186-5647-9165-A19B63BA7F43}" type="slidenum">
              <a:rPr lang="en-US" smtClean="0"/>
              <a:t>1</a:t>
            </a:fld>
            <a:endParaRPr lang="en-US" smtClean="0"/>
          </a:p>
        </p:txBody>
      </p:sp>
    </p:spTree>
    <p:extLst>
      <p:ext uri="{BB962C8B-B14F-4D97-AF65-F5344CB8AC3E}">
        <p14:creationId xmlns:p14="http://schemas.microsoft.com/office/powerpoint/2010/main" val="3285408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Clr>
                <a:schemeClr val="dk1"/>
              </a:buClr>
              <a:buSzPct val="25000"/>
              <a:buNone/>
            </a:pPr>
            <a:r>
              <a:rPr lang="es-419" sz="1100" b="0">
                <a:latin typeface="+mn-lt"/>
              </a:rPr>
              <a:t>15 minutos</a:t>
            </a:r>
          </a:p>
          <a:p>
            <a:pPr>
              <a:buClr>
                <a:schemeClr val="dk1"/>
              </a:buClr>
              <a:buSzPct val="25000"/>
              <a:buNone/>
            </a:pPr>
            <a:endParaRPr lang="en-US" sz="1100" b="0" dirty="0">
              <a:latin typeface="+mn-lt"/>
            </a:endParaRPr>
          </a:p>
          <a:p>
            <a:pPr>
              <a:buClr>
                <a:schemeClr val="dk1"/>
              </a:buClr>
              <a:buSzPct val="25000"/>
              <a:buNone/>
            </a:pPr>
            <a:r>
              <a:rPr lang="es-419" sz="1100" b="1">
                <a:latin typeface="+mn-lt"/>
              </a:rPr>
              <a:t>Diga</a:t>
            </a:r>
            <a:r>
              <a:rPr lang="es-419" sz="1100" b="0">
                <a:latin typeface="+mn-lt"/>
              </a:rPr>
              <a:t>: Ahora,</a:t>
            </a:r>
            <a:r>
              <a:rPr lang="es-419" sz="1100" b="0" baseline="0">
                <a:latin typeface="+mn-lt"/>
              </a:rPr>
              <a:t> tomaremos un tiempo para pensar sobre cómo planificar y preparar las Reuniones de Supervisión Individuales y de Gestión de Casos. Como verá en ambas herramientas, se proporciona una agenda sugerida, pero hay otras consideraciones que se deben hacer para prepararse adecuadamente como supervisores y trabajadores sociales. </a:t>
            </a:r>
          </a:p>
          <a:p>
            <a:pPr>
              <a:buClr>
                <a:schemeClr val="dk1"/>
              </a:buClr>
              <a:buSzPct val="25000"/>
              <a:buNone/>
            </a:pPr>
            <a:endParaRPr lang="en-US" sz="1100" dirty="0">
              <a:latin typeface="+mn-lt"/>
            </a:endParaRPr>
          </a:p>
          <a:p>
            <a:pPr>
              <a:buNone/>
            </a:pPr>
            <a:r>
              <a:rPr lang="es-419" sz="1100" b="1">
                <a:latin typeface="+mn-lt"/>
                <a:ea typeface="Calibri"/>
                <a:cs typeface="Calibri"/>
                <a:sym typeface="Calibri"/>
              </a:rPr>
              <a:t>Instrucciones</a:t>
            </a:r>
            <a:r>
              <a:rPr lang="es-419" sz="1100" b="0" i="0" u="none" strike="noStrike" cap="none">
                <a:latin typeface="+mn-lt"/>
                <a:ea typeface="Calibri"/>
                <a:cs typeface="Calibri"/>
                <a:sym typeface="Calibri"/>
              </a:rPr>
              <a:t>: Divida a los participantes en 4 grupos (2 se enfocarán en la supervisión individual y</a:t>
            </a:r>
            <a:r>
              <a:rPr lang="es-419" sz="1100" b="0" i="0" u="none" strike="noStrike" cap="none" baseline="0">
                <a:latin typeface="+mn-lt"/>
                <a:ea typeface="Calibri"/>
                <a:cs typeface="Calibri"/>
                <a:sym typeface="Calibri"/>
              </a:rPr>
              <a:t> 2 se enfocarán en las reuniones de GC).</a:t>
            </a:r>
          </a:p>
          <a:p>
            <a:pPr>
              <a:buNone/>
            </a:pPr>
            <a:endParaRPr lang="en-US" sz="1100" b="0" i="0" u="none" strike="noStrike" cap="none" baseline="0" dirty="0">
              <a:latin typeface="+mn-lt"/>
              <a:ea typeface="Calibri"/>
              <a:cs typeface="Calibri"/>
              <a:sym typeface="Calibri"/>
            </a:endParaRPr>
          </a:p>
          <a:p>
            <a:pPr>
              <a:buNone/>
            </a:pPr>
            <a:r>
              <a:rPr lang="es-419" sz="1100" b="0" i="0" u="none" strike="noStrike" cap="none" baseline="0">
                <a:latin typeface="+mn-lt"/>
                <a:ea typeface="Calibri"/>
                <a:cs typeface="Calibri"/>
                <a:sym typeface="Calibri"/>
              </a:rPr>
              <a:t>Dé a los participantes 10 minutos para discutir en grupo: </a:t>
            </a:r>
          </a:p>
          <a:p>
            <a:pPr marL="800100" lvl="5" indent="-342900">
              <a:buFont typeface="Arial" panose="020B0604020202020204" pitchFamily="34" charset="0"/>
              <a:buChar char="•"/>
            </a:pPr>
            <a:r>
              <a:rPr lang="es-419" sz="1100">
                <a:solidFill>
                  <a:schemeClr val="tx1">
                    <a:lumMod val="65000"/>
                    <a:lumOff val="35000"/>
                  </a:schemeClr>
                </a:solidFill>
                <a:latin typeface="+mn-lt"/>
                <a:ea typeface="Helvetica Neue" charset="0"/>
                <a:cs typeface="Helvetica Neue" charset="0"/>
              </a:rPr>
              <a:t>¿Qué preparativos debe realizar un </a:t>
            </a:r>
            <a:r>
              <a:rPr lang="es-419" sz="1100" b="1" u="sng">
                <a:solidFill>
                  <a:schemeClr val="tx1">
                    <a:lumMod val="65000"/>
                    <a:lumOff val="35000"/>
                  </a:schemeClr>
                </a:solidFill>
                <a:latin typeface="+mn-lt"/>
                <a:ea typeface="Helvetica Neue" charset="0"/>
                <a:cs typeface="Helvetica Neue" charset="0"/>
              </a:rPr>
              <a:t>supervisor</a:t>
            </a:r>
            <a:r>
              <a:rPr lang="es-419" sz="1100">
                <a:solidFill>
                  <a:schemeClr val="tx1">
                    <a:lumMod val="65000"/>
                    <a:lumOff val="35000"/>
                  </a:schemeClr>
                </a:solidFill>
                <a:latin typeface="+mn-lt"/>
                <a:ea typeface="Helvetica Neue" charset="0"/>
                <a:cs typeface="Helvetica Neue" charset="0"/>
              </a:rPr>
              <a:t> para facilitar una reunión exitosa?</a:t>
            </a:r>
          </a:p>
          <a:p>
            <a:pPr marL="800100" lvl="4" indent="-342900">
              <a:lnSpc>
                <a:spcPct val="150000"/>
              </a:lnSpc>
              <a:buFont typeface="Arial" panose="020B0604020202020204" pitchFamily="34" charset="0"/>
              <a:buChar char="•"/>
            </a:pPr>
            <a:r>
              <a:rPr lang="es-419" sz="1100">
                <a:solidFill>
                  <a:schemeClr val="tx1">
                    <a:lumMod val="65000"/>
                    <a:lumOff val="35000"/>
                  </a:schemeClr>
                </a:solidFill>
                <a:latin typeface="+mn-lt"/>
                <a:ea typeface="Helvetica Neue" charset="0"/>
                <a:cs typeface="Helvetica Neue" charset="0"/>
              </a:rPr>
              <a:t>¿Cómo se espera que se preparen los </a:t>
            </a:r>
            <a:r>
              <a:rPr lang="es-419" sz="1100" b="1" u="sng">
                <a:solidFill>
                  <a:schemeClr val="tx1">
                    <a:lumMod val="65000"/>
                    <a:lumOff val="35000"/>
                  </a:schemeClr>
                </a:solidFill>
                <a:latin typeface="+mn-lt"/>
                <a:ea typeface="Helvetica Neue" charset="0"/>
                <a:cs typeface="Helvetica Neue" charset="0"/>
              </a:rPr>
              <a:t>trabajadores sociales</a:t>
            </a:r>
            <a:r>
              <a:rPr lang="es-419" sz="1100">
                <a:solidFill>
                  <a:schemeClr val="tx1">
                    <a:lumMod val="65000"/>
                    <a:lumOff val="35000"/>
                  </a:schemeClr>
                </a:solidFill>
                <a:latin typeface="+mn-lt"/>
                <a:ea typeface="Helvetica Neue" charset="0"/>
                <a:cs typeface="Helvetica Neue" charset="0"/>
              </a:rPr>
              <a:t>?</a:t>
            </a:r>
          </a:p>
          <a:p>
            <a:pPr marL="800100" lvl="4" indent="-342900">
              <a:lnSpc>
                <a:spcPct val="150000"/>
              </a:lnSpc>
              <a:buFont typeface="Arial" panose="020B0604020202020204" pitchFamily="34" charset="0"/>
              <a:buChar char="•"/>
            </a:pPr>
            <a:r>
              <a:rPr lang="es-419" sz="1100">
                <a:solidFill>
                  <a:schemeClr val="tx1">
                    <a:lumMod val="65000"/>
                    <a:lumOff val="35000"/>
                  </a:schemeClr>
                </a:solidFill>
                <a:latin typeface="+mn-lt"/>
                <a:ea typeface="Helvetica Neue" charset="0"/>
                <a:cs typeface="Helvetica Neue" charset="0"/>
              </a:rPr>
              <a:t>¿Cuáles son algunos de los </a:t>
            </a:r>
            <a:r>
              <a:rPr lang="es-419" sz="1100" b="1" u="sng">
                <a:solidFill>
                  <a:schemeClr val="tx1">
                    <a:lumMod val="65000"/>
                    <a:lumOff val="35000"/>
                  </a:schemeClr>
                </a:solidFill>
                <a:latin typeface="+mn-lt"/>
                <a:ea typeface="Helvetica Neue" charset="0"/>
                <a:cs typeface="Helvetica Neue" charset="0"/>
              </a:rPr>
              <a:t>consejos</a:t>
            </a:r>
            <a:r>
              <a:rPr lang="es-419" sz="1100">
                <a:solidFill>
                  <a:schemeClr val="tx1">
                    <a:lumMod val="65000"/>
                    <a:lumOff val="35000"/>
                  </a:schemeClr>
                </a:solidFill>
                <a:latin typeface="+mn-lt"/>
                <a:ea typeface="Helvetica Neue" charset="0"/>
                <a:cs typeface="Helvetica Neue" charset="0"/>
              </a:rPr>
              <a:t> clave para los supervisores cuando dirigen la reunión?</a:t>
            </a:r>
          </a:p>
          <a:p>
            <a:pPr>
              <a:buNone/>
            </a:pPr>
            <a:endParaRPr lang="en-US" sz="1100" b="0" i="0" u="none" strike="noStrike" cap="none" dirty="0">
              <a:latin typeface="+mn-lt"/>
              <a:ea typeface="Calibri"/>
              <a:cs typeface="Calibri"/>
              <a:sym typeface="Calibri"/>
            </a:endParaRPr>
          </a:p>
          <a:p>
            <a:pPr>
              <a:buNone/>
            </a:pPr>
            <a:r>
              <a:rPr lang="es-419" sz="1100">
                <a:latin typeface="+mn-lt"/>
              </a:rPr>
              <a:t>Después de 10 minutos,</a:t>
            </a:r>
            <a:r>
              <a:rPr lang="es-419" sz="1100" baseline="0">
                <a:latin typeface="+mn-lt"/>
              </a:rPr>
              <a:t> solicite al grupo que se reúna de nuevo y discutan en la sesión plenaria. </a:t>
            </a:r>
          </a:p>
          <a:p>
            <a:pPr algn="l">
              <a:buFontTx/>
              <a:buNone/>
            </a:pPr>
            <a:endParaRPr lang="en-US" sz="1100" b="1" dirty="0">
              <a:solidFill>
                <a:schemeClr val="tx1">
                  <a:lumMod val="65000"/>
                  <a:lumOff val="35000"/>
                </a:schemeClr>
              </a:solidFill>
              <a:latin typeface="+mn-lt"/>
              <a:ea typeface="Helvetica Neue" charset="0"/>
              <a:cs typeface="Helvetica Neue" charset="0"/>
            </a:endParaRPr>
          </a:p>
          <a:p>
            <a:pPr algn="l">
              <a:buFontTx/>
              <a:buNone/>
            </a:pPr>
            <a:r>
              <a:rPr lang="es-419" sz="1100" b="1">
                <a:solidFill>
                  <a:schemeClr val="tx1">
                    <a:lumMod val="65000"/>
                    <a:lumOff val="35000"/>
                  </a:schemeClr>
                </a:solidFill>
                <a:latin typeface="+mn-lt"/>
                <a:ea typeface="Helvetica Neue" charset="0"/>
                <a:cs typeface="Helvetica Neue" charset="0"/>
              </a:rPr>
              <a:t>Mensajes clave: </a:t>
            </a:r>
          </a:p>
          <a:p>
            <a:pPr marL="171450" indent="-171450" algn="l">
              <a:buFont typeface="Arial" panose="020B0604020202020204" pitchFamily="34" charset="0"/>
              <a:buChar char="•"/>
            </a:pPr>
            <a:r>
              <a:rPr lang="es-419" sz="1100" b="0">
                <a:solidFill>
                  <a:schemeClr val="tx1">
                    <a:lumMod val="65000"/>
                    <a:lumOff val="35000"/>
                  </a:schemeClr>
                </a:solidFill>
                <a:latin typeface="+mn-lt"/>
                <a:ea typeface="Helvetica Neue" charset="0"/>
                <a:cs typeface="Helvetica Neue" charset="0"/>
              </a:rPr>
              <a:t>Los supervisore</a:t>
            </a:r>
            <a:r>
              <a:rPr lang="es-419" sz="1100" b="0" baseline="0">
                <a:solidFill>
                  <a:schemeClr val="tx1">
                    <a:lumMod val="65000"/>
                    <a:lumOff val="35000"/>
                  </a:schemeClr>
                </a:solidFill>
                <a:latin typeface="+mn-lt"/>
                <a:ea typeface="Helvetica Neue" charset="0"/>
                <a:cs typeface="Helvetica Neue" charset="0"/>
              </a:rPr>
              <a:t>s y trabajadores sociales tienen la responsabilidad de prepararse y aportar en las reuniones de supervisión individual y de GC.</a:t>
            </a:r>
          </a:p>
          <a:p>
            <a:pPr marL="171450" indent="-171450" algn="l">
              <a:buFont typeface="Arial" panose="020B0604020202020204" pitchFamily="34" charset="0"/>
              <a:buChar char="•"/>
            </a:pPr>
            <a:r>
              <a:rPr lang="es-419" sz="1100" b="0" baseline="0">
                <a:solidFill>
                  <a:schemeClr val="tx1">
                    <a:lumMod val="65000"/>
                    <a:lumOff val="35000"/>
                  </a:schemeClr>
                </a:solidFill>
                <a:latin typeface="+mn-lt"/>
                <a:ea typeface="Helvetica Neue" charset="0"/>
                <a:cs typeface="Helvetica Neue" charset="0"/>
              </a:rPr>
              <a:t>Como supervisor, es importante determinar qué debe discutirse en una sesión individual versus en una reunión de GC.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100" b="1">
                <a:latin typeface="+mn-lt"/>
              </a:rPr>
              <a:t>Distribuya</a:t>
            </a:r>
            <a:r>
              <a:rPr lang="es-419" sz="1100">
                <a:latin typeface="+mn-lt"/>
              </a:rPr>
              <a:t>:</a:t>
            </a:r>
            <a:r>
              <a:rPr lang="es-419" sz="1100" baseline="0">
                <a:latin typeface="+mn-lt"/>
              </a:rPr>
              <a:t> el Documento 2.3 Funciones de la Supervisión</a:t>
            </a:r>
          </a:p>
        </p:txBody>
      </p:sp>
      <p:sp>
        <p:nvSpPr>
          <p:cNvPr id="4" name="Slide Number Placeholder 3"/>
          <p:cNvSpPr>
            <a:spLocks noGrp="1"/>
          </p:cNvSpPr>
          <p:nvPr>
            <p:ph type="sldNum" sz="quarter" idx="10"/>
          </p:nvPr>
        </p:nvSpPr>
        <p:spPr/>
        <p:txBody>
          <a:bodyPr/>
          <a:lstStyle/>
          <a:p>
            <a:fld id="{780767AD-8186-5647-9165-A19B63BA7F43}" type="slidenum">
              <a:rPr lang="en-US" smtClean="0"/>
              <a:t>11</a:t>
            </a:fld>
            <a:endParaRPr lang="en-US" smtClean="0"/>
          </a:p>
        </p:txBody>
      </p:sp>
    </p:spTree>
    <p:extLst>
      <p:ext uri="{BB962C8B-B14F-4D97-AF65-F5344CB8AC3E}">
        <p14:creationId xmlns:p14="http://schemas.microsoft.com/office/powerpoint/2010/main" val="1122778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419"/>
              <a:t>Vea</a:t>
            </a:r>
            <a:r>
              <a:rPr lang="es-419" baseline="0"/>
              <a:t> si los participantes tienen alguna pregunta o comentario antes de continuar. </a:t>
            </a:r>
          </a:p>
          <a:p>
            <a:pPr>
              <a:buNone/>
            </a:pPr>
            <a:endParaRPr lang="en-AU"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12</a:t>
            </a:fld>
            <a:endParaRPr lang="en-AU" smtClean="0"/>
          </a:p>
        </p:txBody>
      </p:sp>
    </p:spTree>
    <p:extLst>
      <p:ext uri="{BB962C8B-B14F-4D97-AF65-F5344CB8AC3E}">
        <p14:creationId xmlns:p14="http://schemas.microsoft.com/office/powerpoint/2010/main" val="811617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685800" y="4400550"/>
            <a:ext cx="5486399" cy="3600450"/>
          </a:xfrm>
          <a:prstGeom prst="rect">
            <a:avLst/>
          </a:prstGeom>
          <a:noFill/>
          <a:ln>
            <a:noFill/>
          </a:ln>
        </p:spPr>
        <p:txBody>
          <a:bodyPr lIns="91425" tIns="91425" rIns="91425" bIns="91425" anchor="t" anchorCtr="0">
            <a:noAutofit/>
          </a:bodyPr>
          <a:lstStyle/>
          <a:p>
            <a:pPr>
              <a:buClr>
                <a:schemeClr val="dk1"/>
              </a:buClr>
              <a:buSzPct val="25000"/>
              <a:buNone/>
            </a:pPr>
            <a:r>
              <a:rPr lang="es-419" sz="1100" b="0" dirty="0"/>
              <a:t>10 minutos</a:t>
            </a:r>
          </a:p>
          <a:p>
            <a:pPr>
              <a:buClr>
                <a:schemeClr val="dk1"/>
              </a:buClr>
              <a:buSzPct val="25000"/>
              <a:buNone/>
            </a:pPr>
            <a:endParaRPr lang="en-US" sz="1100" b="1" dirty="0"/>
          </a:p>
          <a:p>
            <a:pPr>
              <a:buClr>
                <a:schemeClr val="dk1"/>
              </a:buClr>
              <a:buSzPct val="25000"/>
              <a:buNone/>
            </a:pPr>
            <a:r>
              <a:rPr lang="es-419" sz="1100" b="1" dirty="0"/>
              <a:t>Diga: </a:t>
            </a:r>
            <a:r>
              <a:rPr lang="es-419" sz="1100" b="0" dirty="0"/>
              <a:t>la siguiente herramienta</a:t>
            </a:r>
            <a:r>
              <a:rPr lang="es-419" sz="1100" b="0" baseline="0" dirty="0"/>
              <a:t> es la Herramienta de Evaluación de la Capacidad del Trabajador Social. Explora 3 áreas principales de competencias de los trabajadores sociales: Actitudes, Conocimiento y Competencias. La idea principal de la herramienta es explorar las áreas en las que un trabajador social ya tiene confianza y dónde podría necesitar más desarrollo de competencias y orientación. </a:t>
            </a:r>
          </a:p>
          <a:p>
            <a:pPr marL="0" marR="0" lvl="0" indent="0" algn="l" defTabSz="914400" rtl="0" eaLnBrk="1" fontAlgn="auto" latinLnBrk="0" hangingPunct="1">
              <a:lnSpc>
                <a:spcPct val="100000"/>
              </a:lnSpc>
              <a:spcBef>
                <a:spcPts val="0"/>
              </a:spcBef>
              <a:spcAft>
                <a:spcPts val="0"/>
              </a:spcAft>
              <a:buClr>
                <a:schemeClr val="dk1"/>
              </a:buClr>
              <a:buSzPct val="25000"/>
              <a:buFontTx/>
              <a:buNone/>
              <a:tabLst/>
              <a:defRPr/>
            </a:pPr>
            <a:endParaRPr lang="en-US"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ct val="25000"/>
              <a:buFontTx/>
              <a:buNone/>
              <a:tabLst/>
              <a:defRPr/>
            </a:pPr>
            <a:r>
              <a:rPr lang="es-419" sz="1100" dirty="0">
                <a:solidFill>
                  <a:schemeClr val="tx1"/>
                </a:solidFill>
                <a:latin typeface="+mn-lt"/>
                <a:ea typeface="+mn-ea"/>
                <a:cs typeface="+mn-cs"/>
              </a:rPr>
              <a:t>Se sugiere que esta herramienta se utilice</a:t>
            </a:r>
            <a:r>
              <a:rPr lang="es-419" sz="1100" baseline="0" dirty="0">
                <a:solidFill>
                  <a:schemeClr val="tx1"/>
                </a:solidFill>
                <a:latin typeface="+mn-lt"/>
                <a:ea typeface="+mn-ea"/>
                <a:cs typeface="+mn-cs"/>
              </a:rPr>
              <a:t> al contratar a un nuevo trabajador social. Un supervisor puede utilizar esta herramienta en las Sesiones Iniciales de Supervisión Individual con un trabajador social para conocer sus fortalezas y las áreas a desarrollar. </a:t>
            </a:r>
          </a:p>
          <a:p>
            <a:pPr>
              <a:buClr>
                <a:schemeClr val="dk1"/>
              </a:buClr>
              <a:buSzPct val="25000"/>
              <a:buNone/>
            </a:pPr>
            <a:endParaRPr lang="en-US" sz="1100" b="1" dirty="0"/>
          </a:p>
          <a:p>
            <a:pPr>
              <a:buNone/>
            </a:pPr>
            <a:r>
              <a:rPr lang="es-419" sz="1100" b="1" i="0" u="none" strike="noStrike" cap="none" dirty="0">
                <a:latin typeface="+mn-lt"/>
                <a:ea typeface="Calibri"/>
                <a:cs typeface="Calibri"/>
                <a:sym typeface="Calibri"/>
              </a:rPr>
              <a:t>Distribuya</a:t>
            </a:r>
            <a:r>
              <a:rPr lang="es-419" sz="1100" dirty="0"/>
              <a:t>: la herramienta 2.4 </a:t>
            </a:r>
            <a:r>
              <a:rPr lang="es-419" sz="1100" dirty="0" smtClean="0"/>
              <a:t>Evaluación</a:t>
            </a:r>
            <a:r>
              <a:rPr lang="es-419" sz="1100" baseline="0" dirty="0" smtClean="0"/>
              <a:t> </a:t>
            </a:r>
            <a:r>
              <a:rPr lang="es-419" sz="1100" baseline="0" dirty="0"/>
              <a:t>de la Capacidad</a:t>
            </a:r>
            <a:r>
              <a:rPr lang="es-419" sz="1100" dirty="0"/>
              <a:t> del Trabajador Social y dele a los participantes tiempo para repasar</a:t>
            </a:r>
          </a:p>
          <a:p>
            <a:pPr>
              <a:buNone/>
            </a:pPr>
            <a:endParaRPr lang="en-US" sz="1100" dirty="0"/>
          </a:p>
          <a:p>
            <a:pPr>
              <a:buNone/>
            </a:pPr>
            <a:r>
              <a:rPr lang="es-419" sz="1100" b="1" dirty="0"/>
              <a:t>Notas del Facilitador</a:t>
            </a:r>
            <a:r>
              <a:rPr lang="es-419" sz="1100" dirty="0"/>
              <a:t>: </a:t>
            </a:r>
          </a:p>
          <a:p>
            <a:pPr marL="171450" indent="-171450">
              <a:buFont typeface="Arial" panose="020B0604020202020204" pitchFamily="34" charset="0"/>
              <a:buChar char="•"/>
            </a:pPr>
            <a:r>
              <a:rPr lang="es-419" sz="1100" dirty="0"/>
              <a:t>Esta herramienta es bastante larga y se podría necesitar varias sesiones para completarla. Las organizaciones</a:t>
            </a:r>
            <a:r>
              <a:rPr lang="es-419" sz="1100" baseline="0" dirty="0"/>
              <a:t> y los s</a:t>
            </a:r>
            <a:r>
              <a:rPr lang="es-419" sz="1100" dirty="0"/>
              <a:t>upervisores pueden determinar si desean dar prioridad a ciertas secciones en diferentes fases del desarrollo de capacidades. </a:t>
            </a:r>
          </a:p>
          <a:p>
            <a:pPr marL="171450" indent="-171450">
              <a:buFont typeface="Arial" panose="020B0604020202020204" pitchFamily="34" charset="0"/>
              <a:buChar char="•"/>
            </a:pPr>
            <a:r>
              <a:rPr lang="es-419" sz="1200" dirty="0">
                <a:solidFill>
                  <a:schemeClr val="tx1"/>
                </a:solidFill>
                <a:latin typeface="+mn-lt"/>
                <a:ea typeface="+mn-ea"/>
                <a:cs typeface="+mn-cs"/>
              </a:rPr>
              <a:t>Evaluar las actitudes es algo muy difícil, al mismo tiempo, las actitudes de un trabajador social son realmente importantes. La herramienta proporciona una sugerencia sobre cómo evaluar las actitudes de un trabajador social, pero también reconoce los desafíos de hacerlo.</a:t>
            </a:r>
          </a:p>
          <a:p>
            <a:pPr marL="171450" indent="-171450">
              <a:buFont typeface="Arial" panose="020B0604020202020204" pitchFamily="34" charset="0"/>
              <a:buChar char="•"/>
            </a:pPr>
            <a:r>
              <a:rPr lang="es-419" sz="1100" dirty="0"/>
              <a:t>La</a:t>
            </a:r>
            <a:r>
              <a:rPr lang="es-419" sz="1100" baseline="0" dirty="0"/>
              <a:t> evaluación de la capacidad puede complementar lo que ya está disponible dentro de su organización; ciertas preguntas también se pueden utilizar como un test previo o posterior de capacitación.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100" dirty="0"/>
          </a:p>
          <a:p>
            <a:pPr>
              <a:buNone/>
            </a:pPr>
            <a:r>
              <a:rPr lang="es-419" sz="1100" b="1" dirty="0"/>
              <a:t>Mensajes Clave:</a:t>
            </a:r>
            <a:r>
              <a:rPr lang="es-419" sz="1100" dirty="0"/>
              <a:t> </a:t>
            </a:r>
          </a:p>
          <a:p>
            <a:pPr marL="171450" indent="-171450">
              <a:buFont typeface="Arial" panose="020B0604020202020204" pitchFamily="34" charset="0"/>
              <a:buChar char="•"/>
            </a:pPr>
            <a:r>
              <a:rPr lang="es-419" sz="1100" dirty="0"/>
              <a:t>El desarrollo de las capacidades nunca termina. El trabajo de protección de la infancia nos exige actualizar constantemente nuestros conocimientos, adaptar nuestras competencias y reconocer nuestras propias fortalezas y desafíos.</a:t>
            </a:r>
          </a:p>
          <a:p>
            <a:pPr>
              <a:buClr>
                <a:schemeClr val="dk1"/>
              </a:buClr>
              <a:buSzPct val="25000"/>
              <a:buNone/>
            </a:pPr>
            <a:endParaRPr lang="en-US" sz="1100" b="0" i="0" u="none" strike="noStrike" cap="none" dirty="0">
              <a:latin typeface="Calibri"/>
              <a:ea typeface="Calibri"/>
              <a:cs typeface="Calibri"/>
            </a:endParaRPr>
          </a:p>
        </p:txBody>
      </p:sp>
      <p:sp>
        <p:nvSpPr>
          <p:cNvPr id="235" name="Shape 2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782144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1" name="Shape 271"/>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s-419" sz="1100" b="0" i="0" u="none" strike="noStrike" cap="none" dirty="0">
                <a:solidFill>
                  <a:schemeClr val="dk1"/>
                </a:solidFill>
                <a:latin typeface="+mn-lt"/>
                <a:ea typeface="Calibri"/>
                <a:cs typeface="Calibri"/>
                <a:sym typeface="Calibri"/>
              </a:rPr>
              <a:t>20 minutos </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s-419" sz="1100" b="1" i="0" u="none" strike="noStrike" cap="none" dirty="0">
                <a:solidFill>
                  <a:schemeClr val="dk1"/>
                </a:solidFill>
                <a:latin typeface="+mn-lt"/>
                <a:ea typeface="Calibri"/>
                <a:cs typeface="Calibri"/>
                <a:sym typeface="Calibri"/>
              </a:rPr>
              <a:t>Diga</a:t>
            </a:r>
            <a:r>
              <a:rPr lang="es-419" sz="1100" b="0" i="0" u="none" strike="noStrike" cap="none" dirty="0">
                <a:solidFill>
                  <a:schemeClr val="dk1"/>
                </a:solidFill>
                <a:latin typeface="+mn-lt"/>
                <a:ea typeface="Calibri"/>
                <a:cs typeface="Calibri"/>
                <a:sym typeface="Calibri"/>
              </a:rPr>
              <a:t>: Debido a </a:t>
            </a:r>
            <a:r>
              <a:rPr lang="es-419" sz="1100" b="0" i="0" u="none" strike="noStrike" cap="none" baseline="0" dirty="0">
                <a:solidFill>
                  <a:schemeClr val="dk1"/>
                </a:solidFill>
                <a:latin typeface="+mn-lt"/>
                <a:ea typeface="Calibri"/>
                <a:cs typeface="Calibri"/>
                <a:sym typeface="Calibri"/>
              </a:rPr>
              <a:t>que esta es una herramienta bastante larga y complicada, vamos a dedicar un poco más de tiempo para estudiarla en parejas.</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baseline="0"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s-419" sz="1100" b="1" i="0" u="none" strike="noStrike" cap="none" dirty="0">
                <a:solidFill>
                  <a:schemeClr val="dk1"/>
                </a:solidFill>
                <a:latin typeface="+mn-lt"/>
                <a:ea typeface="Calibri"/>
                <a:cs typeface="Calibri"/>
                <a:sym typeface="Calibri"/>
              </a:rPr>
              <a:t>Instrucciones</a:t>
            </a:r>
            <a:r>
              <a:rPr lang="es-419" sz="1100" b="0" i="0" u="none" strike="noStrike" cap="none" dirty="0">
                <a:solidFill>
                  <a:schemeClr val="dk1"/>
                </a:solidFill>
                <a:latin typeface="+mn-lt"/>
                <a:ea typeface="Calibri"/>
                <a:cs typeface="Calibri"/>
                <a:sym typeface="Calibri"/>
              </a:rPr>
              <a:t>: Invite a los participantes a trabajar en parejas</a:t>
            </a:r>
            <a:r>
              <a:rPr lang="es-419" sz="1100" b="0" i="0" u="none" strike="noStrike" cap="none" baseline="0" dirty="0">
                <a:solidFill>
                  <a:schemeClr val="dk1"/>
                </a:solidFill>
                <a:latin typeface="+mn-lt"/>
                <a:ea typeface="Calibri"/>
                <a:cs typeface="Calibri"/>
                <a:sym typeface="Calibri"/>
              </a:rPr>
              <a:t> acerca de diferentes secciones de la herramienta de evaluación de las capacidades. </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baseline="0"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s-419" sz="1100" b="0" i="0" u="none" strike="noStrike" cap="none" baseline="0" dirty="0">
                <a:solidFill>
                  <a:schemeClr val="dk1"/>
                </a:solidFill>
                <a:latin typeface="+mn-lt"/>
                <a:ea typeface="Calibri"/>
                <a:cs typeface="Calibri"/>
                <a:sym typeface="Calibri"/>
              </a:rPr>
              <a:t>Pídales que analicen con su compañero: </a:t>
            </a:r>
          </a:p>
          <a:p>
            <a:pPr marL="285750" lvl="1" indent="-285750">
              <a:spcBef>
                <a:spcPts val="1000"/>
              </a:spcBef>
              <a:buClr>
                <a:srgbClr val="97467D"/>
              </a:buClr>
              <a:buSzPct val="100000"/>
              <a:buFont typeface="Wingdings" charset="2"/>
              <a:buChar char="§"/>
            </a:pPr>
            <a:r>
              <a:rPr lang="es-419" sz="1100" dirty="0">
                <a:solidFill>
                  <a:schemeClr val="tx1">
                    <a:lumMod val="65000"/>
                    <a:lumOff val="35000"/>
                  </a:schemeClr>
                </a:solidFill>
                <a:latin typeface="+mn-lt"/>
                <a:ea typeface="Helvetica Neue" charset="0"/>
                <a:cs typeface="Helvetica Neue" charset="0"/>
              </a:rPr>
              <a:t>¿De qué maneras puede ayudar a que los trabajadores sociales se sientan cómodos con esta evaluación?</a:t>
            </a:r>
          </a:p>
          <a:p>
            <a:pPr marL="285750" lvl="1" indent="-285750">
              <a:spcBef>
                <a:spcPts val="1000"/>
              </a:spcBef>
              <a:buClr>
                <a:srgbClr val="97467D"/>
              </a:buClr>
              <a:buSzPct val="100000"/>
              <a:buFont typeface="Wingdings" charset="2"/>
              <a:buChar char="§"/>
            </a:pPr>
            <a:r>
              <a:rPr lang="es-419" sz="1100" dirty="0">
                <a:solidFill>
                  <a:schemeClr val="tx1">
                    <a:lumMod val="65000"/>
                    <a:lumOff val="35000"/>
                  </a:schemeClr>
                </a:solidFill>
                <a:latin typeface="+mn-lt"/>
                <a:ea typeface="Helvetica Neue" charset="0"/>
                <a:cs typeface="Helvetica Neue" charset="0"/>
              </a:rPr>
              <a:t>¿Cómo desarrollaría un plan de desarrollo de capacidades después de finalizar la evaluación?</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baseline="0"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s-419" sz="1100" b="0" i="0" u="none" strike="noStrike" cap="none" baseline="0" dirty="0">
                <a:solidFill>
                  <a:schemeClr val="dk1"/>
                </a:solidFill>
                <a:latin typeface="+mn-lt"/>
                <a:ea typeface="Calibri"/>
                <a:cs typeface="Calibri"/>
                <a:sym typeface="Calibri"/>
              </a:rPr>
              <a:t>Después de 10 minutos, invite a las parejas a integrar el grupo completo y a revisar en la sesión plenaria. </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baseline="0" dirty="0" smtClean="0">
              <a:solidFill>
                <a:schemeClr val="dk1"/>
              </a:solidFill>
              <a:latin typeface="+mn-lt"/>
              <a:ea typeface="Calibri"/>
              <a:cs typeface="Calibri"/>
              <a:sym typeface="Calibri"/>
            </a:endParaRPr>
          </a:p>
          <a:p>
            <a:pPr>
              <a:buNone/>
            </a:pPr>
            <a:r>
              <a:rPr lang="es-419" sz="1100" b="1" dirty="0"/>
              <a:t>Mensajes Clave:</a:t>
            </a:r>
            <a:r>
              <a:rPr lang="es-419" sz="1100" dirty="0"/>
              <a:t> </a:t>
            </a:r>
          </a:p>
          <a:p>
            <a:pPr marL="171450" indent="-171450">
              <a:buFont typeface="Arial" panose="020B0604020202020204" pitchFamily="34" charset="0"/>
              <a:buChar char="•"/>
            </a:pPr>
            <a:r>
              <a:rPr lang="es-419" sz="1100" b="0" i="0" u="none" strike="noStrike" cap="none" baseline="0" dirty="0">
                <a:solidFill>
                  <a:schemeClr val="tx1"/>
                </a:solidFill>
                <a:latin typeface="+mn-lt"/>
                <a:ea typeface="+mn-ea"/>
                <a:cs typeface="+mn-cs"/>
                <a:sym typeface="Calibri"/>
              </a:rPr>
              <a:t>Lo mejor es utilizar esta herramienta conjuntamente entre el trabajador social y el supervisor, ¡además es esencial que creen una relación </a:t>
            </a:r>
            <a:r>
              <a:rPr lang="es-419" sz="1100" b="1" i="0" u="sng" strike="noStrike" cap="none" baseline="0" dirty="0">
                <a:solidFill>
                  <a:schemeClr val="tx1"/>
                </a:solidFill>
                <a:latin typeface="+mn-lt"/>
                <a:ea typeface="+mn-ea"/>
                <a:cs typeface="+mn-cs"/>
                <a:sym typeface="Calibri"/>
              </a:rPr>
              <a:t>segura y de confianza</a:t>
            </a:r>
            <a:r>
              <a:rPr lang="es-419" sz="1100" b="0" i="0" u="none" strike="noStrike" cap="none" baseline="0" dirty="0">
                <a:solidFill>
                  <a:schemeClr val="tx1"/>
                </a:solidFill>
                <a:latin typeface="+mn-lt"/>
                <a:ea typeface="+mn-ea"/>
                <a:cs typeface="+mn-cs"/>
                <a:sym typeface="Calibri"/>
              </a:rPr>
              <a:t>! </a:t>
            </a:r>
          </a:p>
          <a:p>
            <a:pPr marL="0" marR="0" lvl="0" indent="0" algn="l" rtl="0">
              <a:lnSpc>
                <a:spcPct val="100000"/>
              </a:lnSpc>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p:txBody>
      </p:sp>
      <p:sp>
        <p:nvSpPr>
          <p:cNvPr id="272" name="Shape 272"/>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7655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419" sz="1100"/>
              <a:t>Vea</a:t>
            </a:r>
            <a:r>
              <a:rPr lang="es-419" sz="1100" baseline="0"/>
              <a:t> si los participantes tienen alguna pregunta o comentario antes de continuar. </a:t>
            </a:r>
          </a:p>
          <a:p>
            <a:pPr>
              <a:buNone/>
            </a:pPr>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15</a:t>
            </a:fld>
            <a:endParaRPr lang="en-AU" smtClean="0"/>
          </a:p>
        </p:txBody>
      </p:sp>
    </p:spTree>
    <p:extLst>
      <p:ext uri="{BB962C8B-B14F-4D97-AF65-F5344CB8AC3E}">
        <p14:creationId xmlns:p14="http://schemas.microsoft.com/office/powerpoint/2010/main" val="629021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7" name="Shape 257"/>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r>
              <a:rPr lang="es-419" sz="1100" b="0"/>
              <a:t>5 minutos</a:t>
            </a:r>
          </a:p>
          <a:p>
            <a:pPr>
              <a:buNone/>
            </a:pPr>
            <a:endParaRPr lang="en-US" sz="1100" dirty="0"/>
          </a:p>
          <a:p>
            <a:pPr>
              <a:buNone/>
            </a:pPr>
            <a:r>
              <a:rPr lang="es-419" sz="1100" b="1"/>
              <a:t>Diga</a:t>
            </a:r>
            <a:r>
              <a:rPr lang="es-419" sz="1100"/>
              <a:t>: El aprendizaje por observación es una práctica común para los trabajadores sociales nuevo</a:t>
            </a:r>
            <a:r>
              <a:rPr lang="es-419" sz="1100" baseline="0"/>
              <a:t>s. S</a:t>
            </a:r>
            <a:r>
              <a:rPr lang="es-419" sz="1100">
                <a:solidFill>
                  <a:schemeClr val="tx1"/>
                </a:solidFill>
                <a:latin typeface="+mn-lt"/>
                <a:ea typeface="+mn-ea"/>
                <a:cs typeface="+mn-cs"/>
              </a:rPr>
              <a:t>e utiliza para mostrar a los trabajadores sociales </a:t>
            </a:r>
            <a:r>
              <a:rPr lang="es-419" sz="1100" b="1" i="1">
                <a:solidFill>
                  <a:schemeClr val="tx1"/>
                </a:solidFill>
                <a:latin typeface="+mn-lt"/>
                <a:ea typeface="+mn-ea"/>
                <a:cs typeface="+mn-cs"/>
              </a:rPr>
              <a:t>cómo</a:t>
            </a:r>
            <a:r>
              <a:rPr lang="es-419" sz="1100">
                <a:solidFill>
                  <a:schemeClr val="tx1"/>
                </a:solidFill>
                <a:latin typeface="+mn-lt"/>
                <a:ea typeface="+mn-ea"/>
                <a:cs typeface="+mn-cs"/>
              </a:rPr>
              <a:t> interactuar con los niños, niñas y adolescentes y las familias, en particular a los trabajadores sociales que son nuevos o inexpertos.  Durante una visita de aprendizaje por observación, un trabajador social experto o supervisor realiza una entrevista o reunión con un niño, niña y adolescente (o encargado del cuidado) como si el trabajador social no estuviera presente. El trabajador social es un observador neutral durante este contacto con fines de aprendizaje y desarrollo. </a:t>
            </a:r>
          </a:p>
          <a:p>
            <a:pPr>
              <a:buNone/>
            </a:pPr>
            <a:endParaRPr lang="en-US"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100" b="1" i="0" u="none" strike="noStrike" cap="none">
                <a:latin typeface="+mn-lt"/>
                <a:ea typeface="Calibri"/>
                <a:cs typeface="Calibri"/>
                <a:sym typeface="Calibri"/>
              </a:rPr>
              <a:t>Distribuya</a:t>
            </a:r>
            <a:r>
              <a:rPr lang="es-419" sz="1100" b="0" i="0" u="none" strike="noStrike" cap="none">
                <a:latin typeface="+mn-lt"/>
                <a:ea typeface="Calibri"/>
                <a:cs typeface="Calibri"/>
                <a:sym typeface="Calibri"/>
              </a:rPr>
              <a:t>: 2.5</a:t>
            </a:r>
            <a:r>
              <a:rPr lang="es-419" sz="1100" b="0" i="0" u="none" strike="noStrike" cap="none" baseline="0">
                <a:latin typeface="+mn-lt"/>
                <a:ea typeface="Calibri"/>
                <a:cs typeface="Calibri"/>
                <a:sym typeface="Calibri"/>
              </a:rPr>
              <a:t> H</a:t>
            </a:r>
            <a:r>
              <a:rPr lang="es-419" sz="1100" b="0" i="0" u="none" strike="noStrike" cap="none">
                <a:latin typeface="+mn-lt"/>
                <a:ea typeface="Calibri"/>
                <a:cs typeface="Calibri"/>
                <a:sym typeface="Calibri"/>
              </a:rPr>
              <a:t>erramienta de aprendizaje por observación a los participantes y revísenlo juntos </a:t>
            </a:r>
          </a:p>
          <a:p>
            <a:pPr>
              <a:buNone/>
            </a:pPr>
            <a:endParaRPr lang="en-US" sz="1100" b="1" kern="1200" dirty="0">
              <a:solidFill>
                <a:schemeClr val="tx1"/>
              </a:solidFill>
              <a:effectLst/>
              <a:latin typeface="+mn-lt"/>
              <a:ea typeface="+mn-ea"/>
              <a:cs typeface="+mn-cs"/>
            </a:endParaRPr>
          </a:p>
          <a:p>
            <a:pPr>
              <a:buNone/>
            </a:pPr>
            <a:r>
              <a:rPr lang="es-419" sz="1100" b="1">
                <a:solidFill>
                  <a:schemeClr val="tx1"/>
                </a:solidFill>
                <a:latin typeface="+mn-lt"/>
                <a:ea typeface="+mn-ea"/>
                <a:cs typeface="+mn-cs"/>
              </a:rPr>
              <a:t>Diga: </a:t>
            </a:r>
            <a:r>
              <a:rPr lang="es-419" sz="1100" b="0">
                <a:solidFill>
                  <a:schemeClr val="tx1"/>
                </a:solidFill>
                <a:latin typeface="+mn-lt"/>
                <a:ea typeface="+mn-ea"/>
                <a:cs typeface="+mn-cs"/>
              </a:rPr>
              <a:t>A diferencia</a:t>
            </a:r>
            <a:r>
              <a:rPr lang="es-419" sz="1100" b="0" baseline="0">
                <a:solidFill>
                  <a:schemeClr val="tx1"/>
                </a:solidFill>
                <a:latin typeface="+mn-lt"/>
                <a:ea typeface="+mn-ea"/>
                <a:cs typeface="+mn-cs"/>
              </a:rPr>
              <a:t> de las otras herramientas, la herramienta de aprendizaje por observación está destinada para uso del trabajador social. El trabajador social debe usar la herramienta para tomar nota y reflexionar sobre </a:t>
            </a:r>
            <a:r>
              <a:rPr lang="es-419" sz="1100">
                <a:solidFill>
                  <a:schemeClr val="tx1"/>
                </a:solidFill>
                <a:latin typeface="+mn-lt"/>
                <a:ea typeface="+mn-ea"/>
                <a:cs typeface="+mn-cs"/>
              </a:rPr>
              <a:t>las interacciones entre el trabajador social experto o el supervisor y el niño, niña y adolescente o la familia. </a:t>
            </a:r>
          </a:p>
          <a:p>
            <a:pPr>
              <a:buNone/>
            </a:pPr>
            <a:endParaRPr lang="en-US" sz="1100" kern="1200" dirty="0">
              <a:solidFill>
                <a:schemeClr val="tx1"/>
              </a:solidFill>
              <a:effectLst/>
              <a:latin typeface="+mn-lt"/>
              <a:ea typeface="+mn-ea"/>
              <a:cs typeface="+mn-cs"/>
            </a:endParaRPr>
          </a:p>
          <a:p>
            <a:pPr>
              <a:buNone/>
            </a:pPr>
            <a:r>
              <a:rPr lang="es-419" sz="1100">
                <a:solidFill>
                  <a:schemeClr val="tx1"/>
                </a:solidFill>
                <a:latin typeface="+mn-lt"/>
                <a:ea typeface="+mn-ea"/>
                <a:cs typeface="+mn-cs"/>
              </a:rPr>
              <a:t>Las reflexiones y las discusiones de las sesiones de aprendizaje por observación se deben realizar en sesiones de supervisión individuales</a:t>
            </a:r>
          </a:p>
          <a:p>
            <a:pPr>
              <a:buNone/>
            </a:pPr>
            <a:endParaRPr lang="en-US" sz="1100" dirty="0"/>
          </a:p>
          <a:p>
            <a:pPr>
              <a:buNone/>
            </a:pPr>
            <a:r>
              <a:rPr lang="es-419" sz="1100" b="1"/>
              <a:t>Mensajes Clave:</a:t>
            </a:r>
            <a:r>
              <a:rPr lang="es-419" sz="1100"/>
              <a:t> </a:t>
            </a:r>
          </a:p>
          <a:p>
            <a:pPr marL="171450" indent="-171450">
              <a:buFont typeface="Arial" panose="020B0604020202020204" pitchFamily="34" charset="0"/>
              <a:buChar char="•"/>
            </a:pPr>
            <a:r>
              <a:rPr lang="es-419" sz="1100"/>
              <a:t>Una de las mejores formas en que los nuevos trabajadores sociales aprenden es</a:t>
            </a:r>
            <a:r>
              <a:rPr lang="es-419" sz="1100" baseline="0"/>
              <a:t> a través de la </a:t>
            </a:r>
            <a:r>
              <a:rPr lang="es-419" sz="1100" b="1" baseline="0"/>
              <a:t>observación</a:t>
            </a:r>
            <a:r>
              <a:rPr lang="es-419" sz="1100" baseline="0"/>
              <a:t> de cómo se presenta nuestro trabajo en las interacciones diarias con niños, niñas y adolescentes y proveedores de cuidados. </a:t>
            </a:r>
          </a:p>
          <a:p>
            <a:pPr marL="171450" indent="-171450">
              <a:buFont typeface="Arial" panose="020B0604020202020204" pitchFamily="34" charset="0"/>
              <a:buChar char="•"/>
            </a:pPr>
            <a:r>
              <a:rPr lang="es-419" sz="1100" baseline="0"/>
              <a:t>Es importante que la persona de la que el nuevo trabajador social aprende por observación tenga experiencia y sea calificada. Asegúrese de que todos los involucrados comprendan el propósito del aprendizaje por observación.</a:t>
            </a:r>
          </a:p>
          <a:p>
            <a:pPr marL="171450" indent="-171450">
              <a:buFont typeface="Arial" panose="020B0604020202020204" pitchFamily="34" charset="0"/>
              <a:buChar char="•"/>
            </a:pPr>
            <a:r>
              <a:rPr lang="es-419" sz="1100" baseline="0"/>
              <a:t>La confianza entre el nuevo trabajador social y el trabajador social experto o supervisor es importante antes de que se realice el aprendizaje por observación.</a:t>
            </a:r>
          </a:p>
          <a:p>
            <a:pPr marL="171450" indent="-171450">
              <a:buFont typeface="Arial" panose="020B0604020202020204" pitchFamily="34" charset="0"/>
              <a:buChar char="•"/>
            </a:pPr>
            <a:r>
              <a:rPr lang="es-419" sz="1100" b="1" baseline="0"/>
              <a:t>La preparación es necesaria; el consentimiento del niño, niña y adolescente y del encargado del cuidado son fundamentales. </a:t>
            </a:r>
          </a:p>
          <a:p>
            <a:pPr>
              <a:buClr>
                <a:schemeClr val="dk1"/>
              </a:buClr>
              <a:buSzPct val="25000"/>
              <a:buNone/>
            </a:pPr>
            <a:endParaRPr lang="en-US" b="1" i="0" u="none" strike="noStrike" cap="none" dirty="0">
              <a:latin typeface="Calibri"/>
              <a:ea typeface="Calibri"/>
              <a:cs typeface="Calibri"/>
            </a:endParaRP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258" name="Shape 25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166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4" name="Shape 26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SzPct val="25000"/>
              <a:buNone/>
            </a:pPr>
            <a:r>
              <a:rPr lang="es-419" sz="1100"/>
              <a:t>10 minutos</a:t>
            </a:r>
          </a:p>
          <a:p>
            <a:pPr>
              <a:buSzPct val="25000"/>
              <a:buNone/>
            </a:pPr>
            <a:endParaRPr lang="en-US" sz="1100" dirty="0"/>
          </a:p>
          <a:p>
            <a:pPr>
              <a:buNone/>
            </a:pPr>
            <a:r>
              <a:rPr lang="es-419" sz="1100" b="1"/>
              <a:t>Diga</a:t>
            </a:r>
            <a:r>
              <a:rPr lang="es-419" sz="1100"/>
              <a:t>: La observación</a:t>
            </a:r>
            <a:r>
              <a:rPr lang="es-419" sz="1100" baseline="0"/>
              <a:t> es una práctica similar al aprendizaje por observación; pero con las funciones se cambian. Durante una observación, el trabajador social dirige la interacción y el supervisor asume la responsabilidad de observar la interacción del trabajador social con un niño, niña y adolescente o familia. </a:t>
            </a:r>
          </a:p>
          <a:p>
            <a:pPr>
              <a:buNone/>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100" b="1" i="0" u="none" strike="noStrike" cap="none">
                <a:latin typeface="+mn-lt"/>
                <a:ea typeface="Calibri"/>
                <a:cs typeface="Calibri"/>
                <a:sym typeface="Calibri"/>
              </a:rPr>
              <a:t>Distribuya</a:t>
            </a:r>
            <a:r>
              <a:rPr lang="es-419" sz="1100" b="0" i="0" u="none" strike="noStrike" cap="none">
                <a:latin typeface="+mn-lt"/>
                <a:ea typeface="Calibri"/>
                <a:cs typeface="Calibri"/>
                <a:sym typeface="Calibri"/>
              </a:rPr>
              <a:t>: 2.6 Herramienta de observación a los participantes y revísenlo juntos. </a:t>
            </a:r>
          </a:p>
          <a:p>
            <a:pPr>
              <a:buNone/>
            </a:pPr>
            <a:endParaRPr lang="en-US" sz="1100" b="1" kern="1200" dirty="0">
              <a:solidFill>
                <a:schemeClr val="tx1"/>
              </a:solidFill>
              <a:effectLst/>
              <a:latin typeface="+mn-lt"/>
              <a:ea typeface="+mn-ea"/>
              <a:cs typeface="+mn-cs"/>
            </a:endParaRPr>
          </a:p>
          <a:p>
            <a:pPr>
              <a:buNone/>
            </a:pPr>
            <a:r>
              <a:rPr lang="es-419" sz="1100" b="1"/>
              <a:t>Diga</a:t>
            </a:r>
            <a:r>
              <a:rPr lang="es-419" sz="1100"/>
              <a:t>: Las</a:t>
            </a:r>
            <a:r>
              <a:rPr lang="es-419" sz="1100" baseline="0"/>
              <a:t> secciones de esta herramienta son las mismas que las de la herramienta de aprendizaje por observación. Es el supervisor quien toma notas y hace observaciones en esta ocasión. </a:t>
            </a:r>
          </a:p>
          <a:p>
            <a:pPr>
              <a:buNone/>
            </a:pPr>
            <a:endParaRPr lang="en-US" sz="1100" dirty="0"/>
          </a:p>
          <a:p>
            <a:pPr>
              <a:buNone/>
            </a:pPr>
            <a:r>
              <a:rPr lang="es-419" sz="1100" b="1"/>
              <a:t>Mensajes Clave:</a:t>
            </a:r>
          </a:p>
          <a:p>
            <a:pPr marL="171450" indent="-171450">
              <a:buFont typeface="Arial" panose="020B0604020202020204" pitchFamily="34" charset="0"/>
              <a:buChar char="•"/>
            </a:pPr>
            <a:r>
              <a:rPr lang="es-419" sz="1100"/>
              <a:t>No es una</a:t>
            </a:r>
            <a:r>
              <a:rPr lang="es-419" sz="1100" baseline="0"/>
              <a:t> “auditoría” del trabajador social, sin embargo, reconoce las fortalezas y las áreas para el desarrollo.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b="1">
                <a:solidFill>
                  <a:schemeClr val="tx1"/>
                </a:solidFill>
                <a:latin typeface="+mn-lt"/>
                <a:ea typeface="+mn-ea"/>
                <a:cs typeface="+mn-cs"/>
              </a:rPr>
              <a:t>La preparación es necesaria; el consentimiento del niño, niña y adolescente y del encargado del cuidado son fundamentales. </a:t>
            </a:r>
          </a:p>
          <a:p>
            <a:pPr marL="171450" indent="-171450">
              <a:buFont typeface="Arial" panose="020B0604020202020204" pitchFamily="34" charset="0"/>
              <a:buChar char="•"/>
            </a:pPr>
            <a:r>
              <a:rPr lang="es-419" sz="1100" baseline="0"/>
              <a:t>La confianza entre el trabajador social y el supervisor es importante para que las observaciones sean efectivas. </a:t>
            </a:r>
          </a:p>
          <a:p>
            <a:pPr marL="171450" indent="-171450">
              <a:buFont typeface="Arial" panose="020B0604020202020204" pitchFamily="34" charset="0"/>
              <a:buChar char="•"/>
            </a:pPr>
            <a:r>
              <a:rPr lang="es-419" sz="1100"/>
              <a:t>Un supervisor solo debe interrumpir una sesión si se infringe un princi</a:t>
            </a:r>
            <a:r>
              <a:rPr lang="es-419" sz="1100" baseline="0"/>
              <a:t>pio guía </a:t>
            </a:r>
            <a:r>
              <a:rPr lang="es-419" sz="1100"/>
              <a:t>de la gestión de casos o si el trabajador social explícitamente solicita apoyo o comentarios.</a:t>
            </a:r>
          </a:p>
          <a:p>
            <a:pPr>
              <a:buSzPct val="25000"/>
              <a:buNone/>
            </a:pPr>
            <a:endParaRPr lang="en-US" sz="1100" dirty="0"/>
          </a:p>
        </p:txBody>
      </p:sp>
      <p:sp>
        <p:nvSpPr>
          <p:cNvPr id="265" name="Shape 26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6034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1" name="Shape 271"/>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ct val="25000"/>
              <a:buFontTx/>
              <a:buNone/>
              <a:tabLst/>
              <a:defRPr/>
            </a:pPr>
            <a:r>
              <a:rPr lang="es-419" sz="1100" b="0" dirty="0">
                <a:latin typeface="+mn-lt"/>
              </a:rPr>
              <a:t>70 minutos </a:t>
            </a:r>
          </a:p>
          <a:p>
            <a:pPr marL="0" marR="0" lvl="0" indent="0" algn="l" defTabSz="914400" rtl="0" eaLnBrk="1" fontAlgn="auto" latinLnBrk="0" hangingPunct="1">
              <a:lnSpc>
                <a:spcPct val="100000"/>
              </a:lnSpc>
              <a:spcBef>
                <a:spcPts val="0"/>
              </a:spcBef>
              <a:spcAft>
                <a:spcPts val="0"/>
              </a:spcAft>
              <a:buClr>
                <a:schemeClr val="dk1"/>
              </a:buClr>
              <a:buSzPct val="25000"/>
              <a:buFontTx/>
              <a:buNone/>
              <a:tabLst/>
              <a:defRPr/>
            </a:pPr>
            <a:endParaRPr lang="en-US" sz="1100" b="1" dirty="0">
              <a:latin typeface="+mn-lt"/>
            </a:endParaRPr>
          </a:p>
          <a:p>
            <a:pPr>
              <a:buClr>
                <a:schemeClr val="dk1"/>
              </a:buClr>
              <a:buSzPct val="25000"/>
              <a:buNone/>
            </a:pPr>
            <a:r>
              <a:rPr lang="es-419" sz="1100" b="1" dirty="0">
                <a:latin typeface="+mn-lt"/>
              </a:rPr>
              <a:t>Diga:</a:t>
            </a:r>
            <a:r>
              <a:rPr lang="es-419" sz="1100" b="0" baseline="0" dirty="0">
                <a:latin typeface="+mn-lt"/>
              </a:rPr>
              <a:t> ahora aprovecharemos la oportunidad de practicar utilizando la herramienta de observación.</a:t>
            </a:r>
          </a:p>
          <a:p>
            <a:pPr>
              <a:buClr>
                <a:schemeClr val="dk1"/>
              </a:buClr>
              <a:buSzPct val="25000"/>
              <a:buNone/>
            </a:pPr>
            <a:endParaRPr lang="en-US" sz="1100" b="0" baseline="0" dirty="0">
              <a:latin typeface="+mn-lt"/>
            </a:endParaRPr>
          </a:p>
          <a:p>
            <a:pPr>
              <a:buClr>
                <a:schemeClr val="dk1"/>
              </a:buClr>
              <a:buSzPct val="25000"/>
              <a:buNone/>
            </a:pPr>
            <a:r>
              <a:rPr lang="es-419" sz="1100" b="1" i="0" u="none" strike="noStrike" cap="none" dirty="0">
                <a:latin typeface="+mn-lt"/>
                <a:ea typeface="Calibri"/>
                <a:cs typeface="Calibri"/>
                <a:sym typeface="Calibri"/>
              </a:rPr>
              <a:t>Distribuya</a:t>
            </a:r>
            <a:r>
              <a:rPr lang="es-419" sz="1100" b="0" baseline="0" dirty="0">
                <a:latin typeface="+mn-lt"/>
                <a:ea typeface="Calibri"/>
                <a:cs typeface="Calibri"/>
                <a:sym typeface="Calibri"/>
              </a:rPr>
              <a:t>: el Documento 2.7 Herramienta de Observación de Dramatización</a:t>
            </a:r>
          </a:p>
          <a:p>
            <a:pPr>
              <a:buClr>
                <a:schemeClr val="dk1"/>
              </a:buClr>
              <a:buSzPct val="25000"/>
              <a:buNone/>
            </a:pPr>
            <a:endParaRPr lang="en-US" sz="1100" b="1" dirty="0">
              <a:latin typeface="+mn-lt"/>
            </a:endParaRPr>
          </a:p>
          <a:p>
            <a:pPr marL="228600" indent="-228600">
              <a:buClr>
                <a:schemeClr val="dk1"/>
              </a:buClr>
              <a:buSzPct val="100000"/>
              <a:buFont typeface="Calibri"/>
              <a:buAutoNum type="arabicPeriod"/>
            </a:pPr>
            <a:r>
              <a:rPr lang="es-419" sz="1100" b="0" i="0" u="none" strike="noStrike" cap="none" dirty="0">
                <a:latin typeface="+mn-lt"/>
                <a:ea typeface="Calibri"/>
                <a:cs typeface="Calibri"/>
                <a:sym typeface="Calibri"/>
              </a:rPr>
              <a:t>Divida a los participantes en equipos de tres (papeles de </a:t>
            </a:r>
            <a:r>
              <a:rPr lang="es-419" sz="1100" b="0" i="0" u="none" strike="noStrike" cap="none" dirty="0" smtClean="0">
                <a:latin typeface="+mn-lt"/>
                <a:ea typeface="Calibri"/>
                <a:cs typeface="Calibri"/>
                <a:sym typeface="Calibri"/>
              </a:rPr>
              <a:t>Trabajador Social</a:t>
            </a:r>
            <a:r>
              <a:rPr lang="es-419" sz="1100" b="0" i="0" u="none" strike="noStrike" cap="none" dirty="0">
                <a:latin typeface="+mn-lt"/>
                <a:ea typeface="Calibri"/>
                <a:cs typeface="Calibri"/>
                <a:sym typeface="Calibri"/>
              </a:rPr>
              <a:t>, </a:t>
            </a:r>
            <a:r>
              <a:rPr lang="es-419" sz="1100" b="0" i="0" u="none" strike="noStrike" cap="none" dirty="0" smtClean="0">
                <a:latin typeface="+mn-lt"/>
                <a:ea typeface="Calibri"/>
                <a:cs typeface="Calibri"/>
                <a:sym typeface="Calibri"/>
              </a:rPr>
              <a:t>Supervisor </a:t>
            </a:r>
            <a:r>
              <a:rPr lang="es-419" sz="1100" b="0" i="0" u="none" strike="noStrike" cap="none" dirty="0">
                <a:latin typeface="+mn-lt"/>
                <a:ea typeface="Calibri"/>
                <a:cs typeface="Calibri"/>
                <a:sym typeface="Calibri"/>
              </a:rPr>
              <a:t>y </a:t>
            </a:r>
            <a:r>
              <a:rPr lang="es-419" sz="1100" b="0" i="0" u="none" strike="noStrike" cap="none" dirty="0" smtClean="0">
                <a:latin typeface="+mn-lt"/>
                <a:ea typeface="Calibri"/>
                <a:cs typeface="Calibri"/>
                <a:sym typeface="Calibri"/>
              </a:rPr>
              <a:t>Niño</a:t>
            </a:r>
            <a:r>
              <a:rPr lang="es-419" sz="1100" b="0" i="0" u="none" strike="noStrike" cap="none" dirty="0">
                <a:latin typeface="+mn-lt"/>
                <a:ea typeface="Calibri"/>
                <a:cs typeface="Calibri"/>
                <a:sym typeface="Calibri"/>
              </a:rPr>
              <a:t>, </a:t>
            </a:r>
            <a:r>
              <a:rPr lang="es-419" sz="1100" b="0" i="0" u="none" strike="noStrike" cap="none" dirty="0" smtClean="0">
                <a:latin typeface="+mn-lt"/>
                <a:ea typeface="Calibri"/>
                <a:cs typeface="Calibri"/>
                <a:sym typeface="Calibri"/>
              </a:rPr>
              <a:t>Niña </a:t>
            </a:r>
            <a:r>
              <a:rPr lang="es-419" sz="1100" b="0" i="0" u="none" strike="noStrike" cap="none" dirty="0">
                <a:latin typeface="+mn-lt"/>
                <a:ea typeface="Calibri"/>
                <a:cs typeface="Calibri"/>
                <a:sym typeface="Calibri"/>
              </a:rPr>
              <a:t>y </a:t>
            </a:r>
            <a:r>
              <a:rPr lang="es-419" sz="1100" b="0" i="0" u="none" strike="noStrike" cap="none" dirty="0" smtClean="0">
                <a:latin typeface="+mn-lt"/>
                <a:ea typeface="Calibri"/>
                <a:cs typeface="Calibri"/>
                <a:sym typeface="Calibri"/>
              </a:rPr>
              <a:t>Adolescente</a:t>
            </a:r>
            <a:r>
              <a:rPr lang="es-419" sz="1100" b="0" i="0" u="none" strike="noStrike" cap="none" dirty="0">
                <a:latin typeface="+mn-lt"/>
                <a:ea typeface="Calibri"/>
                <a:cs typeface="Calibri"/>
                <a:sym typeface="Calibri"/>
              </a:rPr>
              <a:t>) para practicar la dramatización en el escenario.</a:t>
            </a:r>
            <a:r>
              <a:rPr lang="es-419" sz="1100" b="0" i="0" u="none" strike="noStrike" cap="none" baseline="0" dirty="0">
                <a:latin typeface="+mn-lt"/>
                <a:ea typeface="Calibri"/>
                <a:cs typeface="Calibri"/>
                <a:sym typeface="Calibri"/>
              </a:rPr>
              <a:t> El trabajador social visitará al niño, niña y adolescente con el supervisor (quien debe tomar notas utilizando la </a:t>
            </a:r>
            <a:r>
              <a:rPr lang="es-419" sz="1100" b="0" i="0" u="none" strike="noStrike" cap="none" baseline="0" dirty="0" smtClean="0">
                <a:latin typeface="+mn-lt"/>
                <a:ea typeface="Calibri"/>
                <a:cs typeface="Calibri"/>
                <a:sym typeface="Calibri"/>
              </a:rPr>
              <a:t>Herramienta </a:t>
            </a:r>
            <a:r>
              <a:rPr lang="es-419" sz="1100" b="0" i="0" u="none" strike="noStrike" cap="none" baseline="0" dirty="0">
                <a:latin typeface="+mn-lt"/>
                <a:ea typeface="Calibri"/>
                <a:cs typeface="Calibri"/>
                <a:sym typeface="Calibri"/>
              </a:rPr>
              <a:t>de </a:t>
            </a:r>
            <a:r>
              <a:rPr lang="es-419" sz="1100" b="0" i="0" u="none" strike="noStrike" cap="none" baseline="0" dirty="0" smtClean="0">
                <a:latin typeface="+mn-lt"/>
                <a:ea typeface="Calibri"/>
                <a:cs typeface="Calibri"/>
                <a:sym typeface="Calibri"/>
              </a:rPr>
              <a:t>Observación</a:t>
            </a:r>
            <a:r>
              <a:rPr lang="es-419" sz="1100" b="0" i="0" u="none" strike="noStrike" cap="none" baseline="0" dirty="0">
                <a:latin typeface="+mn-lt"/>
                <a:ea typeface="Calibri"/>
                <a:cs typeface="Calibri"/>
                <a:sym typeface="Calibri"/>
              </a:rPr>
              <a:t>). Deje 15 minutos para que los grupos dramaticen. </a:t>
            </a:r>
            <a:r>
              <a:rPr lang="es-419" sz="1100" dirty="0">
                <a:latin typeface="+mn-lt"/>
                <a:ea typeface="Calibri"/>
                <a:cs typeface="Calibri"/>
                <a:sym typeface="Calibri"/>
              </a:rPr>
              <a:t> </a:t>
            </a:r>
          </a:p>
          <a:p>
            <a:pPr marL="228600" indent="-228600">
              <a:buClr>
                <a:schemeClr val="dk1"/>
              </a:buClr>
              <a:buSzPct val="100000"/>
              <a:buFont typeface="Calibri"/>
              <a:buAutoNum type="arabicPeriod"/>
            </a:pPr>
            <a:r>
              <a:rPr lang="es-419" sz="1100" b="0" i="0" u="none" strike="noStrike" cap="none" dirty="0">
                <a:latin typeface="+mn-lt"/>
                <a:ea typeface="Calibri"/>
                <a:cs typeface="Calibri"/>
                <a:sym typeface="Calibri"/>
              </a:rPr>
              <a:t>Reúna de nuevo a los participantes y pídale a un equipo que sea voluntario para hacer la dramatización para el grupo en la sesión plenaria</a:t>
            </a:r>
            <a:r>
              <a:rPr lang="es-419" sz="1100" dirty="0">
                <a:latin typeface="+mn-lt"/>
                <a:ea typeface="Calibri"/>
                <a:cs typeface="Calibri"/>
                <a:sym typeface="Calibri"/>
              </a:rPr>
              <a:t> (10 minutos). </a:t>
            </a:r>
          </a:p>
          <a:p>
            <a:pPr marL="685800" marR="0" lvl="1" indent="-228600" algn="l" rtl="0">
              <a:lnSpc>
                <a:spcPct val="100000"/>
              </a:lnSpc>
              <a:spcBef>
                <a:spcPts val="0"/>
              </a:spcBef>
              <a:spcAft>
                <a:spcPts val="0"/>
              </a:spcAft>
              <a:buClr>
                <a:schemeClr val="dk1"/>
              </a:buClr>
              <a:buSzPct val="100000"/>
              <a:buFont typeface="Arial"/>
              <a:buChar char="•"/>
            </a:pPr>
            <a:r>
              <a:rPr lang="es-419" sz="1100" b="0" i="0" u="none" strike="noStrike" cap="none" dirty="0">
                <a:solidFill>
                  <a:schemeClr val="dk1"/>
                </a:solidFill>
                <a:latin typeface="+mn-lt"/>
                <a:ea typeface="Calibri"/>
                <a:cs typeface="Calibri"/>
                <a:sym typeface="Calibri"/>
              </a:rPr>
              <a:t>¡Como facilitador, asegúrese de crear un espacio seguro para dramatizaciones frente al grupo grande!</a:t>
            </a:r>
          </a:p>
          <a:p>
            <a:pPr marL="685800" marR="0" lvl="1" indent="-228600" algn="l" rtl="0">
              <a:lnSpc>
                <a:spcPct val="100000"/>
              </a:lnSpc>
              <a:spcBef>
                <a:spcPts val="0"/>
              </a:spcBef>
              <a:spcAft>
                <a:spcPts val="0"/>
              </a:spcAft>
              <a:buClr>
                <a:schemeClr val="dk1"/>
              </a:buClr>
              <a:buSzPct val="100000"/>
              <a:buFont typeface="Arial"/>
              <a:buChar char="•"/>
            </a:pPr>
            <a:r>
              <a:rPr lang="es-419" sz="1100" b="0" i="0" u="none" strike="noStrike" cap="none" dirty="0">
                <a:solidFill>
                  <a:schemeClr val="dk1"/>
                </a:solidFill>
                <a:latin typeface="+mn-lt"/>
                <a:ea typeface="Calibri"/>
                <a:cs typeface="Calibri"/>
                <a:sym typeface="Calibri"/>
              </a:rPr>
              <a:t>Enfatice que este es un estudio de caso difícil y que todos estamos aquí para aprender juntos </a:t>
            </a:r>
          </a:p>
          <a:p>
            <a:pPr marL="685800" lvl="1" indent="-228600">
              <a:buClr>
                <a:schemeClr val="dk1"/>
              </a:buClr>
              <a:buSzPct val="100000"/>
              <a:buFont typeface="Arial"/>
              <a:buChar char="•"/>
            </a:pPr>
            <a:r>
              <a:rPr lang="es-419" sz="1100" dirty="0">
                <a:latin typeface="+mn-lt"/>
                <a:ea typeface="Calibri"/>
                <a:cs typeface="Calibri"/>
                <a:sym typeface="Calibri"/>
              </a:rPr>
              <a:t>(15 minutos) Después de</a:t>
            </a:r>
            <a:r>
              <a:rPr lang="es-419" sz="1100" b="0" i="0" u="none" strike="noStrike" cap="none" dirty="0">
                <a:latin typeface="+mn-lt"/>
                <a:ea typeface="Calibri"/>
                <a:cs typeface="Calibri"/>
                <a:sym typeface="Calibri"/>
              </a:rPr>
              <a:t> la dramatización, primero pídale al “trabajador social” que exprese cómo se sintió, después al niño, niña y adolescente y al supervisor. Proporcione tiempo para que el resto del grupo comente</a:t>
            </a:r>
            <a:r>
              <a:rPr lang="es-419" sz="1100" b="0" i="0" u="none" strike="noStrike" cap="none" baseline="0" dirty="0">
                <a:latin typeface="+mn-lt"/>
                <a:ea typeface="Calibri"/>
                <a:cs typeface="Calibri"/>
                <a:sym typeface="Calibri"/>
              </a:rPr>
              <a:t> sobre lo que pensaron </a:t>
            </a:r>
            <a:r>
              <a:rPr lang="es-419" sz="1100" b="1" i="0" u="none" strike="noStrike" cap="none" baseline="0" dirty="0">
                <a:latin typeface="+mn-lt"/>
                <a:ea typeface="Calibri"/>
                <a:cs typeface="Calibri"/>
                <a:sym typeface="Calibri"/>
              </a:rPr>
              <a:t>que salió bien</a:t>
            </a:r>
            <a:r>
              <a:rPr lang="es-419" sz="1100" b="0" i="0" u="none" strike="noStrike" cap="none" baseline="0" dirty="0">
                <a:latin typeface="+mn-lt"/>
                <a:ea typeface="Calibri"/>
                <a:cs typeface="Calibri"/>
                <a:sym typeface="Calibri"/>
              </a:rPr>
              <a:t>; y lo que </a:t>
            </a:r>
            <a:r>
              <a:rPr lang="es-419" sz="1100" b="1" i="0" u="none" strike="noStrike" cap="none" baseline="0" dirty="0">
                <a:latin typeface="+mn-lt"/>
                <a:ea typeface="Calibri"/>
                <a:cs typeface="Calibri"/>
                <a:sym typeface="Calibri"/>
              </a:rPr>
              <a:t>podrían sugerir para hacerlo de manera diferente la próxima vez</a:t>
            </a:r>
            <a:r>
              <a:rPr lang="es-419" sz="1100" b="0" i="0" u="none" strike="noStrike" cap="none" baseline="0" dirty="0">
                <a:latin typeface="+mn-lt"/>
                <a:ea typeface="Calibri"/>
                <a:cs typeface="Calibri"/>
                <a:sym typeface="Calibri"/>
              </a:rPr>
              <a:t>, así como un espacio físico para </a:t>
            </a:r>
            <a:r>
              <a:rPr lang="es-419" sz="1100" b="0" i="0" u="none" strike="noStrike" cap="none" dirty="0">
                <a:latin typeface="+mn-lt"/>
                <a:ea typeface="Calibri"/>
                <a:cs typeface="Calibri"/>
                <a:sym typeface="Calibri"/>
              </a:rPr>
              <a:t>plantear las preguntas.  Como facilitador,</a:t>
            </a:r>
            <a:r>
              <a:rPr lang="es-419" sz="1100" b="0" i="0" u="none" strike="noStrike" cap="none" baseline="0" dirty="0">
                <a:latin typeface="+mn-lt"/>
                <a:ea typeface="Calibri"/>
                <a:cs typeface="Calibri"/>
                <a:sym typeface="Calibri"/>
              </a:rPr>
              <a:t> asegúrese de que </a:t>
            </a:r>
            <a:r>
              <a:rPr lang="es-419" sz="1100" b="0" i="0" u="none" strike="noStrike" cap="none" dirty="0">
                <a:latin typeface="+mn-lt"/>
                <a:ea typeface="Calibri"/>
                <a:cs typeface="Calibri"/>
                <a:sym typeface="Calibri"/>
              </a:rPr>
              <a:t>se proporcionen comentarios positivos y constructivos.</a:t>
            </a:r>
            <a:r>
              <a:rPr lang="es-419" sz="1100" dirty="0">
                <a:latin typeface="+mn-lt"/>
                <a:ea typeface="Calibri"/>
                <a:cs typeface="Calibri"/>
                <a:sym typeface="Calibri"/>
              </a:rPr>
              <a:t> </a:t>
            </a:r>
          </a:p>
          <a:p>
            <a:pPr marL="228600" indent="-228600">
              <a:buClr>
                <a:schemeClr val="dk1"/>
              </a:buClr>
              <a:buSzPct val="100000"/>
              <a:buFont typeface="Calibri"/>
              <a:buAutoNum type="arabicPeriod"/>
            </a:pPr>
            <a:r>
              <a:rPr lang="es-419" sz="1100" b="0" i="0" u="none" strike="noStrike" cap="none" dirty="0">
                <a:latin typeface="+mn-lt"/>
                <a:ea typeface="Calibri"/>
                <a:cs typeface="Calibri"/>
                <a:sym typeface="Calibri"/>
              </a:rPr>
              <a:t>Pídales a los participantes que regresen a sus grupos de 3. Ahora, la siguiente fase se realizará en una sesión de supervisión individual que se llevará a cabo y el supervisor discutirá la observación con el trabajador social (el “niño, niña y adolescente” puede observar).</a:t>
            </a:r>
            <a:r>
              <a:rPr lang="es-419" sz="1100" dirty="0">
                <a:latin typeface="+mn-lt"/>
                <a:ea typeface="Calibri"/>
                <a:cs typeface="Calibri"/>
                <a:sym typeface="Calibri"/>
              </a:rPr>
              <a:t> </a:t>
            </a:r>
            <a:r>
              <a:rPr lang="es-419" sz="1100" b="0" i="0" u="none" strike="noStrike" cap="none" dirty="0">
                <a:latin typeface="+mn-lt"/>
                <a:ea typeface="Calibri"/>
                <a:cs typeface="Calibri"/>
                <a:sym typeface="Calibri"/>
              </a:rPr>
              <a:t> </a:t>
            </a:r>
            <a:r>
              <a:rPr lang="es-419" sz="1100" b="1" i="0" u="none" strike="noStrike" cap="none" dirty="0">
                <a:latin typeface="+mn-lt"/>
                <a:ea typeface="Calibri"/>
                <a:cs typeface="Calibri"/>
                <a:sym typeface="Calibri"/>
              </a:rPr>
              <a:t>**Consejo: para el “supervisor”, ¡asegúrese de dejar tiempo para que el trabajador social reflexione y haga preguntas antes de dar su opinión</a:t>
            </a:r>
            <a:r>
              <a:rPr lang="es-419" sz="1100" b="0" i="0" u="none" strike="noStrike" cap="none" dirty="0">
                <a:latin typeface="+mn-lt"/>
                <a:ea typeface="Calibri"/>
                <a:cs typeface="Calibri"/>
                <a:sym typeface="Calibri"/>
              </a:rPr>
              <a:t>! </a:t>
            </a:r>
            <a:r>
              <a:rPr lang="es-419" sz="1100" dirty="0">
                <a:latin typeface="+mn-lt"/>
                <a:ea typeface="Calibri"/>
                <a:cs typeface="Calibri"/>
                <a:sym typeface="Calibri"/>
              </a:rPr>
              <a:t>Proporcione 15 minutos para la dramatización.</a:t>
            </a:r>
          </a:p>
          <a:p>
            <a:pPr marL="228600" indent="-228600">
              <a:buClr>
                <a:schemeClr val="dk1"/>
              </a:buClr>
              <a:buSzPct val="100000"/>
              <a:buFont typeface="Calibri"/>
              <a:buAutoNum type="arabicPeriod"/>
            </a:pPr>
            <a:r>
              <a:rPr lang="es-419" sz="1100" b="0" i="0" u="none" strike="noStrike" cap="none" dirty="0">
                <a:latin typeface="+mn-lt"/>
                <a:ea typeface="Calibri"/>
                <a:cs typeface="Calibri"/>
                <a:sym typeface="Calibri"/>
              </a:rPr>
              <a:t>Reúna a los participantes de nuevo y pida a un equipo diferente que participe voluntariamente en la dramatización para el grupo completo</a:t>
            </a:r>
            <a:r>
              <a:rPr lang="es-419" sz="1100" dirty="0">
                <a:latin typeface="+mn-lt"/>
                <a:ea typeface="Calibri"/>
                <a:cs typeface="Calibri"/>
                <a:sym typeface="Calibri"/>
              </a:rPr>
              <a:t> (10 minutos). </a:t>
            </a:r>
          </a:p>
          <a:p>
            <a:pPr marL="685800" marR="0" lvl="1" indent="-228600" algn="l" rtl="0">
              <a:lnSpc>
                <a:spcPct val="100000"/>
              </a:lnSpc>
              <a:spcBef>
                <a:spcPts val="0"/>
              </a:spcBef>
              <a:spcAft>
                <a:spcPts val="0"/>
              </a:spcAft>
              <a:buClr>
                <a:schemeClr val="dk1"/>
              </a:buClr>
              <a:buSzPct val="100000"/>
              <a:buFont typeface="Arial"/>
              <a:buChar char="•"/>
            </a:pPr>
            <a:r>
              <a:rPr lang="es-419" sz="1100" b="0" i="0" u="none" strike="noStrike" cap="none" dirty="0">
                <a:solidFill>
                  <a:schemeClr val="dk1"/>
                </a:solidFill>
                <a:latin typeface="+mn-lt"/>
                <a:ea typeface="Calibri"/>
                <a:cs typeface="Calibri"/>
                <a:sym typeface="Calibri"/>
              </a:rPr>
              <a:t>(15 minutos)</a:t>
            </a:r>
            <a:r>
              <a:rPr lang="es-419" sz="1100" b="0" i="0" u="none" strike="noStrike" cap="none" baseline="0" dirty="0">
                <a:solidFill>
                  <a:schemeClr val="dk1"/>
                </a:solidFill>
                <a:latin typeface="+mn-lt"/>
                <a:ea typeface="Calibri"/>
                <a:cs typeface="Calibri"/>
                <a:sym typeface="Calibri"/>
              </a:rPr>
              <a:t> </a:t>
            </a:r>
            <a:r>
              <a:rPr lang="es-419" sz="1100" b="0" i="0" u="none" strike="noStrike" cap="none" dirty="0">
                <a:solidFill>
                  <a:schemeClr val="dk1"/>
                </a:solidFill>
                <a:latin typeface="+mn-lt"/>
                <a:ea typeface="Calibri"/>
                <a:cs typeface="Calibri"/>
                <a:sym typeface="Calibri"/>
              </a:rPr>
              <a:t>Después de la dramatización, primero pídale al “supervisor” que exprese cómo se sintió, después al trabajador social y al niño, niña y adolescente. </a:t>
            </a:r>
          </a:p>
          <a:p>
            <a:pPr marL="685800" lvl="1" indent="-228600">
              <a:buClr>
                <a:schemeClr val="dk1"/>
              </a:buClr>
              <a:buSzPct val="100000"/>
              <a:buFont typeface="Arial"/>
              <a:buChar char="•"/>
            </a:pPr>
            <a:r>
              <a:rPr lang="es-419" sz="1100" b="0" i="0" u="none" strike="noStrike" cap="none" dirty="0">
                <a:latin typeface="+mn-lt"/>
                <a:ea typeface="Calibri"/>
                <a:cs typeface="Calibri"/>
                <a:sym typeface="Calibri"/>
              </a:rPr>
              <a:t>Si es apropiado, el facilitador también puede intervenir para mostrar cómo se deben proporcionar los comentarios.</a:t>
            </a:r>
            <a:r>
              <a:rPr lang="es-419" sz="1100" dirty="0">
                <a:latin typeface="+mn-lt"/>
                <a:ea typeface="Calibri"/>
                <a:cs typeface="Calibri"/>
                <a:sym typeface="Calibri"/>
              </a:rPr>
              <a:t> </a:t>
            </a:r>
          </a:p>
          <a:p>
            <a:pPr marL="685800" lvl="1" indent="-228600">
              <a:buClr>
                <a:schemeClr val="dk1"/>
              </a:buClr>
              <a:buSzPct val="100000"/>
              <a:buFont typeface="Arial"/>
              <a:buChar char="•"/>
            </a:pPr>
            <a:r>
              <a:rPr lang="es-419" sz="1100" dirty="0">
                <a:latin typeface="+mn-lt"/>
                <a:ea typeface="Calibri"/>
                <a:cs typeface="Calibri"/>
                <a:sym typeface="Calibri"/>
              </a:rPr>
              <a:t>Proporcione tiempo para que el resto de los participantes </a:t>
            </a:r>
            <a:r>
              <a:rPr lang="es-419" sz="1100" b="0" i="0" u="none" strike="noStrike" cap="none" dirty="0">
                <a:latin typeface="+mn-lt"/>
                <a:ea typeface="Calibri"/>
                <a:cs typeface="Calibri"/>
                <a:sym typeface="Calibri"/>
              </a:rPr>
              <a:t>comenten</a:t>
            </a:r>
            <a:r>
              <a:rPr lang="es-419" sz="1100" b="0" i="0" u="none" strike="noStrike" cap="none" baseline="0" dirty="0">
                <a:latin typeface="+mn-lt"/>
                <a:ea typeface="Calibri"/>
                <a:cs typeface="Calibri"/>
                <a:sym typeface="Calibri"/>
              </a:rPr>
              <a:t> sobre lo que pensaron </a:t>
            </a:r>
            <a:r>
              <a:rPr lang="es-419" sz="1100" b="1" i="0" u="none" strike="noStrike" cap="none" baseline="0" dirty="0">
                <a:latin typeface="+mn-lt"/>
                <a:ea typeface="Calibri"/>
                <a:cs typeface="Calibri"/>
                <a:sym typeface="Calibri"/>
              </a:rPr>
              <a:t>que salió bien</a:t>
            </a:r>
            <a:r>
              <a:rPr lang="es-419" sz="1100" b="0" i="0" u="none" strike="noStrike" cap="none" baseline="0" dirty="0">
                <a:latin typeface="+mn-lt"/>
                <a:ea typeface="Calibri"/>
                <a:cs typeface="Calibri"/>
                <a:sym typeface="Calibri"/>
              </a:rPr>
              <a:t>; y lo que </a:t>
            </a:r>
            <a:r>
              <a:rPr lang="es-419" sz="1100" b="1" i="0" u="none" strike="noStrike" cap="none" baseline="0" dirty="0">
                <a:latin typeface="+mn-lt"/>
                <a:ea typeface="Calibri"/>
                <a:cs typeface="Calibri"/>
                <a:sym typeface="Calibri"/>
              </a:rPr>
              <a:t>podrían sugerir para hacerlo de manera diferente la próxima vez</a:t>
            </a:r>
            <a:r>
              <a:rPr lang="es-419" sz="1100" b="0" i="0" u="none" strike="noStrike" cap="none" baseline="0" dirty="0">
                <a:latin typeface="+mn-lt"/>
                <a:ea typeface="Calibri"/>
                <a:cs typeface="Calibri"/>
                <a:sym typeface="Calibri"/>
              </a:rPr>
              <a:t>, así como un espacio para </a:t>
            </a:r>
            <a:r>
              <a:rPr lang="es-419" sz="1100" b="0" i="0" u="none" strike="noStrike" cap="none" dirty="0">
                <a:latin typeface="+mn-lt"/>
                <a:ea typeface="Calibri"/>
                <a:cs typeface="Calibri"/>
                <a:sym typeface="Calibri"/>
              </a:rPr>
              <a:t>plantear las preguntas.</a:t>
            </a:r>
            <a:r>
              <a:rPr lang="es-419" sz="1100" dirty="0">
                <a:latin typeface="+mn-lt"/>
                <a:ea typeface="Calibri"/>
                <a:cs typeface="Calibri"/>
                <a:sym typeface="Calibri"/>
              </a:rPr>
              <a:t> Asegúrese de seguir las reglas para hacer comentarios.</a:t>
            </a:r>
          </a:p>
          <a:p>
            <a:pPr marL="228600" marR="0" lvl="0" indent="-228600" algn="l" rtl="0">
              <a:lnSpc>
                <a:spcPct val="100000"/>
              </a:lnSpc>
              <a:spcBef>
                <a:spcPts val="0"/>
              </a:spcBef>
              <a:spcAft>
                <a:spcPts val="0"/>
              </a:spcAft>
              <a:buClr>
                <a:schemeClr val="dk1"/>
              </a:buClr>
              <a:buSzPct val="100000"/>
              <a:buFont typeface="Arial"/>
              <a:buNone/>
            </a:pPr>
            <a:endParaRPr lang="en-US" sz="1100" b="0" i="0" u="none" strike="noStrike" cap="none" dirty="0">
              <a:solidFill>
                <a:schemeClr val="dk1"/>
              </a:solidFill>
              <a:latin typeface="+mn-lt"/>
              <a:ea typeface="Calibri"/>
              <a:cs typeface="Calibri"/>
              <a:sym typeface="Calibri"/>
            </a:endParaRPr>
          </a:p>
          <a:p>
            <a:pPr marL="228600" marR="0" lvl="0" indent="-228600" algn="l" rtl="0">
              <a:lnSpc>
                <a:spcPct val="100000"/>
              </a:lnSpc>
              <a:spcBef>
                <a:spcPts val="0"/>
              </a:spcBef>
              <a:spcAft>
                <a:spcPts val="0"/>
              </a:spcAft>
              <a:buClr>
                <a:schemeClr val="dk1"/>
              </a:buClr>
              <a:buSzPct val="100000"/>
              <a:buFont typeface="Arial"/>
              <a:buNone/>
            </a:pPr>
            <a:r>
              <a:rPr lang="es-419" sz="1100" b="1" i="0" u="none" strike="noStrike" cap="none" dirty="0">
                <a:solidFill>
                  <a:schemeClr val="dk1"/>
                </a:solidFill>
                <a:latin typeface="+mn-lt"/>
                <a:ea typeface="Calibri"/>
                <a:cs typeface="Calibri"/>
                <a:sym typeface="Calibri"/>
              </a:rPr>
              <a:t>Nota del Facilitador</a:t>
            </a:r>
            <a:r>
              <a:rPr lang="es-419" sz="1100" b="0" i="0" u="none" strike="noStrike" cap="none" dirty="0">
                <a:solidFill>
                  <a:schemeClr val="dk1"/>
                </a:solidFill>
                <a:latin typeface="+mn-lt"/>
                <a:ea typeface="Calibri"/>
                <a:cs typeface="Calibri"/>
                <a:sym typeface="Calibri"/>
              </a:rPr>
              <a:t>: </a:t>
            </a:r>
          </a:p>
          <a:p>
            <a:pPr marL="228600" marR="0" lvl="0" indent="-228600" algn="l" rtl="0">
              <a:lnSpc>
                <a:spcPct val="100000"/>
              </a:lnSpc>
              <a:spcBef>
                <a:spcPts val="0"/>
              </a:spcBef>
              <a:spcAft>
                <a:spcPts val="0"/>
              </a:spcAft>
              <a:buClr>
                <a:schemeClr val="dk1"/>
              </a:buClr>
              <a:buSzPct val="100000"/>
              <a:buFont typeface="Arial"/>
              <a:buNone/>
            </a:pPr>
            <a:r>
              <a:rPr lang="es-419" sz="1100" b="0" i="0" u="none" strike="noStrike" cap="none" dirty="0">
                <a:solidFill>
                  <a:schemeClr val="dk1"/>
                </a:solidFill>
                <a:latin typeface="+mn-lt"/>
                <a:ea typeface="Calibri"/>
                <a:cs typeface="Calibri"/>
                <a:sym typeface="Calibri"/>
              </a:rPr>
              <a:t>*¡Asegúrese de pedirle a los grupos que </a:t>
            </a:r>
            <a:r>
              <a:rPr lang="es-419" sz="1100" b="1" i="0" u="none" strike="noStrike" cap="none" dirty="0">
                <a:solidFill>
                  <a:schemeClr val="dk1"/>
                </a:solidFill>
                <a:latin typeface="+mn-lt"/>
                <a:ea typeface="Calibri"/>
                <a:cs typeface="Calibri"/>
                <a:sym typeface="Calibri"/>
              </a:rPr>
              <a:t>participen voluntariamente</a:t>
            </a:r>
            <a:r>
              <a:rPr lang="es-419" sz="1100" b="0" i="0" u="none" strike="noStrike" cap="none" dirty="0">
                <a:solidFill>
                  <a:schemeClr val="dk1"/>
                </a:solidFill>
                <a:latin typeface="+mn-lt"/>
                <a:ea typeface="Calibri"/>
                <a:cs typeface="Calibri"/>
                <a:sym typeface="Calibri"/>
              </a:rPr>
              <a:t> en la dramatización</a:t>
            </a:r>
            <a:r>
              <a:rPr lang="es-419" sz="1100" b="0" i="0" u="none" strike="noStrike" cap="none" baseline="0" dirty="0">
                <a:solidFill>
                  <a:schemeClr val="dk1"/>
                </a:solidFill>
                <a:latin typeface="+mn-lt"/>
                <a:ea typeface="Calibri"/>
                <a:cs typeface="Calibri"/>
                <a:sym typeface="Calibri"/>
              </a:rPr>
              <a:t> frente a sus colegas! No se debe forzar a ninguna persona para que haga una dramatización frente a un grupo si no se siente cómoda.</a:t>
            </a:r>
          </a:p>
          <a:p>
            <a:pPr marL="228600" marR="0" lvl="0" indent="-228600" algn="l" rtl="0">
              <a:lnSpc>
                <a:spcPct val="100000"/>
              </a:lnSpc>
              <a:spcBef>
                <a:spcPts val="0"/>
              </a:spcBef>
              <a:spcAft>
                <a:spcPts val="0"/>
              </a:spcAft>
              <a:buClr>
                <a:schemeClr val="dk1"/>
              </a:buClr>
              <a:buSzPct val="100000"/>
              <a:buFont typeface="Arial"/>
              <a:buNone/>
            </a:pPr>
            <a:r>
              <a:rPr lang="es-419" sz="1100" b="0" i="0" u="none" strike="noStrike" cap="none" baseline="0" dirty="0">
                <a:solidFill>
                  <a:schemeClr val="dk1"/>
                </a:solidFill>
                <a:latin typeface="+mn-lt"/>
                <a:ea typeface="Calibri"/>
                <a:cs typeface="Calibri"/>
                <a:sym typeface="Calibri"/>
              </a:rPr>
              <a:t>Asegúrese de enfatizar que el supervisor debe usar la </a:t>
            </a:r>
            <a:r>
              <a:rPr lang="es-419" sz="1100" b="0" i="0" u="none" strike="noStrike" cap="none" baseline="0" dirty="0" smtClean="0">
                <a:solidFill>
                  <a:schemeClr val="dk1"/>
                </a:solidFill>
                <a:latin typeface="+mn-lt"/>
                <a:ea typeface="Calibri"/>
                <a:cs typeface="Calibri"/>
                <a:sym typeface="Calibri"/>
              </a:rPr>
              <a:t>Herramienta </a:t>
            </a:r>
            <a:r>
              <a:rPr lang="es-419" sz="1100" b="0" i="0" u="none" strike="noStrike" cap="none" baseline="0" dirty="0">
                <a:solidFill>
                  <a:schemeClr val="dk1"/>
                </a:solidFill>
                <a:latin typeface="+mn-lt"/>
                <a:ea typeface="Calibri"/>
                <a:cs typeface="Calibri"/>
                <a:sym typeface="Calibri"/>
              </a:rPr>
              <a:t>de </a:t>
            </a:r>
            <a:r>
              <a:rPr lang="es-419" sz="1100" b="0" i="0" u="none" strike="noStrike" cap="none" baseline="0" dirty="0" smtClean="0">
                <a:solidFill>
                  <a:schemeClr val="dk1"/>
                </a:solidFill>
                <a:latin typeface="+mn-lt"/>
                <a:ea typeface="Calibri"/>
                <a:cs typeface="Calibri"/>
                <a:sym typeface="Calibri"/>
              </a:rPr>
              <a:t>Observación </a:t>
            </a:r>
            <a:r>
              <a:rPr lang="es-419" sz="1100" b="0" i="0" u="none" strike="noStrike" cap="none" baseline="0" dirty="0">
                <a:solidFill>
                  <a:schemeClr val="dk1"/>
                </a:solidFill>
                <a:latin typeface="+mn-lt"/>
                <a:ea typeface="Calibri"/>
                <a:cs typeface="Calibri"/>
                <a:sym typeface="Calibri"/>
              </a:rPr>
              <a:t>como una referencia o recordatorio. El enfoque de la interacción debe estar en el niño, niña y adolescente y el trabajador social; la </a:t>
            </a:r>
            <a:r>
              <a:rPr lang="es-419" sz="1100" b="0" i="0" u="none" strike="noStrike" cap="none" baseline="0" dirty="0" smtClean="0">
                <a:solidFill>
                  <a:schemeClr val="dk1"/>
                </a:solidFill>
                <a:latin typeface="+mn-lt"/>
                <a:ea typeface="Calibri"/>
                <a:cs typeface="Calibri"/>
                <a:sym typeface="Calibri"/>
              </a:rPr>
              <a:t>Herramienta </a:t>
            </a:r>
            <a:r>
              <a:rPr lang="es-419" sz="1100" b="0" i="0" u="none" strike="noStrike" cap="none" baseline="0" dirty="0">
                <a:solidFill>
                  <a:schemeClr val="dk1"/>
                </a:solidFill>
                <a:latin typeface="+mn-lt"/>
                <a:ea typeface="Calibri"/>
                <a:cs typeface="Calibri"/>
                <a:sym typeface="Calibri"/>
              </a:rPr>
              <a:t>de </a:t>
            </a:r>
            <a:r>
              <a:rPr lang="es-419" sz="1100" b="0" i="0" u="none" strike="noStrike" cap="none" baseline="0" dirty="0" smtClean="0">
                <a:solidFill>
                  <a:schemeClr val="dk1"/>
                </a:solidFill>
                <a:latin typeface="+mn-lt"/>
                <a:ea typeface="Calibri"/>
                <a:cs typeface="Calibri"/>
                <a:sym typeface="Calibri"/>
              </a:rPr>
              <a:t>Observación </a:t>
            </a:r>
            <a:r>
              <a:rPr lang="es-419" sz="1100" b="0" i="0" u="none" strike="noStrike" cap="none" baseline="0" dirty="0">
                <a:solidFill>
                  <a:schemeClr val="dk1"/>
                </a:solidFill>
                <a:latin typeface="+mn-lt"/>
                <a:ea typeface="Calibri"/>
                <a:cs typeface="Calibri"/>
                <a:sym typeface="Calibri"/>
              </a:rPr>
              <a:t>es simplemente una guía.</a:t>
            </a:r>
          </a:p>
          <a:p>
            <a:pPr marL="457200" marR="0" lvl="1" indent="0" algn="l" rtl="0">
              <a:lnSpc>
                <a:spcPct val="100000"/>
              </a:lnSpc>
              <a:spcBef>
                <a:spcPts val="0"/>
              </a:spcBef>
              <a:spcAft>
                <a:spcPts val="0"/>
              </a:spcAft>
              <a:buClr>
                <a:schemeClr val="dk1"/>
              </a:buClr>
              <a:buSzPct val="25000"/>
              <a:buFont typeface="Arial"/>
              <a:buNone/>
            </a:pPr>
            <a:endParaRPr sz="1100" b="0" i="0" u="none" strike="noStrike" cap="none" dirty="0">
              <a:solidFill>
                <a:schemeClr val="dk1"/>
              </a:solidFill>
              <a:latin typeface="+mn-lt"/>
              <a:ea typeface="Calibri"/>
              <a:cs typeface="Calibri"/>
              <a:sym typeface="Calibri"/>
            </a:endParaRPr>
          </a:p>
        </p:txBody>
      </p:sp>
      <p:sp>
        <p:nvSpPr>
          <p:cNvPr id="272" name="Shape 272"/>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5285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419" sz="1100"/>
              <a:t>Vea</a:t>
            </a:r>
            <a:r>
              <a:rPr lang="es-419" sz="1100" baseline="0"/>
              <a:t> si los participantes tienen alguna pregunta o comentario antes de continuar. </a:t>
            </a:r>
          </a:p>
          <a:p>
            <a:pPr>
              <a:buNone/>
            </a:pPr>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19</a:t>
            </a:fld>
            <a:endParaRPr lang="en-AU" smtClean="0"/>
          </a:p>
        </p:txBody>
      </p:sp>
    </p:spTree>
    <p:extLst>
      <p:ext uri="{BB962C8B-B14F-4D97-AF65-F5344CB8AC3E}">
        <p14:creationId xmlns:p14="http://schemas.microsoft.com/office/powerpoint/2010/main" val="2327515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med" len="med"/>
            <a:tailEnd type="none" w="med" len="med"/>
          </a:ln>
        </p:spPr>
      </p:sp>
      <p:sp>
        <p:nvSpPr>
          <p:cNvPr id="299" name="Shape 299"/>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r>
              <a:rPr lang="es-419" sz="1100" b="0" dirty="0"/>
              <a:t>5 minutos</a:t>
            </a:r>
          </a:p>
          <a:p>
            <a:pPr>
              <a:buClr>
                <a:schemeClr val="dk1"/>
              </a:buClr>
              <a:buSzPct val="25000"/>
              <a:buNone/>
            </a:pPr>
            <a:endParaRPr lang="en-US" sz="11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100" b="1" dirty="0"/>
              <a:t>Diga</a:t>
            </a:r>
            <a:r>
              <a:rPr lang="es-419" sz="1100" b="1" i="0" u="none" strike="noStrike" cap="none" dirty="0">
                <a:latin typeface="+mn-lt"/>
                <a:ea typeface="Calibri"/>
                <a:cs typeface="Calibri"/>
                <a:sym typeface="Calibri"/>
              </a:rPr>
              <a:t>:</a:t>
            </a:r>
            <a:r>
              <a:rPr lang="es-419" sz="1100" b="0" i="0" u="none" strike="noStrike" cap="none" dirty="0">
                <a:latin typeface="+mn-lt"/>
                <a:ea typeface="Calibri"/>
                <a:cs typeface="Calibri"/>
                <a:sym typeface="Calibri"/>
              </a:rPr>
              <a:t> La</a:t>
            </a:r>
            <a:r>
              <a:rPr lang="es-419" sz="1100" b="0" i="0" u="none" strike="noStrike" cap="none" baseline="0" dirty="0">
                <a:latin typeface="+mn-lt"/>
                <a:ea typeface="Calibri"/>
                <a:cs typeface="Calibri"/>
                <a:sym typeface="Calibri"/>
              </a:rPr>
              <a:t> siguiente práctica de supervisión se llama Revisión del </a:t>
            </a:r>
            <a:r>
              <a:rPr lang="es-419" sz="1100" b="0" i="0" u="none" strike="noStrike" cap="none" baseline="0" dirty="0" smtClean="0">
                <a:latin typeface="+mn-lt"/>
                <a:ea typeface="Calibri"/>
                <a:cs typeface="Calibri"/>
                <a:sym typeface="Calibri"/>
              </a:rPr>
              <a:t>Expediente </a:t>
            </a:r>
            <a:r>
              <a:rPr lang="es-419" sz="1100" b="0" i="0" u="none" strike="noStrike" cap="none" baseline="0" dirty="0">
                <a:latin typeface="+mn-lt"/>
                <a:ea typeface="Calibri"/>
                <a:cs typeface="Calibri"/>
                <a:sym typeface="Calibri"/>
              </a:rPr>
              <a:t>del </a:t>
            </a:r>
            <a:r>
              <a:rPr lang="es-419" sz="1100" b="0" i="0" u="none" strike="noStrike" cap="none" baseline="0" dirty="0" smtClean="0">
                <a:latin typeface="+mn-lt"/>
                <a:ea typeface="Calibri"/>
                <a:cs typeface="Calibri"/>
                <a:sym typeface="Calibri"/>
              </a:rPr>
              <a:t>Caso</a:t>
            </a:r>
            <a:r>
              <a:rPr lang="es-419" sz="1100" b="0" i="0" u="none" strike="noStrike" cap="none" baseline="0" dirty="0">
                <a:latin typeface="+mn-lt"/>
                <a:ea typeface="Calibri"/>
                <a:cs typeface="Calibri"/>
                <a:sym typeface="Calibri"/>
              </a:rPr>
              <a:t>. Muchos supervisores en varios contextos ya lo hacen de manera regular (algunos lo llaman auditoría). La herramienta creada por el SGGC global se denomina Lista de </a:t>
            </a:r>
            <a:r>
              <a:rPr lang="es-419" sz="1100" b="0" i="0" u="none" strike="noStrike" cap="none" baseline="0" dirty="0" smtClean="0">
                <a:latin typeface="+mn-lt"/>
                <a:ea typeface="Calibri"/>
                <a:cs typeface="Calibri"/>
                <a:sym typeface="Calibri"/>
              </a:rPr>
              <a:t>Verificación </a:t>
            </a:r>
            <a:r>
              <a:rPr lang="es-419" sz="1100" b="0" i="0" u="none" strike="noStrike" cap="none" baseline="0" dirty="0">
                <a:latin typeface="+mn-lt"/>
                <a:ea typeface="Calibri"/>
                <a:cs typeface="Calibri"/>
                <a:sym typeface="Calibri"/>
              </a:rPr>
              <a:t>del </a:t>
            </a:r>
            <a:r>
              <a:rPr lang="es-419" sz="1100" b="0" i="0" u="none" strike="noStrike" cap="none" baseline="0" dirty="0" smtClean="0">
                <a:latin typeface="+mn-lt"/>
                <a:ea typeface="Calibri"/>
                <a:cs typeface="Calibri"/>
                <a:sym typeface="Calibri"/>
              </a:rPr>
              <a:t>Expediente </a:t>
            </a:r>
            <a:r>
              <a:rPr lang="es-419" sz="1100" b="0" i="0" u="none" strike="noStrike" cap="none" baseline="0" dirty="0">
                <a:latin typeface="+mn-lt"/>
                <a:ea typeface="Calibri"/>
                <a:cs typeface="Calibri"/>
                <a:sym typeface="Calibri"/>
              </a:rPr>
              <a:t>del </a:t>
            </a:r>
            <a:r>
              <a:rPr lang="es-419" sz="1100" b="0" i="0" u="none" strike="noStrike" cap="none" baseline="0" dirty="0" smtClean="0">
                <a:latin typeface="+mn-lt"/>
                <a:ea typeface="Calibri"/>
                <a:cs typeface="Calibri"/>
                <a:sym typeface="Calibri"/>
              </a:rPr>
              <a:t>Caso </a:t>
            </a:r>
            <a:r>
              <a:rPr lang="es-419" sz="1100" b="0" i="0" u="none" strike="noStrike" cap="none" baseline="0" dirty="0">
                <a:latin typeface="+mn-lt"/>
                <a:ea typeface="Calibri"/>
                <a:cs typeface="Calibri"/>
                <a:sym typeface="Calibri"/>
              </a:rPr>
              <a:t>y se diseñó para que se utilice </a:t>
            </a:r>
            <a:r>
              <a:rPr lang="es-419" sz="1100" dirty="0">
                <a:solidFill>
                  <a:schemeClr val="tx1"/>
                </a:solidFill>
                <a:latin typeface="+mn-lt"/>
                <a:ea typeface="+mn-ea"/>
                <a:cs typeface="+mn-cs"/>
              </a:rPr>
              <a:t>como una guía para que los supervisores revisen un solo caso de protección de la infancia.  Esta herramienta es parte de la orientación regular y los comentarios se deben dar en sesiones de supervisión individuales. </a:t>
            </a:r>
          </a:p>
          <a:p>
            <a:pPr>
              <a:buNone/>
            </a:pPr>
            <a:r>
              <a:rPr lang="es-419" sz="1100" b="0" i="0" u="none" strike="noStrike" cap="none" baseline="0" dirty="0">
                <a:latin typeface="+mn-lt"/>
                <a:ea typeface="Calibri"/>
                <a:cs typeface="Calibri"/>
                <a:sym typeface="Calibri"/>
              </a:rPr>
              <a:t> </a:t>
            </a:r>
          </a:p>
          <a:p>
            <a:pPr>
              <a:buNone/>
            </a:pPr>
            <a:r>
              <a:rPr lang="es-419" sz="1100" b="1" i="0" u="none" strike="noStrike" cap="none" dirty="0">
                <a:latin typeface="+mn-lt"/>
                <a:ea typeface="Calibri"/>
                <a:cs typeface="Calibri"/>
                <a:sym typeface="Calibri"/>
              </a:rPr>
              <a:t>Distribuya</a:t>
            </a:r>
            <a:r>
              <a:rPr lang="es-419" sz="1100" dirty="0"/>
              <a:t>: la herramienta 2.8 Lista de Verificación del Expediente del Caso y revísela con los participantes </a:t>
            </a:r>
          </a:p>
          <a:p>
            <a:pPr>
              <a:buNone/>
            </a:pPr>
            <a:endParaRPr lang="en-US" sz="1100" dirty="0"/>
          </a:p>
          <a:p>
            <a:pPr>
              <a:buNone/>
            </a:pPr>
            <a:r>
              <a:rPr lang="es-419" sz="1100" b="1" dirty="0"/>
              <a:t>Mensaje clave</a:t>
            </a:r>
            <a:r>
              <a:rPr lang="es-419" sz="1100" dirty="0"/>
              <a:t>: Una</a:t>
            </a:r>
            <a:r>
              <a:rPr lang="es-419" sz="1100" baseline="0" dirty="0"/>
              <a:t> </a:t>
            </a:r>
            <a:r>
              <a:rPr lang="es-419" sz="1100" dirty="0"/>
              <a:t>revisión del expediente</a:t>
            </a:r>
            <a:r>
              <a:rPr lang="es-419" sz="1100" baseline="0" dirty="0"/>
              <a:t> de caso no solo es una</a:t>
            </a:r>
            <a:r>
              <a:rPr lang="es-419" sz="1100" dirty="0"/>
              <a:t> oportunidad de monitorear la calidad de la documentación del trabajador social; si no también es una </a:t>
            </a:r>
            <a:r>
              <a:rPr lang="es-419" sz="1100" b="1" dirty="0"/>
              <a:t>forma importante de saber si los trabajadores sociales necesitan apoyo y desarrollar capacidades</a:t>
            </a:r>
            <a:r>
              <a:rPr lang="es-419" sz="1100" dirty="0"/>
              <a:t>. </a:t>
            </a:r>
          </a:p>
          <a:p>
            <a:pPr marL="0" marR="0" lvl="0" indent="0" algn="l" rtl="0">
              <a:lnSpc>
                <a:spcPct val="100000"/>
              </a:lnSpc>
              <a:spcBef>
                <a:spcPts val="0"/>
              </a:spcBef>
              <a:spcAft>
                <a:spcPts val="0"/>
              </a:spcAft>
              <a:buClr>
                <a:schemeClr val="dk1"/>
              </a:buClr>
              <a:buSzPct val="25000"/>
              <a:buFont typeface="Calibri"/>
              <a:buNone/>
            </a:pPr>
            <a:endParaRPr lang="en-US" sz="1100" b="0" i="0" u="none" strike="noStrike" cap="none" dirty="0">
              <a:solidFill>
                <a:schemeClr val="dk1"/>
              </a:solidFill>
              <a:latin typeface="Calibri"/>
              <a:ea typeface="Calibri"/>
              <a:cs typeface="Calibri"/>
              <a:sym typeface="Calibri"/>
            </a:endParaRPr>
          </a:p>
        </p:txBody>
      </p:sp>
      <p:sp>
        <p:nvSpPr>
          <p:cNvPr id="300" name="Shape 300"/>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Arial"/>
                <a:ea typeface="Arial"/>
                <a:cs typeface="Arial"/>
                <a:sym typeface="Arial"/>
              </a:rPr>
              <a:t>20</a:t>
            </a:fld>
            <a:endParaRPr lang="en-US" sz="1200">
              <a:solidFill>
                <a:schemeClr val="dk1"/>
              </a:solidFill>
              <a:latin typeface="Arial"/>
              <a:ea typeface="Arial"/>
              <a:cs typeface="Arial"/>
              <a:sym typeface="Arial"/>
            </a:endParaRPr>
          </a:p>
        </p:txBody>
      </p:sp>
    </p:spTree>
    <p:extLst>
      <p:ext uri="{BB962C8B-B14F-4D97-AF65-F5344CB8AC3E}">
        <p14:creationId xmlns:p14="http://schemas.microsoft.com/office/powerpoint/2010/main" val="3170499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spcBef>
                <a:spcPts val="0"/>
              </a:spcBef>
              <a:buNone/>
            </a:pPr>
            <a:r>
              <a:rPr lang="es-419" sz="1100" b="0"/>
              <a:t>3 minutos</a:t>
            </a:r>
          </a:p>
          <a:p>
            <a:pPr lvl="0">
              <a:spcBef>
                <a:spcPts val="0"/>
              </a:spcBef>
              <a:buNone/>
            </a:pPr>
            <a:endParaRPr lang="en-CA" sz="1100" b="0" dirty="0"/>
          </a:p>
          <a:p>
            <a:pPr lvl="0">
              <a:spcBef>
                <a:spcPts val="0"/>
              </a:spcBef>
              <a:buNone/>
            </a:pPr>
            <a:r>
              <a:rPr lang="es-419" sz="1100" b="1"/>
              <a:t>Repase</a:t>
            </a:r>
            <a:r>
              <a:rPr lang="es-419" sz="1100" b="0"/>
              <a:t> el objetivo y los resultados</a:t>
            </a:r>
            <a:r>
              <a:rPr lang="es-419" sz="1100" b="0" baseline="0"/>
              <a:t> que se describen en la diapositiva</a:t>
            </a:r>
          </a:p>
          <a:p>
            <a:pPr lvl="0">
              <a:spcBef>
                <a:spcPts val="0"/>
              </a:spcBef>
              <a:buNone/>
            </a:pPr>
            <a:endParaRPr lang="en-CA" sz="1100" b="0" dirty="0"/>
          </a:p>
          <a:p>
            <a:pPr>
              <a:buNone/>
            </a:pPr>
            <a:r>
              <a:rPr lang="es-419" sz="1100" b="1"/>
              <a:t>Diga:</a:t>
            </a:r>
            <a:r>
              <a:rPr lang="es-419" sz="1100" b="1" baseline="0"/>
              <a:t> </a:t>
            </a:r>
            <a:r>
              <a:rPr lang="es-419" sz="1100"/>
              <a:t>En este módulo</a:t>
            </a:r>
            <a:r>
              <a:rPr lang="es-419" sz="1100" baseline="0"/>
              <a:t> v</a:t>
            </a:r>
            <a:r>
              <a:rPr lang="es-419" sz="1100"/>
              <a:t>eremos los 2</a:t>
            </a:r>
            <a:r>
              <a:rPr lang="es-419" sz="1100" baseline="0"/>
              <a:t> </a:t>
            </a:r>
            <a:r>
              <a:rPr lang="es-419" sz="1100"/>
              <a:t>esquemas de la supervisión y las 7 prácticas formales y </a:t>
            </a:r>
            <a:r>
              <a:rPr lang="es-419" sz="1100" baseline="0"/>
              <a:t>echaremos un vistazo a sus herramientas correspondientes</a:t>
            </a:r>
          </a:p>
          <a:p>
            <a:pPr>
              <a:buNone/>
            </a:pPr>
            <a:endParaRPr lang="en-CA" sz="1100" baseline="0" dirty="0"/>
          </a:p>
          <a:p>
            <a:pPr>
              <a:buNone/>
            </a:pPr>
            <a:r>
              <a:rPr lang="es-419" sz="1100" baseline="0"/>
              <a:t>Observaremos las </a:t>
            </a:r>
            <a:r>
              <a:rPr lang="es-419" sz="1100"/>
              <a:t>definiciones, frecuencia o duración, el propósito y algunas orientaciones para</a:t>
            </a:r>
            <a:r>
              <a:rPr lang="es-419" sz="1100" baseline="0"/>
              <a:t> cada práctica </a:t>
            </a:r>
            <a:r>
              <a:rPr lang="es-419" sz="1100"/>
              <a:t>de supervisión</a:t>
            </a:r>
            <a:r>
              <a:rPr lang="es-419" sz="1100" baseline="0"/>
              <a:t>. Compartiremos </a:t>
            </a:r>
            <a:r>
              <a:rPr lang="es-419" sz="1100"/>
              <a:t>algunas herramientas desarrolladas</a:t>
            </a:r>
            <a:r>
              <a:rPr lang="es-419" sz="1100" baseline="0"/>
              <a:t> </a:t>
            </a:r>
            <a:r>
              <a:rPr lang="es-419" sz="1100"/>
              <a:t>para respaldar y documentar cada práctica</a:t>
            </a:r>
            <a:r>
              <a:rPr lang="es-419" sz="1100" baseline="0"/>
              <a:t>. Además, tendremos tiempo para experimentar y observar la aplicación de las prácticas y herramientas en algunas actividades de dramatización </a:t>
            </a:r>
            <a:r>
              <a:rPr lang="es-419" sz="1100"/>
              <a:t>y de escenarios</a:t>
            </a:r>
            <a:r>
              <a:rPr lang="es-419" sz="1100" baseline="0"/>
              <a:t>.</a:t>
            </a:r>
            <a:r>
              <a:rPr lang="es-419" sz="1100"/>
              <a:t> </a:t>
            </a:r>
          </a:p>
          <a:p>
            <a:pPr lvl="0">
              <a:spcBef>
                <a:spcPts val="0"/>
              </a:spcBef>
              <a:buNone/>
            </a:pPr>
            <a:endParaRPr lang="en-CA" sz="1100" baseline="0" dirty="0"/>
          </a:p>
          <a:p>
            <a:pPr>
              <a:buNone/>
            </a:pPr>
            <a:r>
              <a:rPr lang="es-419" sz="1100" b="1"/>
              <a:t>Pregunte: </a:t>
            </a:r>
            <a:r>
              <a:rPr lang="es-419" sz="1100"/>
              <a:t>¿Tienen</a:t>
            </a:r>
            <a:r>
              <a:rPr lang="es-419" sz="1100" baseline="0"/>
              <a:t> alguna pregunta antes de comenzar?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p:txBody>
      </p:sp>
      <p:sp>
        <p:nvSpPr>
          <p:cNvPr id="4" name="Slide Number Placeholder 3"/>
          <p:cNvSpPr>
            <a:spLocks noGrp="1"/>
          </p:cNvSpPr>
          <p:nvPr>
            <p:ph type="sldNum" sz="quarter" idx="10"/>
          </p:nvPr>
        </p:nvSpPr>
        <p:spPr/>
        <p:txBody>
          <a:bodyPr/>
          <a:lstStyle/>
          <a:p>
            <a:fld id="{780767AD-8186-5647-9165-A19B63BA7F43}" type="slidenum">
              <a:rPr lang="en-US" smtClean="0"/>
              <a:t>3</a:t>
            </a:fld>
            <a:endParaRPr lang="en-US" smtClean="0"/>
          </a:p>
        </p:txBody>
      </p:sp>
    </p:spTree>
    <p:extLst>
      <p:ext uri="{BB962C8B-B14F-4D97-AF65-F5344CB8AC3E}">
        <p14:creationId xmlns:p14="http://schemas.microsoft.com/office/powerpoint/2010/main" val="3843518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4" name="Shape 30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endParaRPr lang="en-US" sz="1100" b="0" dirty="0" smtClean="0">
              <a:latin typeface="+mn-lt"/>
            </a:endParaRPr>
          </a:p>
          <a:p>
            <a:pPr>
              <a:buClr>
                <a:schemeClr val="dk1"/>
              </a:buClr>
              <a:buSzPct val="25000"/>
              <a:buNone/>
            </a:pPr>
            <a:r>
              <a:rPr lang="es-419" sz="1100" b="0" dirty="0">
                <a:latin typeface="+mn-lt"/>
              </a:rPr>
              <a:t>25 minutos </a:t>
            </a:r>
          </a:p>
          <a:p>
            <a:pPr>
              <a:buClr>
                <a:schemeClr val="dk1"/>
              </a:buClr>
              <a:buSzPct val="25000"/>
              <a:buNone/>
            </a:pPr>
            <a:endParaRPr lang="en-US" sz="1100" b="1" dirty="0">
              <a:latin typeface="+mn-lt"/>
            </a:endParaRPr>
          </a:p>
          <a:p>
            <a:pPr>
              <a:buClr>
                <a:schemeClr val="dk1"/>
              </a:buClr>
              <a:buSzPct val="25000"/>
              <a:buNone/>
            </a:pPr>
            <a:r>
              <a:rPr lang="es-419" sz="1100" b="1" dirty="0">
                <a:latin typeface="+mn-lt"/>
              </a:rPr>
              <a:t>Diga: </a:t>
            </a:r>
            <a:r>
              <a:rPr lang="es-419" sz="1100" b="0" dirty="0">
                <a:latin typeface="+mn-lt"/>
              </a:rPr>
              <a:t>Ahora, </a:t>
            </a:r>
            <a:r>
              <a:rPr lang="es-419" sz="1100" b="0" baseline="0" dirty="0">
                <a:latin typeface="+mn-lt"/>
              </a:rPr>
              <a:t>dedicaremos un tiempo para practicar la revisión de un caso falso con la herramienta de lista de verificación</a:t>
            </a:r>
          </a:p>
          <a:p>
            <a:pPr>
              <a:buClr>
                <a:schemeClr val="dk1"/>
              </a:buClr>
              <a:buSzPct val="25000"/>
              <a:buNone/>
            </a:pPr>
            <a:endParaRPr lang="en-US" sz="1100" b="1" dirty="0">
              <a:latin typeface="+mn-lt"/>
            </a:endParaRPr>
          </a:p>
          <a:p>
            <a:pPr>
              <a:buClr>
                <a:schemeClr val="dk1"/>
              </a:buClr>
              <a:buSzPct val="25000"/>
              <a:buNone/>
            </a:pPr>
            <a:r>
              <a:rPr lang="es-419" sz="1100" b="1" dirty="0">
                <a:latin typeface="+mn-lt"/>
                <a:ea typeface="Calibri"/>
                <a:cs typeface="Calibri"/>
                <a:sym typeface="Calibri"/>
              </a:rPr>
              <a:t>Instrucciones</a:t>
            </a:r>
            <a:r>
              <a:rPr lang="es-419" sz="1100" b="0" i="0" u="none" strike="noStrike" cap="none" dirty="0">
                <a:latin typeface="+mn-lt"/>
                <a:ea typeface="Calibri"/>
                <a:cs typeface="Calibri"/>
                <a:sym typeface="Calibri"/>
              </a:rPr>
              <a:t>:</a:t>
            </a:r>
            <a:r>
              <a:rPr lang="es-419" sz="1100" dirty="0">
                <a:latin typeface="+mn-lt"/>
                <a:ea typeface="Calibri"/>
                <a:cs typeface="Calibri"/>
                <a:sym typeface="Calibri"/>
              </a:rPr>
              <a:t> (15 minutos en grupos, 10 minutos de sesión plenaria)</a:t>
            </a:r>
          </a:p>
          <a:p>
            <a:pPr marL="228600" marR="0" lvl="0" indent="-228600" algn="l" rtl="0">
              <a:lnSpc>
                <a:spcPct val="100000"/>
              </a:lnSpc>
              <a:spcBef>
                <a:spcPts val="0"/>
              </a:spcBef>
              <a:spcAft>
                <a:spcPts val="0"/>
              </a:spcAft>
              <a:buClr>
                <a:schemeClr val="dk1"/>
              </a:buClr>
              <a:buSzPct val="100000"/>
              <a:buFont typeface="Calibri"/>
              <a:buAutoNum type="arabicPeriod"/>
            </a:pPr>
            <a:r>
              <a:rPr lang="es-419" sz="1100" b="0" i="0" u="none" strike="noStrike" cap="none" dirty="0">
                <a:solidFill>
                  <a:schemeClr val="dk1"/>
                </a:solidFill>
                <a:latin typeface="+mn-lt"/>
                <a:ea typeface="Calibri"/>
                <a:cs typeface="Calibri"/>
                <a:sym typeface="Calibri"/>
              </a:rPr>
              <a:t>Mantenga los mismos equipos o grupos de 3 del ejercicio anterior</a:t>
            </a:r>
          </a:p>
          <a:p>
            <a:pPr marL="228600" marR="0" lvl="0" indent="-228600" algn="l" rtl="0">
              <a:lnSpc>
                <a:spcPct val="100000"/>
              </a:lnSpc>
              <a:spcBef>
                <a:spcPts val="0"/>
              </a:spcBef>
              <a:spcAft>
                <a:spcPts val="0"/>
              </a:spcAft>
              <a:buClr>
                <a:schemeClr val="dk1"/>
              </a:buClr>
              <a:buSzPct val="100000"/>
              <a:buFont typeface="Calibri"/>
              <a:buAutoNum type="arabicPeriod"/>
            </a:pPr>
            <a:r>
              <a:rPr lang="es-419" sz="1100" b="0" i="0" u="none" strike="noStrike" cap="none" dirty="0">
                <a:solidFill>
                  <a:schemeClr val="dk1"/>
                </a:solidFill>
                <a:latin typeface="+mn-lt"/>
                <a:ea typeface="Calibri"/>
                <a:cs typeface="Calibri"/>
                <a:sym typeface="Calibri"/>
              </a:rPr>
              <a:t>Distribuya los expedientes del caso *FALSO* que se preparó antes de la capacitación. </a:t>
            </a:r>
          </a:p>
          <a:p>
            <a:pPr marL="228600" marR="0" lvl="0" indent="-228600" algn="l" rtl="0">
              <a:lnSpc>
                <a:spcPct val="100000"/>
              </a:lnSpc>
              <a:spcBef>
                <a:spcPts val="0"/>
              </a:spcBef>
              <a:spcAft>
                <a:spcPts val="0"/>
              </a:spcAft>
              <a:buClr>
                <a:schemeClr val="dk1"/>
              </a:buClr>
              <a:buSzPct val="100000"/>
              <a:buFont typeface="Calibri"/>
              <a:buAutoNum type="arabicPeriod"/>
            </a:pPr>
            <a:r>
              <a:rPr lang="es-419" sz="1100" b="0" i="0" u="none" strike="noStrike" cap="none" dirty="0">
                <a:solidFill>
                  <a:schemeClr val="dk1"/>
                </a:solidFill>
                <a:latin typeface="+mn-lt"/>
                <a:ea typeface="Calibri"/>
                <a:cs typeface="Calibri"/>
                <a:sym typeface="Calibri"/>
              </a:rPr>
              <a:t>Reúna de nuevo a los participantes y facilite una discusión sobre la calidad del expediente del caso</a:t>
            </a:r>
            <a:r>
              <a:rPr lang="es-419" sz="1100" b="0" i="0" u="none" strike="noStrike" cap="none" baseline="0" dirty="0">
                <a:solidFill>
                  <a:schemeClr val="dk1"/>
                </a:solidFill>
                <a:latin typeface="+mn-lt"/>
                <a:ea typeface="Calibri"/>
                <a:cs typeface="Calibri"/>
                <a:sym typeface="Calibri"/>
              </a:rPr>
              <a:t> que incluya las siguientes preguntas: </a:t>
            </a:r>
          </a:p>
          <a:p>
            <a:pPr marL="742950" lvl="2" indent="-285750">
              <a:spcBef>
                <a:spcPts val="1000"/>
              </a:spcBef>
              <a:buClr>
                <a:srgbClr val="97467D"/>
              </a:buClr>
              <a:buSzPct val="100000"/>
              <a:buFont typeface="Wingdings" charset="2"/>
              <a:buChar char="§"/>
            </a:pPr>
            <a:r>
              <a:rPr lang="es-419" sz="1100" dirty="0">
                <a:solidFill>
                  <a:schemeClr val="tx1">
                    <a:lumMod val="65000"/>
                    <a:lumOff val="35000"/>
                  </a:schemeClr>
                </a:solidFill>
                <a:latin typeface="+mn-lt"/>
                <a:ea typeface="Helvetica Neue" charset="0"/>
                <a:cs typeface="Helvetica Neue" charset="0"/>
              </a:rPr>
              <a:t>¿Qué preocupaciones y preguntas tendría para este caso?</a:t>
            </a:r>
          </a:p>
          <a:p>
            <a:pPr marL="742950" lvl="2" indent="-285750">
              <a:spcBef>
                <a:spcPts val="1000"/>
              </a:spcBef>
              <a:buClr>
                <a:srgbClr val="97467D"/>
              </a:buClr>
              <a:buSzPct val="100000"/>
              <a:buFont typeface="Wingdings" charset="2"/>
              <a:buChar char="§"/>
            </a:pPr>
            <a:r>
              <a:rPr lang="es-419" sz="1100" dirty="0">
                <a:solidFill>
                  <a:schemeClr val="tx1">
                    <a:lumMod val="65000"/>
                    <a:lumOff val="35000"/>
                  </a:schemeClr>
                </a:solidFill>
                <a:latin typeface="+mn-lt"/>
                <a:ea typeface="Helvetica Neue" charset="0"/>
                <a:cs typeface="Helvetica Neue" charset="0"/>
              </a:rPr>
              <a:t>¿Qué comentarios daría o acciones recomendaría para el trabajador social?</a:t>
            </a:r>
          </a:p>
          <a:p>
            <a:pPr marL="228600" marR="0" lvl="0" indent="-228600" algn="l" rtl="0">
              <a:lnSpc>
                <a:spcPct val="100000"/>
              </a:lnSpc>
              <a:spcBef>
                <a:spcPts val="0"/>
              </a:spcBef>
              <a:spcAft>
                <a:spcPts val="0"/>
              </a:spcAft>
              <a:buClr>
                <a:schemeClr val="dk1"/>
              </a:buClr>
              <a:buSzPct val="100000"/>
              <a:buFont typeface="Calibri"/>
              <a:buAutoNum type="arabicPeriod"/>
            </a:pPr>
            <a:endParaRPr lang="en-US" sz="1100" b="0" i="0" u="none" strike="noStrike" cap="none"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endParaRPr sz="1100" b="0" i="0" u="none" strike="noStrike" cap="none" dirty="0">
              <a:solidFill>
                <a:schemeClr val="dk1"/>
              </a:solidFill>
              <a:latin typeface="+mn-lt"/>
              <a:ea typeface="Calibri"/>
              <a:cs typeface="Calibri"/>
              <a:sym typeface="Calibri"/>
            </a:endParaRPr>
          </a:p>
        </p:txBody>
      </p:sp>
      <p:sp>
        <p:nvSpPr>
          <p:cNvPr id="305" name="Shape 30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1792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419" sz="1100"/>
              <a:t>Vea</a:t>
            </a:r>
            <a:r>
              <a:rPr lang="es-419" sz="1100" baseline="0"/>
              <a:t> si los participantes tienen alguna pregunta o comentario antes de continuar. </a:t>
            </a:r>
          </a:p>
          <a:p>
            <a:pPr>
              <a:buNone/>
            </a:pPr>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22</a:t>
            </a:fld>
            <a:endParaRPr lang="en-AU" smtClean="0"/>
          </a:p>
        </p:txBody>
      </p:sp>
    </p:spTree>
    <p:extLst>
      <p:ext uri="{BB962C8B-B14F-4D97-AF65-F5344CB8AC3E}">
        <p14:creationId xmlns:p14="http://schemas.microsoft.com/office/powerpoint/2010/main" val="3113995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5" name="Shape 285"/>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SzPct val="25000"/>
              <a:buNone/>
            </a:pPr>
            <a:r>
              <a:rPr lang="es-419" sz="1100"/>
              <a:t>5 minutos</a:t>
            </a:r>
          </a:p>
          <a:p>
            <a:pPr>
              <a:buSzPct val="25000"/>
              <a:buNone/>
            </a:pPr>
            <a:endParaRPr lang="en-US" sz="1100" dirty="0"/>
          </a:p>
          <a:p>
            <a:pPr>
              <a:buSzPct val="25000"/>
              <a:buNone/>
            </a:pPr>
            <a:r>
              <a:rPr lang="es-419" sz="1100" b="1"/>
              <a:t>Diga</a:t>
            </a:r>
            <a:r>
              <a:rPr lang="es-419" sz="1100"/>
              <a:t>: Llegamos</a:t>
            </a:r>
            <a:r>
              <a:rPr lang="es-419" sz="1100" baseline="0"/>
              <a:t> finalmente a nuestra última práctica de supervisión: ¡Discusión de casos! </a:t>
            </a:r>
          </a:p>
          <a:p>
            <a:pPr>
              <a:buSzPct val="25000"/>
              <a:buNone/>
            </a:pPr>
            <a:endParaRPr lang="en-US" sz="1100" baseline="0" dirty="0"/>
          </a:p>
          <a:p>
            <a:r>
              <a:rPr lang="es-419" sz="1100">
                <a:solidFill>
                  <a:schemeClr val="tx1"/>
                </a:solidFill>
                <a:latin typeface="+mn-lt"/>
                <a:ea typeface="+mn-ea"/>
                <a:cs typeface="+mn-cs"/>
              </a:rPr>
              <a:t>Una discusión del caso es una práctica de supervisión para apoyar un proceso del trabajador social y analizar un caso, explorar las posibles opciones y determinar el procedimiento a seguir. Las discusiones de casos se pueden utilizar como una oportunidad de aprendizaje para reflexionar sobre cómo se aplicaron los principios guía y cómo se manejaron las situaciones difíciles.</a:t>
            </a:r>
          </a:p>
          <a:p>
            <a:r>
              <a:rPr lang="es-419" sz="1100">
                <a:solidFill>
                  <a:schemeClr val="tx1"/>
                </a:solidFill>
                <a:latin typeface="+mn-lt"/>
                <a:ea typeface="+mn-ea"/>
                <a:cs typeface="+mn-cs"/>
              </a:rPr>
              <a:t> </a:t>
            </a:r>
          </a:p>
          <a:p>
            <a:r>
              <a:rPr lang="es-419" sz="1100" b="1">
                <a:solidFill>
                  <a:schemeClr val="tx1"/>
                </a:solidFill>
                <a:latin typeface="+mn-lt"/>
                <a:ea typeface="+mn-ea"/>
                <a:cs typeface="+mn-cs"/>
              </a:rPr>
              <a:t>Diga:</a:t>
            </a:r>
            <a:r>
              <a:rPr lang="es-419" sz="1100" b="1" baseline="0">
                <a:solidFill>
                  <a:schemeClr val="tx1"/>
                </a:solidFill>
                <a:latin typeface="+mn-lt"/>
                <a:ea typeface="+mn-ea"/>
                <a:cs typeface="+mn-cs"/>
              </a:rPr>
              <a:t> </a:t>
            </a:r>
            <a:r>
              <a:rPr lang="es-419" sz="1100">
                <a:solidFill>
                  <a:schemeClr val="tx1"/>
                </a:solidFill>
                <a:latin typeface="+mn-lt"/>
                <a:ea typeface="+mn-ea"/>
                <a:cs typeface="+mn-cs"/>
              </a:rPr>
              <a:t>Un supervisor debe utilizar la Herramienta de Orientación para la Discusión del Caso con el fin de facilitar el diálogo colaborativo durante una sesión de supervisión individual o grupal. </a:t>
            </a:r>
          </a:p>
          <a:p>
            <a:r>
              <a:rPr lang="es-419" sz="1100" b="1">
                <a:solidFill>
                  <a:schemeClr val="tx1"/>
                </a:solidFill>
                <a:latin typeface="+mn-lt"/>
                <a:ea typeface="+mn-ea"/>
                <a:cs typeface="+mn-cs"/>
              </a:rPr>
              <a:t> </a:t>
            </a:r>
          </a:p>
          <a:p>
            <a:pPr>
              <a:buNone/>
            </a:pPr>
            <a:r>
              <a:rPr lang="es-419" sz="1100" b="1" i="0" u="none" strike="noStrike" cap="none">
                <a:latin typeface="+mn-lt"/>
                <a:ea typeface="Calibri"/>
                <a:cs typeface="Calibri"/>
                <a:sym typeface="Calibri"/>
              </a:rPr>
              <a:t>Distribuya</a:t>
            </a:r>
            <a:r>
              <a:rPr lang="es-419" sz="1100"/>
              <a:t>: 2.9</a:t>
            </a:r>
            <a:r>
              <a:rPr lang="es-419" sz="1100" baseline="0"/>
              <a:t> Herramienta para la Discusión del Caso </a:t>
            </a:r>
            <a:r>
              <a:rPr lang="es-419" sz="1100"/>
              <a:t>y revísela</a:t>
            </a:r>
          </a:p>
          <a:p>
            <a:pPr marL="0" marR="0" lvl="0" indent="0" algn="l" rtl="0">
              <a:spcBef>
                <a:spcPts val="0"/>
              </a:spcBef>
              <a:buSzPct val="25000"/>
              <a:buNone/>
            </a:pPr>
            <a:endParaRPr sz="1100" b="0" i="0" u="none" strike="noStrike" cap="none" dirty="0">
              <a:solidFill>
                <a:schemeClr val="dk1"/>
              </a:solidFill>
              <a:latin typeface="Calibri"/>
              <a:ea typeface="Calibri"/>
              <a:cs typeface="Calibri"/>
              <a:sym typeface="Calibri"/>
            </a:endParaRPr>
          </a:p>
        </p:txBody>
      </p:sp>
      <p:sp>
        <p:nvSpPr>
          <p:cNvPr id="286" name="Shape 286"/>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2132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2" name="Shape 292"/>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r>
              <a:rPr lang="es-419" sz="1100" b="0" dirty="0">
                <a:latin typeface="+mn-lt"/>
              </a:rPr>
              <a:t>20 minutos</a:t>
            </a:r>
          </a:p>
          <a:p>
            <a:pPr>
              <a:buClr>
                <a:schemeClr val="dk1"/>
              </a:buClr>
              <a:buSzPct val="25000"/>
              <a:buNone/>
            </a:pPr>
            <a:endParaRPr lang="en-US" sz="1100" b="1" dirty="0">
              <a:latin typeface="+mn-lt"/>
            </a:endParaRPr>
          </a:p>
          <a:p>
            <a:pPr>
              <a:buClr>
                <a:schemeClr val="dk1"/>
              </a:buClr>
              <a:buSzPct val="25000"/>
              <a:buNone/>
            </a:pPr>
            <a:r>
              <a:rPr lang="es-419" sz="1100" b="1" dirty="0">
                <a:latin typeface="+mn-lt"/>
                <a:ea typeface="Calibri"/>
                <a:cs typeface="Calibri"/>
                <a:sym typeface="Calibri"/>
              </a:rPr>
              <a:t>Instrucciones</a:t>
            </a:r>
            <a:r>
              <a:rPr lang="es-419" sz="1100" b="0" i="0" u="none" strike="noStrike" cap="none" dirty="0">
                <a:latin typeface="+mn-lt"/>
                <a:ea typeface="Calibri"/>
                <a:cs typeface="Calibri"/>
                <a:sym typeface="Calibri"/>
              </a:rPr>
              <a:t>:</a:t>
            </a:r>
            <a:r>
              <a:rPr lang="es-419" sz="1100" dirty="0">
                <a:latin typeface="+mn-lt"/>
                <a:ea typeface="Calibri"/>
                <a:cs typeface="Calibri"/>
                <a:sym typeface="Calibri"/>
              </a:rPr>
              <a:t> (10 minutos en grupos; 10 minutos de sesión plenaria)</a:t>
            </a:r>
          </a:p>
          <a:p>
            <a:pPr marL="228600" marR="0" lvl="0" indent="-228600" algn="l" rtl="0">
              <a:lnSpc>
                <a:spcPct val="100000"/>
              </a:lnSpc>
              <a:spcBef>
                <a:spcPts val="0"/>
              </a:spcBef>
              <a:spcAft>
                <a:spcPts val="0"/>
              </a:spcAft>
              <a:buClr>
                <a:schemeClr val="dk1"/>
              </a:buClr>
              <a:buSzPct val="100000"/>
              <a:buFont typeface="Calibri"/>
              <a:buAutoNum type="arabicPeriod"/>
            </a:pPr>
            <a:r>
              <a:rPr lang="es-419" sz="1100" b="0" i="0" u="none" strike="noStrike" cap="none" dirty="0">
                <a:solidFill>
                  <a:schemeClr val="dk1"/>
                </a:solidFill>
                <a:latin typeface="+mn-lt"/>
                <a:ea typeface="Calibri"/>
                <a:cs typeface="Calibri"/>
                <a:sym typeface="Calibri"/>
              </a:rPr>
              <a:t>Mantenga los mismos equipos del ejercicio anterior</a:t>
            </a:r>
          </a:p>
          <a:p>
            <a:pPr marL="228600" marR="0" lvl="0" indent="-228600" algn="l" rtl="0">
              <a:lnSpc>
                <a:spcPct val="100000"/>
              </a:lnSpc>
              <a:spcBef>
                <a:spcPts val="0"/>
              </a:spcBef>
              <a:spcAft>
                <a:spcPts val="0"/>
              </a:spcAft>
              <a:buClr>
                <a:schemeClr val="dk1"/>
              </a:buClr>
              <a:buSzPct val="100000"/>
              <a:buFont typeface="Calibri"/>
              <a:buAutoNum type="arabicPeriod"/>
            </a:pPr>
            <a:r>
              <a:rPr lang="es-419" sz="1100" b="0" i="0" u="none" strike="noStrike" cap="none" dirty="0">
                <a:solidFill>
                  <a:schemeClr val="dk1"/>
                </a:solidFill>
                <a:latin typeface="+mn-lt"/>
                <a:ea typeface="Calibri"/>
                <a:cs typeface="Calibri"/>
                <a:sym typeface="Calibri"/>
              </a:rPr>
              <a:t>Los equipos realizarán la dramatización utilizando la Herramienta de Discusión del Caso en una reunión de GC utilizando el mismo estudio de caso que</a:t>
            </a:r>
            <a:r>
              <a:rPr lang="es-419" sz="1100" b="0" i="0" u="none" strike="noStrike" cap="none" baseline="0" dirty="0">
                <a:solidFill>
                  <a:schemeClr val="dk1"/>
                </a:solidFill>
                <a:latin typeface="+mn-lt"/>
                <a:ea typeface="Calibri"/>
                <a:cs typeface="Calibri"/>
                <a:sym typeface="Calibri"/>
              </a:rPr>
              <a:t> se utilizó durante la actividad de </a:t>
            </a:r>
            <a:r>
              <a:rPr lang="es-419" sz="1100" b="0" i="0" u="none" strike="noStrike" cap="none" baseline="0" dirty="0" smtClean="0">
                <a:solidFill>
                  <a:schemeClr val="dk1"/>
                </a:solidFill>
                <a:latin typeface="+mn-lt"/>
                <a:ea typeface="Calibri"/>
                <a:cs typeface="Calibri"/>
                <a:sym typeface="Calibri"/>
              </a:rPr>
              <a:t>Observación</a:t>
            </a:r>
            <a:endParaRPr lang="es-419" sz="1100" b="0" i="0" u="none" strike="noStrike" cap="none" baseline="0" dirty="0">
              <a:solidFill>
                <a:schemeClr val="dk1"/>
              </a:solidFill>
              <a:latin typeface="+mn-lt"/>
              <a:ea typeface="Calibri"/>
              <a:cs typeface="Calibri"/>
              <a:sym typeface="Calibri"/>
            </a:endParaRPr>
          </a:p>
          <a:p>
            <a:pPr marL="228600" indent="-228600">
              <a:buClr>
                <a:schemeClr val="dk1"/>
              </a:buClr>
              <a:buSzPct val="100000"/>
              <a:buFont typeface="Calibri"/>
              <a:buAutoNum type="arabicPeriod"/>
            </a:pPr>
            <a:r>
              <a:rPr lang="es-419" sz="1100" b="0" i="0" u="none" strike="noStrike" cap="none" dirty="0">
                <a:latin typeface="+mn-lt"/>
                <a:ea typeface="Calibri"/>
                <a:cs typeface="Calibri"/>
                <a:sym typeface="Calibri"/>
              </a:rPr>
              <a:t>Reúna de nuevo a los participantes y facilite la discusión sobre la herramienta de</a:t>
            </a:r>
            <a:r>
              <a:rPr lang="es-419" sz="1100" dirty="0">
                <a:latin typeface="+mn-lt"/>
                <a:ea typeface="Calibri"/>
                <a:cs typeface="Calibri"/>
                <a:sym typeface="Calibri"/>
              </a:rPr>
              <a:t> discusión del caso</a:t>
            </a:r>
            <a:r>
              <a:rPr lang="es-419" sz="1100" b="0" i="0" u="none" strike="noStrike" cap="none" dirty="0">
                <a:latin typeface="+mn-lt"/>
                <a:ea typeface="Calibri"/>
                <a:cs typeface="Calibri"/>
                <a:sym typeface="Calibri"/>
              </a:rPr>
              <a:t> y las opciones que se analizaron en de sus equipos</a:t>
            </a:r>
          </a:p>
          <a:p>
            <a:pPr marL="0" marR="0" lvl="0" indent="0" algn="l" rtl="0">
              <a:lnSpc>
                <a:spcPct val="100000"/>
              </a:lnSpc>
              <a:spcBef>
                <a:spcPts val="0"/>
              </a:spcBef>
              <a:spcAft>
                <a:spcPts val="0"/>
              </a:spcAft>
              <a:buClr>
                <a:schemeClr val="dk1"/>
              </a:buClr>
              <a:buSzPct val="25000"/>
              <a:buFont typeface="Calibri"/>
              <a:buNone/>
            </a:pPr>
            <a:endParaRPr sz="1100" b="0" i="0" u="none" strike="noStrike" cap="none" dirty="0">
              <a:solidFill>
                <a:schemeClr val="dk1"/>
              </a:solidFill>
              <a:latin typeface="+mn-lt"/>
              <a:ea typeface="Calibri"/>
              <a:cs typeface="Calibri"/>
              <a:sym typeface="Calibri"/>
            </a:endParaRPr>
          </a:p>
        </p:txBody>
      </p:sp>
      <p:sp>
        <p:nvSpPr>
          <p:cNvPr id="293" name="Shape 293"/>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8800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419" sz="1100"/>
              <a:t>Vea</a:t>
            </a:r>
            <a:r>
              <a:rPr lang="es-419" sz="1100" baseline="0"/>
              <a:t> si los participantes tienen alguna pregunta o comentario antes de continuar. </a:t>
            </a:r>
          </a:p>
          <a:p>
            <a:pPr>
              <a:buNone/>
            </a:pPr>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25</a:t>
            </a:fld>
            <a:endParaRPr lang="en-AU" smtClean="0"/>
          </a:p>
        </p:txBody>
      </p:sp>
    </p:spTree>
    <p:extLst>
      <p:ext uri="{BB962C8B-B14F-4D97-AF65-F5344CB8AC3E}">
        <p14:creationId xmlns:p14="http://schemas.microsoft.com/office/powerpoint/2010/main" val="624017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s-419" sz="1100"/>
              <a:t>10 minutos</a:t>
            </a:r>
          </a:p>
          <a:p>
            <a:pPr>
              <a:buNone/>
            </a:pPr>
            <a:endParaRPr lang="en-US" sz="1100" dirty="0"/>
          </a:p>
          <a:p>
            <a:pPr>
              <a:buNone/>
            </a:pPr>
            <a:r>
              <a:rPr lang="es-419" sz="1100" b="1"/>
              <a:t>Diga</a:t>
            </a:r>
            <a:r>
              <a:rPr lang="es-419" sz="1100"/>
              <a:t>:</a:t>
            </a:r>
            <a:r>
              <a:rPr lang="es-419" sz="1100" baseline="0"/>
              <a:t> Ahora vamos a considerar el proceso de supervisión para </a:t>
            </a:r>
            <a:r>
              <a:rPr lang="es-419" sz="1100" b="1" baseline="0"/>
              <a:t>un trabajador social individual</a:t>
            </a:r>
            <a:r>
              <a:rPr lang="es-419" sz="1100" b="0" baseline="0"/>
              <a:t>,</a:t>
            </a:r>
            <a:r>
              <a:rPr lang="es-419" sz="1100" baseline="0"/>
              <a:t> desde el momento de la contratación, a lo largo del proceso de integración y el desarrollo de experiencia. </a:t>
            </a:r>
          </a:p>
          <a:p>
            <a:endParaRPr lang="en-US" sz="1100" dirty="0"/>
          </a:p>
          <a:p>
            <a:r>
              <a:rPr lang="es-419" sz="1100" b="1"/>
              <a:t>Instrucciones</a:t>
            </a:r>
            <a:r>
              <a:rPr lang="es-419" sz="1100"/>
              <a:t>: Distribuya 1</a:t>
            </a:r>
            <a:r>
              <a:rPr lang="es-419" sz="1100" baseline="0"/>
              <a:t> tarjeta de actividad a cada participante (debe haber un total de 19 tarjetas). Pídales que se ordenen físicamente desde el momento de la integración hasta la supervisión continua. ¡Anímelos a hacer esto rápidamente! Solo tienen 10 minutos.</a:t>
            </a:r>
          </a:p>
          <a:p>
            <a:endParaRPr lang="en-US" sz="1100" baseline="0" dirty="0"/>
          </a:p>
          <a:p>
            <a:r>
              <a:rPr lang="es-419" sz="1100" baseline="0"/>
              <a:t>Una vez que transcurran los 10 minutos, pida al grupo que lea en voz alta (uno por uno) el orden en que se encuentran. </a:t>
            </a:r>
          </a:p>
          <a:p>
            <a:endParaRPr lang="en-US" sz="1100" baseline="0" dirty="0"/>
          </a:p>
        </p:txBody>
      </p:sp>
      <p:sp>
        <p:nvSpPr>
          <p:cNvPr id="4" name="Slide Number Placeholder 3"/>
          <p:cNvSpPr>
            <a:spLocks noGrp="1"/>
          </p:cNvSpPr>
          <p:nvPr>
            <p:ph type="sldNum" sz="quarter" idx="10"/>
          </p:nvPr>
        </p:nvSpPr>
        <p:spPr/>
        <p:txBody>
          <a:bodyPr/>
          <a:lstStyle/>
          <a:p>
            <a:fld id="{780767AD-8186-5647-9165-A19B63BA7F43}" type="slidenum">
              <a:rPr lang="en-US" smtClean="0"/>
              <a:t>26</a:t>
            </a:fld>
            <a:endParaRPr lang="en-US" smtClean="0"/>
          </a:p>
        </p:txBody>
      </p:sp>
    </p:spTree>
    <p:extLst>
      <p:ext uri="{BB962C8B-B14F-4D97-AF65-F5344CB8AC3E}">
        <p14:creationId xmlns:p14="http://schemas.microsoft.com/office/powerpoint/2010/main" val="1747877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es-419" sz="1100"/>
              <a:t>Repaso de 10 minutos</a:t>
            </a:r>
          </a:p>
          <a:p>
            <a:pPr>
              <a:buNone/>
            </a:pPr>
            <a:endParaRPr lang="en-US" sz="1100" dirty="0"/>
          </a:p>
          <a:p>
            <a:pPr>
              <a:buNone/>
            </a:pPr>
            <a:r>
              <a:rPr lang="es-419" sz="1100" b="1"/>
              <a:t>Instrucciones</a:t>
            </a:r>
            <a:r>
              <a:rPr lang="es-419" sz="1100"/>
              <a:t>: Después</a:t>
            </a:r>
            <a:r>
              <a:rPr lang="es-419" sz="1100" baseline="0"/>
              <a:t> de que los participantes se organicen en orden, muéstreles esta diapositiva con un proceso de supervisión sugerido. </a:t>
            </a:r>
          </a:p>
          <a:p>
            <a:pPr>
              <a:buNone/>
            </a:pPr>
            <a:endParaRPr lang="en-US" sz="1100" baseline="0" dirty="0"/>
          </a:p>
          <a:p>
            <a:pPr>
              <a:buNone/>
            </a:pPr>
            <a:r>
              <a:rPr lang="es-419" sz="1100" b="1" baseline="0"/>
              <a:t>Pregunte</a:t>
            </a:r>
            <a:r>
              <a:rPr lang="es-419" sz="1100" baseline="0"/>
              <a:t>: ¿Cómo realizaron su proceso de supervisión en comparación con esta diapositiva?</a:t>
            </a:r>
          </a:p>
          <a:p>
            <a:pPr>
              <a:buNone/>
            </a:pPr>
            <a:endParaRPr lang="en-US" sz="1100" baseline="0" dirty="0"/>
          </a:p>
          <a:p>
            <a:pPr>
              <a:buNone/>
            </a:pPr>
            <a:r>
              <a:rPr lang="es-419" sz="1100" baseline="0"/>
              <a:t>Vea si hay preguntas y discuta la lógica del proceso de supervisión.</a:t>
            </a:r>
          </a:p>
          <a:p>
            <a:pPr>
              <a:buNone/>
            </a:pPr>
            <a:endParaRPr lang="en-US" sz="1100" baseline="0" dirty="0" smtClean="0"/>
          </a:p>
          <a:p>
            <a:pPr>
              <a:buNone/>
            </a:pPr>
            <a:r>
              <a:rPr lang="es-419" sz="1100" b="1" i="0" u="none" strike="noStrike" cap="none">
                <a:latin typeface="+mn-lt"/>
                <a:ea typeface="Calibri"/>
                <a:cs typeface="Calibri"/>
                <a:sym typeface="Calibri"/>
              </a:rPr>
              <a:t>Distribuya: </a:t>
            </a:r>
            <a:r>
              <a:rPr lang="es-419" sz="1100" b="0" i="0" u="none" strike="noStrike" cap="none">
                <a:latin typeface="+mn-lt"/>
                <a:ea typeface="Calibri"/>
                <a:cs typeface="Calibri"/>
                <a:sym typeface="Calibri"/>
              </a:rPr>
              <a:t>2.10 Proceso de Supervisión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7723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es-419" sz="1100" b="0" dirty="0"/>
              <a:t>25 minutos</a:t>
            </a:r>
          </a:p>
          <a:p>
            <a:pPr>
              <a:buNone/>
            </a:pPr>
            <a:endParaRPr lang="en-US" sz="1100" b="0" dirty="0"/>
          </a:p>
          <a:p>
            <a:pPr>
              <a:buNone/>
            </a:pPr>
            <a:r>
              <a:rPr lang="es-419" sz="1100" b="1" dirty="0"/>
              <a:t>Diga: </a:t>
            </a:r>
            <a:r>
              <a:rPr lang="es-419" sz="1100" b="0" dirty="0"/>
              <a:t>solo pensemos en</a:t>
            </a:r>
            <a:r>
              <a:rPr lang="es-419" sz="1100" b="0" baseline="0" dirty="0"/>
              <a:t> el proceso de Supervisión para un trabajador social individual. Ahora vamos a cambiar y considerar como se sería la Supervisión para un equipo de gestión de casos. El objetivo de esta actividad es que los supervisores piensen en cómo organizarían la supervisión de su equipo mensualmente.</a:t>
            </a:r>
          </a:p>
          <a:p>
            <a:pPr>
              <a:buNone/>
            </a:pPr>
            <a:endParaRPr lang="en-US" sz="1100" b="1" dirty="0"/>
          </a:p>
          <a:p>
            <a:pPr>
              <a:buNone/>
            </a:pPr>
            <a:r>
              <a:rPr lang="es-419" sz="1100" b="1" dirty="0"/>
              <a:t>Instrucciones: </a:t>
            </a:r>
          </a:p>
          <a:p>
            <a:pPr>
              <a:buNone/>
            </a:pPr>
            <a:endParaRPr lang="en-US" sz="1100" b="0" dirty="0" smtClean="0"/>
          </a:p>
          <a:p>
            <a:pPr>
              <a:buNone/>
            </a:pPr>
            <a:r>
              <a:rPr lang="es-419" sz="1100" b="0" dirty="0"/>
              <a:t>Opción 1: Divida a</a:t>
            </a:r>
            <a:r>
              <a:rPr lang="es-419" sz="1100" b="0" baseline="0" dirty="0"/>
              <a:t> los participantes en grupos de 5 o 6 </a:t>
            </a:r>
          </a:p>
          <a:p>
            <a:pPr>
              <a:buNone/>
            </a:pPr>
            <a:r>
              <a:rPr lang="es-419" sz="1100" b="0" dirty="0"/>
              <a:t>Cada grupo debe recibir un </a:t>
            </a:r>
            <a:r>
              <a:rPr lang="es-419" sz="1100" b="0" baseline="0" dirty="0"/>
              <a:t>calendario en blanco en un papel de </a:t>
            </a:r>
            <a:r>
              <a:rPr lang="es-419" sz="1100" b="0" baseline="0" dirty="0" err="1"/>
              <a:t>rotafolio</a:t>
            </a:r>
            <a:r>
              <a:rPr lang="es-419" sz="1100" b="0" baseline="0" dirty="0"/>
              <a:t> y un juego de </a:t>
            </a:r>
            <a:r>
              <a:rPr lang="es-419" sz="1100" b="0" dirty="0"/>
              <a:t>tarjetas previamente elaboradas para recortar con los “componentes básicos” de la supervisión.</a:t>
            </a:r>
            <a:r>
              <a:rPr lang="es-419" sz="1100" b="0" baseline="0" dirty="0"/>
              <a:t> </a:t>
            </a:r>
            <a:r>
              <a:rPr lang="es-419" sz="1100" b="0" dirty="0"/>
              <a:t>Su tarea</a:t>
            </a:r>
            <a:r>
              <a:rPr lang="es-419" sz="1100" b="0" baseline="0" dirty="0"/>
              <a:t> es diseñar un </a:t>
            </a:r>
            <a:r>
              <a:rPr lang="es-419" sz="1100" b="0" dirty="0"/>
              <a:t>calendario de supervisión</a:t>
            </a:r>
            <a:r>
              <a:rPr lang="es-419" sz="1100" b="0" baseline="0" dirty="0"/>
              <a:t> que permita que el supervisor aplique todas las prácticas de Supervisión</a:t>
            </a:r>
            <a:r>
              <a:rPr lang="es-419" sz="1100" b="0" dirty="0"/>
              <a:t> a un “equipo” de ejemplo. Pueden hacer sus propias tarjetas si las que se proporcionan no satisfacen sus necesidades.</a:t>
            </a:r>
          </a:p>
          <a:p>
            <a:pPr>
              <a:buNone/>
            </a:pPr>
            <a:endParaRPr lang="en-US" sz="1100" dirty="0" smtClean="0"/>
          </a:p>
          <a:p>
            <a:pPr>
              <a:buNone/>
            </a:pPr>
            <a:r>
              <a:rPr lang="es-419" sz="1100" dirty="0"/>
              <a:t>Opción 2: Invite</a:t>
            </a:r>
            <a:r>
              <a:rPr lang="es-419" sz="1100" baseline="0" dirty="0"/>
              <a:t> a los participantes a crear individualmente sus propios calendarios de acuerdo con los equipos de trabajadores sociales que supervisan.</a:t>
            </a:r>
          </a:p>
          <a:p>
            <a:pPr>
              <a:buNone/>
            </a:pPr>
            <a:endParaRPr lang="en-US" sz="1100" dirty="0" smtClean="0"/>
          </a:p>
          <a:p>
            <a:pPr>
              <a:buNone/>
            </a:pPr>
            <a:endParaRPr lang="en-US" sz="1100" b="1" dirty="0" smtClean="0"/>
          </a:p>
          <a:p>
            <a:pPr>
              <a:buNone/>
            </a:pPr>
            <a:r>
              <a:rPr lang="es-419" sz="1100" b="1" dirty="0" smtClean="0"/>
              <a:t>Consejos</a:t>
            </a:r>
            <a:r>
              <a:rPr lang="es-419" sz="1100" dirty="0"/>
              <a:t>: </a:t>
            </a:r>
          </a:p>
          <a:p>
            <a:pPr>
              <a:buNone/>
            </a:pPr>
            <a:r>
              <a:rPr lang="es-419" sz="1100" dirty="0"/>
              <a:t>Aliente a los grupos pequeños a pensar</a:t>
            </a:r>
            <a:r>
              <a:rPr lang="es-419" sz="1100" baseline="0" dirty="0"/>
              <a:t> sobre:</a:t>
            </a:r>
          </a:p>
          <a:p>
            <a:pPr marL="171450" indent="-171450">
              <a:buFont typeface="Arial" panose="020B0604020202020204" pitchFamily="34" charset="0"/>
              <a:buChar char="•"/>
            </a:pPr>
            <a:r>
              <a:rPr lang="es-419" sz="1100" baseline="0" dirty="0"/>
              <a:t>El tiempo que debe asignarse a cada práctica </a:t>
            </a:r>
          </a:p>
          <a:p>
            <a:pPr marL="171450" indent="-171450">
              <a:buFont typeface="Arial" panose="020B0604020202020204" pitchFamily="34" charset="0"/>
              <a:buChar char="•"/>
            </a:pPr>
            <a:r>
              <a:rPr lang="es-419" sz="1100" baseline="0" dirty="0"/>
              <a:t>Los supervisores de “días de campo” versus ”días de oficina”</a:t>
            </a:r>
          </a:p>
          <a:p>
            <a:pPr marL="171450" indent="-171450">
              <a:buFont typeface="Arial" panose="020B0604020202020204" pitchFamily="34" charset="0"/>
              <a:buChar char="•"/>
            </a:pPr>
            <a:r>
              <a:rPr lang="es-419" sz="1100" baseline="0" dirty="0"/>
              <a:t>¿Puede cualquiera de estas prácticas realizarse simultáneamente?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smtClean="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8453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19" name="Shape 319"/>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Clr>
                <a:schemeClr val="dk1"/>
              </a:buClr>
              <a:buSzPct val="25000"/>
              <a:buNone/>
            </a:pPr>
            <a:r>
              <a:rPr lang="es-419" sz="1100" b="0" dirty="0">
                <a:latin typeface="+mn-lt"/>
              </a:rPr>
              <a:t>10 minutos </a:t>
            </a:r>
          </a:p>
          <a:p>
            <a:pPr>
              <a:buClr>
                <a:schemeClr val="dk1"/>
              </a:buClr>
              <a:buSzPct val="25000"/>
              <a:buNone/>
            </a:pPr>
            <a:endParaRPr lang="en-US" sz="1100" b="0" dirty="0">
              <a:latin typeface="+mn-lt"/>
            </a:endParaRPr>
          </a:p>
          <a:p>
            <a:pPr>
              <a:buClr>
                <a:schemeClr val="dk1"/>
              </a:buClr>
              <a:buSzPct val="25000"/>
              <a:buNone/>
            </a:pPr>
            <a:r>
              <a:rPr lang="es-419" sz="1100" b="1" dirty="0">
                <a:latin typeface="+mn-lt"/>
                <a:ea typeface="Calibri"/>
                <a:cs typeface="Calibri"/>
                <a:sym typeface="Calibri"/>
              </a:rPr>
              <a:t>Diga</a:t>
            </a:r>
            <a:r>
              <a:rPr lang="es-419" sz="1100" b="0" dirty="0">
                <a:latin typeface="+mn-lt"/>
                <a:ea typeface="Calibri"/>
                <a:cs typeface="Calibri"/>
                <a:sym typeface="Calibri"/>
              </a:rPr>
              <a:t>: Hoy </a:t>
            </a:r>
            <a:r>
              <a:rPr lang="es-419" sz="1100" b="0" i="0" u="none" strike="noStrike" cap="none" dirty="0">
                <a:solidFill>
                  <a:schemeClr val="dk1"/>
                </a:solidFill>
                <a:latin typeface="+mn-lt"/>
                <a:ea typeface="Calibri"/>
                <a:cs typeface="Calibri"/>
                <a:sym typeface="Calibri"/>
              </a:rPr>
              <a:t>repasamos muchas prácticas y herramientas de supervisión, ¡esto puede ser un poco abrumador! Nuestra</a:t>
            </a:r>
            <a:r>
              <a:rPr lang="es-419" sz="1100" b="0" i="0" u="none" strike="noStrike" cap="none" baseline="0" dirty="0">
                <a:solidFill>
                  <a:schemeClr val="dk1"/>
                </a:solidFill>
                <a:latin typeface="+mn-lt"/>
                <a:ea typeface="Calibri"/>
                <a:cs typeface="Calibri"/>
                <a:sym typeface="Calibri"/>
              </a:rPr>
              <a:t> actividad final es para ustedes; como supervisores piensen sobre las prácticas de supervisión con las que les gustaría comprometerse. ¿Qué desea priorizar? ¿Con qué frecuencia le gustaría comprometerse?</a:t>
            </a:r>
          </a:p>
          <a:p>
            <a:pPr>
              <a:buClr>
                <a:schemeClr val="dk1"/>
              </a:buClr>
              <a:buSzPct val="25000"/>
              <a:buNone/>
            </a:pPr>
            <a:endParaRPr lang="en-US" sz="1100" b="0" dirty="0">
              <a:latin typeface="+mn-lt"/>
            </a:endParaRPr>
          </a:p>
          <a:p>
            <a:pPr>
              <a:buClr>
                <a:schemeClr val="dk1"/>
              </a:buClr>
              <a:buSzPct val="25000"/>
              <a:buNone/>
            </a:pPr>
            <a:r>
              <a:rPr lang="es-419" sz="1100" b="1" i="0" u="none" strike="noStrike" cap="none" dirty="0">
                <a:latin typeface="+mn-lt"/>
                <a:ea typeface="Calibri"/>
                <a:cs typeface="Calibri"/>
                <a:sym typeface="Calibri"/>
              </a:rPr>
              <a:t>Distribuya</a:t>
            </a:r>
            <a:r>
              <a:rPr lang="es-419" sz="1100" b="0" i="0" u="none" strike="noStrike" cap="none" dirty="0">
                <a:latin typeface="+mn-lt"/>
                <a:ea typeface="Calibri"/>
                <a:cs typeface="Calibri"/>
                <a:sym typeface="Calibri"/>
              </a:rPr>
              <a:t>: el documento 2.11 Preparación a los participantes. Deles 10 minutos para llenar</a:t>
            </a:r>
            <a:r>
              <a:rPr lang="es-419" sz="1100" b="0" i="0" u="none" strike="noStrike" cap="none" baseline="0" dirty="0">
                <a:latin typeface="+mn-lt"/>
                <a:ea typeface="Calibri"/>
                <a:cs typeface="Calibri"/>
                <a:sym typeface="Calibri"/>
              </a:rPr>
              <a:t> el documento y verifique si tienen alguna pregunta. </a:t>
            </a:r>
          </a:p>
          <a:p>
            <a:pPr>
              <a:buSzPct val="25000"/>
              <a:buNone/>
            </a:pPr>
            <a:endParaRPr lang="en-US" dirty="0"/>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s-419" sz="1200" b="1" baseline="0" dirty="0"/>
              <a:t>Nota del Facilitador</a:t>
            </a:r>
            <a:r>
              <a:rPr lang="es-419" sz="1200" baseline="0" dirty="0"/>
              <a:t>: Como se mencionó al principio, estas prácticas </a:t>
            </a:r>
            <a:r>
              <a:rPr lang="es-419" sz="1200" b="1" baseline="0" dirty="0"/>
              <a:t>no son obligatorias</a:t>
            </a:r>
            <a:r>
              <a:rPr lang="es-419" sz="1200" baseline="0" dirty="0"/>
              <a:t>. Es responsabilidad de las organizaciones que implementan la gestión de casos en el contexto de su país determinar qué prácticas se pueden aprovechar al máximo, según las estructuras de personal, así como las capacidades y la disponibilidad de los supervisores.</a:t>
            </a:r>
          </a:p>
          <a:p>
            <a:pPr>
              <a:buSzPct val="25000"/>
              <a:buNone/>
            </a:pPr>
            <a:endParaRPr lang="en-US" b="1" dirty="0"/>
          </a:p>
        </p:txBody>
      </p:sp>
      <p:sp>
        <p:nvSpPr>
          <p:cNvPr id="320" name="Shape 320"/>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4247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buNone/>
            </a:pPr>
            <a:r>
              <a:rPr lang="es-419" sz="1100" dirty="0"/>
              <a:t>10 minutos</a:t>
            </a:r>
          </a:p>
          <a:p>
            <a:pPr>
              <a:buNone/>
            </a:pPr>
            <a:endParaRPr lang="en-CA" sz="1100" dirty="0"/>
          </a:p>
          <a:p>
            <a:pPr>
              <a:buNone/>
            </a:pPr>
            <a:r>
              <a:rPr lang="es-419" sz="1100" b="1" dirty="0"/>
              <a:t>Diga</a:t>
            </a:r>
            <a:r>
              <a:rPr lang="es-419" sz="1100" dirty="0"/>
              <a:t>: entonces</a:t>
            </a:r>
            <a:r>
              <a:rPr lang="es-419" sz="1100" baseline="0" dirty="0"/>
              <a:t> vamos a tener la oportunidad de revisar sobre lo que discutimos en el segundo módulo</a:t>
            </a:r>
          </a:p>
          <a:p>
            <a:pPr>
              <a:buNone/>
            </a:pPr>
            <a:endParaRPr lang="en-US" sz="1100" dirty="0"/>
          </a:p>
          <a:p>
            <a:pPr>
              <a:buNone/>
            </a:pPr>
            <a:r>
              <a:rPr lang="es-419" sz="1100" b="1" dirty="0"/>
              <a:t>Nota del Facilitador</a:t>
            </a:r>
            <a:r>
              <a:rPr lang="es-419" sz="1100" dirty="0"/>
              <a:t>: ¡Intente</a:t>
            </a:r>
            <a:r>
              <a:rPr lang="es-419" sz="1100" baseline="0" dirty="0"/>
              <a:t> hacer de esta actividad una competencia divertida! Dé algunos premios o dulces al final para motivar a los participantes.</a:t>
            </a:r>
          </a:p>
          <a:p>
            <a:pPr>
              <a:buNone/>
            </a:pPr>
            <a:endParaRPr lang="en-CA" sz="1100" dirty="0"/>
          </a:p>
          <a:p>
            <a:pPr>
              <a:buNone/>
            </a:pPr>
            <a:r>
              <a:rPr lang="es-419" sz="1100" dirty="0"/>
              <a:t>Siempre motive cuando entregue un test en la sesión plenaria. Nunca diga que una respuesta es incorrecta. Si es necesario, diga algo como: lo que estamos buscando aquí es una respuesta que demuestre...  Dé premios a todos los que intenten, aunque su respuesta no sea </a:t>
            </a:r>
            <a:r>
              <a:rPr lang="es-419" sz="1100" b="1" dirty="0"/>
              <a:t>completa</a:t>
            </a:r>
            <a:r>
              <a:rPr lang="es-419" sz="1100" dirty="0"/>
              <a:t>. </a:t>
            </a:r>
          </a:p>
          <a:p>
            <a:pPr>
              <a:buNone/>
            </a:pPr>
            <a:endParaRPr lang="en-CA" sz="1100" dirty="0"/>
          </a:p>
          <a:p>
            <a:pPr>
              <a:buNone/>
            </a:pPr>
            <a:r>
              <a:rPr lang="es-419" sz="1100" b="1" dirty="0"/>
              <a:t>Respuestas</a:t>
            </a:r>
            <a:r>
              <a:rPr lang="es-419" sz="1100" dirty="0"/>
              <a:t>: </a:t>
            </a:r>
          </a:p>
          <a:p>
            <a:pPr marL="342900" indent="-342900">
              <a:lnSpc>
                <a:spcPct val="100000"/>
              </a:lnSpc>
              <a:spcBef>
                <a:spcPts val="600"/>
              </a:spcBef>
              <a:buClr>
                <a:srgbClr val="97467D"/>
              </a:buClr>
              <a:buFont typeface="+mj-lt"/>
              <a:buAutoNum type="arabicPeriod"/>
            </a:pPr>
            <a:r>
              <a:rPr lang="es-419" sz="1100" dirty="0">
                <a:solidFill>
                  <a:schemeClr val="tx1">
                    <a:lumMod val="65000"/>
                    <a:lumOff val="35000"/>
                  </a:schemeClr>
                </a:solidFill>
              </a:rPr>
              <a:t>Personal y grupo </a:t>
            </a:r>
          </a:p>
          <a:p>
            <a:pPr marL="342900" indent="-342900">
              <a:lnSpc>
                <a:spcPct val="100000"/>
              </a:lnSpc>
              <a:spcBef>
                <a:spcPts val="600"/>
              </a:spcBef>
              <a:buClr>
                <a:srgbClr val="97467D"/>
              </a:buClr>
              <a:buFont typeface="+mj-lt"/>
              <a:buAutoNum type="arabicPeriod"/>
            </a:pPr>
            <a:r>
              <a:rPr lang="es-419" sz="1100" dirty="0">
                <a:solidFill>
                  <a:schemeClr val="tx1">
                    <a:lumMod val="65000"/>
                    <a:lumOff val="35000"/>
                  </a:schemeClr>
                </a:solidFill>
              </a:rPr>
              <a:t>Práctica de supervisión</a:t>
            </a:r>
            <a:r>
              <a:rPr lang="es-419" sz="1100" baseline="0" dirty="0">
                <a:solidFill>
                  <a:schemeClr val="tx1">
                    <a:lumMod val="65000"/>
                    <a:lumOff val="35000"/>
                  </a:schemeClr>
                </a:solidFill>
              </a:rPr>
              <a:t>:</a:t>
            </a:r>
          </a:p>
          <a:p>
            <a:pPr marL="628650" lvl="1" indent="-171450" rtl="0" eaLnBrk="1" fontAlgn="t" latinLnBrk="0" hangingPunct="1">
              <a:buFont typeface="Arial" panose="020B0604020202020204" pitchFamily="34" charset="0"/>
              <a:buChar char="•"/>
            </a:pPr>
            <a:r>
              <a:rPr lang="es-419" sz="1100" b="0" i="0" u="none" strike="noStrike" dirty="0">
                <a:solidFill>
                  <a:schemeClr val="tx1"/>
                </a:solidFill>
                <a:latin typeface="+mn-lt"/>
                <a:ea typeface="+mn-ea"/>
                <a:cs typeface="+mn-cs"/>
              </a:rPr>
              <a:t>Sesión</a:t>
            </a:r>
            <a:r>
              <a:rPr lang="es-419" sz="1100" b="0" i="0" u="none" strike="noStrike" baseline="0" dirty="0">
                <a:solidFill>
                  <a:schemeClr val="tx1"/>
                </a:solidFill>
                <a:latin typeface="+mn-lt"/>
                <a:ea typeface="+mn-ea"/>
                <a:cs typeface="+mn-cs"/>
              </a:rPr>
              <a:t> </a:t>
            </a:r>
            <a:r>
              <a:rPr lang="es-419" sz="1100" b="0" i="0" u="none" strike="noStrike" dirty="0">
                <a:solidFill>
                  <a:schemeClr val="tx1"/>
                </a:solidFill>
                <a:latin typeface="+mn-lt"/>
                <a:ea typeface="+mn-ea"/>
                <a:cs typeface="+mn-cs"/>
              </a:rPr>
              <a:t>Individual de Supervisión</a:t>
            </a:r>
          </a:p>
          <a:p>
            <a:pPr marL="628650" lvl="1" indent="-171450" rtl="0" eaLnBrk="1" fontAlgn="t" latinLnBrk="0" hangingPunct="1">
              <a:buFont typeface="Arial" panose="020B0604020202020204" pitchFamily="34" charset="0"/>
              <a:buChar char="•"/>
            </a:pPr>
            <a:r>
              <a:rPr lang="es-419" sz="1100" b="0" i="0" u="none" strike="noStrike" dirty="0">
                <a:solidFill>
                  <a:schemeClr val="tx1"/>
                </a:solidFill>
                <a:latin typeface="+mn-lt"/>
                <a:ea typeface="+mn-ea"/>
                <a:cs typeface="+mn-cs"/>
              </a:rPr>
              <a:t>Reunión de Gestión de Casos</a:t>
            </a:r>
          </a:p>
          <a:p>
            <a:pPr marL="628650" lvl="1" indent="-171450" rtl="0" eaLnBrk="1" fontAlgn="t" latinLnBrk="0" hangingPunct="1">
              <a:buFont typeface="Arial" panose="020B0604020202020204" pitchFamily="34" charset="0"/>
              <a:buChar char="•"/>
            </a:pPr>
            <a:r>
              <a:rPr lang="es-419" sz="1100" b="0" i="0" u="none" strike="noStrike" dirty="0">
                <a:solidFill>
                  <a:schemeClr val="tx1"/>
                </a:solidFill>
                <a:latin typeface="+mn-lt"/>
                <a:ea typeface="+mn-ea"/>
                <a:cs typeface="+mn-cs"/>
              </a:rPr>
              <a:t>Evaluación de la Capacidad</a:t>
            </a:r>
          </a:p>
          <a:p>
            <a:pPr marL="628650" lvl="1" indent="-171450" rtl="0" eaLnBrk="1" fontAlgn="t" latinLnBrk="0" hangingPunct="1">
              <a:buFont typeface="Arial" panose="020B0604020202020204" pitchFamily="34" charset="0"/>
              <a:buChar char="•"/>
            </a:pPr>
            <a:r>
              <a:rPr lang="es-419" sz="1100" b="0" i="0" u="none" strike="noStrike" dirty="0">
                <a:solidFill>
                  <a:schemeClr val="tx1"/>
                </a:solidFill>
                <a:latin typeface="+mn-lt"/>
                <a:ea typeface="+mn-ea"/>
                <a:cs typeface="+mn-cs"/>
              </a:rPr>
              <a:t>Aprendizaje por Observación</a:t>
            </a:r>
          </a:p>
          <a:p>
            <a:pPr marL="628650" lvl="1" indent="-171450" rtl="0" eaLnBrk="1" fontAlgn="t" latinLnBrk="0" hangingPunct="1">
              <a:buFont typeface="Arial" panose="020B0604020202020204" pitchFamily="34" charset="0"/>
              <a:buChar char="•"/>
            </a:pPr>
            <a:r>
              <a:rPr lang="es-419" sz="1100" b="0" i="0" u="none" strike="noStrike" dirty="0">
                <a:solidFill>
                  <a:schemeClr val="tx1"/>
                </a:solidFill>
                <a:latin typeface="+mn-lt"/>
                <a:ea typeface="+mn-ea"/>
                <a:cs typeface="+mn-cs"/>
              </a:rPr>
              <a:t>Observación</a:t>
            </a:r>
          </a:p>
          <a:p>
            <a:pPr marL="628650" lvl="1" indent="-171450" rtl="0" eaLnBrk="1" fontAlgn="t" latinLnBrk="0" hangingPunct="1">
              <a:buFont typeface="Arial" panose="020B0604020202020204" pitchFamily="34" charset="0"/>
              <a:buChar char="•"/>
            </a:pPr>
            <a:r>
              <a:rPr lang="es-419" sz="1100" b="0" i="0" u="none" strike="noStrike" dirty="0">
                <a:solidFill>
                  <a:schemeClr val="tx1"/>
                </a:solidFill>
                <a:latin typeface="+mn-lt"/>
                <a:ea typeface="+mn-ea"/>
                <a:cs typeface="+mn-cs"/>
              </a:rPr>
              <a:t>Revisión del Expediente del Caso</a:t>
            </a:r>
          </a:p>
          <a:p>
            <a:pPr marL="628650" lvl="1" indent="-171450" rtl="0" eaLnBrk="1" fontAlgn="t" latinLnBrk="0" hangingPunct="1">
              <a:buFont typeface="Arial" panose="020B0604020202020204" pitchFamily="34" charset="0"/>
              <a:buChar char="•"/>
            </a:pPr>
            <a:r>
              <a:rPr lang="es-419" sz="1100" b="0" i="0" u="none" strike="noStrike" dirty="0">
                <a:solidFill>
                  <a:schemeClr val="tx1"/>
                </a:solidFill>
                <a:latin typeface="+mn-lt"/>
                <a:ea typeface="+mn-ea"/>
                <a:cs typeface="+mn-cs"/>
              </a:rPr>
              <a:t>Discusión del Caso</a:t>
            </a:r>
          </a:p>
          <a:p>
            <a:pPr marL="457200" lvl="1" indent="0" rtl="0" eaLnBrk="1" fontAlgn="t" latinLnBrk="0" hangingPunct="1">
              <a:buFont typeface="Arial" panose="020B0604020202020204" pitchFamily="34" charset="0"/>
              <a:buNone/>
            </a:pPr>
            <a:endParaRPr lang="en-US" sz="1100" dirty="0">
              <a:solidFill>
                <a:schemeClr val="tx1">
                  <a:lumMod val="65000"/>
                  <a:lumOff val="35000"/>
                </a:schemeClr>
              </a:solidFill>
            </a:endParaRPr>
          </a:p>
          <a:p>
            <a:pPr marL="0" lvl="0" indent="0" rtl="0" eaLnBrk="1" fontAlgn="t" latinLnBrk="0" hangingPunct="1">
              <a:buFont typeface="Arial" panose="020B0604020202020204" pitchFamily="34" charset="0"/>
              <a:buNone/>
            </a:pPr>
            <a:r>
              <a:rPr lang="es-419" sz="1100" dirty="0">
                <a:solidFill>
                  <a:schemeClr val="tx1">
                    <a:lumMod val="65000"/>
                    <a:lumOff val="35000"/>
                  </a:schemeClr>
                </a:solidFill>
              </a:rPr>
              <a:t>3. </a:t>
            </a:r>
            <a:r>
              <a:rPr lang="es-419" sz="1100" b="1" dirty="0">
                <a:solidFill>
                  <a:schemeClr val="tx1">
                    <a:lumMod val="65000"/>
                    <a:lumOff val="35000"/>
                  </a:schemeClr>
                </a:solidFill>
              </a:rPr>
              <a:t>Aprendizaje por Observación</a:t>
            </a:r>
            <a:r>
              <a:rPr lang="es-419" sz="1100" dirty="0">
                <a:solidFill>
                  <a:schemeClr val="tx1">
                    <a:lumMod val="65000"/>
                    <a:lumOff val="35000"/>
                  </a:schemeClr>
                </a:solidFill>
              </a:rPr>
              <a:t>:</a:t>
            </a:r>
            <a:r>
              <a:rPr lang="es-419" sz="1100" baseline="0" dirty="0">
                <a:solidFill>
                  <a:schemeClr val="tx1">
                    <a:lumMod val="65000"/>
                    <a:lumOff val="35000"/>
                  </a:schemeClr>
                </a:solidFill>
              </a:rPr>
              <a:t> un trabajador social nuevo observa a un trabajador social experto o al supervisor. (La herramienta es para que el trabajador social la complete)</a:t>
            </a:r>
          </a:p>
          <a:p>
            <a:pPr marL="0" marR="0" lvl="0" indent="0" algn="l" defTabSz="914400" rtl="0" eaLnBrk="1" fontAlgn="auto" latinLnBrk="0" hangingPunct="1">
              <a:lnSpc>
                <a:spcPct val="100000"/>
              </a:lnSpc>
              <a:spcBef>
                <a:spcPts val="600"/>
              </a:spcBef>
              <a:spcAft>
                <a:spcPts val="0"/>
              </a:spcAft>
              <a:buClr>
                <a:srgbClr val="97467D"/>
              </a:buClr>
              <a:buSzTx/>
              <a:buFont typeface="+mj-lt"/>
              <a:buNone/>
              <a:tabLst/>
              <a:defRPr/>
            </a:pPr>
            <a:r>
              <a:rPr lang="es-419" sz="1100" b="1" baseline="0" dirty="0">
                <a:solidFill>
                  <a:schemeClr val="tx1">
                    <a:lumMod val="65000"/>
                    <a:lumOff val="35000"/>
                  </a:schemeClr>
                </a:solidFill>
              </a:rPr>
              <a:t>Observación</a:t>
            </a:r>
            <a:r>
              <a:rPr lang="es-419" sz="1100" baseline="0" dirty="0">
                <a:solidFill>
                  <a:schemeClr val="tx1">
                    <a:lumMod val="65000"/>
                    <a:lumOff val="35000"/>
                  </a:schemeClr>
                </a:solidFill>
              </a:rPr>
              <a:t>: el supervisor observa al trabajador social. (La herramienta es para que el supervisor la complete a fin de proporcionar comentarios y apoyar el desarrollo de las competencias del trabajador social)</a:t>
            </a:r>
          </a:p>
          <a:p>
            <a:pPr marL="0" marR="0" lvl="0" indent="0" algn="l" defTabSz="914400" rtl="0" eaLnBrk="1" fontAlgn="auto" latinLnBrk="0" hangingPunct="1">
              <a:lnSpc>
                <a:spcPct val="100000"/>
              </a:lnSpc>
              <a:spcBef>
                <a:spcPts val="600"/>
              </a:spcBef>
              <a:spcAft>
                <a:spcPts val="0"/>
              </a:spcAft>
              <a:buClr>
                <a:srgbClr val="97467D"/>
              </a:buClr>
              <a:buSzTx/>
              <a:buFont typeface="+mj-lt"/>
              <a:buNone/>
              <a:tabLst/>
              <a:defRPr/>
            </a:pPr>
            <a:endParaRPr lang="en-US" sz="1100" baseline="0" dirty="0">
              <a:solidFill>
                <a:schemeClr val="tx1">
                  <a:lumMod val="65000"/>
                  <a:lumOff val="35000"/>
                </a:schemeClr>
              </a:solidFill>
            </a:endParaRPr>
          </a:p>
          <a:p>
            <a:pPr marL="0" indent="0">
              <a:lnSpc>
                <a:spcPct val="100000"/>
              </a:lnSpc>
              <a:spcBef>
                <a:spcPts val="600"/>
              </a:spcBef>
              <a:buClr>
                <a:srgbClr val="97467D"/>
              </a:buClr>
              <a:buFont typeface="+mj-lt"/>
              <a:buNone/>
            </a:pPr>
            <a:r>
              <a:rPr lang="es-419" sz="1100" dirty="0">
                <a:solidFill>
                  <a:schemeClr val="tx1">
                    <a:lumMod val="65000"/>
                    <a:lumOff val="35000"/>
                  </a:schemeClr>
                </a:solidFill>
              </a:rPr>
              <a:t>4. Después de</a:t>
            </a:r>
            <a:r>
              <a:rPr lang="es-419" sz="1100" baseline="0" dirty="0">
                <a:solidFill>
                  <a:schemeClr val="tx1">
                    <a:lumMod val="65000"/>
                    <a:lumOff val="35000"/>
                  </a:schemeClr>
                </a:solidFill>
              </a:rPr>
              <a:t> la contratación de un trabajador social nuevo. La herramienta de Evaluación de la Capacidad debe completarse en las </a:t>
            </a:r>
            <a:r>
              <a:rPr lang="es-419" sz="1100" baseline="0" dirty="0" smtClean="0">
                <a:solidFill>
                  <a:schemeClr val="tx1">
                    <a:lumMod val="65000"/>
                    <a:lumOff val="35000"/>
                  </a:schemeClr>
                </a:solidFill>
              </a:rPr>
              <a:t>Sesiones Iniciales </a:t>
            </a:r>
            <a:r>
              <a:rPr lang="es-419" sz="1100" baseline="0" dirty="0">
                <a:solidFill>
                  <a:schemeClr val="tx1">
                    <a:lumMod val="65000"/>
                    <a:lumOff val="35000"/>
                  </a:schemeClr>
                </a:solidFill>
              </a:rPr>
              <a:t>de </a:t>
            </a:r>
            <a:r>
              <a:rPr lang="es-419" sz="1100" baseline="0" dirty="0" smtClean="0">
                <a:solidFill>
                  <a:schemeClr val="tx1">
                    <a:lumMod val="65000"/>
                    <a:lumOff val="35000"/>
                  </a:schemeClr>
                </a:solidFill>
              </a:rPr>
              <a:t>Supervisión </a:t>
            </a:r>
            <a:r>
              <a:rPr lang="es-419" sz="1100" baseline="0" dirty="0">
                <a:solidFill>
                  <a:schemeClr val="tx1">
                    <a:lumMod val="65000"/>
                    <a:lumOff val="35000"/>
                  </a:schemeClr>
                </a:solidFill>
              </a:rPr>
              <a:t>I</a:t>
            </a:r>
            <a:r>
              <a:rPr lang="es-419" sz="1100" baseline="0" dirty="0" smtClean="0">
                <a:solidFill>
                  <a:schemeClr val="tx1">
                    <a:lumMod val="65000"/>
                    <a:lumOff val="35000"/>
                  </a:schemeClr>
                </a:solidFill>
              </a:rPr>
              <a:t>ndividual</a:t>
            </a:r>
            <a:r>
              <a:rPr lang="es-419" sz="1100" baseline="0" dirty="0">
                <a:solidFill>
                  <a:schemeClr val="tx1">
                    <a:lumMod val="65000"/>
                    <a:lumOff val="35000"/>
                  </a:schemeClr>
                </a:solidFill>
              </a:rPr>
              <a:t>. </a:t>
            </a:r>
          </a:p>
          <a:p>
            <a:pPr marL="342900" indent="-342900">
              <a:lnSpc>
                <a:spcPct val="100000"/>
              </a:lnSpc>
              <a:spcBef>
                <a:spcPts val="600"/>
              </a:spcBef>
              <a:buClr>
                <a:srgbClr val="97467D"/>
              </a:buClr>
              <a:buFont typeface="+mj-lt"/>
              <a:buAutoNum type="arabicPeriod"/>
            </a:pPr>
            <a:endParaRPr lang="en-US" sz="1100" dirty="0">
              <a:solidFill>
                <a:schemeClr val="tx1">
                  <a:lumMod val="65000"/>
                  <a:lumOff val="3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100" dirty="0">
                <a:solidFill>
                  <a:schemeClr val="tx1">
                    <a:lumMod val="65000"/>
                    <a:lumOff val="35000"/>
                  </a:schemeClr>
                </a:solidFill>
              </a:rPr>
              <a:t>5. </a:t>
            </a:r>
            <a:r>
              <a:rPr lang="es-419" sz="1100" b="1" dirty="0">
                <a:solidFill>
                  <a:schemeClr val="tx1"/>
                </a:solidFill>
                <a:latin typeface="+mn-lt"/>
                <a:ea typeface="+mn-ea"/>
                <a:cs typeface="+mn-cs"/>
              </a:rPr>
              <a:t>Función del Supervisor</a:t>
            </a:r>
            <a:r>
              <a:rPr lang="es-419" sz="1100" dirty="0">
                <a:solidFill>
                  <a:schemeClr val="tx1"/>
                </a:solidFill>
                <a:latin typeface="+mn-lt"/>
                <a:ea typeface="+mn-ea"/>
                <a:cs typeface="+mn-cs"/>
              </a:rPr>
              <a:t>: </a:t>
            </a:r>
          </a:p>
          <a:p>
            <a:pPr marL="171450" indent="-171450">
              <a:buFont typeface="Arial" panose="020B0604020202020204" pitchFamily="34" charset="0"/>
              <a:buChar char="•"/>
            </a:pPr>
            <a:r>
              <a:rPr lang="es-419" sz="1100" dirty="0">
                <a:solidFill>
                  <a:schemeClr val="tx1"/>
                </a:solidFill>
                <a:latin typeface="+mn-lt"/>
                <a:ea typeface="+mn-ea"/>
                <a:cs typeface="+mn-cs"/>
              </a:rPr>
              <a:t>Se prepara para las sesiones de supervisión con anticipación, que incluye el análisis previo de los temas, la creación de una agenda, etc.</a:t>
            </a:r>
          </a:p>
          <a:p>
            <a:pPr marL="171450" indent="-171450">
              <a:buFont typeface="Arial" panose="020B0604020202020204" pitchFamily="34" charset="0"/>
              <a:buChar char="•"/>
            </a:pPr>
            <a:r>
              <a:rPr lang="es-419" sz="1100" dirty="0">
                <a:solidFill>
                  <a:schemeClr val="tx1"/>
                </a:solidFill>
                <a:latin typeface="+mn-lt"/>
                <a:ea typeface="+mn-ea"/>
                <a:cs typeface="+mn-cs"/>
              </a:rPr>
              <a:t>Desarrolla un espacio seguro para que los trabajadores sociales hablen sobre su trabajo a su manera</a:t>
            </a:r>
          </a:p>
          <a:p>
            <a:pPr marL="171450" indent="-171450">
              <a:buFont typeface="Arial" panose="020B0604020202020204" pitchFamily="34" charset="0"/>
              <a:buChar char="•"/>
            </a:pPr>
            <a:r>
              <a:rPr lang="es-419" sz="1100" dirty="0">
                <a:solidFill>
                  <a:schemeClr val="tx1"/>
                </a:solidFill>
                <a:latin typeface="+mn-lt"/>
                <a:ea typeface="+mn-ea"/>
                <a:cs typeface="+mn-cs"/>
              </a:rPr>
              <a:t>Proporciona comentarios útiles y perspicaces, además apoya a los trabajadores sociales para que exploren y aclaren sus pensamientos </a:t>
            </a:r>
          </a:p>
          <a:p>
            <a:pPr marL="171450" indent="-171450">
              <a:buFont typeface="Arial" panose="020B0604020202020204" pitchFamily="34" charset="0"/>
              <a:buChar char="•"/>
            </a:pPr>
            <a:r>
              <a:rPr lang="es-419" sz="1100" dirty="0">
                <a:solidFill>
                  <a:schemeClr val="tx1"/>
                </a:solidFill>
                <a:latin typeface="+mn-lt"/>
                <a:ea typeface="+mn-ea"/>
                <a:cs typeface="+mn-cs"/>
              </a:rPr>
              <a:t>Comparte información, conocimiento y competencias de manera adecuada. </a:t>
            </a:r>
          </a:p>
          <a:p>
            <a:pPr marL="171450" indent="-171450">
              <a:buFont typeface="Arial" panose="020B0604020202020204" pitchFamily="34" charset="0"/>
              <a:buChar char="•"/>
            </a:pPr>
            <a:r>
              <a:rPr lang="es-419" sz="1100" dirty="0">
                <a:solidFill>
                  <a:schemeClr val="tx1"/>
                </a:solidFill>
                <a:latin typeface="+mn-lt"/>
                <a:ea typeface="+mn-ea"/>
                <a:cs typeface="+mn-cs"/>
              </a:rPr>
              <a:t>Enfrenta prácticas que se consideran poco éticas o arriesgadas, así como puntos ciegos personales y profesionales. </a:t>
            </a:r>
          </a:p>
          <a:p>
            <a:pPr marL="171450" indent="-171450">
              <a:buFont typeface="Arial" panose="020B0604020202020204" pitchFamily="34" charset="0"/>
              <a:buChar char="•"/>
            </a:pPr>
            <a:r>
              <a:rPr lang="es-419" sz="1100" dirty="0">
                <a:solidFill>
                  <a:schemeClr val="tx1"/>
                </a:solidFill>
                <a:latin typeface="+mn-lt"/>
                <a:ea typeface="+mn-ea"/>
                <a:cs typeface="+mn-cs"/>
              </a:rPr>
              <a:t>Gestionar el tiempo y la estructura.</a:t>
            </a:r>
          </a:p>
          <a:p>
            <a:pPr marL="171450" indent="-171450">
              <a:buFont typeface="Arial" panose="020B0604020202020204" pitchFamily="34" charset="0"/>
              <a:buChar char="•"/>
            </a:pPr>
            <a:r>
              <a:rPr lang="es-419" sz="1100" dirty="0">
                <a:solidFill>
                  <a:schemeClr val="tx1"/>
                </a:solidFill>
                <a:latin typeface="+mn-lt"/>
                <a:ea typeface="+mn-ea"/>
                <a:cs typeface="+mn-cs"/>
              </a:rPr>
              <a:t>Revisa y actualiza los planes de Desarrollo de Capacidad durante las sesiones individuales y, cuando corresponda, durante las reuniones de gestión de casos.</a:t>
            </a:r>
          </a:p>
          <a:p>
            <a:pPr marL="171450" indent="-171450">
              <a:buFont typeface="Arial" panose="020B0604020202020204" pitchFamily="34" charset="0"/>
              <a:buChar char="•"/>
            </a:pPr>
            <a:r>
              <a:rPr lang="es-419" sz="1100" dirty="0">
                <a:solidFill>
                  <a:schemeClr val="tx1"/>
                </a:solidFill>
                <a:latin typeface="+mn-lt"/>
                <a:ea typeface="+mn-ea"/>
                <a:cs typeface="+mn-cs"/>
              </a:rPr>
              <a:t>Garantiza que todos tengan espacio para participar en las reuniones de gestión de casos. </a:t>
            </a:r>
          </a:p>
          <a:p>
            <a:endParaRPr lang="en-US" sz="1100" kern="1200" dirty="0">
              <a:solidFill>
                <a:schemeClr val="tx1"/>
              </a:solidFill>
              <a:effectLst/>
              <a:latin typeface="+mn-lt"/>
              <a:ea typeface="+mn-ea"/>
              <a:cs typeface="+mn-cs"/>
            </a:endParaRPr>
          </a:p>
          <a:p>
            <a:r>
              <a:rPr lang="es-419" sz="1100" b="1" dirty="0">
                <a:solidFill>
                  <a:schemeClr val="tx1"/>
                </a:solidFill>
                <a:latin typeface="+mn-lt"/>
                <a:ea typeface="+mn-ea"/>
                <a:cs typeface="+mn-cs"/>
              </a:rPr>
              <a:t>Función del Trabajador Social: </a:t>
            </a:r>
          </a:p>
          <a:p>
            <a:pPr marL="171450" indent="-171450">
              <a:buFont typeface="Arial" panose="020B0604020202020204" pitchFamily="34" charset="0"/>
              <a:buChar char="•"/>
            </a:pPr>
            <a:r>
              <a:rPr lang="es-419" sz="1100" dirty="0">
                <a:solidFill>
                  <a:schemeClr val="tx1"/>
                </a:solidFill>
                <a:latin typeface="+mn-lt"/>
                <a:ea typeface="+mn-ea"/>
                <a:cs typeface="+mn-cs"/>
              </a:rPr>
              <a:t>Viene preparado y participa activamente en las sesiones de supervisión para apoyar el aprendizaje reflexivo.</a:t>
            </a:r>
          </a:p>
          <a:p>
            <a:pPr marL="171450" indent="-171450">
              <a:buFont typeface="Arial" panose="020B0604020202020204" pitchFamily="34" charset="0"/>
              <a:buChar char="•"/>
            </a:pPr>
            <a:r>
              <a:rPr lang="es-419" sz="1100" dirty="0">
                <a:solidFill>
                  <a:schemeClr val="tx1"/>
                </a:solidFill>
                <a:latin typeface="+mn-lt"/>
                <a:ea typeface="+mn-ea"/>
                <a:cs typeface="+mn-cs"/>
              </a:rPr>
              <a:t>Identifica los temas de la práctica en los que necesita ayuda y en los que la práctica de supervisión le resulta útil.</a:t>
            </a:r>
          </a:p>
          <a:p>
            <a:pPr marL="171450" indent="-171450">
              <a:buFont typeface="Arial" panose="020B0604020202020204" pitchFamily="34" charset="0"/>
              <a:buChar char="•"/>
            </a:pPr>
            <a:r>
              <a:rPr lang="es-419" sz="1100" dirty="0">
                <a:solidFill>
                  <a:schemeClr val="tx1"/>
                </a:solidFill>
                <a:latin typeface="+mn-lt"/>
                <a:ea typeface="+mn-ea"/>
                <a:cs typeface="+mn-cs"/>
              </a:rPr>
              <a:t>Está abierto a comentarios y busca aclaraciones, si es necesario. Participa de manera proactiva para buscar soluciones.</a:t>
            </a:r>
          </a:p>
          <a:p>
            <a:pPr marL="171450" indent="-171450">
              <a:buFont typeface="Arial" panose="020B0604020202020204" pitchFamily="34" charset="0"/>
              <a:buChar char="•"/>
            </a:pPr>
            <a:r>
              <a:rPr lang="es-419" sz="1100" dirty="0">
                <a:solidFill>
                  <a:schemeClr val="tx1"/>
                </a:solidFill>
                <a:latin typeface="+mn-lt"/>
                <a:ea typeface="+mn-ea"/>
                <a:cs typeface="+mn-cs"/>
              </a:rPr>
              <a:t>Desarrolla un nivel de confianza en la supervisión para compartir sus cuestiones de trabajo. </a:t>
            </a:r>
          </a:p>
          <a:p>
            <a:pPr marL="171450" indent="-171450">
              <a:buFont typeface="Arial" panose="020B0604020202020204" pitchFamily="34" charset="0"/>
              <a:buChar char="•"/>
            </a:pPr>
            <a:r>
              <a:rPr lang="es-419" sz="1100" dirty="0">
                <a:solidFill>
                  <a:schemeClr val="tx1"/>
                </a:solidFill>
                <a:latin typeface="+mn-lt"/>
                <a:ea typeface="+mn-ea"/>
                <a:cs typeface="+mn-cs"/>
              </a:rPr>
              <a:t>Utilizar la supervisión para identificar las necesidades de aprendizaje y desarrollo.</a:t>
            </a:r>
          </a:p>
          <a:p>
            <a:pPr marL="171450" indent="-171450">
              <a:buFont typeface="Arial" panose="020B0604020202020204" pitchFamily="34" charset="0"/>
              <a:buChar char="•"/>
            </a:pPr>
            <a:r>
              <a:rPr lang="es-419" sz="1100" dirty="0">
                <a:solidFill>
                  <a:schemeClr val="tx1"/>
                </a:solidFill>
                <a:latin typeface="+mn-lt"/>
                <a:ea typeface="+mn-ea"/>
                <a:cs typeface="+mn-cs"/>
              </a:rPr>
              <a:t>Utilizar sesiones individuales y reuniones de gestión de casos para revisar y reflexionar sobre la carga de trabajo actual.</a:t>
            </a:r>
          </a:p>
          <a:p>
            <a:pPr marL="171450" indent="-171450">
              <a:buFont typeface="Arial" panose="020B0604020202020204" pitchFamily="34" charset="0"/>
              <a:buChar char="•"/>
            </a:pPr>
            <a:r>
              <a:rPr lang="es-419" sz="1100" dirty="0">
                <a:solidFill>
                  <a:schemeClr val="tx1"/>
                </a:solidFill>
                <a:latin typeface="+mn-lt"/>
                <a:ea typeface="+mn-ea"/>
                <a:cs typeface="+mn-cs"/>
              </a:rPr>
              <a:t>Identifica qué práctica de supervisión es útil para ellos o sus colegas.</a:t>
            </a:r>
          </a:p>
          <a:p>
            <a:pPr marL="171450" indent="-171450">
              <a:buFont typeface="Arial" panose="020B0604020202020204" pitchFamily="34" charset="0"/>
              <a:buChar char="•"/>
            </a:pPr>
            <a:r>
              <a:rPr lang="es-419" sz="1100" dirty="0">
                <a:solidFill>
                  <a:schemeClr val="tx1"/>
                </a:solidFill>
                <a:latin typeface="+mn-lt"/>
                <a:ea typeface="+mn-ea"/>
                <a:cs typeface="+mn-cs"/>
              </a:rPr>
              <a:t>Respeta y apoya a los otros trabajadores sociales; respeta la confidencialidad. </a:t>
            </a:r>
          </a:p>
          <a:p>
            <a:endParaRPr lang="en-US" sz="1100" kern="1200" dirty="0">
              <a:solidFill>
                <a:schemeClr val="tx1"/>
              </a:solidFill>
              <a:effectLst/>
              <a:latin typeface="+mn-lt"/>
              <a:ea typeface="+mn-ea"/>
              <a:cs typeface="+mn-cs"/>
            </a:endParaRPr>
          </a:p>
        </p:txBody>
      </p:sp>
      <p:sp>
        <p:nvSpPr>
          <p:cNvPr id="326" name="Shape 3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6563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marL="118745" lvl="0" algn="l">
              <a:buNone/>
            </a:pPr>
            <a:r>
              <a:rPr lang="es-419" sz="1100" b="0"/>
              <a:t>5</a:t>
            </a:r>
            <a:r>
              <a:rPr lang="es-419" sz="1100" b="0" baseline="0"/>
              <a:t> </a:t>
            </a:r>
            <a:r>
              <a:rPr lang="es-419" sz="1100" b="0"/>
              <a:t>minutos</a:t>
            </a:r>
          </a:p>
          <a:p>
            <a:pPr marL="118745" lvl="0" algn="l">
              <a:buNone/>
            </a:pPr>
            <a:endParaRPr lang="en-US" sz="1100" b="1" dirty="0"/>
          </a:p>
          <a:p>
            <a:pPr marL="118745" lvl="0" algn="l">
              <a:buNone/>
            </a:pPr>
            <a:r>
              <a:rPr lang="es-419" sz="1100" b="1"/>
              <a:t>Diga: </a:t>
            </a:r>
            <a:r>
              <a:rPr lang="es-419" sz="1100" b="0"/>
              <a:t>La supervisión se realiza dentro de dos esquemas clave: personal y de grupo</a:t>
            </a:r>
          </a:p>
          <a:p>
            <a:pPr marL="118745" lvl="0" algn="l">
              <a:buNone/>
            </a:pPr>
            <a:endParaRPr lang="en-US" sz="1100" b="1" dirty="0"/>
          </a:p>
          <a:p>
            <a:pPr marL="118745" lvl="0" algn="l">
              <a:buNone/>
            </a:pPr>
            <a:r>
              <a:rPr lang="es-419" sz="1100" b="1"/>
              <a:t>Mensaje Clave:</a:t>
            </a:r>
            <a:r>
              <a:rPr lang="es-419" sz="1100"/>
              <a:t> La práctica de supervisión más esencial e impactante es la relación que se desarrolla entre un supervisor y un trabajador social y se fomenta a través de sesiones </a:t>
            </a:r>
            <a:r>
              <a:rPr lang="es-419" sz="1100" b="1"/>
              <a:t>personales</a:t>
            </a:r>
            <a:r>
              <a:rPr lang="es-419" sz="1100" baseline="0"/>
              <a:t> </a:t>
            </a:r>
            <a:r>
              <a:rPr lang="es-419" sz="1100"/>
              <a:t>constantes que se programan de manera regular. </a:t>
            </a:r>
          </a:p>
        </p:txBody>
      </p:sp>
      <p:sp>
        <p:nvSpPr>
          <p:cNvPr id="161" name="Shape 1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8471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SzPct val="25000"/>
              <a:buNone/>
              <a:defRPr/>
            </a:pPr>
            <a:r>
              <a:rPr lang="es-419" sz="1100">
                <a:latin typeface="+mn-lt"/>
              </a:rPr>
              <a:t>5 minutos</a:t>
            </a:r>
          </a:p>
          <a:p>
            <a:pPr>
              <a:buSzPct val="25000"/>
              <a:buNone/>
              <a:defRPr/>
            </a:pPr>
            <a:endParaRPr lang="en-US" sz="1100" dirty="0">
              <a:latin typeface="+mn-lt"/>
            </a:endParaRPr>
          </a:p>
          <a:p>
            <a:pPr>
              <a:buNone/>
              <a:defRPr/>
            </a:pPr>
            <a:r>
              <a:rPr lang="es-419" sz="1100" b="1">
                <a:latin typeface="+mn-lt"/>
              </a:rPr>
              <a:t>Repase</a:t>
            </a:r>
            <a:r>
              <a:rPr lang="es-419" sz="1100">
                <a:latin typeface="+mn-lt"/>
              </a:rPr>
              <a:t> los objetivos de aprendizaje que teníamos al comienzo del módulo. </a:t>
            </a:r>
          </a:p>
          <a:p>
            <a:pPr>
              <a:buNone/>
              <a:defRPr/>
            </a:pPr>
            <a:endParaRPr lang="en-US" sz="1100" dirty="0">
              <a:latin typeface="+mn-lt"/>
            </a:endParaRPr>
          </a:p>
          <a:p>
            <a:pPr>
              <a:buNone/>
              <a:defRPr/>
            </a:pPr>
            <a:r>
              <a:rPr lang="es-419" sz="1100" b="1">
                <a:latin typeface="+mn-lt"/>
              </a:rPr>
              <a:t>Pregunte</a:t>
            </a:r>
            <a:r>
              <a:rPr lang="es-419" sz="1100">
                <a:latin typeface="+mn-lt"/>
              </a:rPr>
              <a:t> si los cubrimos o si alguien tiene preguntas pendientes sobre alguno de los puntos.</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100" b="0" i="0" u="none" strike="noStrike" cap="none" baseline="0" dirty="0">
              <a:solidFill>
                <a:schemeClr val="bg1">
                  <a:lumMod val="10000"/>
                </a:schemeClr>
              </a:solidFill>
              <a:latin typeface="+mn-lt"/>
              <a:ea typeface="Century Gothic"/>
              <a:cs typeface="Century Gothic"/>
              <a:sym typeface="Century Gothic"/>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80767AD-8186-5647-9165-A19B63BA7F43}" type="slidenum">
              <a:rPr lang="en-US" smtClean="0"/>
              <a:t>31</a:t>
            </a:fld>
            <a:endParaRPr lang="en-US" smtClean="0"/>
          </a:p>
        </p:txBody>
      </p:sp>
    </p:spTree>
    <p:extLst>
      <p:ext uri="{BB962C8B-B14F-4D97-AF65-F5344CB8AC3E}">
        <p14:creationId xmlns:p14="http://schemas.microsoft.com/office/powerpoint/2010/main" val="15578083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es-419" sz="1100" dirty="0"/>
              <a:t>10 minutos</a:t>
            </a:r>
          </a:p>
          <a:p>
            <a:pPr>
              <a:buNone/>
            </a:pPr>
            <a:endParaRPr lang="en-US" sz="1100" dirty="0"/>
          </a:p>
          <a:p>
            <a:pPr>
              <a:buNone/>
            </a:pPr>
            <a:r>
              <a:rPr lang="es-419" sz="1100" b="1" dirty="0"/>
              <a:t>Instrucciones</a:t>
            </a:r>
            <a:r>
              <a:rPr lang="es-419" sz="1100" dirty="0"/>
              <a:t>: invite a los participantes a</a:t>
            </a:r>
            <a:r>
              <a:rPr lang="es-419" sz="1100" baseline="0" dirty="0"/>
              <a:t> que lo agreguen a su </a:t>
            </a:r>
            <a:r>
              <a:rPr lang="es-419" sz="1100" dirty="0"/>
              <a:t>Plan de </a:t>
            </a:r>
            <a:r>
              <a:rPr lang="es-419" sz="1100" dirty="0" smtClean="0"/>
              <a:t>Acción </a:t>
            </a:r>
            <a:r>
              <a:rPr lang="es-419" sz="1100" dirty="0"/>
              <a:t>de </a:t>
            </a:r>
            <a:r>
              <a:rPr lang="es-419" sz="1100" dirty="0" smtClean="0"/>
              <a:t>Supervisión </a:t>
            </a:r>
            <a:r>
              <a:rPr lang="es-419" sz="1100" dirty="0"/>
              <a:t>a partir de</a:t>
            </a:r>
            <a:r>
              <a:rPr lang="es-419" sz="1100" baseline="0" dirty="0"/>
              <a:t> este módulo</a:t>
            </a:r>
            <a:r>
              <a:rPr lang="es-419" sz="1100" dirty="0"/>
              <a:t>. </a:t>
            </a:r>
          </a:p>
          <a:p>
            <a:pPr>
              <a:buNone/>
            </a:pPr>
            <a:endParaRPr lang="en-US" b="1" dirty="0"/>
          </a:p>
        </p:txBody>
      </p:sp>
      <p:sp>
        <p:nvSpPr>
          <p:cNvPr id="4" name="Slide Number Placeholder 3"/>
          <p:cNvSpPr>
            <a:spLocks noGrp="1"/>
          </p:cNvSpPr>
          <p:nvPr>
            <p:ph type="sldNum" sz="quarter" idx="10"/>
          </p:nvPr>
        </p:nvSpPr>
        <p:spPr/>
        <p:txBody>
          <a:bodyPr/>
          <a:lstStyle/>
          <a:p>
            <a:fld id="{780767AD-8186-5647-9165-A19B63BA7F43}" type="slidenum">
              <a:rPr lang="en-US" smtClean="0"/>
              <a:t>32</a:t>
            </a:fld>
            <a:endParaRPr lang="en-US" smtClean="0"/>
          </a:p>
        </p:txBody>
      </p:sp>
    </p:spTree>
    <p:extLst>
      <p:ext uri="{BB962C8B-B14F-4D97-AF65-F5344CB8AC3E}">
        <p14:creationId xmlns:p14="http://schemas.microsoft.com/office/powerpoint/2010/main" val="35226575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smtClean="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2794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es-419" sz="1100" b="0"/>
              <a:t>5 minutos</a:t>
            </a:r>
          </a:p>
          <a:p>
            <a:pPr>
              <a:buNone/>
            </a:pPr>
            <a:endParaRPr lang="en-US" sz="1100" b="1" dirty="0"/>
          </a:p>
          <a:p>
            <a:pPr>
              <a:buNone/>
            </a:pPr>
            <a:r>
              <a:rPr lang="es-419" sz="1100" b="1"/>
              <a:t>Diga</a:t>
            </a:r>
            <a:r>
              <a:rPr lang="es-419" sz="1100" b="1" u="none"/>
              <a:t>: </a:t>
            </a:r>
            <a:r>
              <a:rPr lang="es-419" sz="1100" b="0" u="none"/>
              <a:t>Se describen algunos puntos clave sobre</a:t>
            </a:r>
            <a:r>
              <a:rPr lang="es-419" sz="1100" b="0" u="none" baseline="0"/>
              <a:t> la supervisión de las Directrices de GC. </a:t>
            </a:r>
            <a:r>
              <a:rPr lang="es-419" sz="1100" b="0" u="none"/>
              <a:t>En el Módulo 1 se </a:t>
            </a:r>
            <a:r>
              <a:rPr lang="es-419" sz="1100" u="none"/>
              <a:t>expusieron</a:t>
            </a:r>
            <a:r>
              <a:rPr lang="es-419" sz="1100" u="none" baseline="0"/>
              <a:t> muchos de estos puntos en esta</a:t>
            </a:r>
            <a:r>
              <a:rPr lang="es-419" sz="1100"/>
              <a:t> diapositiva</a:t>
            </a:r>
            <a:r>
              <a:rPr lang="es-419" sz="1100" u="none" baseline="0"/>
              <a:t>; </a:t>
            </a:r>
            <a:r>
              <a:rPr lang="es-419" sz="1100"/>
              <a:t>los</a:t>
            </a:r>
            <a:r>
              <a:rPr lang="es-419" sz="1100" u="none" baseline="0"/>
              <a:t> </a:t>
            </a:r>
            <a:r>
              <a:rPr lang="es-419" sz="1100"/>
              <a:t>repasaremos ahora para enmarcar nuestra discusión sobre las prácticas</a:t>
            </a:r>
          </a:p>
          <a:p>
            <a:pPr>
              <a:buNone/>
            </a:pPr>
            <a:endParaRPr lang="en-US" sz="1100" dirty="0"/>
          </a:p>
          <a:p>
            <a:pPr>
              <a:buNone/>
            </a:pPr>
            <a:r>
              <a:rPr lang="es-419" sz="1100" b="1" u="none" baseline="0"/>
              <a:t>Repase:</a:t>
            </a:r>
            <a:r>
              <a:rPr lang="es-419" sz="1100" u="none" baseline="0"/>
              <a:t> cada punto y verifique la comprensión</a:t>
            </a:r>
          </a:p>
          <a:p>
            <a:pPr>
              <a:buNone/>
            </a:pPr>
            <a:endParaRPr lang="en-US" sz="1100" b="1" dirty="0"/>
          </a:p>
          <a:p>
            <a:pPr>
              <a:buNone/>
            </a:pPr>
            <a:r>
              <a:rPr lang="es-419" sz="1100" b="1"/>
              <a:t>Explique:</a:t>
            </a:r>
            <a:r>
              <a:rPr lang="es-419" sz="1100"/>
              <a:t> que en este módulo se revisarán las herramientas específicas para las prácticas que permitirán cumplir con estos puntos</a:t>
            </a:r>
          </a:p>
          <a:p>
            <a:pPr lvl="0">
              <a:spcBef>
                <a:spcPts val="0"/>
              </a:spcBef>
              <a:buNone/>
            </a:pPr>
            <a:endParaRPr lang="en-US" sz="1100" u="sng" dirty="0"/>
          </a:p>
          <a:p>
            <a:pPr>
              <a:buNone/>
            </a:pPr>
            <a:r>
              <a:rPr lang="es-419" sz="1100" b="1"/>
              <a:t>Mensajes Clave:</a:t>
            </a:r>
          </a:p>
          <a:p>
            <a:pPr marL="171450" indent="-171450">
              <a:buFont typeface="Arial" panose="020B0604020202020204" pitchFamily="34" charset="0"/>
              <a:buChar char="•"/>
            </a:pPr>
            <a:r>
              <a:rPr lang="es-419" sz="1100"/>
              <a:t>La supervisión</a:t>
            </a:r>
            <a:r>
              <a:rPr lang="es-419" sz="1100" u="none" baseline="0"/>
              <a:t> se centra en mejorar los resultados para los niños, niñas y adolescentes</a:t>
            </a:r>
          </a:p>
          <a:p>
            <a:pPr marL="171450" lvl="0" indent="-171450">
              <a:spcBef>
                <a:spcPts val="0"/>
              </a:spcBef>
              <a:buFont typeface="Arial" panose="020B0604020202020204" pitchFamily="34" charset="0"/>
              <a:buChar char="•"/>
            </a:pPr>
            <a:r>
              <a:rPr lang="es-419" sz="1100" u="none" baseline="0"/>
              <a:t>Los supervisores asumen la responsabilidad de apoyar y mejorar la calidad del trabajo de todo el equipo, tanto a través de prácticas individuales como grupales. (</a:t>
            </a:r>
            <a:r>
              <a:rPr lang="es-419" sz="1100"/>
              <a:t>Piense</a:t>
            </a:r>
            <a:r>
              <a:rPr lang="es-419" sz="1100" u="none" baseline="0"/>
              <a:t> de nuevo en la metáfora de un equipo deportivo y un entrenador)</a:t>
            </a:r>
          </a:p>
          <a:p>
            <a:pPr marL="171450" indent="-171450">
              <a:buFont typeface="Arial" panose="020B0604020202020204" pitchFamily="34" charset="0"/>
              <a:buChar char="•"/>
            </a:pPr>
            <a:r>
              <a:rPr lang="es-419" sz="1100" u="none" baseline="0"/>
              <a:t>La confidencialidad </a:t>
            </a:r>
            <a:r>
              <a:rPr lang="es-419" sz="1100"/>
              <a:t>en la relación entre el trabajador social y supervisor </a:t>
            </a:r>
            <a:r>
              <a:rPr lang="es-419" sz="1100" u="none" baseline="0"/>
              <a:t>es la clave</a:t>
            </a:r>
          </a:p>
          <a:p>
            <a:pPr lvl="0">
              <a:spcBef>
                <a:spcPts val="0"/>
              </a:spcBef>
              <a:buNone/>
            </a:pPr>
            <a:endParaRPr lang="en-US" sz="1100" u="sng" dirty="0"/>
          </a:p>
        </p:txBody>
      </p:sp>
      <p:sp>
        <p:nvSpPr>
          <p:cNvPr id="4" name="Slide Number Placeholder 3"/>
          <p:cNvSpPr>
            <a:spLocks noGrp="1"/>
          </p:cNvSpPr>
          <p:nvPr>
            <p:ph type="sldNum" sz="quarter" idx="10"/>
          </p:nvPr>
        </p:nvSpPr>
        <p:spPr/>
        <p:txBody>
          <a:bodyPr/>
          <a:lstStyle/>
          <a:p>
            <a:fld id="{780767AD-8186-5647-9165-A19B63BA7F43}" type="slidenum">
              <a:rPr lang="en-US" smtClean="0"/>
              <a:t>5</a:t>
            </a:fld>
            <a:endParaRPr lang="en-US" smtClean="0"/>
          </a:p>
        </p:txBody>
      </p:sp>
    </p:spTree>
    <p:extLst>
      <p:ext uri="{BB962C8B-B14F-4D97-AF65-F5344CB8AC3E}">
        <p14:creationId xmlns:p14="http://schemas.microsoft.com/office/powerpoint/2010/main" val="2126210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Shape 31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marL="118745">
              <a:buNone/>
            </a:pPr>
            <a:r>
              <a:rPr lang="es-419" sz="1100" b="0"/>
              <a:t>5 minutos</a:t>
            </a:r>
          </a:p>
          <a:p>
            <a:pPr marL="118745">
              <a:buNone/>
            </a:pPr>
            <a:endParaRPr lang="en-US" sz="1100" b="0" dirty="0"/>
          </a:p>
          <a:p>
            <a:pPr marL="118745">
              <a:buNone/>
            </a:pPr>
            <a:r>
              <a:rPr lang="es-419" sz="1100" b="1"/>
              <a:t>Diga</a:t>
            </a:r>
            <a:r>
              <a:rPr lang="es-419" sz="1100" b="0"/>
              <a:t>: En esta capacitación nos</a:t>
            </a:r>
            <a:r>
              <a:rPr lang="es-419" sz="1100" b="0" baseline="0"/>
              <a:t> enfocamos en prácticas de supervisión planificadas, formales y estructuradas, no obstante, es importante mencionar que a veces la supervisión puede ser ad-hoc. Esta es una realidad con la naturaleza del trabajo de PI en entornos humanitarios; a menudo surgen situaciones urgentes que no podemos planificar</a:t>
            </a:r>
          </a:p>
          <a:p>
            <a:pPr marL="118745">
              <a:buNone/>
            </a:pPr>
            <a:endParaRPr lang="en-US" sz="1100" b="1" dirty="0"/>
          </a:p>
          <a:p>
            <a:pPr marL="118745" marR="0" lvl="0" indent="0" algn="l" defTabSz="914400" rtl="0" eaLnBrk="1" fontAlgn="auto" latinLnBrk="0" hangingPunct="1">
              <a:lnSpc>
                <a:spcPct val="100000"/>
              </a:lnSpc>
              <a:spcBef>
                <a:spcPts val="0"/>
              </a:spcBef>
              <a:spcAft>
                <a:spcPts val="0"/>
              </a:spcAft>
              <a:buClrTx/>
              <a:buSzTx/>
              <a:buFontTx/>
              <a:buNone/>
              <a:tabLst/>
              <a:defRPr/>
            </a:pPr>
            <a:r>
              <a:rPr lang="es-419" sz="1100" b="1"/>
              <a:t>Repase</a:t>
            </a:r>
            <a:r>
              <a:rPr lang="es-419" sz="1100" b="1" baseline="0"/>
              <a:t>: </a:t>
            </a:r>
            <a:r>
              <a:rPr lang="es-419" sz="1100" u="none" baseline="0"/>
              <a:t>cada punto y verifique la comprensión</a:t>
            </a:r>
          </a:p>
          <a:p>
            <a:pPr marL="118745">
              <a:buNone/>
            </a:pPr>
            <a:endParaRPr lang="en-US" sz="1100" dirty="0"/>
          </a:p>
          <a:p>
            <a:pPr>
              <a:buNone/>
            </a:pPr>
            <a:endParaRPr lang="en-US" dirty="0"/>
          </a:p>
        </p:txBody>
      </p:sp>
      <p:sp>
        <p:nvSpPr>
          <p:cNvPr id="313" name="Shape 3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3256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a:buNone/>
            </a:pPr>
            <a:r>
              <a:rPr lang="es-419" b="0"/>
              <a:t>10 minutos</a:t>
            </a:r>
          </a:p>
          <a:p>
            <a:pPr lvl="0">
              <a:spcBef>
                <a:spcPts val="0"/>
              </a:spcBef>
              <a:buNone/>
            </a:pPr>
            <a:endParaRPr lang="en-US" baseline="0" dirty="0"/>
          </a:p>
          <a:p>
            <a:pPr>
              <a:buNone/>
            </a:pPr>
            <a:r>
              <a:rPr lang="es-419" b="1"/>
              <a:t>Diga:</a:t>
            </a:r>
            <a:r>
              <a:rPr lang="es-419"/>
              <a:t> Como mencionamos, la supervisión puede llevarse a cabo en los esquemas personal o de grupo. Vamos a presentar 7 prácticas y sus herramientas correspondientes, que se pueden aplicar en los 2 esquemas</a:t>
            </a:r>
            <a:r>
              <a:rPr lang="es-419" baseline="0"/>
              <a:t> de supervisión</a:t>
            </a:r>
            <a:r>
              <a:rPr lang="es-419"/>
              <a:t>. Esta tabla muestra el esquema apropiado para cada práctica. Observe que una discusión de caso se puede aplicar en esquemas grupales o individuales.</a:t>
            </a:r>
          </a:p>
          <a:p>
            <a:pPr>
              <a:buNone/>
            </a:pPr>
            <a:endParaRPr lang="en-US" dirty="0"/>
          </a:p>
          <a:p>
            <a:pPr>
              <a:buNone/>
            </a:pPr>
            <a:r>
              <a:rPr lang="es-419" b="1"/>
              <a:t>Pregunte</a:t>
            </a:r>
            <a:r>
              <a:rPr lang="es-419"/>
              <a:t>: ¿Se utiliza</a:t>
            </a:r>
            <a:r>
              <a:rPr lang="es-419" baseline="0"/>
              <a:t> alguna de estas prácticas de manera regular en su organización? </a:t>
            </a:r>
          </a:p>
          <a:p>
            <a:pPr>
              <a:buNone/>
            </a:pPr>
            <a:endParaRPr lang="en-US" dirty="0"/>
          </a:p>
          <a:p>
            <a:pPr>
              <a:buNone/>
            </a:pPr>
            <a:r>
              <a:rPr lang="es-419" b="1"/>
              <a:t>Repase</a:t>
            </a:r>
            <a:r>
              <a:rPr lang="es-419"/>
              <a:t> la tabla y asegúrese de que todos comprendan lo que la tabla describe</a:t>
            </a:r>
          </a:p>
          <a:p>
            <a:pPr>
              <a:buNone/>
            </a:pPr>
            <a:endParaRPr lang="en-US" dirty="0"/>
          </a:p>
          <a:p>
            <a:pPr>
              <a:buNone/>
            </a:pPr>
            <a:endParaRPr lang="en-US" b="1" dirty="0"/>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7</a:t>
            </a:fld>
            <a:endParaRPr lang="en-US"/>
          </a:p>
        </p:txBody>
      </p:sp>
    </p:spTree>
    <p:extLst>
      <p:ext uri="{BB962C8B-B14F-4D97-AF65-F5344CB8AC3E}">
        <p14:creationId xmlns:p14="http://schemas.microsoft.com/office/powerpoint/2010/main" val="221435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SzPct val="25000"/>
              <a:buNone/>
            </a:pPr>
            <a:r>
              <a:rPr lang="es-419" sz="1100" b="0">
                <a:latin typeface="+mn-lt"/>
              </a:rPr>
              <a:t>10 minutos</a:t>
            </a:r>
          </a:p>
          <a:p>
            <a:pPr>
              <a:buSzPct val="25000"/>
              <a:buNone/>
            </a:pPr>
            <a:endParaRPr lang="en-US" sz="1100" dirty="0">
              <a:latin typeface="+mn-lt"/>
            </a:endParaRPr>
          </a:p>
          <a:p>
            <a:pPr>
              <a:buSzPct val="25000"/>
              <a:buNone/>
            </a:pPr>
            <a:r>
              <a:rPr lang="es-419" sz="1100" b="1">
                <a:latin typeface="+mn-lt"/>
              </a:rPr>
              <a:t>Diga</a:t>
            </a:r>
            <a:r>
              <a:rPr lang="es-419" sz="1100">
                <a:latin typeface="+mn-lt"/>
              </a:rPr>
              <a:t>: la primera práctica es la que se considera una prioridad</a:t>
            </a:r>
            <a:r>
              <a:rPr lang="es-419" sz="1100" baseline="0">
                <a:latin typeface="+mn-lt"/>
              </a:rPr>
              <a:t> dentro de las Directrices IA GC: supervisión individual. Esta práctica se enfoca en la importancia de la relación entre el trabajador social y el supervisor y debe abordar las 3 funciones de la supervisión. </a:t>
            </a:r>
          </a:p>
          <a:p>
            <a:pPr>
              <a:buSzPct val="25000"/>
              <a:buNone/>
            </a:pPr>
            <a:endParaRPr lang="en-US" sz="1100" dirty="0">
              <a:latin typeface="+mn-lt"/>
            </a:endParaRPr>
          </a:p>
          <a:p>
            <a:pPr>
              <a:buNone/>
            </a:pPr>
            <a:r>
              <a:rPr lang="es-419" sz="1100" b="1" i="0" u="none" strike="noStrike" cap="none">
                <a:latin typeface="+mn-lt"/>
                <a:ea typeface="Calibri"/>
                <a:cs typeface="Calibri"/>
                <a:sym typeface="Calibri"/>
              </a:rPr>
              <a:t>Distribuya:</a:t>
            </a:r>
            <a:r>
              <a:rPr lang="es-419" sz="1100" b="0" i="0" u="none" strike="noStrike" cap="none">
                <a:latin typeface="+mn-lt"/>
                <a:ea typeface="Calibri"/>
                <a:cs typeface="Calibri"/>
                <a:sym typeface="Calibri"/>
              </a:rPr>
              <a:t> 2.1 Registro de supervisión individual a los participantes y revísenlo juntos</a:t>
            </a:r>
          </a:p>
          <a:p>
            <a:pPr>
              <a:buNone/>
            </a:pPr>
            <a:endParaRPr lang="en-US" sz="1100" b="0" i="0" u="none" strike="noStrike" cap="none" dirty="0">
              <a:latin typeface="+mn-lt"/>
              <a:ea typeface="Calibri"/>
              <a:cs typeface="Calibri"/>
              <a:sym typeface="Calibri"/>
            </a:endParaRPr>
          </a:p>
          <a:p>
            <a:pPr>
              <a:buNone/>
            </a:pPr>
            <a:r>
              <a:rPr lang="es-419" sz="1100" b="1" i="0" u="none" strike="noStrike" cap="none">
                <a:latin typeface="+mn-lt"/>
                <a:ea typeface="Calibri"/>
                <a:cs typeface="Calibri"/>
                <a:sym typeface="Calibri"/>
              </a:rPr>
              <a:t>Notas del Facilitador</a:t>
            </a:r>
            <a:r>
              <a:rPr lang="es-419" sz="1100" b="0" i="0" u="none" strike="noStrike" cap="none">
                <a:latin typeface="+mn-lt"/>
                <a:ea typeface="Calibri"/>
                <a:cs typeface="Calibri"/>
                <a:sym typeface="Calibri"/>
              </a:rPr>
              <a:t>: </a:t>
            </a:r>
          </a:p>
          <a:p>
            <a:pPr>
              <a:buNone/>
            </a:pPr>
            <a:r>
              <a:rPr lang="es-419" sz="1100" b="0" i="0" u="none" strike="noStrike" cap="none">
                <a:latin typeface="+mn-lt"/>
                <a:ea typeface="Calibri"/>
                <a:cs typeface="Calibri"/>
                <a:sym typeface="Calibri"/>
              </a:rPr>
              <a:t>Podría</a:t>
            </a:r>
            <a:r>
              <a:rPr lang="es-419" sz="1100" b="0" i="0" u="none" strike="noStrike" cap="none" baseline="0">
                <a:latin typeface="+mn-lt"/>
                <a:ea typeface="Calibri"/>
                <a:cs typeface="Calibri"/>
                <a:sym typeface="Calibri"/>
              </a:rPr>
              <a:t> ser útil explicar a los participantes que las 7 herramientas están estructuradas de la misma manera:</a:t>
            </a:r>
          </a:p>
          <a:p>
            <a:pPr marL="0" indent="0">
              <a:buFont typeface="Arial" panose="020B0604020202020204" pitchFamily="34" charset="0"/>
              <a:buNone/>
            </a:pPr>
            <a:r>
              <a:rPr lang="es-419" sz="1100" b="0" i="0" u="none" strike="noStrike" cap="none" baseline="0">
                <a:latin typeface="+mn-lt"/>
                <a:ea typeface="Calibri"/>
                <a:cs typeface="Calibri"/>
                <a:sym typeface="Calibri"/>
              </a:rPr>
              <a:t>1. Resumen General que incluye: </a:t>
            </a:r>
          </a:p>
          <a:p>
            <a:pPr marL="628650" lvl="1" indent="-171450">
              <a:buFont typeface="Arial" panose="020B0604020202020204" pitchFamily="34" charset="0"/>
              <a:buChar char="•"/>
            </a:pPr>
            <a:r>
              <a:rPr lang="es-419" sz="1100" b="0" i="0" u="none" strike="noStrike" cap="none" baseline="0">
                <a:latin typeface="+mn-lt"/>
                <a:ea typeface="Calibri"/>
                <a:cs typeface="Calibri"/>
                <a:sym typeface="Calibri"/>
              </a:rPr>
              <a:t>Definición</a:t>
            </a:r>
          </a:p>
          <a:p>
            <a:pPr marL="628650" lvl="1" indent="-171450">
              <a:buFont typeface="Arial" panose="020B0604020202020204" pitchFamily="34" charset="0"/>
              <a:buChar char="•"/>
            </a:pPr>
            <a:r>
              <a:rPr lang="es-419" sz="1100" b="0" i="0" u="none" strike="noStrike" cap="none" baseline="0">
                <a:latin typeface="+mn-lt"/>
                <a:ea typeface="Calibri"/>
                <a:cs typeface="Calibri"/>
                <a:sym typeface="Calibri"/>
              </a:rPr>
              <a:t>Propósito de la herramienta</a:t>
            </a:r>
          </a:p>
          <a:p>
            <a:pPr marL="628650" lvl="1" indent="-171450">
              <a:buFont typeface="Arial" panose="020B0604020202020204" pitchFamily="34" charset="0"/>
              <a:buChar char="•"/>
            </a:pPr>
            <a:r>
              <a:rPr lang="es-419" sz="1100" b="0" i="0" u="none" strike="noStrike" cap="none" baseline="0">
                <a:latin typeface="+mn-lt"/>
                <a:ea typeface="Calibri"/>
                <a:cs typeface="Calibri"/>
                <a:sym typeface="Calibri"/>
              </a:rPr>
              <a:t>Frecuencia/duración</a:t>
            </a:r>
          </a:p>
          <a:p>
            <a:pPr marL="628650" lvl="1" indent="-171450">
              <a:buFont typeface="Arial" panose="020B0604020202020204" pitchFamily="34" charset="0"/>
              <a:buChar char="•"/>
            </a:pPr>
            <a:r>
              <a:rPr lang="es-419" sz="1100" b="0" i="0" u="none" strike="noStrike" cap="none" baseline="0">
                <a:latin typeface="+mn-lt"/>
                <a:ea typeface="Calibri"/>
                <a:cs typeface="Calibri"/>
                <a:sym typeface="Calibri"/>
              </a:rPr>
              <a:t>Orientación</a:t>
            </a:r>
          </a:p>
          <a:p>
            <a:pPr marL="0" indent="0">
              <a:buFont typeface="Arial" panose="020B0604020202020204" pitchFamily="34" charset="0"/>
              <a:buNone/>
            </a:pPr>
            <a:r>
              <a:rPr lang="es-419" sz="1100" b="0" i="0" u="none" strike="noStrike" cap="none" baseline="0">
                <a:latin typeface="+mn-lt"/>
                <a:ea typeface="Calibri"/>
                <a:cs typeface="Calibri"/>
                <a:sym typeface="Calibri"/>
              </a:rPr>
              <a:t>2. La herramienta real que se utiliza en la práctica diaria de supervisión (muchas proporcionan una sección para que el supervisor realice un seguimiento del progreso, tome notas y planifique las medidas que se tomarán con el trabajador social).</a:t>
            </a:r>
          </a:p>
          <a:p>
            <a:pPr>
              <a:buNone/>
            </a:pPr>
            <a:endParaRPr lang="en-US" sz="1100" b="0" i="0" u="none" strike="noStrike" cap="none" dirty="0">
              <a:latin typeface="+mn-lt"/>
              <a:ea typeface="Calibri"/>
              <a:cs typeface="Calibri"/>
              <a:sym typeface="Calibri"/>
            </a:endParaRPr>
          </a:p>
          <a:p>
            <a:pPr>
              <a:buNone/>
            </a:pPr>
            <a:r>
              <a:rPr lang="es-419" sz="1100" b="0" i="0" u="none" strike="noStrike" cap="none">
                <a:latin typeface="+mn-lt"/>
                <a:ea typeface="Calibri"/>
                <a:cs typeface="Calibri"/>
                <a:sym typeface="Calibri"/>
              </a:rPr>
              <a:t>El Registro de Supervisión Individual se refiere a otras prácticas de supervisión,</a:t>
            </a:r>
            <a:r>
              <a:rPr lang="es-419" sz="1100" b="0" i="0" u="none" strike="noStrike" cap="none" baseline="0">
                <a:latin typeface="+mn-lt"/>
                <a:ea typeface="Calibri"/>
                <a:cs typeface="Calibri"/>
                <a:sym typeface="Calibri"/>
              </a:rPr>
              <a:t> para que un supervisor pueda realizar un seguimiento de las otras actividades que se realizaron desde la última reunión con el trabajador social. Los participantes pueden tener algunas preguntas sobre esto, explique que se aclarará más a medida que se presenten las otras herramientas. </a:t>
            </a:r>
          </a:p>
          <a:p>
            <a:pPr>
              <a:buNone/>
            </a:pPr>
            <a:endParaRPr lang="en-US" sz="1100" dirty="0">
              <a:latin typeface="+mn-lt"/>
            </a:endParaRPr>
          </a:p>
          <a:p>
            <a:pPr marL="0" marR="0" lvl="0" indent="0" algn="l" rtl="0">
              <a:spcBef>
                <a:spcPts val="0"/>
              </a:spcBef>
              <a:buSzPct val="25000"/>
              <a:buNone/>
            </a:pPr>
            <a:r>
              <a:rPr lang="es-419" sz="1100" b="0" i="0" u="none" strike="noStrike" cap="none">
                <a:solidFill>
                  <a:schemeClr val="dk1"/>
                </a:solidFill>
                <a:latin typeface="+mn-lt"/>
                <a:ea typeface="Calibri"/>
                <a:cs typeface="Calibri"/>
                <a:sym typeface="Calibri"/>
              </a:rPr>
              <a:t> </a:t>
            </a:r>
          </a:p>
          <a:p>
            <a:pPr marL="0" marR="0" lvl="0" indent="0" algn="l" rtl="0">
              <a:spcBef>
                <a:spcPts val="0"/>
              </a:spcBef>
              <a:buSzPct val="25000"/>
              <a:buNone/>
            </a:pPr>
            <a:endParaRPr sz="1100" dirty="0">
              <a:latin typeface="+mn-lt"/>
            </a:endParaRPr>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4220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es-419" sz="1100"/>
              <a:t>Vea</a:t>
            </a:r>
            <a:r>
              <a:rPr lang="es-419" sz="1100" baseline="0"/>
              <a:t> si los participantes tienen alguna pregunta o comentario antes de continuar. </a:t>
            </a:r>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9</a:t>
            </a:fld>
            <a:endParaRPr lang="en-AU" smtClean="0"/>
          </a:p>
        </p:txBody>
      </p:sp>
    </p:spTree>
    <p:extLst>
      <p:ext uri="{BB962C8B-B14F-4D97-AF65-F5344CB8AC3E}">
        <p14:creationId xmlns:p14="http://schemas.microsoft.com/office/powerpoint/2010/main" val="3058471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SzPct val="25000"/>
              <a:buNone/>
            </a:pPr>
            <a:r>
              <a:rPr lang="es-419" sz="1100" b="0">
                <a:latin typeface="+mn-lt"/>
              </a:rPr>
              <a:t>10 minutos</a:t>
            </a:r>
          </a:p>
          <a:p>
            <a:pPr>
              <a:buSzPct val="25000"/>
              <a:buNone/>
            </a:pPr>
            <a:endParaRPr lang="en-US" sz="1100" dirty="0">
              <a:latin typeface="+mn-lt"/>
            </a:endParaRPr>
          </a:p>
          <a:p>
            <a:pPr>
              <a:buNone/>
            </a:pPr>
            <a:r>
              <a:rPr lang="es-419" sz="1100" b="1">
                <a:latin typeface="+mn-lt"/>
                <a:ea typeface="Calibri"/>
                <a:cs typeface="Calibri"/>
                <a:sym typeface="Calibri"/>
              </a:rPr>
              <a:t>Diga</a:t>
            </a:r>
            <a:r>
              <a:rPr lang="es-419" sz="1100" b="1" i="0" u="none" strike="noStrike" cap="none">
                <a:latin typeface="+mn-lt"/>
                <a:ea typeface="Calibri"/>
                <a:cs typeface="Calibri"/>
                <a:sym typeface="Calibri"/>
              </a:rPr>
              <a:t>:</a:t>
            </a:r>
            <a:r>
              <a:rPr lang="es-419" sz="1100" b="0" i="0" u="none" strike="noStrike" cap="none">
                <a:latin typeface="+mn-lt"/>
                <a:ea typeface="Calibri"/>
                <a:cs typeface="Calibri"/>
                <a:sym typeface="Calibri"/>
              </a:rPr>
              <a:t> El</a:t>
            </a:r>
            <a:r>
              <a:rPr lang="es-419" sz="1100" b="0" i="0" u="none" strike="noStrike" cap="none" baseline="0">
                <a:latin typeface="+mn-lt"/>
                <a:ea typeface="Calibri"/>
                <a:cs typeface="Calibri"/>
                <a:sym typeface="Calibri"/>
              </a:rPr>
              <a:t> objetivo de </a:t>
            </a:r>
            <a:r>
              <a:rPr lang="es-419" sz="1100">
                <a:latin typeface="+mn-lt"/>
                <a:ea typeface="Calibri"/>
                <a:cs typeface="Calibri"/>
                <a:sym typeface="Calibri"/>
              </a:rPr>
              <a:t>una</a:t>
            </a:r>
            <a:r>
              <a:rPr lang="es-419" sz="1100" b="0" i="0" u="none" strike="noStrike" cap="none" baseline="0">
                <a:latin typeface="+mn-lt"/>
                <a:ea typeface="Calibri"/>
                <a:cs typeface="Calibri"/>
                <a:sym typeface="Calibri"/>
              </a:rPr>
              <a:t> </a:t>
            </a:r>
            <a:r>
              <a:rPr lang="es-419" sz="1100">
                <a:latin typeface="+mn-lt"/>
                <a:ea typeface="Calibri"/>
                <a:cs typeface="Calibri"/>
                <a:sym typeface="Calibri"/>
              </a:rPr>
              <a:t>reunión de gestión de casos </a:t>
            </a:r>
            <a:r>
              <a:rPr lang="es-419" sz="1100" b="0" i="0" u="none" strike="noStrike" cap="none" baseline="0">
                <a:latin typeface="+mn-lt"/>
                <a:ea typeface="Calibri"/>
                <a:cs typeface="Calibri"/>
                <a:sym typeface="Calibri"/>
              </a:rPr>
              <a:t>es muy similar al de la supervisión individual. </a:t>
            </a:r>
            <a:r>
              <a:rPr lang="es-419" sz="1100">
                <a:latin typeface="+mn-lt"/>
                <a:ea typeface="Calibri"/>
                <a:cs typeface="Calibri"/>
                <a:sym typeface="Calibri"/>
              </a:rPr>
              <a:t>Esta es una</a:t>
            </a:r>
            <a:r>
              <a:rPr lang="es-419" sz="1100" b="0" i="0" u="none" strike="noStrike" cap="none" baseline="0">
                <a:latin typeface="+mn-lt"/>
                <a:ea typeface="Calibri"/>
                <a:cs typeface="Calibri"/>
                <a:sym typeface="Calibri"/>
              </a:rPr>
              <a:t> </a:t>
            </a:r>
            <a:r>
              <a:rPr lang="es-419" sz="1100">
                <a:latin typeface="+mn-lt"/>
                <a:ea typeface="Calibri"/>
                <a:cs typeface="Calibri"/>
                <a:sym typeface="Calibri"/>
              </a:rPr>
              <a:t>plataforma para cumplir</a:t>
            </a:r>
            <a:r>
              <a:rPr lang="es-419" sz="1100" b="0" i="0" u="none" strike="noStrike" cap="none" baseline="0">
                <a:latin typeface="+mn-lt"/>
                <a:ea typeface="Calibri"/>
                <a:cs typeface="Calibri"/>
                <a:sym typeface="Calibri"/>
              </a:rPr>
              <a:t> con las tres funciones de la</a:t>
            </a:r>
            <a:r>
              <a:rPr lang="es-419" sz="1100">
                <a:latin typeface="+mn-lt"/>
                <a:ea typeface="Calibri"/>
                <a:cs typeface="Calibri"/>
                <a:sym typeface="Calibri"/>
              </a:rPr>
              <a:t> </a:t>
            </a:r>
            <a:r>
              <a:rPr lang="es-419" sz="1100" b="0" i="0" u="none" strike="noStrike" cap="none" baseline="0">
                <a:latin typeface="+mn-lt"/>
                <a:ea typeface="Calibri"/>
                <a:cs typeface="Calibri"/>
                <a:sym typeface="Calibri"/>
              </a:rPr>
              <a:t>supervisión</a:t>
            </a:r>
            <a:r>
              <a:rPr lang="es-419" sz="1100">
                <a:latin typeface="+mn-lt"/>
                <a:ea typeface="Calibri"/>
                <a:cs typeface="Calibri"/>
                <a:sym typeface="Calibri"/>
              </a:rPr>
              <a:t>.</a:t>
            </a:r>
            <a:r>
              <a:rPr lang="es-419" sz="1100" b="0" i="0" u="none" strike="noStrike" cap="none" baseline="0">
                <a:latin typeface="+mn-lt"/>
                <a:ea typeface="Calibri"/>
                <a:cs typeface="Calibri"/>
                <a:sym typeface="Calibri"/>
              </a:rPr>
              <a:t> </a:t>
            </a:r>
            <a:r>
              <a:rPr lang="es-419" sz="1100">
                <a:latin typeface="+mn-lt"/>
                <a:ea typeface="Calibri"/>
                <a:cs typeface="Calibri"/>
                <a:sym typeface="Calibri"/>
              </a:rPr>
              <a:t>Naturalmente,</a:t>
            </a:r>
            <a:r>
              <a:rPr lang="es-419" sz="1100" b="0" i="0" u="none" strike="noStrike" cap="none" baseline="0">
                <a:latin typeface="+mn-lt"/>
                <a:ea typeface="Calibri"/>
                <a:cs typeface="Calibri"/>
                <a:sym typeface="Calibri"/>
              </a:rPr>
              <a:t> se asigna menos tiempo a cada </a:t>
            </a:r>
            <a:r>
              <a:rPr lang="es-419" sz="1100">
                <a:latin typeface="+mn-lt"/>
                <a:ea typeface="Calibri"/>
                <a:cs typeface="Calibri"/>
                <a:sym typeface="Calibri"/>
              </a:rPr>
              <a:t>trabajador social </a:t>
            </a:r>
            <a:r>
              <a:rPr lang="es-419" sz="1100" b="0" i="0" u="none" strike="noStrike" cap="none" baseline="0">
                <a:latin typeface="+mn-lt"/>
                <a:ea typeface="Calibri"/>
                <a:cs typeface="Calibri"/>
                <a:sym typeface="Calibri"/>
              </a:rPr>
              <a:t>en comparación con una sesión individual</a:t>
            </a:r>
            <a:r>
              <a:rPr lang="es-419" sz="1100">
                <a:latin typeface="+mn-lt"/>
                <a:ea typeface="Calibri"/>
                <a:cs typeface="Calibri"/>
                <a:sym typeface="Calibri"/>
              </a:rPr>
              <a:t>.</a:t>
            </a:r>
            <a:r>
              <a:rPr lang="es-419" sz="1100" b="0" i="0" u="none" strike="noStrike" cap="none" baseline="0">
                <a:latin typeface="+mn-lt"/>
                <a:ea typeface="Calibri"/>
                <a:cs typeface="Calibri"/>
                <a:sym typeface="Calibri"/>
              </a:rPr>
              <a:t> Sin embargo, las sesiones grupales son críticas para </a:t>
            </a:r>
            <a:r>
              <a:rPr lang="es-419" sz="1100">
                <a:latin typeface="+mn-lt"/>
                <a:ea typeface="Calibri"/>
                <a:cs typeface="Calibri"/>
                <a:sym typeface="Calibri"/>
              </a:rPr>
              <a:t>la revisión de un caso o expediente de caso,</a:t>
            </a:r>
            <a:r>
              <a:rPr lang="es-419" sz="1100" baseline="0">
                <a:latin typeface="+mn-lt"/>
                <a:ea typeface="Calibri"/>
                <a:cs typeface="Calibri"/>
                <a:sym typeface="Calibri"/>
              </a:rPr>
              <a:t> </a:t>
            </a:r>
            <a:r>
              <a:rPr lang="es-419" sz="1100">
                <a:latin typeface="+mn-lt"/>
                <a:ea typeface="Calibri"/>
                <a:cs typeface="Calibri"/>
                <a:sym typeface="Calibri"/>
              </a:rPr>
              <a:t> el desarrollo profesional, la autorreflexión o autoconocimiento, bienestar personal, etc.  </a:t>
            </a:r>
          </a:p>
          <a:p>
            <a:pPr>
              <a:buNone/>
            </a:pPr>
            <a:endParaRPr lang="en-US" sz="1100" dirty="0">
              <a:latin typeface="+mn-lt"/>
            </a:endParaRPr>
          </a:p>
          <a:p>
            <a:r>
              <a:rPr lang="es-419" sz="1100" b="1">
                <a:latin typeface="+mn-lt"/>
                <a:ea typeface="+mn-ea"/>
                <a:cs typeface="+mn-cs"/>
              </a:rPr>
              <a:t>Diga</a:t>
            </a:r>
            <a:r>
              <a:rPr lang="es-419" sz="1100">
                <a:latin typeface="+mn-lt"/>
                <a:ea typeface="+mn-ea"/>
                <a:cs typeface="+mn-cs"/>
              </a:rPr>
              <a:t>: </a:t>
            </a:r>
            <a:r>
              <a:rPr lang="es-419" sz="1100">
                <a:solidFill>
                  <a:schemeClr val="tx1"/>
                </a:solidFill>
                <a:latin typeface="+mn-lt"/>
                <a:ea typeface="+mn-ea"/>
                <a:cs typeface="+mn-cs"/>
              </a:rPr>
              <a:t>Se recomienda que una vez al mes el supervisor organice una reunión extendida (por una hora adicional, hasta la mitad del día) para enfocarse en el desarrollo de destrezas o el cuidado y bienestar del personal.</a:t>
            </a:r>
          </a:p>
          <a:p>
            <a:pPr marL="0" marR="0" lvl="0" indent="0" algn="l" rtl="0">
              <a:spcBef>
                <a:spcPts val="0"/>
              </a:spcBef>
              <a:buSzPct val="25000"/>
              <a:buNone/>
            </a:pPr>
            <a:endParaRPr lang="en-US" sz="1100" dirty="0">
              <a:latin typeface="+mn-lt"/>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s-419" sz="1100" b="1" i="0" u="none" strike="noStrike" cap="none">
                <a:latin typeface="+mn-lt"/>
                <a:ea typeface="Calibri"/>
                <a:cs typeface="Calibri"/>
                <a:sym typeface="Calibri"/>
              </a:rPr>
              <a:t>Distribuya</a:t>
            </a:r>
            <a:r>
              <a:rPr lang="es-419" sz="1100" b="0" i="0" u="none" strike="noStrike" cap="none">
                <a:latin typeface="+mn-lt"/>
                <a:ea typeface="Calibri"/>
                <a:cs typeface="Calibri"/>
                <a:sym typeface="Calibri"/>
              </a:rPr>
              <a:t>: la herramienta 2.2 Registro de la reunión de GC a los participantes y revísenla juntos</a:t>
            </a:r>
          </a:p>
          <a:p>
            <a:pPr marL="0" marR="0" lvl="0" indent="0" algn="l" rtl="0">
              <a:spcBef>
                <a:spcPts val="0"/>
              </a:spcBef>
              <a:buSzPct val="25000"/>
              <a:buNone/>
            </a:pPr>
            <a:endParaRPr sz="1100" dirty="0">
              <a:latin typeface="+mn-lt"/>
            </a:endParaRPr>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52308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Blue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026794">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ext uri="{BB962C8B-B14F-4D97-AF65-F5344CB8AC3E}">
        <p14:creationId xmlns:p14="http://schemas.microsoft.com/office/powerpoint/2010/main" val="1934870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Text -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p:nvPr>
        </p:nvSpPr>
        <p:spPr>
          <a:xfrm>
            <a:off x="656022" y="1971675"/>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p:nvPr>
        </p:nvSpPr>
        <p:spPr>
          <a:xfrm>
            <a:off x="656021" y="2614613"/>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2753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Text -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p:nvPr>
        </p:nvSpPr>
        <p:spPr>
          <a:xfrm>
            <a:off x="656022" y="1971675"/>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p:nvPr>
        </p:nvSpPr>
        <p:spPr>
          <a:xfrm>
            <a:off x="656021" y="2614612"/>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Text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p:nvPr>
        </p:nvSpPr>
        <p:spPr>
          <a:xfrm>
            <a:off x="656022" y="1971676"/>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p:nvPr>
        </p:nvSpPr>
        <p:spPr>
          <a:xfrm>
            <a:off x="656021" y="2614612"/>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Text -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4"/>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p:nvPr>
        </p:nvSpPr>
        <p:spPr>
          <a:xfrm>
            <a:off x="656022" y="1971675"/>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p:nvPr>
        </p:nvSpPr>
        <p:spPr>
          <a:xfrm>
            <a:off x="656021" y="2614612"/>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mp; Text with Dots - Blu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duotone>
                <a:schemeClr val="accent1">
                  <a:shade val="45000"/>
                  <a:satMod val="135000"/>
                </a:schemeClr>
                <a:prstClr val="white"/>
              </a:duotone>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3" name="Picture 12"/>
            <p:cNvPicPr>
              <a:picLocks noChangeAspect="1"/>
            </p:cNvPicPr>
            <p:nvPr/>
          </p:nvPicPr>
          <p:blipFill rotWithShape="1">
            <a:blip r:embed="rId2">
              <a:alphaModFix amt="20000"/>
              <a:duotone>
                <a:schemeClr val="accent1">
                  <a:shade val="45000"/>
                  <a:satMod val="135000"/>
                </a:schemeClr>
                <a:prstClr val="white"/>
              </a:duotone>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sp>
        <p:nvSpPr>
          <p:cNvPr id="11" name="Text Placeholder 10"/>
          <p:cNvSpPr>
            <a:spLocks noGrp="1"/>
          </p:cNvSpPr>
          <p:nvPr>
            <p:ph type="body" sz="quarter" idx="10"/>
          </p:nvPr>
        </p:nvSpPr>
        <p:spPr>
          <a:xfrm>
            <a:off x="656023" y="1690688"/>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p:nvPr>
        </p:nvSpPr>
        <p:spPr>
          <a:xfrm>
            <a:off x="656022" y="2333626"/>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Text with Dots - Purpl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2">
              <a:alphaModFix amt="20000"/>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sp>
        <p:nvSpPr>
          <p:cNvPr id="11" name="Text Placeholder 10"/>
          <p:cNvSpPr>
            <a:spLocks noGrp="1"/>
          </p:cNvSpPr>
          <p:nvPr>
            <p:ph type="body" sz="quarter" idx="10"/>
          </p:nvPr>
        </p:nvSpPr>
        <p:spPr>
          <a:xfrm>
            <a:off x="656022" y="1690688"/>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p:nvPr>
        </p:nvSpPr>
        <p:spPr>
          <a:xfrm>
            <a:off x="656021" y="2333625"/>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Text with Dots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sp>
        <p:nvSpPr>
          <p:cNvPr id="11" name="Text Placeholder 10"/>
          <p:cNvSpPr>
            <a:spLocks noGrp="1"/>
          </p:cNvSpPr>
          <p:nvPr>
            <p:ph type="body" sz="quarter" idx="10"/>
          </p:nvPr>
        </p:nvSpPr>
        <p:spPr>
          <a:xfrm>
            <a:off x="656022" y="1690688"/>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p:nvPr>
        </p:nvSpPr>
        <p:spPr>
          <a:xfrm>
            <a:off x="656021" y="2333624"/>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duotone>
                <a:schemeClr val="accent5">
                  <a:shade val="45000"/>
                  <a:satMod val="135000"/>
                </a:schemeClr>
                <a:prstClr val="white"/>
              </a:duotone>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2">
              <a:alphaModFix amt="20000"/>
              <a:duotone>
                <a:schemeClr val="accent5">
                  <a:shade val="45000"/>
                  <a:satMod val="135000"/>
                </a:schemeClr>
                <a:prstClr val="white"/>
              </a:duotone>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Text with Dots- Green">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duotone>
                <a:schemeClr val="accent4">
                  <a:shade val="45000"/>
                  <a:satMod val="135000"/>
                </a:schemeClr>
                <a:prstClr val="white"/>
              </a:duotone>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2">
              <a:alphaModFix amt="20000"/>
              <a:duotone>
                <a:schemeClr val="accent4">
                  <a:shade val="45000"/>
                  <a:satMod val="135000"/>
                </a:schemeClr>
                <a:prstClr val="white"/>
              </a:duotone>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2" y="365125"/>
            <a:ext cx="10820013" cy="1325563"/>
          </a:xfrm>
        </p:spPr>
        <p:txBody>
          <a:bodyPr>
            <a:normAutofit/>
          </a:bodyPr>
          <a:lstStyle>
            <a:lvl1pPr>
              <a:defRPr sz="3600" b="1">
                <a:solidFill>
                  <a:schemeClr val="accent4"/>
                </a:solidFill>
              </a:defRPr>
            </a:lvl1pPr>
          </a:lstStyle>
          <a:p>
            <a:r>
              <a:rPr lang="en-US" dirty="0"/>
              <a:t>CLICK TO EDIT MASTER TITLE STYLE</a:t>
            </a:r>
          </a:p>
        </p:txBody>
      </p:sp>
      <p:sp>
        <p:nvSpPr>
          <p:cNvPr id="11" name="Text Placeholder 10"/>
          <p:cNvSpPr>
            <a:spLocks noGrp="1"/>
          </p:cNvSpPr>
          <p:nvPr>
            <p:ph type="body" sz="quarter" idx="10"/>
          </p:nvPr>
        </p:nvSpPr>
        <p:spPr>
          <a:xfrm>
            <a:off x="656022" y="1690688"/>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p:nvPr>
        </p:nvSpPr>
        <p:spPr>
          <a:xfrm>
            <a:off x="656021" y="2333625"/>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amp; Text - Blu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1"/>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p:nvPr>
        </p:nvSpPr>
        <p:spPr>
          <a:xfrm>
            <a:off x="4890100" y="1907476"/>
            <a:ext cx="6943302" cy="4493324"/>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5412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amp; Text - Purpl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3"/>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p:nvPr>
        </p:nvSpPr>
        <p:spPr>
          <a:xfrm>
            <a:off x="4890100" y="1907476"/>
            <a:ext cx="6943302" cy="4493324"/>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Purple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7467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amp; Text - Teal">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5"/>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p:nvPr>
        </p:nvSpPr>
        <p:spPr>
          <a:xfrm>
            <a:off x="4890100" y="1907476"/>
            <a:ext cx="6943302" cy="4493324"/>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amp; Text - Green">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4"/>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p:nvPr>
        </p:nvSpPr>
        <p:spPr>
          <a:xfrm>
            <a:off x="4890100" y="1907476"/>
            <a:ext cx="6943302" cy="4493324"/>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mp; Two Column - Blu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rgbClr val="0167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p:nvPr>
        </p:nvSpPr>
        <p:spPr>
          <a:xfrm>
            <a:off x="656022" y="1903943"/>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p:nvPr>
        </p:nvSpPr>
        <p:spPr>
          <a:xfrm>
            <a:off x="656022"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p:nvPr>
        </p:nvSpPr>
        <p:spPr>
          <a:xfrm>
            <a:off x="656022"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p:nvPr>
        </p:nvSpPr>
        <p:spPr>
          <a:xfrm>
            <a:off x="6814990"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p:nvPr>
        </p:nvSpPr>
        <p:spPr>
          <a:xfrm>
            <a:off x="6814990"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Two Column - Purpl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p:nvPr>
        </p:nvSpPr>
        <p:spPr>
          <a:xfrm>
            <a:off x="656022" y="1903943"/>
            <a:ext cx="10820015" cy="500063"/>
          </a:xfrm>
        </p:spPr>
        <p:txBody>
          <a:bodyPr/>
          <a:lstStyle>
            <a:lvl1pPr marL="0" indent="0">
              <a:buNone/>
              <a:defRPr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p:nvPr>
        </p:nvSpPr>
        <p:spPr>
          <a:xfrm>
            <a:off x="656022"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p:nvPr>
        </p:nvSpPr>
        <p:spPr>
          <a:xfrm>
            <a:off x="656022"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p:nvPr>
        </p:nvSpPr>
        <p:spPr>
          <a:xfrm>
            <a:off x="6814990"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p:nvPr>
        </p:nvSpPr>
        <p:spPr>
          <a:xfrm>
            <a:off x="6814990"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Two Column - Teal">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p:nvPr>
        </p:nvSpPr>
        <p:spPr>
          <a:xfrm>
            <a:off x="656022" y="1903943"/>
            <a:ext cx="10820015" cy="500063"/>
          </a:xfrm>
        </p:spPr>
        <p:txBody>
          <a:bodyPr/>
          <a:lstStyle>
            <a:lvl1pPr marL="0" indent="0">
              <a:buNone/>
              <a:defRPr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p:nvPr>
        </p:nvSpPr>
        <p:spPr>
          <a:xfrm>
            <a:off x="656022"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p:nvPr>
        </p:nvSpPr>
        <p:spPr>
          <a:xfrm>
            <a:off x="656022"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p:nvPr>
        </p:nvSpPr>
        <p:spPr>
          <a:xfrm>
            <a:off x="6814990"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p:nvPr>
        </p:nvSpPr>
        <p:spPr>
          <a:xfrm>
            <a:off x="6814990"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Two Column - Green">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p:nvPr>
        </p:nvSpPr>
        <p:spPr>
          <a:xfrm>
            <a:off x="656022" y="1903943"/>
            <a:ext cx="10820015" cy="500063"/>
          </a:xfrm>
        </p:spPr>
        <p:txBody>
          <a:bodyPr/>
          <a:lstStyle>
            <a:lvl1pPr marL="0" indent="0">
              <a:buNone/>
              <a:defRPr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p:nvPr>
        </p:nvSpPr>
        <p:spPr>
          <a:xfrm>
            <a:off x="656022"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p:nvPr>
        </p:nvSpPr>
        <p:spPr>
          <a:xfrm>
            <a:off x="656022"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p:nvPr>
        </p:nvSpPr>
        <p:spPr>
          <a:xfrm>
            <a:off x="6814990"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p:nvPr>
        </p:nvSpPr>
        <p:spPr>
          <a:xfrm>
            <a:off x="6814990"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 Colored Background - Blu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 Colored Background - Purpl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 Colored Background - Teal">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 Colored Background - Green">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Teal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35B2B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5380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93F2CD9-FC4A-A642-83EE-29CC8235A12F}" type="datetimeFigureOut">
              <a:rPr lang="en-US" smtClean="0"/>
              <a:t>10/11/2018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31082AD-E264-2B40-B793-F300E8284C01}" type="slidenum">
              <a:rPr lang="en-US" smtClean="0"/>
              <a:t>‹Nº›</a:t>
            </a:fld>
            <a:endParaRPr lang="en-US"/>
          </a:p>
        </p:txBody>
      </p:sp>
    </p:spTree>
    <p:extLst>
      <p:ext uri="{BB962C8B-B14F-4D97-AF65-F5344CB8AC3E}">
        <p14:creationId xmlns:p14="http://schemas.microsoft.com/office/powerpoint/2010/main" val="2047337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pPr marL="0" marR="0" lvl="0" indent="0" algn="ctr" rtl="0">
              <a:spcBef>
                <a:spcPts val="0"/>
              </a:spcBef>
              <a:buSzPct val="25000"/>
              <a:buNone/>
            </a:pPr>
            <a:fld id="{00000000-1234-1234-1234-123412341234}" type="slidenum">
              <a:rPr lang="en-US" sz="2800" b="0" i="0" u="none" strike="noStrike" cap="none" smtClean="0">
                <a:solidFill>
                  <a:srgbClr val="E3E3E3"/>
                </a:solidFill>
                <a:latin typeface="Century Gothic"/>
                <a:ea typeface="Century Gothic"/>
                <a:cs typeface="Century Gothic"/>
                <a:sym typeface="Century Gothic"/>
              </a:rPr>
              <a:t>‹Nº›</a:t>
            </a:fld>
            <a:endParaRPr lang="en-US" sz="2800" b="0" i="0" u="none" strike="noStrike" cap="none">
              <a:solidFill>
                <a:srgbClr val="E3E3E3"/>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198591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Green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5CD7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6"/>
          <p:cNvSpPr>
            <a:spLocks noGrp="1"/>
          </p:cNvSpPr>
          <p:nvPr>
            <p:ph type="title"/>
          </p:nvPr>
        </p:nvSpPr>
        <p:spPr>
          <a:xfrm>
            <a:off x="6712238" y="4570639"/>
            <a:ext cx="4889212" cy="1325563"/>
          </a:xfrm>
        </p:spPr>
        <p:txBody>
          <a:bodyPr>
            <a:normAutofit/>
          </a:bodyPr>
          <a:lstStyle>
            <a:lvl1pPr>
              <a:defRPr sz="4000" b="1">
                <a:solidFill>
                  <a:srgbClr val="405E79"/>
                </a:solidFill>
              </a:defRPr>
            </a:lvl1pPr>
          </a:lstStyle>
          <a:p>
            <a:r>
              <a:rPr lang="en-US"/>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30622" t="-2" r="34585"/>
          <a:stretch/>
        </p:blipFill>
        <p:spPr>
          <a:xfrm>
            <a:off x="0" y="14990"/>
            <a:ext cx="4242216" cy="6858000"/>
          </a:xfrm>
          <a:prstGeom prst="rect">
            <a:avLst/>
          </a:prstGeom>
        </p:spPr>
      </p:pic>
      <p:cxnSp>
        <p:nvCxnSpPr>
          <p:cNvPr id="10" name="Straight Connector 9"/>
          <p:cNvCxnSpPr/>
          <p:nvPr userDrawn="1"/>
        </p:nvCxnSpPr>
        <p:spPr>
          <a:xfrm>
            <a:off x="4737140"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pic>
        <p:nvPicPr>
          <p:cNvPr id="11" name="Picture 10"/>
          <p:cNvPicPr/>
          <p:nvPr userDrawn="1"/>
        </p:nvPicPr>
        <p:blipFill>
          <a:blip r:embed="rId3">
            <a:extLst>
              <a:ext uri="{28A0092B-C50C-407E-A947-70E740481C1C}">
                <a14:useLocalDpi xmlns:a14="http://schemas.microsoft.com/office/drawing/2010/main" val="0"/>
              </a:ext>
            </a:extLst>
          </a:blip>
          <a:stretch>
            <a:fillRect/>
          </a:stretch>
        </p:blipFill>
        <p:spPr>
          <a:xfrm>
            <a:off x="4603790" y="3746756"/>
            <a:ext cx="1956048" cy="2028668"/>
          </a:xfrm>
          <a:prstGeom prst="rect">
            <a:avLst/>
          </a:prstGeom>
        </p:spPr>
      </p:pic>
    </p:spTree>
    <p:extLst>
      <p:ext uri="{BB962C8B-B14F-4D97-AF65-F5344CB8AC3E}">
        <p14:creationId xmlns:p14="http://schemas.microsoft.com/office/powerpoint/2010/main" val="1404086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lit - Blu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693F2CD9-FC4A-A642-83EE-29CC8235A12F}" type="datetimeFigureOut">
              <a:rPr lang="en-US" smtClean="0"/>
              <a:t>10/11/2018</a:t>
            </a:fld>
            <a:endParaRPr lang="en-US"/>
          </a:p>
        </p:txBody>
      </p:sp>
      <p:sp>
        <p:nvSpPr>
          <p:cNvPr id="6" name="Rectangle 5"/>
          <p:cNvSpPr/>
          <p:nvPr userDrawn="1"/>
        </p:nvSpPr>
        <p:spPr>
          <a:xfrm>
            <a:off x="0" y="0"/>
            <a:ext cx="357254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p:nvPr>
        </p:nvSpPr>
        <p:spPr>
          <a:xfrm>
            <a:off x="4100513" y="2400300"/>
            <a:ext cx="7300912" cy="2128838"/>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256391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lit - Purpl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693F2CD9-FC4A-A642-83EE-29CC8235A12F}" type="datetimeFigureOut">
              <a:rPr lang="en-US" smtClean="0"/>
              <a:t>10/11/2018</a:t>
            </a:fld>
            <a:endParaRPr lang="en-US"/>
          </a:p>
        </p:txBody>
      </p:sp>
      <p:sp>
        <p:nvSpPr>
          <p:cNvPr id="6" name="Rectangle 5"/>
          <p:cNvSpPr/>
          <p:nvPr userDrawn="1"/>
        </p:nvSpPr>
        <p:spPr>
          <a:xfrm>
            <a:off x="0" y="0"/>
            <a:ext cx="357254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p:nvPr>
        </p:nvSpPr>
        <p:spPr>
          <a:xfrm>
            <a:off x="4100513" y="2400300"/>
            <a:ext cx="7300912" cy="212883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plit - Teal">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693F2CD9-FC4A-A642-83EE-29CC8235A12F}" type="datetimeFigureOut">
              <a:rPr lang="en-US" smtClean="0"/>
              <a:t>10/11/2018</a:t>
            </a:fld>
            <a:endParaRPr lang="en-US"/>
          </a:p>
        </p:txBody>
      </p:sp>
      <p:sp>
        <p:nvSpPr>
          <p:cNvPr id="6" name="Rectangle 5"/>
          <p:cNvSpPr/>
          <p:nvPr userDrawn="1"/>
        </p:nvSpPr>
        <p:spPr>
          <a:xfrm>
            <a:off x="0" y="0"/>
            <a:ext cx="357254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p:nvPr>
        </p:nvSpPr>
        <p:spPr>
          <a:xfrm>
            <a:off x="4100513" y="2400300"/>
            <a:ext cx="7300912" cy="2128838"/>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it - Green">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693F2CD9-FC4A-A642-83EE-29CC8235A12F}" type="datetimeFigureOut">
              <a:rPr lang="en-US" smtClean="0"/>
              <a:t>10/11/2018</a:t>
            </a:fld>
            <a:endParaRPr lang="en-US"/>
          </a:p>
        </p:txBody>
      </p:sp>
      <p:sp>
        <p:nvSpPr>
          <p:cNvPr id="6" name="Rectangle 5"/>
          <p:cNvSpPr/>
          <p:nvPr userDrawn="1"/>
        </p:nvSpPr>
        <p:spPr>
          <a:xfrm>
            <a:off x="0" y="0"/>
            <a:ext cx="357254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p:nvPr>
        </p:nvSpPr>
        <p:spPr>
          <a:xfrm>
            <a:off x="4100513" y="2400300"/>
            <a:ext cx="7300912" cy="2128838"/>
          </a:xfrm>
        </p:spPr>
        <p:txBody>
          <a:bodyPr/>
          <a:lstStyle>
            <a:lvl1pPr>
              <a:buClr>
                <a:schemeClr val="accent4"/>
              </a:buClr>
              <a:defRPr>
                <a:solidFill>
                  <a:schemeClr val="tx1"/>
                </a:solidFill>
              </a:defRPr>
            </a:lvl1pPr>
            <a:lvl2pPr>
              <a:buClr>
                <a:schemeClr val="accent4"/>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06831929"/>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49" r:id="rId5"/>
    <p:sldLayoutId id="2147483655" r:id="rId6"/>
    <p:sldLayoutId id="2147483663" r:id="rId7"/>
    <p:sldLayoutId id="2147483664" r:id="rId8"/>
    <p:sldLayoutId id="2147483665" r:id="rId9"/>
    <p:sldLayoutId id="2147483654" r:id="rId10"/>
    <p:sldLayoutId id="2147483666" r:id="rId11"/>
    <p:sldLayoutId id="2147483667" r:id="rId12"/>
    <p:sldLayoutId id="2147483668" r:id="rId13"/>
    <p:sldLayoutId id="2147483681" r:id="rId14"/>
    <p:sldLayoutId id="2147483682" r:id="rId15"/>
    <p:sldLayoutId id="2147483683" r:id="rId16"/>
    <p:sldLayoutId id="2147483684" r:id="rId17"/>
    <p:sldLayoutId id="2147483656" r:id="rId18"/>
    <p:sldLayoutId id="2147483670" r:id="rId19"/>
    <p:sldLayoutId id="2147483669" r:id="rId20"/>
    <p:sldLayoutId id="2147483671" r:id="rId21"/>
    <p:sldLayoutId id="2147483672" r:id="rId22"/>
    <p:sldLayoutId id="2147483673" r:id="rId23"/>
    <p:sldLayoutId id="2147483674" r:id="rId24"/>
    <p:sldLayoutId id="2147483675" r:id="rId25"/>
    <p:sldLayoutId id="2147483677" r:id="rId26"/>
    <p:sldLayoutId id="2147483676" r:id="rId27"/>
    <p:sldLayoutId id="2147483678" r:id="rId28"/>
    <p:sldLayoutId id="2147483679" r:id="rId29"/>
    <p:sldLayoutId id="2147483680" r:id="rId30"/>
    <p:sldLayoutId id="2147483685" r:id="rId31"/>
    <p:sldLayoutId id="2147483686" r:id="rId32"/>
  </p:sldLayoutIdLst>
  <p:txStyles>
    <p:title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Helvetica Neue" charset="0"/>
          <a:ea typeface="Helvetica Neue" charset="0"/>
          <a:cs typeface="Helvetica Neue"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Helvetica Neue" charset="0"/>
          <a:ea typeface="Helvetica Neue" charset="0"/>
          <a:cs typeface="Helvetica Neue"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Helvetica Neue" charset="0"/>
          <a:ea typeface="Helvetica Neue" charset="0"/>
          <a:cs typeface="Helvetica Neue"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1.xml"/><Relationship Id="rId5" Type="http://schemas.openxmlformats.org/officeDocument/2006/relationships/image" Target="../media/image14.emf"/><Relationship Id="rId4" Type="http://schemas.openxmlformats.org/officeDocument/2006/relationships/image" Target="../media/image13.emf"/></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1.x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31.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31.xml"/><Relationship Id="rId5" Type="http://schemas.openxmlformats.org/officeDocument/2006/relationships/image" Target="../media/image18.emf"/><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31.xml"/><Relationship Id="rId5" Type="http://schemas.openxmlformats.org/officeDocument/2006/relationships/image" Target="../media/image19.emf"/><Relationship Id="rId4" Type="http://schemas.openxmlformats.org/officeDocument/2006/relationships/image" Target="../media/image18.emf"/></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31.xml"/><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3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31.xml"/><Relationship Id="rId5" Type="http://schemas.openxmlformats.org/officeDocument/2006/relationships/image" Target="../media/image19.emf"/><Relationship Id="rId4" Type="http://schemas.openxmlformats.org/officeDocument/2006/relationships/image" Target="../media/image18.emf"/></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2.xml"/><Relationship Id="rId1" Type="http://schemas.openxmlformats.org/officeDocument/2006/relationships/slideLayout" Target="../slideLayouts/slideLayout31.xml"/><Relationship Id="rId4" Type="http://schemas.openxmlformats.org/officeDocument/2006/relationships/image" Target="../media/image22.emf"/></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31.xml"/><Relationship Id="rId4" Type="http://schemas.openxmlformats.org/officeDocument/2006/relationships/image" Target="../media/image15.jpg"/></Relationships>
</file>

<file path=ppt/slides/_rels/slide2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8.xml"/><Relationship Id="rId1" Type="http://schemas.openxmlformats.org/officeDocument/2006/relationships/slideLayout" Target="../slideLayouts/slideLayout31.xml"/><Relationship Id="rId5" Type="http://schemas.openxmlformats.org/officeDocument/2006/relationships/image" Target="../media/image15.jpg"/><Relationship Id="rId4" Type="http://schemas.openxmlformats.org/officeDocument/2006/relationships/image" Target="../media/image22.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2.xml"/><Relationship Id="rId1" Type="http://schemas.openxmlformats.org/officeDocument/2006/relationships/slideLayout" Target="../slideLayouts/slideLayout31.xml"/><Relationship Id="rId6" Type="http://schemas.openxmlformats.org/officeDocument/2006/relationships/image" Target="../media/image8.png"/><Relationship Id="rId5" Type="http://schemas.openxmlformats.org/officeDocument/2006/relationships/image" Target="../media/image25.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32.xml"/><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2.xml"/><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1.xml"/><Relationship Id="rId5" Type="http://schemas.openxmlformats.org/officeDocument/2006/relationships/image" Target="../media/image9.emf"/><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394" t="10980" r="234" b="4706"/>
          <a:stretch/>
        </p:blipFill>
        <p:spPr>
          <a:xfrm>
            <a:off x="0" y="0"/>
            <a:ext cx="12192000" cy="6858000"/>
          </a:xfrm>
          <a:prstGeom prst="rect">
            <a:avLst/>
          </a:prstGeom>
        </p:spPr>
      </p:pic>
      <p:sp>
        <p:nvSpPr>
          <p:cNvPr id="2" name="Rectangle 1"/>
          <p:cNvSpPr/>
          <p:nvPr/>
        </p:nvSpPr>
        <p:spPr>
          <a:xfrm>
            <a:off x="0" y="-29028"/>
            <a:ext cx="12192000" cy="6887028"/>
          </a:xfrm>
          <a:prstGeom prst="rect">
            <a:avLst/>
          </a:prstGeom>
          <a:solidFill>
            <a:srgbClr val="026794">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16272" y="3360576"/>
            <a:ext cx="2657856" cy="136845"/>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
        <p:nvSpPr>
          <p:cNvPr id="4" name="TextBox 3"/>
          <p:cNvSpPr txBox="1"/>
          <p:nvPr/>
        </p:nvSpPr>
        <p:spPr>
          <a:xfrm>
            <a:off x="0" y="2804923"/>
            <a:ext cx="12192000" cy="1938992"/>
          </a:xfrm>
          <a:prstGeom prst="rect">
            <a:avLst/>
          </a:prstGeom>
          <a:noFill/>
        </p:spPr>
        <p:txBody>
          <a:bodyPr wrap="square" rtlCol="0">
            <a:spAutoFit/>
          </a:bodyPr>
          <a:lstStyle/>
          <a:p>
            <a:pPr algn="ctr"/>
            <a:r>
              <a:rPr lang="es-419" sz="2800" b="1" dirty="0">
                <a:solidFill>
                  <a:srgbClr val="FFFFFF"/>
                </a:solidFill>
                <a:latin typeface="Helvetica Neue" charset="0"/>
                <a:ea typeface="Helvetica Neue" charset="0"/>
                <a:cs typeface="Helvetica Neue" charset="0"/>
              </a:rPr>
              <a:t>MÓDULO 2</a:t>
            </a:r>
          </a:p>
          <a:p>
            <a:pPr algn="ctr"/>
            <a:endParaRPr lang="en-US" dirty="0">
              <a:solidFill>
                <a:srgbClr val="FFFFFF"/>
              </a:solidFill>
              <a:latin typeface="Helvetica Neue" charset="0"/>
              <a:ea typeface="Helvetica Neue" charset="0"/>
              <a:cs typeface="Helvetica Neue" charset="0"/>
            </a:endParaRPr>
          </a:p>
          <a:p>
            <a:pPr algn="ctr"/>
            <a:endParaRPr lang="en-US" dirty="0">
              <a:solidFill>
                <a:srgbClr val="FFFFFF"/>
              </a:solidFill>
              <a:latin typeface="Helvetica Neue" charset="0"/>
              <a:ea typeface="Helvetica Neue" charset="0"/>
              <a:cs typeface="Helvetica Neue" charset="0"/>
            </a:endParaRPr>
          </a:p>
          <a:p>
            <a:pPr algn="ctr"/>
            <a:r>
              <a:rPr lang="es-419" sz="2800" dirty="0">
                <a:solidFill>
                  <a:srgbClr val="FFFFFF"/>
                </a:solidFill>
                <a:latin typeface="Helvetica Neue" charset="0"/>
                <a:ea typeface="Helvetica Neue" charset="0"/>
                <a:cs typeface="Helvetica Neue" charset="0"/>
              </a:rPr>
              <a:t>PRÁCTICAS Y HERRAMIENTAS </a:t>
            </a:r>
            <a:r>
              <a:rPr lang="es-419" sz="2800" dirty="0" smtClean="0">
                <a:solidFill>
                  <a:srgbClr val="FFFFFF"/>
                </a:solidFill>
                <a:latin typeface="Helvetica Neue" charset="0"/>
                <a:ea typeface="Helvetica Neue" charset="0"/>
                <a:cs typeface="Helvetica Neue" charset="0"/>
              </a:rPr>
              <a:t/>
            </a:r>
            <a:br>
              <a:rPr lang="es-419" sz="2800" dirty="0" smtClean="0">
                <a:solidFill>
                  <a:srgbClr val="FFFFFF"/>
                </a:solidFill>
                <a:latin typeface="Helvetica Neue" charset="0"/>
                <a:ea typeface="Helvetica Neue" charset="0"/>
                <a:cs typeface="Helvetica Neue" charset="0"/>
              </a:rPr>
            </a:br>
            <a:r>
              <a:rPr lang="es-419" sz="2800" dirty="0" smtClean="0">
                <a:solidFill>
                  <a:srgbClr val="FFFFFF"/>
                </a:solidFill>
                <a:latin typeface="Helvetica Neue" charset="0"/>
                <a:ea typeface="Helvetica Neue" charset="0"/>
                <a:cs typeface="Helvetica Neue" charset="0"/>
              </a:rPr>
              <a:t>PARA </a:t>
            </a:r>
            <a:r>
              <a:rPr lang="es-419" sz="2800" dirty="0">
                <a:solidFill>
                  <a:srgbClr val="FFFFFF"/>
                </a:solidFill>
                <a:latin typeface="Helvetica Neue" charset="0"/>
                <a:ea typeface="Helvetica Neue" charset="0"/>
                <a:cs typeface="Helvetica Neue" charset="0"/>
              </a:rPr>
              <a:t>LA SUPERVISIÓN Y ORIENTACIÓN</a:t>
            </a:r>
          </a:p>
        </p:txBody>
      </p:sp>
      <p:sp>
        <p:nvSpPr>
          <p:cNvPr id="5" name="Rectangle 4">
            <a:extLst>
              <a:ext uri="{FF2B5EF4-FFF2-40B4-BE49-F238E27FC236}">
                <a16:creationId xmlns:a16="http://schemas.microsoft.com/office/drawing/2014/main" id="{16B639EE-460B-4442-9260-81213C3AE31A}"/>
              </a:ext>
            </a:extLst>
          </p:cNvPr>
          <p:cNvSpPr/>
          <p:nvPr/>
        </p:nvSpPr>
        <p:spPr>
          <a:xfrm>
            <a:off x="9171760" y="6398660"/>
            <a:ext cx="3070071" cy="369332"/>
          </a:xfrm>
          <a:prstGeom prst="rect">
            <a:avLst/>
          </a:prstGeom>
        </p:spPr>
        <p:txBody>
          <a:bodyPr wrap="none">
            <a:spAutoFit/>
          </a:bodyPr>
          <a:lstStyle/>
          <a:p>
            <a:r>
              <a:rPr lang="es-419" i="1">
                <a:solidFill>
                  <a:schemeClr val="bg1"/>
                </a:solidFill>
                <a:latin typeface="Helvetica Neue" charset="0"/>
                <a:ea typeface="Helvetica Neue" charset="0"/>
                <a:cs typeface="Helvetica Neue" charset="0"/>
              </a:rPr>
              <a:t>Foto: Kellie Ryan, IRC</a:t>
            </a:r>
          </a:p>
        </p:txBody>
      </p:sp>
    </p:spTree>
    <p:extLst>
      <p:ext uri="{BB962C8B-B14F-4D97-AF65-F5344CB8AC3E}">
        <p14:creationId xmlns:p14="http://schemas.microsoft.com/office/powerpoint/2010/main" val="38323500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4" name="Rectangle 3"/>
          <p:cNvSpPr/>
          <p:nvPr/>
        </p:nvSpPr>
        <p:spPr>
          <a:xfrm>
            <a:off x="0" y="0"/>
            <a:ext cx="12192000" cy="16966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1" y="-39194"/>
            <a:ext cx="12192001" cy="1814882"/>
            <a:chOff x="-1" y="5043120"/>
            <a:chExt cx="12192001" cy="1814882"/>
          </a:xfrm>
        </p:grpSpPr>
        <p:pic>
          <p:nvPicPr>
            <p:cNvPr id="11" name="Picture 10"/>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12" name="Picture 11"/>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sp>
        <p:nvSpPr>
          <p:cNvPr id="211" name="Shape 211"/>
          <p:cNvSpPr txBox="1">
            <a:spLocks noGrp="1"/>
          </p:cNvSpPr>
          <p:nvPr>
            <p:ph type="title"/>
          </p:nvPr>
        </p:nvSpPr>
        <p:spPr>
          <a:xfrm>
            <a:off x="2098308" y="409438"/>
            <a:ext cx="9667875" cy="818075"/>
          </a:xfrm>
          <a:prstGeom prst="rect">
            <a:avLst/>
          </a:prstGeom>
          <a:noFill/>
          <a:ln>
            <a:noFill/>
          </a:ln>
        </p:spPr>
        <p:txBody>
          <a:bodyPr lIns="91425" tIns="45700" rIns="91425" bIns="45700" anchor="t" anchorCtr="0">
            <a:noAutofit/>
          </a:bodyPr>
          <a:lstStyle/>
          <a:p>
            <a:pPr>
              <a:buClr>
                <a:srgbClr val="151515"/>
              </a:buClr>
              <a:buSzPct val="25000"/>
            </a:pPr>
            <a:r>
              <a:rPr lang="es-419" sz="3600" b="1" dirty="0">
                <a:solidFill>
                  <a:schemeClr val="bg1"/>
                </a:solidFill>
                <a:latin typeface="Helvetica Neue" charset="0"/>
                <a:ea typeface="Helvetica Neue" charset="0"/>
                <a:cs typeface="Helvetica Neue" charset="0"/>
              </a:rPr>
              <a:t>REUNIONES DE </a:t>
            </a:r>
            <a:r>
              <a:rPr lang="es-419" sz="3600" b="1" dirty="0" smtClean="0">
                <a:solidFill>
                  <a:schemeClr val="bg1"/>
                </a:solidFill>
                <a:latin typeface="Helvetica Neue" charset="0"/>
                <a:ea typeface="Helvetica Neue" charset="0"/>
                <a:cs typeface="Helvetica Neue" charset="0"/>
              </a:rPr>
              <a:t/>
            </a:r>
            <a:br>
              <a:rPr lang="es-419" sz="3600" b="1" dirty="0" smtClean="0">
                <a:solidFill>
                  <a:schemeClr val="bg1"/>
                </a:solidFill>
                <a:latin typeface="Helvetica Neue" charset="0"/>
                <a:ea typeface="Helvetica Neue" charset="0"/>
                <a:cs typeface="Helvetica Neue" charset="0"/>
              </a:rPr>
            </a:br>
            <a:r>
              <a:rPr lang="es-419" sz="3600" b="1" dirty="0" smtClean="0">
                <a:solidFill>
                  <a:schemeClr val="bg1"/>
                </a:solidFill>
                <a:latin typeface="Helvetica Neue" charset="0"/>
                <a:ea typeface="Helvetica Neue" charset="0"/>
                <a:cs typeface="Helvetica Neue" charset="0"/>
              </a:rPr>
              <a:t>GESTIÓN </a:t>
            </a:r>
            <a:r>
              <a:rPr lang="es-419" sz="3600" b="1" dirty="0">
                <a:solidFill>
                  <a:schemeClr val="bg1"/>
                </a:solidFill>
                <a:latin typeface="Helvetica Neue" charset="0"/>
                <a:ea typeface="Helvetica Neue" charset="0"/>
                <a:cs typeface="Helvetica Neue" charset="0"/>
              </a:rPr>
              <a:t>DE CASOS</a:t>
            </a:r>
          </a:p>
        </p:txBody>
      </p:sp>
      <p:sp>
        <p:nvSpPr>
          <p:cNvPr id="6" name="Rectangle 5"/>
          <p:cNvSpPr/>
          <p:nvPr/>
        </p:nvSpPr>
        <p:spPr>
          <a:xfrm>
            <a:off x="628650" y="2937674"/>
            <a:ext cx="3602264" cy="3647152"/>
          </a:xfrm>
          <a:prstGeom prst="rect">
            <a:avLst/>
          </a:prstGeom>
        </p:spPr>
        <p:txBody>
          <a:bodyPr wrap="square" anchor="t">
            <a:spAutoFit/>
          </a:bodyPr>
          <a:lstStyle/>
          <a:p>
            <a:pPr lvl="1">
              <a:spcBef>
                <a:spcPts val="600"/>
              </a:spcBef>
            </a:pPr>
            <a:endParaRPr lang="en-US" sz="2000" dirty="0">
              <a:solidFill>
                <a:schemeClr val="tx1">
                  <a:lumMod val="65000"/>
                  <a:lumOff val="35000"/>
                </a:schemeClr>
              </a:solidFill>
              <a:latin typeface="Helvetica Neue" charset="0"/>
              <a:ea typeface="Helvetica Neue" charset="0"/>
              <a:cs typeface="Helvetica Neue" charset="0"/>
              <a:sym typeface="Century Gothic"/>
            </a:endParaRPr>
          </a:p>
          <a:p>
            <a:pPr lvl="1">
              <a:spcBef>
                <a:spcPts val="600"/>
              </a:spcBef>
            </a:pPr>
            <a:r>
              <a:rPr lang="es-419" sz="2400" b="1" dirty="0">
                <a:solidFill>
                  <a:srgbClr val="97467D"/>
                </a:solidFill>
                <a:latin typeface="Helvetica Neue" charset="0"/>
                <a:ea typeface="Helvetica Neue" charset="0"/>
                <a:cs typeface="Helvetica Neue" charset="0"/>
                <a:sym typeface="Century Gothic"/>
              </a:rPr>
              <a:t>Propósito: </a:t>
            </a:r>
          </a:p>
          <a:p>
            <a:pPr lvl="1">
              <a:spcBef>
                <a:spcPts val="600"/>
              </a:spcBef>
            </a:pPr>
            <a:r>
              <a:rPr lang="es-419" sz="2000" dirty="0">
                <a:solidFill>
                  <a:schemeClr val="tx1">
                    <a:lumMod val="65000"/>
                    <a:lumOff val="35000"/>
                  </a:schemeClr>
                </a:solidFill>
                <a:latin typeface="Helvetica Neue" charset="0"/>
                <a:ea typeface="Helvetica Neue" charset="0"/>
                <a:cs typeface="Helvetica Neue" charset="0"/>
                <a:sym typeface="Century Gothic"/>
              </a:rPr>
              <a:t>Aplicar las tres funciones de la supervisión técnica</a:t>
            </a:r>
          </a:p>
          <a:p>
            <a:pPr lvl="1">
              <a:spcBef>
                <a:spcPts val="600"/>
              </a:spcBef>
            </a:pPr>
            <a:endParaRPr lang="en-US" sz="2000" dirty="0">
              <a:solidFill>
                <a:schemeClr val="tx1">
                  <a:lumMod val="65000"/>
                  <a:lumOff val="35000"/>
                </a:schemeClr>
              </a:solidFill>
              <a:latin typeface="Helvetica Neue" charset="0"/>
              <a:ea typeface="Helvetica Neue" charset="0"/>
              <a:cs typeface="Helvetica Neue" charset="0"/>
            </a:endParaRPr>
          </a:p>
          <a:p>
            <a:pPr lvl="1">
              <a:spcBef>
                <a:spcPts val="600"/>
              </a:spcBef>
            </a:pPr>
            <a:r>
              <a:rPr lang="es-419" sz="2400" b="1" dirty="0">
                <a:solidFill>
                  <a:srgbClr val="97467D"/>
                </a:solidFill>
                <a:latin typeface="Helvetica Neue" charset="0"/>
                <a:ea typeface="Helvetica Neue" charset="0"/>
                <a:cs typeface="Helvetica Neue" charset="0"/>
              </a:rPr>
              <a:t>Frecuencia: </a:t>
            </a:r>
          </a:p>
          <a:p>
            <a:pPr lvl="1">
              <a:spcBef>
                <a:spcPts val="600"/>
              </a:spcBef>
            </a:pPr>
            <a:r>
              <a:rPr lang="es-419" sz="2000" dirty="0">
                <a:solidFill>
                  <a:schemeClr val="tx1">
                    <a:lumMod val="65000"/>
                    <a:lumOff val="35000"/>
                  </a:schemeClr>
                </a:solidFill>
                <a:latin typeface="Helvetica Neue" charset="0"/>
                <a:ea typeface="Helvetica Neue" charset="0"/>
                <a:cs typeface="Helvetica Neue" charset="0"/>
              </a:rPr>
              <a:t>Cada 1 o 2 semanas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a </a:t>
            </a:r>
            <a:r>
              <a:rPr lang="es-419" sz="2000" dirty="0">
                <a:solidFill>
                  <a:schemeClr val="tx1">
                    <a:lumMod val="65000"/>
                    <a:lumOff val="35000"/>
                  </a:schemeClr>
                </a:solidFill>
                <a:latin typeface="Helvetica Neue" charset="0"/>
                <a:ea typeface="Helvetica Neue" charset="0"/>
                <a:cs typeface="Helvetica Neue" charset="0"/>
              </a:rPr>
              <a:t>la misma hora durante 60 o 90 minutos</a:t>
            </a:r>
          </a:p>
          <a:p>
            <a:pPr lvl="1"/>
            <a:endParaRPr lang="en-US" sz="1800" dirty="0">
              <a:solidFill>
                <a:schemeClr val="tx1">
                  <a:lumMod val="65000"/>
                  <a:lumOff val="35000"/>
                </a:schemeClr>
              </a:solidFill>
              <a:latin typeface="Helvetica Neue" charset="0"/>
              <a:ea typeface="Helvetica Neue" charset="0"/>
              <a:cs typeface="Helvetica Neue" charset="0"/>
            </a:endParaRPr>
          </a:p>
        </p:txBody>
      </p:sp>
      <p:sp>
        <p:nvSpPr>
          <p:cNvPr id="2" name="TextBox 1"/>
          <p:cNvSpPr txBox="1"/>
          <p:nvPr/>
        </p:nvSpPr>
        <p:spPr>
          <a:xfrm>
            <a:off x="4905262" y="3218729"/>
            <a:ext cx="7083538" cy="3293209"/>
          </a:xfrm>
          <a:prstGeom prst="rect">
            <a:avLst/>
          </a:prstGeom>
          <a:noFill/>
        </p:spPr>
        <p:txBody>
          <a:bodyPr wrap="square" rtlCol="0">
            <a:spAutoFit/>
          </a:bodyPr>
          <a:lstStyle/>
          <a:p>
            <a:pPr lvl="1">
              <a:spcBef>
                <a:spcPts val="600"/>
              </a:spcBef>
            </a:pPr>
            <a:r>
              <a:rPr lang="es-419" sz="2400" b="1" dirty="0">
                <a:solidFill>
                  <a:srgbClr val="97467D"/>
                </a:solidFill>
                <a:latin typeface="Helvetica Neue" charset="0"/>
                <a:ea typeface="Helvetica Neue" charset="0"/>
                <a:cs typeface="Helvetica Neue" charset="0"/>
              </a:rPr>
              <a:t>Orientación: </a:t>
            </a:r>
          </a:p>
          <a:p>
            <a:pPr lvl="1">
              <a:spcBef>
                <a:spcPts val="600"/>
              </a:spcBef>
            </a:pPr>
            <a:r>
              <a:rPr lang="es-419" sz="2000" dirty="0">
                <a:solidFill>
                  <a:schemeClr val="tx1">
                    <a:lumMod val="65000"/>
                    <a:lumOff val="35000"/>
                  </a:schemeClr>
                </a:solidFill>
                <a:latin typeface="Helvetica Neue" charset="0"/>
                <a:ea typeface="Helvetica Neue" charset="0"/>
                <a:cs typeface="Helvetica Neue" charset="0"/>
                <a:sym typeface="Century Gothic"/>
              </a:rPr>
              <a:t>Las reuniones de GC deben ser oportunidades privadas y cooperativas para identificar y abordar las necesidades de desarrollo profesional y de aprendizaje, además de facilitar un intercambio entre los miembros del equipo</a:t>
            </a:r>
          </a:p>
          <a:p>
            <a:pPr lvl="1">
              <a:spcBef>
                <a:spcPts val="600"/>
              </a:spcBef>
            </a:pPr>
            <a:endParaRPr lang="en-US" sz="2000" dirty="0">
              <a:solidFill>
                <a:schemeClr val="tx1">
                  <a:lumMod val="65000"/>
                  <a:lumOff val="35000"/>
                </a:schemeClr>
              </a:solidFill>
              <a:latin typeface="Helvetica Neue" charset="0"/>
              <a:ea typeface="Helvetica Neue" charset="0"/>
              <a:cs typeface="Helvetica Neue" charset="0"/>
            </a:endParaRPr>
          </a:p>
          <a:p>
            <a:pPr lvl="1">
              <a:spcBef>
                <a:spcPts val="600"/>
              </a:spcBef>
            </a:pPr>
            <a:r>
              <a:rPr lang="es-419" sz="2400" b="1" dirty="0">
                <a:solidFill>
                  <a:srgbClr val="97467D"/>
                </a:solidFill>
                <a:latin typeface="Helvetica Neue" charset="0"/>
                <a:ea typeface="Helvetica Neue" charset="0"/>
                <a:cs typeface="Helvetica Neue" charset="0"/>
              </a:rPr>
              <a:t>Herramienta: </a:t>
            </a:r>
          </a:p>
          <a:p>
            <a:pPr lvl="1">
              <a:spcBef>
                <a:spcPts val="600"/>
              </a:spcBef>
            </a:pPr>
            <a:r>
              <a:rPr lang="es-419" sz="2000" dirty="0">
                <a:solidFill>
                  <a:schemeClr val="tx1">
                    <a:lumMod val="65000"/>
                    <a:lumOff val="35000"/>
                  </a:schemeClr>
                </a:solidFill>
                <a:latin typeface="Helvetica Neue" charset="0"/>
                <a:ea typeface="Helvetica Neue" charset="0"/>
                <a:cs typeface="Helvetica Neue" charset="0"/>
              </a:rPr>
              <a:t>Registro de la Reunión de Gestión de Casos</a:t>
            </a:r>
          </a:p>
          <a:p>
            <a:endParaRPr lang="en-US" sz="2000" dirty="0"/>
          </a:p>
        </p:txBody>
      </p:sp>
      <p:cxnSp>
        <p:nvCxnSpPr>
          <p:cNvPr id="7" name="Straight Connector 6"/>
          <p:cNvCxnSpPr/>
          <p:nvPr/>
        </p:nvCxnSpPr>
        <p:spPr>
          <a:xfrm>
            <a:off x="4298957" y="3654933"/>
            <a:ext cx="0" cy="24208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28650" y="1699292"/>
            <a:ext cx="9619488" cy="1508105"/>
          </a:xfrm>
          <a:prstGeom prst="rect">
            <a:avLst/>
          </a:prstGeom>
          <a:noFill/>
        </p:spPr>
        <p:txBody>
          <a:bodyPr wrap="square" rtlCol="0">
            <a:spAutoFit/>
          </a:bodyPr>
          <a:lstStyle/>
          <a:p>
            <a:pPr lvl="1">
              <a:spcBef>
                <a:spcPts val="600"/>
              </a:spcBef>
              <a:buSzPct val="80000"/>
            </a:pPr>
            <a:endParaRPr lang="en-US" sz="2000" dirty="0">
              <a:solidFill>
                <a:schemeClr val="tx1">
                  <a:lumMod val="65000"/>
                  <a:lumOff val="35000"/>
                </a:schemeClr>
              </a:solidFill>
              <a:latin typeface="Helvetica Neue" charset="0"/>
              <a:ea typeface="Helvetica Neue" charset="0"/>
              <a:cs typeface="Helvetica Neue" charset="0"/>
            </a:endParaRPr>
          </a:p>
          <a:p>
            <a:pPr lvl="1">
              <a:spcBef>
                <a:spcPts val="600"/>
              </a:spcBef>
            </a:pPr>
            <a:r>
              <a:rPr lang="es-419" sz="2400" b="1">
                <a:solidFill>
                  <a:srgbClr val="97467D"/>
                </a:solidFill>
                <a:latin typeface="Helvetica Neue" charset="0"/>
                <a:ea typeface="Helvetica Neue" charset="0"/>
                <a:cs typeface="Helvetica Neue" charset="0"/>
                <a:sym typeface="Century Gothic"/>
              </a:rPr>
              <a:t>Definición: </a:t>
            </a:r>
          </a:p>
          <a:p>
            <a:pPr lvl="1">
              <a:spcBef>
                <a:spcPts val="600"/>
              </a:spcBef>
            </a:pPr>
            <a:r>
              <a:rPr lang="es-419" sz="2000">
                <a:solidFill>
                  <a:schemeClr val="tx1">
                    <a:lumMod val="65000"/>
                    <a:lumOff val="35000"/>
                  </a:schemeClr>
                </a:solidFill>
                <a:latin typeface="Helvetica Neue" charset="0"/>
                <a:ea typeface="Helvetica Neue" charset="0"/>
                <a:cs typeface="Helvetica Neue" charset="0"/>
                <a:sym typeface="Century Gothic"/>
              </a:rPr>
              <a:t>Sesiones regulares entre el Supervisor y el Equipo</a:t>
            </a:r>
          </a:p>
          <a:p>
            <a:endParaRPr lang="en-US" dirty="0"/>
          </a:p>
        </p:txBody>
      </p:sp>
      <p:pic>
        <p:nvPicPr>
          <p:cNvPr id="8" name="Picture 7"/>
          <p:cNvPicPr>
            <a:picLocks noChangeAspect="1"/>
          </p:cNvPicPr>
          <p:nvPr/>
        </p:nvPicPr>
        <p:blipFill>
          <a:blip r:embed="rId4"/>
          <a:stretch>
            <a:fillRect/>
          </a:stretch>
        </p:blipFill>
        <p:spPr>
          <a:xfrm>
            <a:off x="10570846" y="5486400"/>
            <a:ext cx="1054282" cy="894854"/>
          </a:xfrm>
          <a:prstGeom prst="rect">
            <a:avLst/>
          </a:prstGeom>
        </p:spPr>
      </p:pic>
      <p:pic>
        <p:nvPicPr>
          <p:cNvPr id="5" name="Picture 4"/>
          <p:cNvPicPr>
            <a:picLocks noChangeAspect="1"/>
          </p:cNvPicPr>
          <p:nvPr/>
        </p:nvPicPr>
        <p:blipFill>
          <a:blip r:embed="rId5"/>
          <a:stretch>
            <a:fillRect/>
          </a:stretch>
        </p:blipFill>
        <p:spPr>
          <a:xfrm>
            <a:off x="628650" y="537307"/>
            <a:ext cx="815833" cy="791600"/>
          </a:xfrm>
          <a:prstGeom prst="rect">
            <a:avLst/>
          </a:prstGeom>
        </p:spPr>
      </p:pic>
    </p:spTree>
    <p:extLst>
      <p:ext uri="{BB962C8B-B14F-4D97-AF65-F5344CB8AC3E}">
        <p14:creationId xmlns:p14="http://schemas.microsoft.com/office/powerpoint/2010/main" val="21937965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0863" y="5785195"/>
            <a:ext cx="2121408" cy="950976"/>
          </a:xfrm>
          <a:prstGeom prst="rect">
            <a:avLst/>
          </a:prstGeom>
        </p:spPr>
      </p:pic>
      <p:sp>
        <p:nvSpPr>
          <p:cNvPr id="5" name="Title 1"/>
          <p:cNvSpPr>
            <a:spLocks noGrp="1"/>
          </p:cNvSpPr>
          <p:nvPr>
            <p:ph type="title"/>
          </p:nvPr>
        </p:nvSpPr>
        <p:spPr>
          <a:xfrm>
            <a:off x="0" y="381001"/>
            <a:ext cx="12192000" cy="1121398"/>
          </a:xfrm>
        </p:spPr>
        <p:txBody>
          <a:bodyPr>
            <a:normAutofit/>
          </a:bodyPr>
          <a:lstStyle/>
          <a:p>
            <a:pPr algn="ctr"/>
            <a:r>
              <a:rPr lang="es-419" sz="3600" b="1">
                <a:solidFill>
                  <a:srgbClr val="026794"/>
                </a:solidFill>
                <a:latin typeface="Helvetica Neue" charset="0"/>
                <a:ea typeface="Helvetica Neue" charset="0"/>
                <a:cs typeface="Helvetica Neue" charset="0"/>
              </a:rPr>
              <a:t>PLANIFICACIÓN DE REUNIONES DE SUPERVISIÓN</a:t>
            </a:r>
          </a:p>
        </p:txBody>
      </p:sp>
      <p:sp>
        <p:nvSpPr>
          <p:cNvPr id="6" name="TextBox 5"/>
          <p:cNvSpPr txBox="1"/>
          <p:nvPr/>
        </p:nvSpPr>
        <p:spPr>
          <a:xfrm>
            <a:off x="647700" y="1905000"/>
            <a:ext cx="10760529" cy="4831171"/>
          </a:xfrm>
          <a:prstGeom prst="rect">
            <a:avLst/>
          </a:prstGeom>
          <a:noFill/>
        </p:spPr>
        <p:txBody>
          <a:bodyPr wrap="square" rtlCol="0">
            <a:spAutoFit/>
          </a:bodyPr>
          <a:lstStyle/>
          <a:p>
            <a:pPr>
              <a:spcBef>
                <a:spcPts val="1200"/>
              </a:spcBef>
            </a:pPr>
            <a:r>
              <a:rPr lang="es-419" sz="2400" dirty="0">
                <a:solidFill>
                  <a:schemeClr val="tx1">
                    <a:lumMod val="65000"/>
                    <a:lumOff val="35000"/>
                  </a:schemeClr>
                </a:solidFill>
                <a:latin typeface="Helvetica Neue" charset="0"/>
                <a:ea typeface="Helvetica Neue" charset="0"/>
                <a:cs typeface="Helvetica Neue" charset="0"/>
              </a:rPr>
              <a:t>En grupos pequeños, revise las herramientas:  </a:t>
            </a:r>
          </a:p>
          <a:p>
            <a:pPr marL="457200" lvl="2" indent="-457200">
              <a:spcBef>
                <a:spcPts val="1200"/>
              </a:spcBef>
              <a:buFont typeface="Arial" panose="020B0604020202020204" pitchFamily="34" charset="0"/>
              <a:buChar char="•"/>
            </a:pPr>
            <a:r>
              <a:rPr lang="es-419" sz="2400" dirty="0">
                <a:solidFill>
                  <a:schemeClr val="tx1">
                    <a:lumMod val="65000"/>
                    <a:lumOff val="35000"/>
                  </a:schemeClr>
                </a:solidFill>
                <a:latin typeface="Helvetica Neue" charset="0"/>
                <a:ea typeface="Helvetica Neue" charset="0"/>
                <a:cs typeface="Helvetica Neue" charset="0"/>
              </a:rPr>
              <a:t>2 grupos: Registro de Supervisión Individual</a:t>
            </a:r>
          </a:p>
          <a:p>
            <a:pPr marL="457200" lvl="2" indent="-457200">
              <a:spcBef>
                <a:spcPts val="1200"/>
              </a:spcBef>
              <a:buFont typeface="Arial" panose="020B0604020202020204" pitchFamily="34" charset="0"/>
              <a:buChar char="•"/>
            </a:pPr>
            <a:r>
              <a:rPr lang="es-419" sz="2400" dirty="0">
                <a:solidFill>
                  <a:schemeClr val="tx1">
                    <a:lumMod val="65000"/>
                    <a:lumOff val="35000"/>
                  </a:schemeClr>
                </a:solidFill>
                <a:latin typeface="Helvetica Neue" charset="0"/>
                <a:ea typeface="Helvetica Neue" charset="0"/>
                <a:cs typeface="Helvetica Neue" charset="0"/>
              </a:rPr>
              <a:t>2 grupos: Reuniones de Gestión de Casos</a:t>
            </a:r>
          </a:p>
          <a:p>
            <a:pPr>
              <a:spcBef>
                <a:spcPts val="1200"/>
              </a:spcBef>
            </a:pPr>
            <a:r>
              <a:rPr lang="es-419" sz="2400" dirty="0">
                <a:solidFill>
                  <a:schemeClr val="tx1">
                    <a:lumMod val="65000"/>
                    <a:lumOff val="35000"/>
                  </a:schemeClr>
                </a:solidFill>
                <a:latin typeface="Helvetica Neue" charset="0"/>
                <a:ea typeface="Helvetica Neue" charset="0"/>
                <a:cs typeface="Helvetica Neue" charset="0"/>
              </a:rPr>
              <a:t>Discusión en grupo: </a:t>
            </a:r>
          </a:p>
          <a:p>
            <a:pPr marL="342900" lvl="4" indent="-342900">
              <a:spcBef>
                <a:spcPts val="1200"/>
              </a:spcBef>
              <a:buFont typeface="Arial" panose="020B0604020202020204" pitchFamily="34" charset="0"/>
              <a:buChar char="•"/>
            </a:pPr>
            <a:r>
              <a:rPr lang="es-419" sz="2400" spc="-10" dirty="0">
                <a:solidFill>
                  <a:schemeClr val="tx1">
                    <a:lumMod val="65000"/>
                    <a:lumOff val="35000"/>
                  </a:schemeClr>
                </a:solidFill>
                <a:latin typeface="Helvetica Neue" charset="0"/>
                <a:ea typeface="Helvetica Neue" charset="0"/>
                <a:cs typeface="Helvetica Neue" charset="0"/>
              </a:rPr>
              <a:t>¿Qué preparativos debe realizar un </a:t>
            </a:r>
            <a:r>
              <a:rPr lang="es-419" sz="2400" b="1" u="sng" spc="-10" dirty="0">
                <a:solidFill>
                  <a:schemeClr val="tx1">
                    <a:lumMod val="65000"/>
                    <a:lumOff val="35000"/>
                  </a:schemeClr>
                </a:solidFill>
                <a:latin typeface="Helvetica Neue" charset="0"/>
                <a:ea typeface="Helvetica Neue" charset="0"/>
                <a:cs typeface="Helvetica Neue" charset="0"/>
              </a:rPr>
              <a:t>supervisor</a:t>
            </a:r>
            <a:r>
              <a:rPr lang="es-419" sz="2400" spc="-10" dirty="0">
                <a:solidFill>
                  <a:schemeClr val="tx1">
                    <a:lumMod val="65000"/>
                    <a:lumOff val="35000"/>
                  </a:schemeClr>
                </a:solidFill>
                <a:latin typeface="Helvetica Neue" charset="0"/>
                <a:ea typeface="Helvetica Neue" charset="0"/>
                <a:cs typeface="Helvetica Neue" charset="0"/>
              </a:rPr>
              <a:t> para facilitar </a:t>
            </a:r>
            <a:r>
              <a:rPr lang="es-419" sz="2400" spc="-10" dirty="0" smtClean="0">
                <a:solidFill>
                  <a:schemeClr val="tx1">
                    <a:lumMod val="65000"/>
                    <a:lumOff val="35000"/>
                  </a:schemeClr>
                </a:solidFill>
                <a:latin typeface="Helvetica Neue" charset="0"/>
                <a:ea typeface="Helvetica Neue" charset="0"/>
                <a:cs typeface="Helvetica Neue" charset="0"/>
              </a:rPr>
              <a:t/>
            </a:r>
            <a:br>
              <a:rPr lang="es-419" sz="2400" spc="-10" dirty="0" smtClean="0">
                <a:solidFill>
                  <a:schemeClr val="tx1">
                    <a:lumMod val="65000"/>
                    <a:lumOff val="35000"/>
                  </a:schemeClr>
                </a:solidFill>
                <a:latin typeface="Helvetica Neue" charset="0"/>
                <a:ea typeface="Helvetica Neue" charset="0"/>
                <a:cs typeface="Helvetica Neue" charset="0"/>
              </a:rPr>
            </a:br>
            <a:r>
              <a:rPr lang="es-419" sz="2400" spc="-10" dirty="0" smtClean="0">
                <a:solidFill>
                  <a:schemeClr val="tx1">
                    <a:lumMod val="65000"/>
                    <a:lumOff val="35000"/>
                  </a:schemeClr>
                </a:solidFill>
                <a:latin typeface="Helvetica Neue" charset="0"/>
                <a:ea typeface="Helvetica Neue" charset="0"/>
                <a:cs typeface="Helvetica Neue" charset="0"/>
              </a:rPr>
              <a:t>una </a:t>
            </a:r>
            <a:r>
              <a:rPr lang="es-419" sz="2400" spc="-10" dirty="0">
                <a:solidFill>
                  <a:schemeClr val="tx1">
                    <a:lumMod val="65000"/>
                    <a:lumOff val="35000"/>
                  </a:schemeClr>
                </a:solidFill>
                <a:latin typeface="Helvetica Neue" charset="0"/>
                <a:ea typeface="Helvetica Neue" charset="0"/>
                <a:cs typeface="Helvetica Neue" charset="0"/>
              </a:rPr>
              <a:t>reunión exitosa?</a:t>
            </a:r>
          </a:p>
          <a:p>
            <a:pPr marL="342900" lvl="3" indent="-342900">
              <a:spcBef>
                <a:spcPts val="1200"/>
              </a:spcBef>
              <a:buFont typeface="Arial" panose="020B0604020202020204" pitchFamily="34" charset="0"/>
              <a:buChar char="•"/>
            </a:pPr>
            <a:r>
              <a:rPr lang="es-419" sz="2400" dirty="0">
                <a:solidFill>
                  <a:schemeClr val="tx1">
                    <a:lumMod val="65000"/>
                    <a:lumOff val="35000"/>
                  </a:schemeClr>
                </a:solidFill>
                <a:latin typeface="Helvetica Neue" charset="0"/>
                <a:ea typeface="Helvetica Neue" charset="0"/>
                <a:cs typeface="Helvetica Neue" charset="0"/>
              </a:rPr>
              <a:t>¿Cómo se espera que se preparen los </a:t>
            </a:r>
            <a:r>
              <a:rPr lang="es-419" sz="2400" b="1" u="sng" dirty="0">
                <a:solidFill>
                  <a:schemeClr val="tx1">
                    <a:lumMod val="65000"/>
                    <a:lumOff val="35000"/>
                  </a:schemeClr>
                </a:solidFill>
                <a:latin typeface="Helvetica Neue" charset="0"/>
                <a:ea typeface="Helvetica Neue" charset="0"/>
                <a:cs typeface="Helvetica Neue" charset="0"/>
              </a:rPr>
              <a:t>trabajadores sociales</a:t>
            </a:r>
            <a:r>
              <a:rPr lang="es-419" sz="2400" dirty="0">
                <a:solidFill>
                  <a:schemeClr val="tx1">
                    <a:lumMod val="65000"/>
                    <a:lumOff val="35000"/>
                  </a:schemeClr>
                </a:solidFill>
                <a:latin typeface="Helvetica Neue" charset="0"/>
                <a:ea typeface="Helvetica Neue" charset="0"/>
                <a:cs typeface="Helvetica Neue" charset="0"/>
              </a:rPr>
              <a:t>?</a:t>
            </a:r>
          </a:p>
          <a:p>
            <a:pPr marL="342900" lvl="3" indent="-342900">
              <a:spcBef>
                <a:spcPts val="1200"/>
              </a:spcBef>
              <a:buFont typeface="Arial" panose="020B0604020202020204" pitchFamily="34" charset="0"/>
              <a:buChar char="•"/>
            </a:pPr>
            <a:r>
              <a:rPr lang="es-419" sz="2400" dirty="0">
                <a:solidFill>
                  <a:schemeClr val="tx1">
                    <a:lumMod val="65000"/>
                    <a:lumOff val="35000"/>
                  </a:schemeClr>
                </a:solidFill>
                <a:latin typeface="Helvetica Neue" charset="0"/>
                <a:ea typeface="Helvetica Neue" charset="0"/>
                <a:cs typeface="Helvetica Neue" charset="0"/>
              </a:rPr>
              <a:t>¿Cuáles son algunos de los </a:t>
            </a:r>
            <a:r>
              <a:rPr lang="es-419" sz="2400" b="1" u="sng" dirty="0">
                <a:solidFill>
                  <a:schemeClr val="tx1">
                    <a:lumMod val="65000"/>
                    <a:lumOff val="35000"/>
                  </a:schemeClr>
                </a:solidFill>
                <a:latin typeface="Helvetica Neue" charset="0"/>
                <a:ea typeface="Helvetica Neue" charset="0"/>
                <a:cs typeface="Helvetica Neue" charset="0"/>
              </a:rPr>
              <a:t>consejos</a:t>
            </a:r>
            <a:r>
              <a:rPr lang="es-419" sz="2400" dirty="0">
                <a:solidFill>
                  <a:schemeClr val="tx1">
                    <a:lumMod val="65000"/>
                    <a:lumOff val="35000"/>
                  </a:schemeClr>
                </a:solidFill>
                <a:latin typeface="Helvetica Neue" charset="0"/>
                <a:ea typeface="Helvetica Neue" charset="0"/>
                <a:cs typeface="Helvetica Neue" charset="0"/>
              </a:rPr>
              <a:t> clave para los supervisores </a:t>
            </a:r>
            <a:r>
              <a:rPr lang="es-419" sz="2400" dirty="0" smtClean="0">
                <a:solidFill>
                  <a:schemeClr val="tx1">
                    <a:lumMod val="65000"/>
                    <a:lumOff val="35000"/>
                  </a:schemeClr>
                </a:solidFill>
                <a:latin typeface="Helvetica Neue" charset="0"/>
                <a:ea typeface="Helvetica Neue" charset="0"/>
                <a:cs typeface="Helvetica Neue" charset="0"/>
              </a:rPr>
              <a:t/>
            </a:r>
            <a:br>
              <a:rPr lang="es-419" sz="2400" dirty="0" smtClean="0">
                <a:solidFill>
                  <a:schemeClr val="tx1">
                    <a:lumMod val="65000"/>
                    <a:lumOff val="35000"/>
                  </a:schemeClr>
                </a:solidFill>
                <a:latin typeface="Helvetica Neue" charset="0"/>
                <a:ea typeface="Helvetica Neue" charset="0"/>
                <a:cs typeface="Helvetica Neue" charset="0"/>
              </a:rPr>
            </a:br>
            <a:r>
              <a:rPr lang="es-419" sz="2400" dirty="0" smtClean="0">
                <a:solidFill>
                  <a:schemeClr val="tx1">
                    <a:lumMod val="65000"/>
                    <a:lumOff val="35000"/>
                  </a:schemeClr>
                </a:solidFill>
                <a:latin typeface="Helvetica Neue" charset="0"/>
                <a:ea typeface="Helvetica Neue" charset="0"/>
                <a:cs typeface="Helvetica Neue" charset="0"/>
              </a:rPr>
              <a:t>cuando </a:t>
            </a:r>
            <a:r>
              <a:rPr lang="es-419" sz="2400" dirty="0">
                <a:solidFill>
                  <a:schemeClr val="tx1">
                    <a:lumMod val="65000"/>
                    <a:lumOff val="35000"/>
                  </a:schemeClr>
                </a:solidFill>
                <a:latin typeface="Helvetica Neue" charset="0"/>
                <a:ea typeface="Helvetica Neue" charset="0"/>
                <a:cs typeface="Helvetica Neue" charset="0"/>
              </a:rPr>
              <a:t>dirigen la reunión?</a:t>
            </a:r>
          </a:p>
          <a:p>
            <a:pPr marL="342900" indent="-342900">
              <a:spcBef>
                <a:spcPts val="1200"/>
              </a:spcBef>
              <a:buFont typeface="Arial" panose="020B0604020202020204" pitchFamily="34" charset="0"/>
              <a:buChar char="•"/>
            </a:pPr>
            <a:endParaRPr lang="en-US" sz="2400" dirty="0">
              <a:solidFill>
                <a:schemeClr val="tx1">
                  <a:lumMod val="65000"/>
                  <a:lumOff val="35000"/>
                </a:schemeClr>
              </a:solidFill>
              <a:latin typeface="Helvetica Neue" charset="0"/>
              <a:ea typeface="Helvetica Neue" charset="0"/>
              <a:cs typeface="Helvetica Neue" charset="0"/>
            </a:endParaRPr>
          </a:p>
        </p:txBody>
      </p:sp>
      <p:cxnSp>
        <p:nvCxnSpPr>
          <p:cNvPr id="8" name="Straight Connector 7"/>
          <p:cNvCxnSpPr/>
          <p:nvPr/>
        </p:nvCxnSpPr>
        <p:spPr>
          <a:xfrm>
            <a:off x="2014725" y="1510648"/>
            <a:ext cx="8430768" cy="0"/>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70138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419" sz="4800" b="1">
                <a:solidFill>
                  <a:schemeClr val="bg1"/>
                </a:solidFill>
                <a:latin typeface="Helvetica Neue Medium" charset="0"/>
                <a:ea typeface="Helvetica Neue Medium" charset="0"/>
                <a:cs typeface="Helvetica Neue Medium" charset="0"/>
              </a:rPr>
              <a:t>¿PREGUNTAS?</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32792982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Shape 237"/>
          <p:cNvSpPr txBox="1">
            <a:spLocks noGrp="1"/>
          </p:cNvSpPr>
          <p:nvPr>
            <p:ph type="title"/>
          </p:nvPr>
        </p:nvSpPr>
        <p:spPr>
          <a:xfrm>
            <a:off x="539935" y="392526"/>
            <a:ext cx="10859505" cy="4412973"/>
          </a:xfrm>
          <a:prstGeom prst="rect">
            <a:avLst/>
          </a:prstGeom>
          <a:noFill/>
          <a:ln>
            <a:noFill/>
          </a:ln>
        </p:spPr>
        <p:txBody>
          <a:bodyPr lIns="91425" tIns="45700" rIns="91425" bIns="45700" anchor="t" anchorCtr="0">
            <a:noAutofit/>
          </a:bodyPr>
          <a:lstStyle/>
          <a:p>
            <a:pPr lvl="1">
              <a:buClr>
                <a:srgbClr val="151515"/>
              </a:buClr>
              <a:buSzPct val="25000"/>
            </a:pPr>
            <a:r>
              <a:rPr lang="es-419" sz="3600" b="1" u="none" strike="noStrike" cap="none" dirty="0">
                <a:solidFill>
                  <a:srgbClr val="016794"/>
                </a:solidFill>
                <a:latin typeface="Helvetica Neue" charset="0"/>
                <a:ea typeface="Helvetica Neue" charset="0"/>
                <a:cs typeface="Helvetica Neue" charset="0"/>
                <a:sym typeface="Century Gothic"/>
              </a:rPr>
              <a:t>EVALUACIÓN DE LA CAPACIDAD </a:t>
            </a:r>
            <a:r>
              <a:rPr lang="es-419" sz="3600" b="1" u="none" strike="noStrike" cap="none" dirty="0" smtClean="0">
                <a:solidFill>
                  <a:srgbClr val="016794"/>
                </a:solidFill>
                <a:latin typeface="Helvetica Neue" charset="0"/>
                <a:ea typeface="Helvetica Neue" charset="0"/>
                <a:cs typeface="Helvetica Neue" charset="0"/>
                <a:sym typeface="Century Gothic"/>
              </a:rPr>
              <a:t/>
            </a:r>
            <a:br>
              <a:rPr lang="es-419" sz="3600" b="1" u="none" strike="noStrike" cap="none" dirty="0" smtClean="0">
                <a:solidFill>
                  <a:srgbClr val="016794"/>
                </a:solidFill>
                <a:latin typeface="Helvetica Neue" charset="0"/>
                <a:ea typeface="Helvetica Neue" charset="0"/>
                <a:cs typeface="Helvetica Neue" charset="0"/>
                <a:sym typeface="Century Gothic"/>
              </a:rPr>
            </a:br>
            <a:r>
              <a:rPr lang="es-419" sz="3600" b="1" u="none" strike="noStrike" cap="none" dirty="0" smtClean="0">
                <a:solidFill>
                  <a:srgbClr val="016794"/>
                </a:solidFill>
                <a:latin typeface="Helvetica Neue" charset="0"/>
                <a:ea typeface="Helvetica Neue" charset="0"/>
                <a:cs typeface="Helvetica Neue" charset="0"/>
                <a:sym typeface="Century Gothic"/>
              </a:rPr>
              <a:t>DEL</a:t>
            </a:r>
            <a:r>
              <a:rPr lang="es-419" dirty="0" smtClean="0">
                <a:solidFill>
                  <a:schemeClr val="tx1"/>
                </a:solidFill>
                <a:latin typeface="Helvetica Neue" charset="0"/>
                <a:ea typeface="Helvetica Neue" charset="0"/>
                <a:cs typeface="Helvetica Neue" charset="0"/>
                <a:sym typeface="Century Gothic"/>
              </a:rPr>
              <a:t> </a:t>
            </a:r>
            <a:r>
              <a:rPr lang="es-419" sz="3600" b="1" u="none" strike="noStrike" cap="none" dirty="0">
                <a:solidFill>
                  <a:srgbClr val="016794"/>
                </a:solidFill>
                <a:latin typeface="Helvetica Neue" charset="0"/>
                <a:ea typeface="Helvetica Neue" charset="0"/>
                <a:cs typeface="Helvetica Neue" charset="0"/>
                <a:sym typeface="Century Gothic"/>
              </a:rPr>
              <a:t>TRABAJADOR SOCIAL </a:t>
            </a:r>
          </a:p>
        </p:txBody>
      </p:sp>
      <p:sp>
        <p:nvSpPr>
          <p:cNvPr id="6" name="Rectangle 5"/>
          <p:cNvSpPr/>
          <p:nvPr/>
        </p:nvSpPr>
        <p:spPr>
          <a:xfrm>
            <a:off x="451227" y="1583425"/>
            <a:ext cx="10326689" cy="830997"/>
          </a:xfrm>
          <a:prstGeom prst="rect">
            <a:avLst/>
          </a:prstGeom>
        </p:spPr>
        <p:txBody>
          <a:bodyPr wrap="square" anchor="t">
            <a:spAutoFit/>
          </a:bodyPr>
          <a:lstStyle/>
          <a:p>
            <a:endParaRPr lang="en-US" sz="2400" dirty="0">
              <a:solidFill>
                <a:srgbClr val="151515"/>
              </a:solidFill>
              <a:latin typeface="Century Gothic"/>
              <a:ea typeface="Century Gothic"/>
            </a:endParaRPr>
          </a:p>
          <a:p>
            <a:pPr marL="342900" indent="-342900">
              <a:buClr>
                <a:srgbClr val="EFEFEF"/>
              </a:buClr>
              <a:buSzPct val="80000"/>
              <a:buFont typeface="Noto Sans Symbols"/>
              <a:buChar char="▶"/>
            </a:pPr>
            <a:endParaRPr lang="en-US" sz="2400" dirty="0">
              <a:solidFill>
                <a:srgbClr val="151515"/>
              </a:solidFill>
              <a:latin typeface="Century Gothic"/>
              <a:ea typeface="Century Gothic"/>
              <a:cs typeface="Century Gothic"/>
            </a:endParaRPr>
          </a:p>
        </p:txBody>
      </p:sp>
      <p:sp>
        <p:nvSpPr>
          <p:cNvPr id="5" name="Rectangle 4"/>
          <p:cNvSpPr/>
          <p:nvPr/>
        </p:nvSpPr>
        <p:spPr>
          <a:xfrm>
            <a:off x="205472" y="2908493"/>
            <a:ext cx="5844209" cy="3724096"/>
          </a:xfrm>
          <a:prstGeom prst="rect">
            <a:avLst/>
          </a:prstGeom>
        </p:spPr>
        <p:txBody>
          <a:bodyPr wrap="square" anchor="t">
            <a:spAutoFit/>
          </a:bodyPr>
          <a:lstStyle/>
          <a:p>
            <a:pPr marL="342900">
              <a:spcBef>
                <a:spcPts val="600"/>
              </a:spcBef>
              <a:buClr>
                <a:srgbClr val="EFEFEF"/>
              </a:buClr>
              <a:buSzPct val="80000"/>
            </a:pPr>
            <a:endParaRPr lang="en-US" sz="2000" dirty="0">
              <a:solidFill>
                <a:schemeClr val="tx1">
                  <a:lumMod val="65000"/>
                  <a:lumOff val="35000"/>
                </a:schemeClr>
              </a:solidFill>
              <a:latin typeface="Helvetica Neue" charset="0"/>
              <a:ea typeface="Helvetica Neue" charset="0"/>
              <a:cs typeface="Helvetica Neue" charset="0"/>
            </a:endParaRPr>
          </a:p>
          <a:p>
            <a:pPr marL="342900">
              <a:spcBef>
                <a:spcPts val="600"/>
              </a:spcBef>
              <a:buClr>
                <a:srgbClr val="EFEFEF"/>
              </a:buClr>
              <a:buSzPct val="80000"/>
            </a:pPr>
            <a:r>
              <a:rPr lang="es-419" sz="2400" b="1" dirty="0">
                <a:solidFill>
                  <a:srgbClr val="97467D"/>
                </a:solidFill>
                <a:latin typeface="Helvetica Neue" charset="0"/>
                <a:ea typeface="Helvetica Neue" charset="0"/>
                <a:cs typeface="Helvetica Neue" charset="0"/>
              </a:rPr>
              <a:t>Propósito: </a:t>
            </a:r>
          </a:p>
          <a:p>
            <a:pPr marL="342900">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rPr>
              <a:t>Identificar y reconocer las fortalezas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y </a:t>
            </a:r>
            <a:r>
              <a:rPr lang="es-419" sz="2000" dirty="0">
                <a:solidFill>
                  <a:schemeClr val="tx1">
                    <a:lumMod val="65000"/>
                    <a:lumOff val="35000"/>
                  </a:schemeClr>
                </a:solidFill>
                <a:latin typeface="Helvetica Neue" charset="0"/>
                <a:ea typeface="Helvetica Neue" charset="0"/>
                <a:cs typeface="Helvetica Neue" charset="0"/>
              </a:rPr>
              <a:t>abordar las necesidades de desarrollo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tanto </a:t>
            </a:r>
            <a:r>
              <a:rPr lang="es-419" sz="2000" dirty="0">
                <a:solidFill>
                  <a:schemeClr val="tx1">
                    <a:lumMod val="65000"/>
                    <a:lumOff val="35000"/>
                  </a:schemeClr>
                </a:solidFill>
                <a:latin typeface="Helvetica Neue" charset="0"/>
                <a:ea typeface="Helvetica Neue" charset="0"/>
                <a:cs typeface="Helvetica Neue" charset="0"/>
              </a:rPr>
              <a:t>a nivel individual como de equipo</a:t>
            </a:r>
          </a:p>
          <a:p>
            <a:pPr marL="342900">
              <a:spcBef>
                <a:spcPts val="600"/>
              </a:spcBef>
              <a:buClr>
                <a:srgbClr val="EFEFEF"/>
              </a:buClr>
              <a:buSzPct val="80000"/>
            </a:pPr>
            <a:endParaRPr lang="en-US" sz="2000" dirty="0">
              <a:solidFill>
                <a:schemeClr val="tx1">
                  <a:lumMod val="65000"/>
                  <a:lumOff val="35000"/>
                </a:schemeClr>
              </a:solidFill>
              <a:latin typeface="Helvetica Neue" charset="0"/>
              <a:ea typeface="Helvetica Neue" charset="0"/>
              <a:cs typeface="Helvetica Neue" charset="0"/>
            </a:endParaRPr>
          </a:p>
          <a:p>
            <a:pPr marL="342900">
              <a:spcBef>
                <a:spcPts val="600"/>
              </a:spcBef>
              <a:buClr>
                <a:srgbClr val="EFEFEF"/>
              </a:buClr>
              <a:buSzPct val="80000"/>
            </a:pPr>
            <a:r>
              <a:rPr lang="es-419" sz="2400" b="1" dirty="0">
                <a:solidFill>
                  <a:srgbClr val="97467D"/>
                </a:solidFill>
                <a:latin typeface="Helvetica Neue" charset="0"/>
                <a:ea typeface="Helvetica Neue" charset="0"/>
                <a:cs typeface="Helvetica Neue" charset="0"/>
              </a:rPr>
              <a:t>Frecuencia:</a:t>
            </a:r>
          </a:p>
          <a:p>
            <a:pPr marL="342900">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rPr>
              <a:t>En la contratación y debe revisarse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al </a:t>
            </a:r>
            <a:r>
              <a:rPr lang="es-419" sz="2000" dirty="0">
                <a:solidFill>
                  <a:schemeClr val="tx1">
                    <a:lumMod val="65000"/>
                    <a:lumOff val="35000"/>
                  </a:schemeClr>
                </a:solidFill>
                <a:latin typeface="Helvetica Neue" charset="0"/>
                <a:ea typeface="Helvetica Neue" charset="0"/>
                <a:cs typeface="Helvetica Neue" charset="0"/>
              </a:rPr>
              <a:t>menos cada 3 o 6 meses</a:t>
            </a:r>
          </a:p>
          <a:p>
            <a:pPr marL="342900">
              <a:spcBef>
                <a:spcPts val="600"/>
              </a:spcBef>
              <a:buClr>
                <a:srgbClr val="EFEFEF"/>
              </a:buClr>
              <a:buSzPct val="80000"/>
            </a:pPr>
            <a:endParaRPr lang="en-US" sz="1800" dirty="0">
              <a:solidFill>
                <a:schemeClr val="tx1">
                  <a:lumMod val="65000"/>
                  <a:lumOff val="35000"/>
                </a:schemeClr>
              </a:solidFill>
              <a:latin typeface="Helvetica Neue" charset="0"/>
              <a:ea typeface="Helvetica Neue" charset="0"/>
              <a:cs typeface="Helvetica Neue" charset="0"/>
            </a:endParaRPr>
          </a:p>
        </p:txBody>
      </p:sp>
      <p:sp>
        <p:nvSpPr>
          <p:cNvPr id="2" name="TextBox 1"/>
          <p:cNvSpPr txBox="1"/>
          <p:nvPr/>
        </p:nvSpPr>
        <p:spPr>
          <a:xfrm>
            <a:off x="6236146" y="2569094"/>
            <a:ext cx="5669342" cy="4001095"/>
          </a:xfrm>
          <a:prstGeom prst="rect">
            <a:avLst/>
          </a:prstGeom>
          <a:noFill/>
        </p:spPr>
        <p:txBody>
          <a:bodyPr wrap="square" rtlCol="0" anchor="t">
            <a:spAutoFit/>
          </a:bodyPr>
          <a:lstStyle/>
          <a:p>
            <a:pPr marL="342900">
              <a:spcBef>
                <a:spcPts val="600"/>
              </a:spcBef>
              <a:buClr>
                <a:srgbClr val="EFEFEF"/>
              </a:buClr>
              <a:buSzPct val="80000"/>
            </a:pPr>
            <a:endParaRPr lang="en-US" sz="1800" dirty="0">
              <a:solidFill>
                <a:schemeClr val="tx1">
                  <a:lumMod val="65000"/>
                  <a:lumOff val="35000"/>
                </a:schemeClr>
              </a:solidFill>
              <a:latin typeface="Helvetica Neue" charset="0"/>
              <a:ea typeface="Helvetica Neue" charset="0"/>
              <a:cs typeface="Helvetica Neue" charset="0"/>
            </a:endParaRPr>
          </a:p>
          <a:p>
            <a:pPr marL="342900">
              <a:spcBef>
                <a:spcPts val="600"/>
              </a:spcBef>
              <a:buClr>
                <a:srgbClr val="EFEFEF"/>
              </a:buClr>
              <a:buSzPct val="80000"/>
            </a:pPr>
            <a:endParaRPr lang="en-US" sz="1800" dirty="0">
              <a:solidFill>
                <a:schemeClr val="tx1">
                  <a:lumMod val="65000"/>
                  <a:lumOff val="35000"/>
                </a:schemeClr>
              </a:solidFill>
              <a:latin typeface="Helvetica Neue" charset="0"/>
              <a:ea typeface="Helvetica Neue" charset="0"/>
              <a:cs typeface="Helvetica Neue" charset="0"/>
            </a:endParaRPr>
          </a:p>
          <a:p>
            <a:pPr marL="342900">
              <a:spcBef>
                <a:spcPts val="600"/>
              </a:spcBef>
              <a:buClr>
                <a:srgbClr val="EFEFEF"/>
              </a:buClr>
              <a:buSzPct val="80000"/>
            </a:pPr>
            <a:r>
              <a:rPr lang="es-419" sz="2400" b="1" dirty="0">
                <a:solidFill>
                  <a:srgbClr val="97467D"/>
                </a:solidFill>
                <a:latin typeface="Helvetica Neue" charset="0"/>
                <a:ea typeface="Helvetica Neue" charset="0"/>
                <a:cs typeface="Helvetica Neue" charset="0"/>
              </a:rPr>
              <a:t>Orientación: </a:t>
            </a:r>
          </a:p>
          <a:p>
            <a:pPr marL="342900">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rPr>
              <a:t>Se pretende que sea un proceso privado pero colaborativo y de apoyo que promueva un plan de desarrollo de capacidades</a:t>
            </a:r>
          </a:p>
          <a:p>
            <a:pPr marL="342900">
              <a:spcBef>
                <a:spcPts val="600"/>
              </a:spcBef>
              <a:buClr>
                <a:srgbClr val="EFEFEF"/>
              </a:buClr>
              <a:buSzPct val="80000"/>
            </a:pPr>
            <a:endParaRPr lang="en-US" sz="2000" dirty="0" smtClean="0">
              <a:solidFill>
                <a:schemeClr val="tx1">
                  <a:lumMod val="65000"/>
                  <a:lumOff val="35000"/>
                </a:schemeClr>
              </a:solidFill>
              <a:latin typeface="Helvetica Neue" charset="0"/>
              <a:ea typeface="Helvetica Neue" charset="0"/>
              <a:cs typeface="Helvetica Neue" charset="0"/>
            </a:endParaRPr>
          </a:p>
          <a:p>
            <a:pPr marL="342900">
              <a:spcBef>
                <a:spcPts val="600"/>
              </a:spcBef>
              <a:buClr>
                <a:srgbClr val="EFEFEF"/>
              </a:buClr>
              <a:buSzPct val="80000"/>
            </a:pPr>
            <a:r>
              <a:rPr lang="es-419" sz="2400" b="1" dirty="0">
                <a:solidFill>
                  <a:srgbClr val="97467D"/>
                </a:solidFill>
                <a:latin typeface="Helvetica Neue" charset="0"/>
                <a:ea typeface="Helvetica Neue" charset="0"/>
                <a:cs typeface="Helvetica Neue" charset="0"/>
              </a:rPr>
              <a:t>Herramienta: </a:t>
            </a:r>
          </a:p>
          <a:p>
            <a:pPr marL="342900">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rPr>
              <a:t>Evaluación de la Capacidad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del </a:t>
            </a:r>
            <a:r>
              <a:rPr lang="es-419" sz="2000" dirty="0">
                <a:solidFill>
                  <a:schemeClr val="tx1">
                    <a:lumMod val="65000"/>
                    <a:lumOff val="35000"/>
                  </a:schemeClr>
                </a:solidFill>
                <a:latin typeface="Helvetica Neue" charset="0"/>
                <a:ea typeface="Helvetica Neue" charset="0"/>
                <a:cs typeface="Helvetica Neue" charset="0"/>
              </a:rPr>
              <a:t>Trabajador social </a:t>
            </a:r>
          </a:p>
          <a:p>
            <a:endParaRPr lang="en-US" sz="2000" dirty="0"/>
          </a:p>
        </p:txBody>
      </p:sp>
      <p:cxnSp>
        <p:nvCxnSpPr>
          <p:cNvPr id="7" name="Straight Connector 6"/>
          <p:cNvCxnSpPr/>
          <p:nvPr/>
        </p:nvCxnSpPr>
        <p:spPr>
          <a:xfrm>
            <a:off x="6236146" y="3241872"/>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rotWithShape="1">
          <a:blip r:embed="rId3">
            <a:alphaModFix amt="20000"/>
            <a:extLst>
              <a:ext uri="{28A0092B-C50C-407E-A947-70E740481C1C}">
                <a14:useLocalDpi xmlns:a14="http://schemas.microsoft.com/office/drawing/2010/main" val="0"/>
              </a:ext>
            </a:extLst>
          </a:blip>
          <a:srcRect l="70664" t="33564" r="10259" b="-33564"/>
          <a:stretch/>
        </p:blipFill>
        <p:spPr>
          <a:xfrm rot="5400000">
            <a:off x="7031380" y="-3443026"/>
            <a:ext cx="1717594" cy="8603646"/>
          </a:xfrm>
          <a:prstGeom prst="rect">
            <a:avLst/>
          </a:prstGeom>
        </p:spPr>
      </p:pic>
      <p:sp>
        <p:nvSpPr>
          <p:cNvPr id="3" name="TextBox 2"/>
          <p:cNvSpPr txBox="1"/>
          <p:nvPr/>
        </p:nvSpPr>
        <p:spPr>
          <a:xfrm>
            <a:off x="218232" y="1872266"/>
            <a:ext cx="9588928" cy="1431161"/>
          </a:xfrm>
          <a:prstGeom prst="rect">
            <a:avLst/>
          </a:prstGeom>
          <a:noFill/>
        </p:spPr>
        <p:txBody>
          <a:bodyPr wrap="square" rtlCol="0">
            <a:spAutoFit/>
          </a:bodyPr>
          <a:lstStyle/>
          <a:p>
            <a:pPr marL="342900">
              <a:spcBef>
                <a:spcPts val="600"/>
              </a:spcBef>
              <a:buClr>
                <a:srgbClr val="EFEFEF"/>
              </a:buClr>
              <a:buSzPct val="80000"/>
            </a:pPr>
            <a:r>
              <a:rPr lang="es-419" sz="2400" b="1" dirty="0">
                <a:solidFill>
                  <a:srgbClr val="97467D"/>
                </a:solidFill>
                <a:latin typeface="Helvetica Neue" charset="0"/>
                <a:ea typeface="Helvetica Neue" charset="0"/>
                <a:cs typeface="Helvetica Neue" charset="0"/>
              </a:rPr>
              <a:t>Definición: </a:t>
            </a:r>
          </a:p>
          <a:p>
            <a:pPr marL="342900">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rPr>
              <a:t>Examina las competencias, actitudes y conocimientos que debe tener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un </a:t>
            </a:r>
            <a:r>
              <a:rPr lang="es-419" sz="2000" dirty="0">
                <a:solidFill>
                  <a:schemeClr val="tx1">
                    <a:lumMod val="65000"/>
                    <a:lumOff val="35000"/>
                  </a:schemeClr>
                </a:solidFill>
                <a:latin typeface="Helvetica Neue" charset="0"/>
                <a:ea typeface="Helvetica Neue" charset="0"/>
                <a:cs typeface="Helvetica Neue" charset="0"/>
              </a:rPr>
              <a:t>trabajador social para desempeñarse eficazmente en su función</a:t>
            </a:r>
          </a:p>
          <a:p>
            <a:endParaRPr lang="en-US" dirty="0"/>
          </a:p>
        </p:txBody>
      </p:sp>
      <p:pic>
        <p:nvPicPr>
          <p:cNvPr id="10" name="Picture 9"/>
          <p:cNvPicPr>
            <a:picLocks noChangeAspect="1"/>
          </p:cNvPicPr>
          <p:nvPr/>
        </p:nvPicPr>
        <p:blipFill>
          <a:blip r:embed="rId4"/>
          <a:stretch>
            <a:fillRect/>
          </a:stretch>
        </p:blipFill>
        <p:spPr>
          <a:xfrm>
            <a:off x="10557150" y="500154"/>
            <a:ext cx="1095314" cy="717285"/>
          </a:xfrm>
          <a:prstGeom prst="rect">
            <a:avLst/>
          </a:prstGeom>
        </p:spPr>
      </p:pic>
    </p:spTree>
    <p:extLst>
      <p:ext uri="{BB962C8B-B14F-4D97-AF65-F5344CB8AC3E}">
        <p14:creationId xmlns:p14="http://schemas.microsoft.com/office/powerpoint/2010/main" val="9570320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p:nvPr>
        </p:nvSpPr>
        <p:spPr>
          <a:xfrm>
            <a:off x="330741" y="436372"/>
            <a:ext cx="7962028"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400" b="1" u="none" strike="noStrike" cap="none" dirty="0">
                <a:solidFill>
                  <a:srgbClr val="016794"/>
                </a:solidFill>
                <a:latin typeface="Helvetica Neue" charset="0"/>
                <a:ea typeface="Helvetica Neue" charset="0"/>
                <a:cs typeface="Helvetica Neue" charset="0"/>
                <a:sym typeface="Century Gothic"/>
              </a:rPr>
              <a:t>CÓMO USAR </a:t>
            </a:r>
            <a:r>
              <a:rPr lang="es-419" sz="3400" b="1" dirty="0">
                <a:solidFill>
                  <a:srgbClr val="016794"/>
                </a:solidFill>
                <a:latin typeface="Helvetica Neue" charset="0"/>
                <a:ea typeface="Helvetica Neue" charset="0"/>
                <a:cs typeface="Helvetica Neue" charset="0"/>
                <a:sym typeface="Century Gothic"/>
              </a:rPr>
              <a:t>LA HERRAMIENTA </a:t>
            </a:r>
            <a:r>
              <a:rPr lang="es-419" sz="3400" b="1" dirty="0" smtClean="0">
                <a:solidFill>
                  <a:srgbClr val="016794"/>
                </a:solidFill>
                <a:latin typeface="Helvetica Neue" charset="0"/>
                <a:ea typeface="Helvetica Neue" charset="0"/>
                <a:cs typeface="Helvetica Neue" charset="0"/>
                <a:sym typeface="Century Gothic"/>
              </a:rPr>
              <a:t>DE </a:t>
            </a:r>
            <a:r>
              <a:rPr lang="es-419" sz="3400" b="1" dirty="0">
                <a:solidFill>
                  <a:srgbClr val="016794"/>
                </a:solidFill>
                <a:latin typeface="Helvetica Neue" charset="0"/>
                <a:ea typeface="Helvetica Neue" charset="0"/>
                <a:cs typeface="Helvetica Neue" charset="0"/>
                <a:sym typeface="Century Gothic"/>
              </a:rPr>
              <a:t>EVALUACIÓN DE LA CAPACIDAD</a:t>
            </a:r>
            <a:r>
              <a:rPr lang="es-419" sz="3400" b="1" u="none" strike="noStrike" cap="none" dirty="0">
                <a:solidFill>
                  <a:srgbClr val="016794"/>
                </a:solidFill>
                <a:latin typeface="Helvetica Neue" charset="0"/>
                <a:ea typeface="Helvetica Neue" charset="0"/>
                <a:cs typeface="Helvetica Neue" charset="0"/>
                <a:sym typeface="Century Gothic"/>
              </a:rPr>
              <a:t> DEL TRABAJADOR SOCIAL</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8637" t="1468" r="12605"/>
          <a:stretch/>
        </p:blipFill>
        <p:spPr>
          <a:xfrm>
            <a:off x="7519644" y="1634752"/>
            <a:ext cx="4672356" cy="5223248"/>
          </a:xfrm>
          <a:prstGeom prst="rect">
            <a:avLst/>
          </a:prstGeom>
        </p:spPr>
      </p:pic>
      <p:sp>
        <p:nvSpPr>
          <p:cNvPr id="6" name="TextBox 5"/>
          <p:cNvSpPr txBox="1"/>
          <p:nvPr/>
        </p:nvSpPr>
        <p:spPr>
          <a:xfrm>
            <a:off x="9768005" y="6421628"/>
            <a:ext cx="3002011" cy="307777"/>
          </a:xfrm>
          <a:prstGeom prst="rect">
            <a:avLst/>
          </a:prstGeom>
          <a:noFill/>
        </p:spPr>
        <p:txBody>
          <a:bodyPr wrap="square" rtlCol="0">
            <a:spAutoFit/>
          </a:bodyPr>
          <a:lstStyle/>
          <a:p>
            <a:r>
              <a:rPr lang="es-419" sz="1400" i="1">
                <a:solidFill>
                  <a:schemeClr val="bg1"/>
                </a:solidFill>
                <a:latin typeface="Helvetica Neue" charset="0"/>
                <a:ea typeface="Helvetica Neue" charset="0"/>
                <a:cs typeface="Helvetica Neue" charset="0"/>
              </a:rPr>
              <a:t>Foto: Kellie Ryan, IRC</a:t>
            </a:r>
          </a:p>
        </p:txBody>
      </p:sp>
      <p:sp>
        <p:nvSpPr>
          <p:cNvPr id="4" name="Rectangle 3"/>
          <p:cNvSpPr/>
          <p:nvPr/>
        </p:nvSpPr>
        <p:spPr>
          <a:xfrm>
            <a:off x="486383" y="2139304"/>
            <a:ext cx="6375322" cy="1231106"/>
          </a:xfrm>
          <a:prstGeom prst="rect">
            <a:avLst/>
          </a:prstGeom>
        </p:spPr>
        <p:txBody>
          <a:bodyPr wrap="square">
            <a:spAutoFit/>
          </a:bodyPr>
          <a:lstStyle/>
          <a:p>
            <a:pPr lvl="0">
              <a:spcBef>
                <a:spcPts val="600"/>
              </a:spcBef>
              <a:buClr>
                <a:srgbClr val="97467D"/>
              </a:buClr>
              <a:buSzPct val="100000"/>
            </a:pPr>
            <a:r>
              <a:rPr lang="es-419" sz="2400" b="1" dirty="0">
                <a:solidFill>
                  <a:srgbClr val="97467D"/>
                </a:solidFill>
                <a:latin typeface="Helvetica Neue" charset="0"/>
                <a:ea typeface="Helvetica Neue" charset="0"/>
                <a:cs typeface="Helvetica Neue" charset="0"/>
                <a:sym typeface="Century Gothic"/>
              </a:rPr>
              <a:t>En Parejas: </a:t>
            </a:r>
          </a:p>
          <a:p>
            <a:pPr marL="342900" lvl="0" indent="-342900">
              <a:spcBef>
                <a:spcPts val="600"/>
              </a:spcBef>
              <a:buClr>
                <a:srgbClr val="97467D"/>
              </a:buClr>
              <a:buSzPct val="100000"/>
              <a:buFont typeface="Arial" panose="020B0604020202020204" pitchFamily="34" charset="0"/>
              <a:buChar char="•"/>
            </a:pPr>
            <a:r>
              <a:rPr lang="es-419" sz="2000" dirty="0">
                <a:solidFill>
                  <a:schemeClr val="tx1">
                    <a:lumMod val="65000"/>
                    <a:lumOff val="35000"/>
                  </a:schemeClr>
                </a:solidFill>
                <a:latin typeface="Helvetica Neue" charset="0"/>
                <a:ea typeface="Helvetica Neue" charset="0"/>
                <a:cs typeface="Helvetica Neue" charset="0"/>
              </a:rPr>
              <a:t>Dedique 15 minutos para repasar la herramienta</a:t>
            </a:r>
          </a:p>
          <a:p>
            <a:pPr lvl="0">
              <a:spcBef>
                <a:spcPts val="600"/>
              </a:spcBef>
              <a:buClr>
                <a:srgbClr val="97467D"/>
              </a:buClr>
              <a:buSzPct val="100000"/>
            </a:pPr>
            <a:endParaRPr lang="en-US" sz="2000" dirty="0">
              <a:solidFill>
                <a:schemeClr val="tx1">
                  <a:lumMod val="65000"/>
                  <a:lumOff val="35000"/>
                </a:schemeClr>
              </a:solidFill>
              <a:latin typeface="Helvetica Neue" charset="0"/>
              <a:ea typeface="Helvetica Neue" charset="0"/>
              <a:cs typeface="Helvetica Neue" charset="0"/>
            </a:endParaRPr>
          </a:p>
        </p:txBody>
      </p:sp>
      <p:sp>
        <p:nvSpPr>
          <p:cNvPr id="7" name="Rectangle 6"/>
          <p:cNvSpPr/>
          <p:nvPr/>
        </p:nvSpPr>
        <p:spPr>
          <a:xfrm>
            <a:off x="486383" y="3207995"/>
            <a:ext cx="6778017" cy="1949252"/>
          </a:xfrm>
          <a:prstGeom prst="rect">
            <a:avLst/>
          </a:prstGeom>
        </p:spPr>
        <p:txBody>
          <a:bodyPr wrap="square">
            <a:spAutoFit/>
          </a:bodyPr>
          <a:lstStyle/>
          <a:p>
            <a:pPr lvl="0">
              <a:spcBef>
                <a:spcPts val="1000"/>
              </a:spcBef>
              <a:buClr>
                <a:srgbClr val="EFEFEF"/>
              </a:buClr>
              <a:buSzPct val="80000"/>
            </a:pPr>
            <a:r>
              <a:rPr lang="es-419" sz="2400" b="1" dirty="0">
                <a:solidFill>
                  <a:srgbClr val="97467D"/>
                </a:solidFill>
                <a:latin typeface="Helvetica Neue" charset="0"/>
                <a:ea typeface="Helvetica Neue" charset="0"/>
                <a:cs typeface="Helvetica Neue" charset="0"/>
                <a:sym typeface="Century Gothic"/>
              </a:rPr>
              <a:t>Preguntas para supervisores:</a:t>
            </a:r>
          </a:p>
          <a:p>
            <a:pPr marL="285750" lvl="1" indent="-285750">
              <a:spcBef>
                <a:spcPts val="10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¿De qué maneras puede ayudar a que los trabajadores sociales se sientan cómodos con esta evaluación?</a:t>
            </a:r>
          </a:p>
          <a:p>
            <a:pPr marL="285750" lvl="1" indent="-285750">
              <a:spcBef>
                <a:spcPts val="10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¿Cómo desarrollaría un plan de desarrollo de capacidades después de finalizar la evaluación?</a:t>
            </a:r>
          </a:p>
        </p:txBody>
      </p:sp>
      <p:pic>
        <p:nvPicPr>
          <p:cNvPr id="8" name="Imagen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2769" y="340151"/>
            <a:ext cx="2568713" cy="1151492"/>
          </a:xfrm>
          <a:prstGeom prst="rect">
            <a:avLst/>
          </a:prstGeom>
        </p:spPr>
      </p:pic>
    </p:spTree>
    <p:extLst>
      <p:ext uri="{BB962C8B-B14F-4D97-AF65-F5344CB8AC3E}">
        <p14:creationId xmlns:p14="http://schemas.microsoft.com/office/powerpoint/2010/main" val="34730174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419" sz="4800" b="1">
                <a:solidFill>
                  <a:schemeClr val="bg1"/>
                </a:solidFill>
                <a:latin typeface="Helvetica Neue Medium" charset="0"/>
                <a:ea typeface="Helvetica Neue Medium" charset="0"/>
                <a:cs typeface="Helvetica Neue Medium" charset="0"/>
              </a:rPr>
              <a:t>¿PREGUNTAS?</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21992324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679028" y="300317"/>
            <a:ext cx="10515600"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600" b="1" u="none" strike="noStrike" cap="none">
                <a:solidFill>
                  <a:srgbClr val="016794"/>
                </a:solidFill>
                <a:latin typeface="Helvetica Neue" charset="0"/>
                <a:ea typeface="Helvetica Neue" charset="0"/>
                <a:cs typeface="Helvetica Neue" charset="0"/>
                <a:sym typeface="Century Gothic"/>
              </a:rPr>
              <a:t>APRENDIZAJE POR OBSERVACIÓN</a:t>
            </a:r>
            <a:r>
              <a:rPr lang="es-419" sz="3600" b="1" u="none" strike="noStrike" cap="none">
                <a:solidFill>
                  <a:srgbClr val="97467D"/>
                </a:solidFill>
                <a:latin typeface="Helvetica Neue" charset="0"/>
                <a:ea typeface="Helvetica Neue" charset="0"/>
                <a:cs typeface="Helvetica Neue" charset="0"/>
                <a:sym typeface="Century Gothic"/>
              </a:rPr>
              <a:t> </a:t>
            </a:r>
            <a:r>
              <a:rPr lang="es-419" sz="4200" b="0" i="0" u="none" strike="noStrike" cap="none">
                <a:solidFill>
                  <a:srgbClr val="151515"/>
                </a:solidFill>
                <a:latin typeface="Century Gothic"/>
                <a:ea typeface="Century Gothic"/>
                <a:cs typeface="Century Gothic"/>
                <a:sym typeface="Century Gothic"/>
              </a:rPr>
              <a:t>  </a:t>
            </a:r>
          </a:p>
        </p:txBody>
      </p:sp>
      <p:sp>
        <p:nvSpPr>
          <p:cNvPr id="2" name="Rectangle 1"/>
          <p:cNvSpPr/>
          <p:nvPr/>
        </p:nvSpPr>
        <p:spPr>
          <a:xfrm>
            <a:off x="6013708" y="2450232"/>
            <a:ext cx="6011378" cy="5432256"/>
          </a:xfrm>
          <a:prstGeom prst="rect">
            <a:avLst/>
          </a:prstGeom>
        </p:spPr>
        <p:txBody>
          <a:bodyPr wrap="square" anchor="t">
            <a:spAutoFit/>
          </a:bodyPr>
          <a:lstStyle/>
          <a:p>
            <a:pPr>
              <a:spcBef>
                <a:spcPts val="600"/>
              </a:spcBef>
              <a:buClr>
                <a:srgbClr val="EFEFEF"/>
              </a:buClr>
              <a:buSzPct val="80000"/>
            </a:pPr>
            <a:r>
              <a:rPr lang="es-419" sz="2400" b="1" dirty="0" smtClean="0">
                <a:solidFill>
                  <a:srgbClr val="97467D"/>
                </a:solidFill>
                <a:latin typeface="Helvetica Neue" charset="0"/>
                <a:ea typeface="Helvetica Neue" charset="0"/>
                <a:cs typeface="Helvetica Neue" charset="0"/>
              </a:rPr>
              <a:t>Orientación</a:t>
            </a:r>
            <a:r>
              <a:rPr lang="es-419" sz="2400" b="1" dirty="0">
                <a:solidFill>
                  <a:srgbClr val="97467D"/>
                </a:solidFill>
                <a:latin typeface="Helvetica Neue" charset="0"/>
                <a:ea typeface="Helvetica Neue" charset="0"/>
                <a:cs typeface="Helvetica Neue" charset="0"/>
              </a:rPr>
              <a:t>: </a:t>
            </a:r>
          </a:p>
          <a:p>
            <a:pPr marL="285750" lvl="8" indent="-285750">
              <a:spcBef>
                <a:spcPts val="6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Es necesario el consentimiento del niño,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niña </a:t>
            </a:r>
            <a:r>
              <a:rPr lang="es-419" sz="2000" dirty="0">
                <a:solidFill>
                  <a:schemeClr val="tx1">
                    <a:lumMod val="65000"/>
                    <a:lumOff val="35000"/>
                  </a:schemeClr>
                </a:solidFill>
                <a:latin typeface="Helvetica Neue" charset="0"/>
                <a:ea typeface="Helvetica Neue" charset="0"/>
                <a:cs typeface="Helvetica Neue" charset="0"/>
              </a:rPr>
              <a:t>y adolescente y del encargado del cuidado</a:t>
            </a:r>
          </a:p>
          <a:p>
            <a:pPr marL="285750" lvl="7" indent="-285750">
              <a:spcBef>
                <a:spcPts val="6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El supervisor y el trabajador social experto deben decidir sobre los casos apropiados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para </a:t>
            </a:r>
            <a:r>
              <a:rPr lang="es-419" sz="2000" dirty="0">
                <a:solidFill>
                  <a:schemeClr val="tx1">
                    <a:lumMod val="65000"/>
                    <a:lumOff val="35000"/>
                  </a:schemeClr>
                </a:solidFill>
                <a:latin typeface="Helvetica Neue" charset="0"/>
                <a:ea typeface="Helvetica Neue" charset="0"/>
                <a:cs typeface="Helvetica Neue" charset="0"/>
              </a:rPr>
              <a:t>las visitas de aprendizaje por observación según los criterios</a:t>
            </a:r>
          </a:p>
          <a:p>
            <a:pPr marL="285750" lvl="7" indent="-285750">
              <a:spcBef>
                <a:spcPts val="6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Después de la sesión, el trabajador social tiene la oportunidad formal de reflexionar y plantear preguntas sobre lo que observaron</a:t>
            </a:r>
          </a:p>
          <a:p>
            <a:pPr marL="0" lvl="7">
              <a:spcBef>
                <a:spcPts val="600"/>
              </a:spcBef>
              <a:buClr>
                <a:srgbClr val="97467D"/>
              </a:buClr>
              <a:buSzPct val="100000"/>
            </a:pPr>
            <a:r>
              <a:rPr lang="es-419" sz="2400" b="1" dirty="0">
                <a:solidFill>
                  <a:srgbClr val="97467D"/>
                </a:solidFill>
                <a:latin typeface="Helvetica Neue" charset="0"/>
                <a:ea typeface="Helvetica Neue" charset="0"/>
                <a:cs typeface="Helvetica Neue" charset="0"/>
              </a:rPr>
              <a:t>Herramienta: </a:t>
            </a:r>
          </a:p>
          <a:p>
            <a:pPr marL="0" lvl="7">
              <a:spcBef>
                <a:spcPts val="600"/>
              </a:spcBef>
              <a:buClr>
                <a:srgbClr val="97467D"/>
              </a:buClr>
              <a:buSzPct val="100000"/>
            </a:pPr>
            <a:r>
              <a:rPr lang="es-419" sz="2000" dirty="0">
                <a:solidFill>
                  <a:schemeClr val="tx1">
                    <a:lumMod val="65000"/>
                    <a:lumOff val="35000"/>
                  </a:schemeClr>
                </a:solidFill>
                <a:latin typeface="Helvetica Neue" charset="0"/>
                <a:ea typeface="Helvetica Neue" charset="0"/>
                <a:cs typeface="Helvetica Neue" charset="0"/>
              </a:rPr>
              <a:t>Herramienta de aprendizaje por observación</a:t>
            </a:r>
          </a:p>
          <a:p>
            <a:pPr marL="342900" lvl="1" indent="-342900">
              <a:buClr>
                <a:srgbClr val="EFEFEF"/>
              </a:buClr>
              <a:buSzPct val="80000"/>
              <a:buFont typeface="Noto Sans Symbols"/>
              <a:buChar char="▶"/>
            </a:pPr>
            <a:endParaRPr lang="en-US" sz="1800" dirty="0">
              <a:solidFill>
                <a:srgbClr val="151515"/>
              </a:solidFill>
              <a:latin typeface="Helvetica Neue" charset="0"/>
              <a:ea typeface="Helvetica Neue" charset="0"/>
              <a:cs typeface="Helvetica Neue" charset="0"/>
            </a:endParaRPr>
          </a:p>
          <a:p>
            <a:pPr marL="342900" indent="-342900">
              <a:buClr>
                <a:srgbClr val="EFEFEF"/>
              </a:buClr>
              <a:buSzPct val="80000"/>
              <a:buFont typeface="Noto Sans Symbols"/>
              <a:buChar char="▶"/>
            </a:pPr>
            <a:endParaRPr lang="en-US" sz="2800" dirty="0">
              <a:solidFill>
                <a:srgbClr val="151515"/>
              </a:solidFill>
              <a:latin typeface="Century Gothic"/>
              <a:ea typeface="Century Gothic"/>
              <a:cs typeface="Century Gothic"/>
            </a:endParaRPr>
          </a:p>
          <a:p>
            <a:pPr>
              <a:buClr>
                <a:srgbClr val="EFEFEF"/>
              </a:buClr>
              <a:buSzPct val="80000"/>
            </a:pPr>
            <a:endParaRPr lang="en-US" sz="2800" dirty="0">
              <a:solidFill>
                <a:srgbClr val="151515"/>
              </a:solidFill>
              <a:latin typeface="Century Gothic"/>
              <a:ea typeface="Century Gothic"/>
              <a:cs typeface="Century Gothic"/>
            </a:endParaRPr>
          </a:p>
        </p:txBody>
      </p:sp>
      <p:sp>
        <p:nvSpPr>
          <p:cNvPr id="4" name="TextBox 3"/>
          <p:cNvSpPr txBox="1"/>
          <p:nvPr/>
        </p:nvSpPr>
        <p:spPr>
          <a:xfrm>
            <a:off x="679028" y="2448419"/>
            <a:ext cx="4629908" cy="3924151"/>
          </a:xfrm>
          <a:prstGeom prst="rect">
            <a:avLst/>
          </a:prstGeom>
          <a:noFill/>
        </p:spPr>
        <p:txBody>
          <a:bodyPr wrap="square" rtlCol="0">
            <a:spAutoFit/>
          </a:bodyPr>
          <a:lstStyle/>
          <a:p>
            <a:pPr>
              <a:spcBef>
                <a:spcPts val="600"/>
              </a:spcBef>
              <a:buClr>
                <a:srgbClr val="EFEFEF"/>
              </a:buClr>
              <a:buSzPct val="80000"/>
            </a:pPr>
            <a:r>
              <a:rPr lang="es-419" sz="2400" b="1" dirty="0">
                <a:solidFill>
                  <a:srgbClr val="97467D"/>
                </a:solidFill>
                <a:latin typeface="Helvetica Neue" charset="0"/>
                <a:ea typeface="Helvetica Neue" charset="0"/>
                <a:cs typeface="Helvetica Neue" charset="0"/>
              </a:rPr>
              <a:t>Propósito: </a:t>
            </a:r>
          </a:p>
          <a:p>
            <a:pPr>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rPr>
              <a:t>Satisfacer las necesidades de aprendizaje y desarrollo del trabajador social al mostrar las buenas prácticas</a:t>
            </a:r>
          </a:p>
          <a:p>
            <a:pPr>
              <a:spcBef>
                <a:spcPts val="600"/>
              </a:spcBef>
              <a:buClr>
                <a:srgbClr val="EFEFEF"/>
              </a:buClr>
              <a:buSzPct val="80000"/>
            </a:pPr>
            <a:endParaRPr lang="en-US" sz="2000" dirty="0">
              <a:solidFill>
                <a:schemeClr val="tx1">
                  <a:lumMod val="65000"/>
                  <a:lumOff val="35000"/>
                </a:schemeClr>
              </a:solidFill>
              <a:latin typeface="Helvetica Neue" charset="0"/>
              <a:ea typeface="Helvetica Neue" charset="0"/>
              <a:cs typeface="Helvetica Neue" charset="0"/>
            </a:endParaRPr>
          </a:p>
          <a:p>
            <a:pPr>
              <a:spcBef>
                <a:spcPts val="600"/>
              </a:spcBef>
              <a:buClr>
                <a:srgbClr val="EFEFEF"/>
              </a:buClr>
              <a:buSzPct val="80000"/>
            </a:pPr>
            <a:r>
              <a:rPr lang="es-419" sz="2400" b="1" dirty="0">
                <a:solidFill>
                  <a:srgbClr val="97467D"/>
                </a:solidFill>
                <a:latin typeface="Helvetica Neue" charset="0"/>
                <a:ea typeface="Helvetica Neue" charset="0"/>
                <a:cs typeface="Helvetica Neue" charset="0"/>
              </a:rPr>
              <a:t>Frecuencia: </a:t>
            </a:r>
          </a:p>
          <a:p>
            <a:pPr>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rPr>
              <a:t>Entre 5 y 10 visitas de aprendizaje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por </a:t>
            </a:r>
            <a:r>
              <a:rPr lang="es-419" sz="2000" dirty="0">
                <a:solidFill>
                  <a:schemeClr val="tx1">
                    <a:lumMod val="65000"/>
                    <a:lumOff val="35000"/>
                  </a:schemeClr>
                </a:solidFill>
                <a:latin typeface="Helvetica Neue" charset="0"/>
                <a:ea typeface="Helvetica Neue" charset="0"/>
                <a:cs typeface="Helvetica Neue" charset="0"/>
              </a:rPr>
              <a:t>observación durante los primeros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2 </a:t>
            </a:r>
            <a:r>
              <a:rPr lang="es-419" sz="2000" dirty="0">
                <a:solidFill>
                  <a:schemeClr val="tx1">
                    <a:lumMod val="65000"/>
                    <a:lumOff val="35000"/>
                  </a:schemeClr>
                </a:solidFill>
                <a:latin typeface="Helvetica Neue" charset="0"/>
                <a:ea typeface="Helvetica Neue" charset="0"/>
                <a:cs typeface="Helvetica Neue" charset="0"/>
              </a:rPr>
              <a:t>meses de empleo</a:t>
            </a:r>
          </a:p>
          <a:p>
            <a:pPr>
              <a:spcBef>
                <a:spcPts val="600"/>
              </a:spcBef>
              <a:buClr>
                <a:srgbClr val="EFEFEF"/>
              </a:buClr>
              <a:buSzPct val="80000"/>
            </a:pPr>
            <a:endParaRPr lang="en-US" sz="1800" dirty="0">
              <a:solidFill>
                <a:schemeClr val="tx1">
                  <a:lumMod val="65000"/>
                  <a:lumOff val="35000"/>
                </a:schemeClr>
              </a:solidFill>
              <a:latin typeface="Helvetica Neue" charset="0"/>
              <a:ea typeface="Helvetica Neue" charset="0"/>
              <a:cs typeface="Helvetica Neue" charset="0"/>
            </a:endParaRPr>
          </a:p>
          <a:p>
            <a:endParaRPr lang="en-US" dirty="0"/>
          </a:p>
        </p:txBody>
      </p:sp>
      <p:pic>
        <p:nvPicPr>
          <p:cNvPr id="3" name="Picture 2"/>
          <p:cNvPicPr>
            <a:picLocks noChangeAspect="1"/>
          </p:cNvPicPr>
          <p:nvPr/>
        </p:nvPicPr>
        <p:blipFill rotWithShape="1">
          <a:blip r:embed="rId3">
            <a:alphaModFix amt="20000"/>
            <a:extLst>
              <a:ext uri="{28A0092B-C50C-407E-A947-70E740481C1C}">
                <a14:useLocalDpi xmlns:a14="http://schemas.microsoft.com/office/drawing/2010/main" val="0"/>
              </a:ext>
            </a:extLst>
          </a:blip>
          <a:srcRect l="69611" t="31549" r="12106" b="6770"/>
          <a:stretch/>
        </p:blipFill>
        <p:spPr>
          <a:xfrm rot="16200000">
            <a:off x="1677020" y="3869777"/>
            <a:ext cx="1311201" cy="4665242"/>
          </a:xfrm>
          <a:prstGeom prst="rect">
            <a:avLst/>
          </a:prstGeom>
        </p:spPr>
      </p:pic>
      <p:sp>
        <p:nvSpPr>
          <p:cNvPr id="6" name="TextBox 5"/>
          <p:cNvSpPr txBox="1"/>
          <p:nvPr/>
        </p:nvSpPr>
        <p:spPr>
          <a:xfrm>
            <a:off x="679028" y="790852"/>
            <a:ext cx="10460686" cy="1815882"/>
          </a:xfrm>
          <a:prstGeom prst="rect">
            <a:avLst/>
          </a:prstGeom>
          <a:noFill/>
        </p:spPr>
        <p:txBody>
          <a:bodyPr wrap="square" rtlCol="0">
            <a:spAutoFit/>
          </a:bodyPr>
          <a:lstStyle/>
          <a:p>
            <a:pPr lvl="0">
              <a:spcBef>
                <a:spcPts val="600"/>
              </a:spcBef>
              <a:buClr>
                <a:srgbClr val="EFEFEF"/>
              </a:buClr>
              <a:buSzPct val="80000"/>
            </a:pPr>
            <a:endParaRPr lang="en-US" sz="2000" dirty="0">
              <a:solidFill>
                <a:schemeClr val="tx1">
                  <a:lumMod val="65000"/>
                  <a:lumOff val="35000"/>
                </a:schemeClr>
              </a:solidFill>
              <a:latin typeface="Helvetica Neue" charset="0"/>
              <a:ea typeface="Helvetica Neue" charset="0"/>
              <a:cs typeface="Helvetica Neue" charset="0"/>
            </a:endParaRPr>
          </a:p>
          <a:p>
            <a:pPr>
              <a:spcBef>
                <a:spcPts val="600"/>
              </a:spcBef>
              <a:buClr>
                <a:srgbClr val="EFEFEF"/>
              </a:buClr>
              <a:buSzPct val="80000"/>
            </a:pPr>
            <a:r>
              <a:rPr lang="es-419" sz="2400" b="1" dirty="0">
                <a:solidFill>
                  <a:srgbClr val="97467D"/>
                </a:solidFill>
                <a:latin typeface="Helvetica Neue" charset="0"/>
                <a:ea typeface="Helvetica Neue" charset="0"/>
                <a:cs typeface="Helvetica Neue" charset="0"/>
                <a:sym typeface="Century Gothic"/>
              </a:rPr>
              <a:t>Definición: </a:t>
            </a:r>
          </a:p>
          <a:p>
            <a:pPr>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rPr>
              <a:t>Un trabajador social asiste a una interacción en persona entre un trabajador social experto y un niño, niña y adolescente o encargado del cuidado</a:t>
            </a:r>
          </a:p>
          <a:p>
            <a:endParaRPr lang="en-US" dirty="0"/>
          </a:p>
        </p:txBody>
      </p:sp>
      <p:cxnSp>
        <p:nvCxnSpPr>
          <p:cNvPr id="10" name="Straight Connector 9"/>
          <p:cNvCxnSpPr/>
          <p:nvPr/>
        </p:nvCxnSpPr>
        <p:spPr>
          <a:xfrm>
            <a:off x="5626608" y="2507469"/>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a:stretch>
            <a:fillRect/>
          </a:stretch>
        </p:blipFill>
        <p:spPr>
          <a:xfrm>
            <a:off x="10495539" y="300317"/>
            <a:ext cx="1134534" cy="742969"/>
          </a:xfrm>
          <a:prstGeom prst="rect">
            <a:avLst/>
          </a:prstGeom>
        </p:spPr>
      </p:pic>
      <p:pic>
        <p:nvPicPr>
          <p:cNvPr id="11" name="Picture 13"/>
          <p:cNvPicPr>
            <a:picLocks noChangeAspect="1"/>
          </p:cNvPicPr>
          <p:nvPr/>
        </p:nvPicPr>
        <p:blipFill>
          <a:blip r:embed="rId5"/>
          <a:stretch>
            <a:fillRect/>
          </a:stretch>
        </p:blipFill>
        <p:spPr>
          <a:xfrm>
            <a:off x="10643616" y="5546797"/>
            <a:ext cx="986457" cy="835587"/>
          </a:xfrm>
          <a:prstGeom prst="rect">
            <a:avLst/>
          </a:prstGeom>
        </p:spPr>
      </p:pic>
    </p:spTree>
    <p:extLst>
      <p:ext uri="{BB962C8B-B14F-4D97-AF65-F5344CB8AC3E}">
        <p14:creationId xmlns:p14="http://schemas.microsoft.com/office/powerpoint/2010/main" val="27243067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7" name="Rectangle 6"/>
          <p:cNvSpPr/>
          <p:nvPr/>
        </p:nvSpPr>
        <p:spPr>
          <a:xfrm>
            <a:off x="632428" y="2336738"/>
            <a:ext cx="5141976" cy="4678204"/>
          </a:xfrm>
          <a:prstGeom prst="rect">
            <a:avLst/>
          </a:prstGeom>
        </p:spPr>
        <p:txBody>
          <a:bodyPr wrap="square" anchor="t">
            <a:spAutoFit/>
          </a:bodyPr>
          <a:lstStyle/>
          <a:p>
            <a:pPr>
              <a:spcBef>
                <a:spcPts val="600"/>
              </a:spcBef>
              <a:buClr>
                <a:srgbClr val="EFEFEF"/>
              </a:buClr>
              <a:buSzPct val="80000"/>
            </a:pPr>
            <a:endParaRPr lang="en-US" sz="2000" dirty="0">
              <a:solidFill>
                <a:schemeClr val="tx1">
                  <a:lumMod val="65000"/>
                  <a:lumOff val="35000"/>
                </a:schemeClr>
              </a:solidFill>
              <a:latin typeface="Helvetica Neue" charset="0"/>
              <a:ea typeface="Helvetica Neue" charset="0"/>
              <a:cs typeface="Helvetica Neue" charset="0"/>
            </a:endParaRPr>
          </a:p>
          <a:p>
            <a:pPr>
              <a:spcBef>
                <a:spcPts val="600"/>
              </a:spcBef>
              <a:buClr>
                <a:srgbClr val="EFEFEF"/>
              </a:buClr>
              <a:buSzPct val="80000"/>
            </a:pPr>
            <a:r>
              <a:rPr lang="es-419" sz="2400" b="1" dirty="0">
                <a:solidFill>
                  <a:srgbClr val="016794"/>
                </a:solidFill>
                <a:latin typeface="Helvetica Neue" charset="0"/>
                <a:ea typeface="Helvetica Neue" charset="0"/>
                <a:cs typeface="Helvetica Neue" charset="0"/>
                <a:sym typeface="Century Gothic"/>
              </a:rPr>
              <a:t>Propósito: </a:t>
            </a:r>
          </a:p>
          <a:p>
            <a:pPr>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sym typeface="Century Gothic"/>
              </a:rPr>
              <a:t>Observar las competencias del trabajador social para proporcionar comentarios </a:t>
            </a:r>
            <a:r>
              <a:rPr lang="es-419" sz="2000" dirty="0" smtClean="0">
                <a:solidFill>
                  <a:schemeClr val="tx1">
                    <a:lumMod val="65000"/>
                    <a:lumOff val="35000"/>
                  </a:schemeClr>
                </a:solidFill>
                <a:latin typeface="Helvetica Neue" charset="0"/>
                <a:ea typeface="Helvetica Neue" charset="0"/>
                <a:cs typeface="Helvetica Neue" charset="0"/>
                <a:sym typeface="Century Gothic"/>
              </a:rPr>
              <a:t/>
            </a:r>
            <a:br>
              <a:rPr lang="es-419" sz="2000" dirty="0" smtClean="0">
                <a:solidFill>
                  <a:schemeClr val="tx1">
                    <a:lumMod val="65000"/>
                    <a:lumOff val="35000"/>
                  </a:schemeClr>
                </a:solidFill>
                <a:latin typeface="Helvetica Neue" charset="0"/>
                <a:ea typeface="Helvetica Neue" charset="0"/>
                <a:cs typeface="Helvetica Neue" charset="0"/>
                <a:sym typeface="Century Gothic"/>
              </a:rPr>
            </a:br>
            <a:r>
              <a:rPr lang="es-419" sz="2000" dirty="0" smtClean="0">
                <a:solidFill>
                  <a:schemeClr val="tx1">
                    <a:lumMod val="65000"/>
                    <a:lumOff val="35000"/>
                  </a:schemeClr>
                </a:solidFill>
                <a:latin typeface="Helvetica Neue" charset="0"/>
                <a:ea typeface="Helvetica Neue" charset="0"/>
                <a:cs typeface="Helvetica Neue" charset="0"/>
                <a:sym typeface="Century Gothic"/>
              </a:rPr>
              <a:t>en </a:t>
            </a:r>
            <a:r>
              <a:rPr lang="es-419" sz="2000" dirty="0">
                <a:solidFill>
                  <a:schemeClr val="tx1">
                    <a:lumMod val="65000"/>
                    <a:lumOff val="35000"/>
                  </a:schemeClr>
                </a:solidFill>
                <a:latin typeface="Helvetica Neue" charset="0"/>
                <a:ea typeface="Helvetica Neue" charset="0"/>
                <a:cs typeface="Helvetica Neue" charset="0"/>
                <a:sym typeface="Century Gothic"/>
              </a:rPr>
              <a:t>sesiones individuales</a:t>
            </a:r>
          </a:p>
          <a:p>
            <a:pPr>
              <a:spcBef>
                <a:spcPts val="600"/>
              </a:spcBef>
              <a:buClr>
                <a:srgbClr val="EFEFEF"/>
              </a:buClr>
              <a:buSzPct val="80000"/>
            </a:pPr>
            <a:endParaRPr lang="en-US" sz="2000" dirty="0">
              <a:solidFill>
                <a:schemeClr val="tx1">
                  <a:lumMod val="65000"/>
                  <a:lumOff val="35000"/>
                </a:schemeClr>
              </a:solidFill>
              <a:latin typeface="Helvetica Neue" charset="0"/>
              <a:ea typeface="Helvetica Neue" charset="0"/>
              <a:cs typeface="Helvetica Neue" charset="0"/>
            </a:endParaRPr>
          </a:p>
          <a:p>
            <a:pPr>
              <a:spcBef>
                <a:spcPts val="600"/>
              </a:spcBef>
              <a:buClr>
                <a:srgbClr val="EFEFEF"/>
              </a:buClr>
              <a:buSzPct val="80000"/>
            </a:pPr>
            <a:r>
              <a:rPr lang="es-419" sz="2400" b="1" dirty="0">
                <a:solidFill>
                  <a:srgbClr val="016794"/>
                </a:solidFill>
                <a:latin typeface="Helvetica Neue" charset="0"/>
                <a:ea typeface="Helvetica Neue" charset="0"/>
                <a:cs typeface="Helvetica Neue" charset="0"/>
                <a:sym typeface="Century Gothic"/>
              </a:rPr>
              <a:t>Frecuencia:</a:t>
            </a:r>
          </a:p>
          <a:p>
            <a:pPr marL="285750" indent="-285750">
              <a:spcBef>
                <a:spcPts val="6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sym typeface="Century Gothic"/>
              </a:rPr>
              <a:t>Cada 2 semanas según el desarrollo </a:t>
            </a:r>
            <a:r>
              <a:rPr lang="es-419" sz="2000" dirty="0" smtClean="0">
                <a:solidFill>
                  <a:schemeClr val="tx1">
                    <a:lumMod val="65000"/>
                    <a:lumOff val="35000"/>
                  </a:schemeClr>
                </a:solidFill>
                <a:latin typeface="Helvetica Neue" charset="0"/>
                <a:ea typeface="Helvetica Neue" charset="0"/>
                <a:cs typeface="Helvetica Neue" charset="0"/>
                <a:sym typeface="Century Gothic"/>
              </a:rPr>
              <a:t/>
            </a:r>
            <a:br>
              <a:rPr lang="es-419" sz="2000" dirty="0" smtClean="0">
                <a:solidFill>
                  <a:schemeClr val="tx1">
                    <a:lumMod val="65000"/>
                    <a:lumOff val="35000"/>
                  </a:schemeClr>
                </a:solidFill>
                <a:latin typeface="Helvetica Neue" charset="0"/>
                <a:ea typeface="Helvetica Neue" charset="0"/>
                <a:cs typeface="Helvetica Neue" charset="0"/>
                <a:sym typeface="Century Gothic"/>
              </a:rPr>
            </a:br>
            <a:r>
              <a:rPr lang="es-419" sz="2000" dirty="0" smtClean="0">
                <a:solidFill>
                  <a:schemeClr val="tx1">
                    <a:lumMod val="65000"/>
                    <a:lumOff val="35000"/>
                  </a:schemeClr>
                </a:solidFill>
                <a:latin typeface="Helvetica Neue" charset="0"/>
                <a:ea typeface="Helvetica Neue" charset="0"/>
                <a:cs typeface="Helvetica Neue" charset="0"/>
                <a:sym typeface="Century Gothic"/>
              </a:rPr>
              <a:t>de </a:t>
            </a:r>
            <a:r>
              <a:rPr lang="es-419" sz="2000" dirty="0">
                <a:solidFill>
                  <a:schemeClr val="tx1">
                    <a:lumMod val="65000"/>
                    <a:lumOff val="35000"/>
                  </a:schemeClr>
                </a:solidFill>
                <a:latin typeface="Helvetica Neue" charset="0"/>
                <a:ea typeface="Helvetica Neue" charset="0"/>
                <a:cs typeface="Helvetica Neue" charset="0"/>
                <a:sym typeface="Century Gothic"/>
              </a:rPr>
              <a:t>competencias y confianza </a:t>
            </a:r>
            <a:r>
              <a:rPr lang="es-419" sz="2000" dirty="0" smtClean="0">
                <a:solidFill>
                  <a:schemeClr val="tx1">
                    <a:lumMod val="65000"/>
                    <a:lumOff val="35000"/>
                  </a:schemeClr>
                </a:solidFill>
                <a:latin typeface="Helvetica Neue" charset="0"/>
                <a:ea typeface="Helvetica Neue" charset="0"/>
                <a:cs typeface="Helvetica Neue" charset="0"/>
                <a:sym typeface="Century Gothic"/>
              </a:rPr>
              <a:t/>
            </a:r>
            <a:br>
              <a:rPr lang="es-419" sz="2000" dirty="0" smtClean="0">
                <a:solidFill>
                  <a:schemeClr val="tx1">
                    <a:lumMod val="65000"/>
                    <a:lumOff val="35000"/>
                  </a:schemeClr>
                </a:solidFill>
                <a:latin typeface="Helvetica Neue" charset="0"/>
                <a:ea typeface="Helvetica Neue" charset="0"/>
                <a:cs typeface="Helvetica Neue" charset="0"/>
                <a:sym typeface="Century Gothic"/>
              </a:rPr>
            </a:br>
            <a:r>
              <a:rPr lang="es-419" sz="2000" dirty="0" smtClean="0">
                <a:solidFill>
                  <a:schemeClr val="tx1">
                    <a:lumMod val="65000"/>
                    <a:lumOff val="35000"/>
                  </a:schemeClr>
                </a:solidFill>
                <a:latin typeface="Helvetica Neue" charset="0"/>
                <a:ea typeface="Helvetica Neue" charset="0"/>
                <a:cs typeface="Helvetica Neue" charset="0"/>
                <a:sym typeface="Century Gothic"/>
              </a:rPr>
              <a:t>del </a:t>
            </a:r>
            <a:r>
              <a:rPr lang="es-419" sz="2000" dirty="0">
                <a:solidFill>
                  <a:schemeClr val="tx1">
                    <a:lumMod val="65000"/>
                    <a:lumOff val="35000"/>
                  </a:schemeClr>
                </a:solidFill>
                <a:latin typeface="Helvetica Neue" charset="0"/>
                <a:ea typeface="Helvetica Neue" charset="0"/>
                <a:cs typeface="Helvetica Neue" charset="0"/>
                <a:sym typeface="Century Gothic"/>
              </a:rPr>
              <a:t>trabajador social</a:t>
            </a:r>
          </a:p>
          <a:p>
            <a:pPr marL="285750" indent="-285750">
              <a:spcBef>
                <a:spcPts val="6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sym typeface="Century Gothic"/>
              </a:rPr>
              <a:t>Al menos cada 2 meses para trabajadores sociales con experiencia</a:t>
            </a:r>
          </a:p>
          <a:p>
            <a:pPr>
              <a:buClr>
                <a:srgbClr val="EFEFEF"/>
              </a:buClr>
              <a:buSzPct val="80000"/>
            </a:pPr>
            <a:endParaRPr lang="en-US" sz="2000" dirty="0">
              <a:solidFill>
                <a:schemeClr val="tx1">
                  <a:lumMod val="65000"/>
                  <a:lumOff val="35000"/>
                </a:schemeClr>
              </a:solidFill>
              <a:latin typeface="Helvetica Neue" charset="0"/>
              <a:ea typeface="Helvetica Neue" charset="0"/>
              <a:cs typeface="Helvetica Neue" charset="0"/>
            </a:endParaRPr>
          </a:p>
        </p:txBody>
      </p:sp>
      <p:sp>
        <p:nvSpPr>
          <p:cNvPr id="3" name="TextBox 2"/>
          <p:cNvSpPr txBox="1"/>
          <p:nvPr/>
        </p:nvSpPr>
        <p:spPr>
          <a:xfrm>
            <a:off x="6495256" y="2710158"/>
            <a:ext cx="5529830" cy="4878259"/>
          </a:xfrm>
          <a:prstGeom prst="rect">
            <a:avLst/>
          </a:prstGeom>
          <a:noFill/>
        </p:spPr>
        <p:txBody>
          <a:bodyPr wrap="square" rtlCol="0">
            <a:spAutoFit/>
          </a:bodyPr>
          <a:lstStyle/>
          <a:p>
            <a:pPr>
              <a:spcBef>
                <a:spcPts val="600"/>
              </a:spcBef>
              <a:buClr>
                <a:srgbClr val="EFEFEF"/>
              </a:buClr>
              <a:buSzPct val="80000"/>
            </a:pPr>
            <a:r>
              <a:rPr lang="es-419" sz="2400" b="1" dirty="0">
                <a:solidFill>
                  <a:srgbClr val="016794"/>
                </a:solidFill>
                <a:latin typeface="Helvetica Neue" charset="0"/>
                <a:ea typeface="Helvetica Neue" charset="0"/>
                <a:cs typeface="Helvetica Neue" charset="0"/>
              </a:rPr>
              <a:t>Orientación:</a:t>
            </a:r>
          </a:p>
          <a:p>
            <a:pPr marL="285750" lvl="5" indent="-285750">
              <a:spcBef>
                <a:spcPts val="6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Es necesario el consentimiento del niño, niña y adolescente y del encargado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del </a:t>
            </a:r>
            <a:r>
              <a:rPr lang="es-419" sz="2000" dirty="0">
                <a:solidFill>
                  <a:schemeClr val="tx1">
                    <a:lumMod val="65000"/>
                    <a:lumOff val="35000"/>
                  </a:schemeClr>
                </a:solidFill>
                <a:latin typeface="Helvetica Neue" charset="0"/>
                <a:ea typeface="Helvetica Neue" charset="0"/>
                <a:cs typeface="Helvetica Neue" charset="0"/>
              </a:rPr>
              <a:t>cuidado</a:t>
            </a:r>
          </a:p>
          <a:p>
            <a:pPr marL="285750" lvl="4" indent="-285750">
              <a:spcBef>
                <a:spcPts val="600"/>
              </a:spcBef>
              <a:buClr>
                <a:srgbClr val="97467D"/>
              </a:buClr>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El supervisor y el trabajador social deben decidir sobre los casos apropiados para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las </a:t>
            </a:r>
            <a:r>
              <a:rPr lang="es-419" sz="2000" dirty="0">
                <a:solidFill>
                  <a:schemeClr val="tx1">
                    <a:lumMod val="65000"/>
                    <a:lumOff val="35000"/>
                  </a:schemeClr>
                </a:solidFill>
                <a:latin typeface="Helvetica Neue" charset="0"/>
                <a:ea typeface="Helvetica Neue" charset="0"/>
                <a:cs typeface="Helvetica Neue" charset="0"/>
              </a:rPr>
              <a:t>visitas de observación según los criterios</a:t>
            </a:r>
          </a:p>
          <a:p>
            <a:pPr lvl="4">
              <a:spcBef>
                <a:spcPts val="600"/>
              </a:spcBef>
              <a:buClr>
                <a:srgbClr val="97467D"/>
              </a:buClr>
            </a:pPr>
            <a:endParaRPr lang="en-US" sz="2400" b="1" dirty="0">
              <a:solidFill>
                <a:srgbClr val="016794"/>
              </a:solidFill>
              <a:latin typeface="Helvetica Neue" charset="0"/>
              <a:ea typeface="Helvetica Neue" charset="0"/>
              <a:cs typeface="Helvetica Neue" charset="0"/>
            </a:endParaRPr>
          </a:p>
          <a:p>
            <a:pPr>
              <a:spcBef>
                <a:spcPts val="600"/>
              </a:spcBef>
              <a:buClr>
                <a:srgbClr val="97467D"/>
              </a:buClr>
            </a:pPr>
            <a:r>
              <a:rPr lang="es-419" sz="2400" b="1" dirty="0">
                <a:solidFill>
                  <a:srgbClr val="016794"/>
                </a:solidFill>
                <a:latin typeface="Helvetica Neue" charset="0"/>
                <a:ea typeface="Helvetica Neue" charset="0"/>
                <a:cs typeface="Helvetica Neue" charset="0"/>
              </a:rPr>
              <a:t>Herramienta: </a:t>
            </a:r>
          </a:p>
          <a:p>
            <a:pPr>
              <a:spcBef>
                <a:spcPts val="600"/>
              </a:spcBef>
            </a:pPr>
            <a:r>
              <a:rPr lang="es-419" sz="2000" dirty="0">
                <a:solidFill>
                  <a:schemeClr val="tx1">
                    <a:lumMod val="65000"/>
                    <a:lumOff val="35000"/>
                  </a:schemeClr>
                </a:solidFill>
                <a:latin typeface="Helvetica Neue" charset="0"/>
                <a:ea typeface="Helvetica Neue" charset="0"/>
                <a:cs typeface="Helvetica Neue" charset="0"/>
              </a:rPr>
              <a:t>Herramienta de Observación</a:t>
            </a:r>
          </a:p>
          <a:p>
            <a:pPr marL="457200" indent="-457200">
              <a:buClr>
                <a:srgbClr val="EFEFEF"/>
              </a:buClr>
              <a:buSzPct val="80000"/>
              <a:buFont typeface="Wingdings"/>
              <a:buChar char="ü"/>
            </a:pPr>
            <a:endParaRPr lang="en-US" sz="2800" dirty="0">
              <a:solidFill>
                <a:srgbClr val="151515"/>
              </a:solidFill>
              <a:latin typeface="Century Gothic"/>
            </a:endParaRPr>
          </a:p>
          <a:p>
            <a:pPr marL="457200" indent="-457200">
              <a:buClr>
                <a:srgbClr val="EFEFEF"/>
              </a:buClr>
              <a:buSzPct val="80000"/>
              <a:buFont typeface="Wingdings"/>
              <a:buChar char="ü"/>
            </a:pPr>
            <a:endParaRPr lang="en-US" sz="2800" dirty="0">
              <a:solidFill>
                <a:srgbClr val="151515"/>
              </a:solidFill>
              <a:latin typeface="Century Gothic"/>
            </a:endParaRPr>
          </a:p>
          <a:p>
            <a:endParaRPr lang="en-US" dirty="0"/>
          </a:p>
        </p:txBody>
      </p:sp>
      <p:cxnSp>
        <p:nvCxnSpPr>
          <p:cNvPr id="8" name="Straight Connector 7"/>
          <p:cNvCxnSpPr/>
          <p:nvPr/>
        </p:nvCxnSpPr>
        <p:spPr>
          <a:xfrm>
            <a:off x="6083808" y="2779302"/>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2192" y="0"/>
            <a:ext cx="12204192" cy="1298968"/>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Shape 267"/>
          <p:cNvSpPr txBox="1">
            <a:spLocks noGrp="1"/>
          </p:cNvSpPr>
          <p:nvPr>
            <p:ph type="title"/>
          </p:nvPr>
        </p:nvSpPr>
        <p:spPr>
          <a:xfrm>
            <a:off x="591312" y="312340"/>
            <a:ext cx="10515600"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600" b="1" u="none" strike="noStrike" cap="none">
                <a:solidFill>
                  <a:schemeClr val="bg1"/>
                </a:solidFill>
                <a:latin typeface="Helvetica Neue" charset="0"/>
                <a:ea typeface="Helvetica Neue" charset="0"/>
                <a:cs typeface="Helvetica Neue" charset="0"/>
                <a:sym typeface="Century Gothic"/>
              </a:rPr>
              <a:t>OBSERVACIÓN</a:t>
            </a:r>
            <a:r>
              <a:rPr lang="es-419" sz="4200" b="0" i="0" u="none" strike="noStrike" cap="none">
                <a:solidFill>
                  <a:srgbClr val="97467D"/>
                </a:solidFill>
                <a:latin typeface="Century Gothic"/>
                <a:ea typeface="Century Gothic"/>
                <a:cs typeface="Century Gothic"/>
                <a:sym typeface="Century Gothic"/>
              </a:rPr>
              <a:t> </a:t>
            </a:r>
          </a:p>
        </p:txBody>
      </p:sp>
      <p:grpSp>
        <p:nvGrpSpPr>
          <p:cNvPr id="10" name="Group 9"/>
          <p:cNvGrpSpPr/>
          <p:nvPr/>
        </p:nvGrpSpPr>
        <p:grpSpPr>
          <a:xfrm>
            <a:off x="-211837" y="-559409"/>
            <a:ext cx="12591289" cy="1814882"/>
            <a:chOff x="-1" y="5043120"/>
            <a:chExt cx="12192001" cy="1814882"/>
          </a:xfrm>
        </p:grpSpPr>
        <p:pic>
          <p:nvPicPr>
            <p:cNvPr id="11" name="Picture 10"/>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12" name="Picture 11"/>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sp>
        <p:nvSpPr>
          <p:cNvPr id="2" name="TextBox 1"/>
          <p:cNvSpPr txBox="1"/>
          <p:nvPr/>
        </p:nvSpPr>
        <p:spPr>
          <a:xfrm>
            <a:off x="653796" y="1219078"/>
            <a:ext cx="10570464" cy="1723549"/>
          </a:xfrm>
          <a:prstGeom prst="rect">
            <a:avLst/>
          </a:prstGeom>
          <a:noFill/>
        </p:spPr>
        <p:txBody>
          <a:bodyPr wrap="square" rtlCol="0">
            <a:spAutoFit/>
          </a:bodyPr>
          <a:lstStyle/>
          <a:p>
            <a:pPr lvl="0">
              <a:spcBef>
                <a:spcPts val="600"/>
              </a:spcBef>
              <a:buClr>
                <a:srgbClr val="EFEFEF"/>
              </a:buClr>
              <a:buSzPct val="80000"/>
            </a:pPr>
            <a:endParaRPr lang="en-US" sz="1200" dirty="0">
              <a:solidFill>
                <a:schemeClr val="tx1">
                  <a:lumMod val="65000"/>
                  <a:lumOff val="35000"/>
                </a:schemeClr>
              </a:solidFill>
              <a:latin typeface="Helvetica Neue" charset="0"/>
              <a:ea typeface="Helvetica Neue" charset="0"/>
              <a:cs typeface="Helvetica Neue" charset="0"/>
            </a:endParaRPr>
          </a:p>
          <a:p>
            <a:pPr>
              <a:spcBef>
                <a:spcPts val="600"/>
              </a:spcBef>
              <a:buClr>
                <a:srgbClr val="EFEFEF"/>
              </a:buClr>
              <a:buSzPct val="80000"/>
            </a:pPr>
            <a:r>
              <a:rPr lang="es-419" sz="2400" b="1" dirty="0">
                <a:solidFill>
                  <a:srgbClr val="016794"/>
                </a:solidFill>
                <a:latin typeface="Helvetica Neue" charset="0"/>
                <a:ea typeface="Helvetica Neue" charset="0"/>
                <a:cs typeface="Helvetica Neue" charset="0"/>
                <a:sym typeface="Century Gothic"/>
              </a:rPr>
              <a:t>Definición:</a:t>
            </a:r>
            <a:r>
              <a:rPr lang="es-419" sz="2000" b="1" dirty="0">
                <a:solidFill>
                  <a:srgbClr val="016794"/>
                </a:solidFill>
                <a:latin typeface="Helvetica Neue" charset="0"/>
                <a:ea typeface="Helvetica Neue" charset="0"/>
                <a:cs typeface="Helvetica Neue" charset="0"/>
                <a:sym typeface="Century Gothic"/>
              </a:rPr>
              <a:t> </a:t>
            </a:r>
          </a:p>
          <a:p>
            <a:pPr>
              <a:spcBef>
                <a:spcPts val="600"/>
              </a:spcBef>
              <a:buClr>
                <a:srgbClr val="EFEFEF"/>
              </a:buClr>
              <a:buSzPct val="80000"/>
            </a:pPr>
            <a:r>
              <a:rPr lang="es-419" sz="2000" dirty="0">
                <a:solidFill>
                  <a:schemeClr val="tx1">
                    <a:lumMod val="65000"/>
                    <a:lumOff val="35000"/>
                  </a:schemeClr>
                </a:solidFill>
                <a:latin typeface="Helvetica Neue" charset="0"/>
                <a:ea typeface="Helvetica Neue" charset="0"/>
                <a:cs typeface="Helvetica Neue" charset="0"/>
              </a:rPr>
              <a:t>El supervisor asiste a una interacción directa entre un trabajador social y un niño,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niña </a:t>
            </a:r>
            <a:r>
              <a:rPr lang="es-419" sz="2000" dirty="0">
                <a:solidFill>
                  <a:schemeClr val="tx1">
                    <a:lumMod val="65000"/>
                    <a:lumOff val="35000"/>
                  </a:schemeClr>
                </a:solidFill>
                <a:latin typeface="Helvetica Neue" charset="0"/>
                <a:ea typeface="Helvetica Neue" charset="0"/>
                <a:cs typeface="Helvetica Neue" charset="0"/>
              </a:rPr>
              <a:t>y adolescente o encargado del cuidado</a:t>
            </a:r>
          </a:p>
          <a:p>
            <a:endParaRPr lang="en-US" sz="2000" dirty="0"/>
          </a:p>
        </p:txBody>
      </p:sp>
      <p:pic>
        <p:nvPicPr>
          <p:cNvPr id="14" name="Picture 13"/>
          <p:cNvPicPr>
            <a:picLocks noChangeAspect="1"/>
          </p:cNvPicPr>
          <p:nvPr/>
        </p:nvPicPr>
        <p:blipFill>
          <a:blip r:embed="rId4"/>
          <a:stretch>
            <a:fillRect/>
          </a:stretch>
        </p:blipFill>
        <p:spPr>
          <a:xfrm>
            <a:off x="10643616" y="5546797"/>
            <a:ext cx="986457" cy="835587"/>
          </a:xfrm>
          <a:prstGeom prst="rect">
            <a:avLst/>
          </a:prstGeom>
        </p:spPr>
      </p:pic>
      <p:pic>
        <p:nvPicPr>
          <p:cNvPr id="5" name="Picture 4"/>
          <p:cNvPicPr>
            <a:picLocks noChangeAspect="1"/>
          </p:cNvPicPr>
          <p:nvPr/>
        </p:nvPicPr>
        <p:blipFill>
          <a:blip r:embed="rId5"/>
          <a:stretch>
            <a:fillRect/>
          </a:stretch>
        </p:blipFill>
        <p:spPr>
          <a:xfrm>
            <a:off x="10581894" y="257525"/>
            <a:ext cx="1048179" cy="686418"/>
          </a:xfrm>
          <a:prstGeom prst="rect">
            <a:avLst/>
          </a:prstGeom>
        </p:spPr>
      </p:pic>
    </p:spTree>
    <p:extLst>
      <p:ext uri="{BB962C8B-B14F-4D97-AF65-F5344CB8AC3E}">
        <p14:creationId xmlns:p14="http://schemas.microsoft.com/office/powerpoint/2010/main" val="41515423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0106" y="841634"/>
            <a:ext cx="1667780" cy="747626"/>
          </a:xfrm>
          <a:prstGeom prst="rect">
            <a:avLst/>
          </a:prstGeom>
        </p:spPr>
      </p:pic>
      <p:sp>
        <p:nvSpPr>
          <p:cNvPr id="274" name="Shape 274"/>
          <p:cNvSpPr txBox="1">
            <a:spLocks noGrp="1"/>
          </p:cNvSpPr>
          <p:nvPr>
            <p:ph type="title"/>
          </p:nvPr>
        </p:nvSpPr>
        <p:spPr>
          <a:xfrm>
            <a:off x="2362221" y="436372"/>
            <a:ext cx="8523493"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600" b="1" u="none" strike="noStrike" cap="none" dirty="0">
                <a:solidFill>
                  <a:srgbClr val="016794"/>
                </a:solidFill>
                <a:latin typeface="Helvetica Neue" charset="0"/>
                <a:ea typeface="Helvetica Neue" charset="0"/>
                <a:cs typeface="Helvetica Neue" charset="0"/>
                <a:sym typeface="Century Gothic"/>
              </a:rPr>
              <a:t>CÓMO UTILIZAR LA HERRAMIENTA DE OBSERVACIÓN</a:t>
            </a:r>
          </a:p>
        </p:txBody>
      </p:sp>
      <p:sp>
        <p:nvSpPr>
          <p:cNvPr id="275" name="Shape 275"/>
          <p:cNvSpPr txBox="1">
            <a:spLocks noGrp="1"/>
          </p:cNvSpPr>
          <p:nvPr>
            <p:ph idx="1"/>
          </p:nvPr>
        </p:nvSpPr>
        <p:spPr>
          <a:xfrm>
            <a:off x="2362221" y="1619574"/>
            <a:ext cx="9829779" cy="4571999"/>
          </a:xfrm>
          <a:prstGeom prst="rect">
            <a:avLst/>
          </a:prstGeom>
          <a:noFill/>
          <a:ln>
            <a:noFill/>
          </a:ln>
        </p:spPr>
        <p:txBody>
          <a:bodyPr lIns="91425" tIns="45700" rIns="91425" bIns="45700" anchor="t" anchorCtr="0">
            <a:noAutofit/>
          </a:bodyPr>
          <a:lstStyle/>
          <a:p>
            <a:pPr marL="0" marR="0" lvl="0" indent="0" algn="l" rtl="0">
              <a:lnSpc>
                <a:spcPct val="100000"/>
              </a:lnSpc>
              <a:spcBef>
                <a:spcPts val="600"/>
              </a:spcBef>
              <a:spcAft>
                <a:spcPts val="0"/>
              </a:spcAft>
              <a:buClr>
                <a:srgbClr val="EFEFEF"/>
              </a:buClr>
              <a:buSzPct val="25000"/>
              <a:buNone/>
            </a:pPr>
            <a:r>
              <a:rPr lang="es-419" sz="2400" b="1" strike="noStrike" cap="none" dirty="0">
                <a:solidFill>
                  <a:srgbClr val="97467D"/>
                </a:solidFill>
                <a:latin typeface="Helvetica Neue" charset="0"/>
                <a:ea typeface="Helvetica Neue" charset="0"/>
                <a:cs typeface="Helvetica Neue" charset="0"/>
                <a:sym typeface="Century Gothic"/>
              </a:rPr>
              <a:t>Parte uno: Observación</a:t>
            </a:r>
          </a:p>
          <a:p>
            <a:pPr marR="0" lvl="0" algn="l" rtl="0">
              <a:lnSpc>
                <a:spcPct val="100000"/>
              </a:lnSpc>
              <a:spcBef>
                <a:spcPts val="600"/>
              </a:spcBef>
              <a:spcAft>
                <a:spcPts val="0"/>
              </a:spcAft>
              <a:buClr>
                <a:srgbClr val="97467D"/>
              </a:buClr>
              <a:buSzPct val="100000"/>
              <a:buFont typeface="Wingdings" charset="2"/>
              <a:buChar char="§"/>
            </a:pP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Escenario: El trabajador social y el supervisor visitan al niño, niña y adolescente </a:t>
            </a:r>
            <a: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t/>
            </a:r>
            <a:b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br>
            <a: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t>en </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el hogar</a:t>
            </a:r>
          </a:p>
          <a:p>
            <a:pPr marR="0" lvl="0" algn="l" rtl="0">
              <a:lnSpc>
                <a:spcPct val="100000"/>
              </a:lnSpc>
              <a:spcBef>
                <a:spcPts val="600"/>
              </a:spcBef>
              <a:spcAft>
                <a:spcPts val="0"/>
              </a:spcAft>
              <a:buClr>
                <a:srgbClr val="97467D"/>
              </a:buClr>
              <a:buSzPct val="100000"/>
              <a:buFont typeface="Wingdings" charset="2"/>
              <a:buChar char="§"/>
            </a:pP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Tres papeles: Niño, niña y adolescente, trabajador social </a:t>
            </a:r>
            <a:r>
              <a:rPr lang="es-419" sz="2000" dirty="0">
                <a:solidFill>
                  <a:schemeClr val="tx1">
                    <a:lumMod val="65000"/>
                    <a:lumOff val="35000"/>
                  </a:schemeClr>
                </a:solidFill>
                <a:latin typeface="Helvetica Neue" charset="0"/>
                <a:ea typeface="Helvetica Neue" charset="0"/>
                <a:cs typeface="Helvetica Neue" charset="0"/>
                <a:sym typeface="Century Gothic"/>
              </a:rPr>
              <a:t>y </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supervisor</a:t>
            </a:r>
          </a:p>
          <a:p>
            <a:pPr>
              <a:lnSpc>
                <a:spcPct val="100000"/>
              </a:lnSpc>
              <a:spcBef>
                <a:spcPts val="6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15 minutos</a:t>
            </a:r>
          </a:p>
          <a:p>
            <a:pPr marL="0" indent="0">
              <a:lnSpc>
                <a:spcPct val="100000"/>
              </a:lnSpc>
              <a:spcBef>
                <a:spcPts val="0"/>
              </a:spcBef>
              <a:buSzPct val="80166"/>
              <a:buNone/>
            </a:pPr>
            <a:endParaRPr lang="en-US" sz="800" dirty="0">
              <a:solidFill>
                <a:schemeClr val="tx1">
                  <a:lumMod val="65000"/>
                  <a:lumOff val="35000"/>
                </a:schemeClr>
              </a:solidFill>
              <a:latin typeface="Helvetica Neue" charset="0"/>
              <a:ea typeface="Helvetica Neue" charset="0"/>
              <a:cs typeface="Helvetica Neue" charset="0"/>
            </a:endParaRPr>
          </a:p>
          <a:p>
            <a:pPr marL="0" marR="0" lvl="0" indent="0" algn="l" rtl="0">
              <a:lnSpc>
                <a:spcPct val="100000"/>
              </a:lnSpc>
              <a:spcBef>
                <a:spcPts val="600"/>
              </a:spcBef>
              <a:spcAft>
                <a:spcPts val="0"/>
              </a:spcAft>
              <a:buClr>
                <a:srgbClr val="EFEFEF"/>
              </a:buClr>
              <a:buSzPct val="25000"/>
              <a:buNone/>
            </a:pPr>
            <a:r>
              <a:rPr lang="es-419" sz="2400" b="1" strike="noStrike" cap="none" dirty="0">
                <a:solidFill>
                  <a:srgbClr val="97467D"/>
                </a:solidFill>
                <a:latin typeface="Helvetica Neue" charset="0"/>
                <a:ea typeface="Helvetica Neue" charset="0"/>
                <a:cs typeface="Helvetica Neue" charset="0"/>
                <a:sym typeface="Century Gothic"/>
              </a:rPr>
              <a:t>Parte Dos: Dar comentarios  </a:t>
            </a:r>
          </a:p>
          <a:p>
            <a:pPr marR="0" lvl="0" algn="l" rtl="0">
              <a:lnSpc>
                <a:spcPct val="100000"/>
              </a:lnSpc>
              <a:spcBef>
                <a:spcPts val="600"/>
              </a:spcBef>
              <a:spcAft>
                <a:spcPts val="0"/>
              </a:spcAft>
              <a:buClr>
                <a:srgbClr val="97467D"/>
              </a:buClr>
              <a:buSzPct val="100000"/>
              <a:buFont typeface="Wingdings" charset="2"/>
              <a:buChar char="§"/>
            </a:pP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Los papeles deben permanecer iguales</a:t>
            </a:r>
          </a:p>
          <a:p>
            <a:pPr marR="0" lvl="0" algn="l" rtl="0">
              <a:lnSpc>
                <a:spcPct val="100000"/>
              </a:lnSpc>
              <a:spcBef>
                <a:spcPts val="600"/>
              </a:spcBef>
              <a:spcAft>
                <a:spcPts val="0"/>
              </a:spcAft>
              <a:buClr>
                <a:srgbClr val="97467D"/>
              </a:buClr>
              <a:buSzPct val="100000"/>
              <a:buFont typeface="Wingdings" charset="2"/>
              <a:buChar char="§"/>
            </a:pPr>
            <a:r>
              <a:rPr lang="es-419" sz="2000" u="none" strike="noStrike" cap="none" spc="-20" dirty="0">
                <a:solidFill>
                  <a:schemeClr val="tx1">
                    <a:lumMod val="65000"/>
                    <a:lumOff val="35000"/>
                  </a:schemeClr>
                </a:solidFill>
                <a:latin typeface="Helvetica Neue" charset="0"/>
                <a:ea typeface="Helvetica Neue" charset="0"/>
                <a:cs typeface="Helvetica Neue" charset="0"/>
                <a:sym typeface="Century Gothic"/>
              </a:rPr>
              <a:t>Escenario: El trabajador social y el supervisor técnico se encuentran ahora en </a:t>
            </a:r>
            <a:r>
              <a:rPr lang="es-419" sz="2000" u="none" strike="noStrike" cap="none" spc="-20" dirty="0" smtClean="0">
                <a:solidFill>
                  <a:schemeClr val="tx1">
                    <a:lumMod val="65000"/>
                    <a:lumOff val="35000"/>
                  </a:schemeClr>
                </a:solidFill>
                <a:latin typeface="Helvetica Neue" charset="0"/>
                <a:ea typeface="Helvetica Neue" charset="0"/>
                <a:cs typeface="Helvetica Neue" charset="0"/>
                <a:sym typeface="Century Gothic"/>
              </a:rPr>
              <a:t/>
            </a:r>
            <a:br>
              <a:rPr lang="es-419" sz="2000" u="none" strike="noStrike" cap="none" spc="-20" dirty="0" smtClean="0">
                <a:solidFill>
                  <a:schemeClr val="tx1">
                    <a:lumMod val="65000"/>
                    <a:lumOff val="35000"/>
                  </a:schemeClr>
                </a:solidFill>
                <a:latin typeface="Helvetica Neue" charset="0"/>
                <a:ea typeface="Helvetica Neue" charset="0"/>
                <a:cs typeface="Helvetica Neue" charset="0"/>
                <a:sym typeface="Century Gothic"/>
              </a:rPr>
            </a:br>
            <a:r>
              <a:rPr lang="es-419" sz="2000" u="none" strike="noStrike" cap="none" spc="-20" dirty="0" smtClean="0">
                <a:solidFill>
                  <a:schemeClr val="tx1">
                    <a:lumMod val="65000"/>
                    <a:lumOff val="35000"/>
                  </a:schemeClr>
                </a:solidFill>
                <a:latin typeface="Helvetica Neue" charset="0"/>
                <a:ea typeface="Helvetica Neue" charset="0"/>
                <a:cs typeface="Helvetica Neue" charset="0"/>
                <a:sym typeface="Century Gothic"/>
              </a:rPr>
              <a:t>una </a:t>
            </a:r>
            <a:r>
              <a:rPr lang="es-419" sz="2000" u="none" strike="noStrike" cap="none" spc="-20" dirty="0">
                <a:solidFill>
                  <a:schemeClr val="tx1">
                    <a:lumMod val="65000"/>
                    <a:lumOff val="35000"/>
                  </a:schemeClr>
                </a:solidFill>
                <a:latin typeface="Helvetica Neue" charset="0"/>
                <a:ea typeface="Helvetica Neue" charset="0"/>
                <a:cs typeface="Helvetica Neue" charset="0"/>
                <a:sym typeface="Century Gothic"/>
              </a:rPr>
              <a:t>sesión de supervisión individual. Es hora de que el trabajador social reflexione sobre la sesión y que el supervisor técnico dé comentarios a partir de </a:t>
            </a:r>
            <a:r>
              <a:rPr lang="es-419" sz="2000" u="none" strike="noStrike" cap="none" spc="-20" dirty="0" smtClean="0">
                <a:solidFill>
                  <a:schemeClr val="tx1">
                    <a:lumMod val="65000"/>
                    <a:lumOff val="35000"/>
                  </a:schemeClr>
                </a:solidFill>
                <a:latin typeface="Helvetica Neue" charset="0"/>
                <a:ea typeface="Helvetica Neue" charset="0"/>
                <a:cs typeface="Helvetica Neue" charset="0"/>
                <a:sym typeface="Century Gothic"/>
              </a:rPr>
              <a:t>la observación</a:t>
            </a:r>
            <a:r>
              <a:rPr lang="es-419" sz="2000" u="none" strike="noStrike" cap="none" spc="-20" dirty="0">
                <a:solidFill>
                  <a:schemeClr val="tx1">
                    <a:lumMod val="65000"/>
                    <a:lumOff val="35000"/>
                  </a:schemeClr>
                </a:solidFill>
                <a:latin typeface="Helvetica Neue" charset="0"/>
                <a:ea typeface="Helvetica Neue" charset="0"/>
                <a:cs typeface="Helvetica Neue" charset="0"/>
                <a:sym typeface="Century Gothic"/>
              </a:rPr>
              <a:t>. </a:t>
            </a:r>
            <a:r>
              <a:rPr lang="es-419" sz="2000" u="none" strike="noStrike" cap="none" spc="-20" dirty="0" smtClean="0">
                <a:solidFill>
                  <a:schemeClr val="tx1">
                    <a:lumMod val="65000"/>
                    <a:lumOff val="35000"/>
                  </a:schemeClr>
                </a:solidFill>
                <a:latin typeface="Helvetica Neue" charset="0"/>
                <a:ea typeface="Helvetica Neue" charset="0"/>
                <a:cs typeface="Helvetica Neue" charset="0"/>
                <a:sym typeface="Century Gothic"/>
              </a:rPr>
              <a:t>La </a:t>
            </a:r>
            <a:r>
              <a:rPr lang="es-419" sz="2000" u="none" strike="noStrike" cap="none" spc="-20" dirty="0">
                <a:solidFill>
                  <a:schemeClr val="tx1">
                    <a:lumMod val="65000"/>
                    <a:lumOff val="35000"/>
                  </a:schemeClr>
                </a:solidFill>
                <a:latin typeface="Helvetica Neue" charset="0"/>
                <a:ea typeface="Helvetica Neue" charset="0"/>
                <a:cs typeface="Helvetica Neue" charset="0"/>
                <a:sym typeface="Century Gothic"/>
              </a:rPr>
              <a:t>persona que interpretó a un niño, niña y adolescente ahora está asumiendo </a:t>
            </a:r>
            <a:r>
              <a:rPr lang="es-419" sz="2000" u="none" strike="noStrike" cap="none" spc="-20" dirty="0" smtClean="0">
                <a:solidFill>
                  <a:schemeClr val="tx1">
                    <a:lumMod val="65000"/>
                    <a:lumOff val="35000"/>
                  </a:schemeClr>
                </a:solidFill>
                <a:latin typeface="Helvetica Neue" charset="0"/>
                <a:ea typeface="Helvetica Neue" charset="0"/>
                <a:cs typeface="Helvetica Neue" charset="0"/>
                <a:sym typeface="Century Gothic"/>
              </a:rPr>
              <a:t/>
            </a:r>
            <a:br>
              <a:rPr lang="es-419" sz="2000" u="none" strike="noStrike" cap="none" spc="-20" dirty="0" smtClean="0">
                <a:solidFill>
                  <a:schemeClr val="tx1">
                    <a:lumMod val="65000"/>
                    <a:lumOff val="35000"/>
                  </a:schemeClr>
                </a:solidFill>
                <a:latin typeface="Helvetica Neue" charset="0"/>
                <a:ea typeface="Helvetica Neue" charset="0"/>
                <a:cs typeface="Helvetica Neue" charset="0"/>
                <a:sym typeface="Century Gothic"/>
              </a:rPr>
            </a:br>
            <a:r>
              <a:rPr lang="es-419" sz="2000" u="none" strike="noStrike" cap="none" spc="-20" dirty="0" smtClean="0">
                <a:solidFill>
                  <a:schemeClr val="tx1">
                    <a:lumMod val="65000"/>
                    <a:lumOff val="35000"/>
                  </a:schemeClr>
                </a:solidFill>
                <a:latin typeface="Helvetica Neue" charset="0"/>
                <a:ea typeface="Helvetica Neue" charset="0"/>
                <a:cs typeface="Helvetica Neue" charset="0"/>
                <a:sym typeface="Century Gothic"/>
              </a:rPr>
              <a:t>el </a:t>
            </a:r>
            <a:r>
              <a:rPr lang="es-419" sz="2000" u="none" strike="noStrike" cap="none" spc="-20" dirty="0">
                <a:solidFill>
                  <a:schemeClr val="tx1">
                    <a:lumMod val="65000"/>
                    <a:lumOff val="35000"/>
                  </a:schemeClr>
                </a:solidFill>
                <a:latin typeface="Helvetica Neue" charset="0"/>
                <a:ea typeface="Helvetica Neue" charset="0"/>
                <a:cs typeface="Helvetica Neue" charset="0"/>
                <a:sym typeface="Century Gothic"/>
              </a:rPr>
              <a:t>papel de observador (y puede proporcionar comentarios al “supervisor”). </a:t>
            </a:r>
          </a:p>
          <a:p>
            <a:pPr>
              <a:lnSpc>
                <a:spcPct val="100000"/>
              </a:lnSpc>
              <a:spcBef>
                <a:spcPts val="6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15 minutos</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9618" r="45497"/>
          <a:stretch/>
        </p:blipFill>
        <p:spPr>
          <a:xfrm>
            <a:off x="0" y="0"/>
            <a:ext cx="2048256" cy="6858000"/>
          </a:xfrm>
          <a:prstGeom prst="rect">
            <a:avLst/>
          </a:prstGeom>
        </p:spPr>
      </p:pic>
      <p:sp>
        <p:nvSpPr>
          <p:cNvPr id="6" name="TextBox 5"/>
          <p:cNvSpPr txBox="1"/>
          <p:nvPr/>
        </p:nvSpPr>
        <p:spPr>
          <a:xfrm>
            <a:off x="2194560" y="6436077"/>
            <a:ext cx="5143500" cy="307777"/>
          </a:xfrm>
          <a:prstGeom prst="rect">
            <a:avLst/>
          </a:prstGeom>
          <a:noFill/>
        </p:spPr>
        <p:txBody>
          <a:bodyPr wrap="square" rtlCol="0">
            <a:spAutoFit/>
          </a:bodyPr>
          <a:lstStyle/>
          <a:p>
            <a:r>
              <a:rPr lang="es-419" sz="1400" i="1">
                <a:solidFill>
                  <a:schemeClr val="tx1">
                    <a:lumMod val="65000"/>
                    <a:lumOff val="35000"/>
                  </a:schemeClr>
                </a:solidFill>
                <a:latin typeface="Helvetica Neue" charset="0"/>
                <a:ea typeface="Helvetica Neue" charset="0"/>
                <a:cs typeface="Helvetica Neue" charset="0"/>
              </a:rPr>
              <a:t>Foto: Peter Biro, IRC</a:t>
            </a:r>
          </a:p>
        </p:txBody>
      </p:sp>
    </p:spTree>
    <p:extLst>
      <p:ext uri="{BB962C8B-B14F-4D97-AF65-F5344CB8AC3E}">
        <p14:creationId xmlns:p14="http://schemas.microsoft.com/office/powerpoint/2010/main" val="19376377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419" sz="4800" b="1">
                <a:solidFill>
                  <a:schemeClr val="bg1"/>
                </a:solidFill>
                <a:latin typeface="Helvetica Neue Medium" charset="0"/>
                <a:ea typeface="Helvetica Neue Medium" charset="0"/>
                <a:cs typeface="Helvetica Neue Medium" charset="0"/>
              </a:rPr>
              <a:t>¿PREGUNTAS?</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10522281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30622" t="-2" r="34585"/>
          <a:stretch/>
        </p:blipFill>
        <p:spPr>
          <a:xfrm>
            <a:off x="0" y="14990"/>
            <a:ext cx="4242216" cy="6858000"/>
          </a:xfrm>
          <a:prstGeom prst="rect">
            <a:avLst/>
          </a:prstGeom>
        </p:spPr>
      </p:pic>
      <p:cxnSp>
        <p:nvCxnSpPr>
          <p:cNvPr id="10" name="Straight Connector 9"/>
          <p:cNvCxnSpPr/>
          <p:nvPr/>
        </p:nvCxnSpPr>
        <p:spPr>
          <a:xfrm>
            <a:off x="4737140"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4970" y="5045413"/>
            <a:ext cx="4477787" cy="875485"/>
          </a:xfrm>
          <a:prstGeom prst="rect">
            <a:avLst/>
          </a:prstGeom>
        </p:spPr>
      </p:pic>
      <p:pic>
        <p:nvPicPr>
          <p:cNvPr id="8" name="Picture 10" descr="https://lh3.googleusercontent.com/QPo5Epuxx0w-qi65w7bM5AcgqkiJsdJI_IlCDwAcug5Z3ASpnPlre8EK_6J1cpoq84Kl1dqhbiHwD1h7emuToLMCV5h0MZAJpGZnVLHFul6r3lH_WxCcmo6cgLerwv_XQ_bL-EdKjg">
            <a:extLst>
              <a:ext uri="{FF2B5EF4-FFF2-40B4-BE49-F238E27FC236}">
                <a16:creationId xmlns:a16="http://schemas.microsoft.com/office/drawing/2014/main" id="{ABF78664-503F-EA45-A7D8-E210626DD6C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955932" y="4849415"/>
            <a:ext cx="3236067" cy="1259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2476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3" name="Shape 303"/>
          <p:cNvSpPr txBox="1">
            <a:spLocks noGrp="1"/>
          </p:cNvSpPr>
          <p:nvPr>
            <p:ph idx="1"/>
          </p:nvPr>
        </p:nvSpPr>
        <p:spPr>
          <a:xfrm>
            <a:off x="727725" y="2861168"/>
            <a:ext cx="5672328" cy="6206427"/>
          </a:xfrm>
          <a:prstGeom prst="rect">
            <a:avLst/>
          </a:prstGeom>
          <a:noFill/>
          <a:ln>
            <a:noFill/>
          </a:ln>
        </p:spPr>
        <p:txBody>
          <a:bodyPr lIns="91425" tIns="45700" rIns="91425" bIns="45700" anchor="t" anchorCtr="0">
            <a:noAutofit/>
          </a:bodyPr>
          <a:lstStyle/>
          <a:p>
            <a:pPr marL="0" indent="0">
              <a:lnSpc>
                <a:spcPct val="100000"/>
              </a:lnSpc>
              <a:spcBef>
                <a:spcPts val="600"/>
              </a:spcBef>
              <a:buNone/>
            </a:pPr>
            <a:endParaRPr lang="en-US" sz="2000" dirty="0">
              <a:solidFill>
                <a:schemeClr val="tx1">
                  <a:lumMod val="65000"/>
                  <a:lumOff val="35000"/>
                </a:schemeClr>
              </a:solidFill>
              <a:latin typeface="Helvetica Neue" charset="0"/>
              <a:ea typeface="Helvetica Neue" charset="0"/>
              <a:cs typeface="Helvetica Neue" charset="0"/>
            </a:endParaRPr>
          </a:p>
          <a:p>
            <a:pPr marL="0" indent="0">
              <a:lnSpc>
                <a:spcPct val="100000"/>
              </a:lnSpc>
              <a:spcBef>
                <a:spcPts val="600"/>
              </a:spcBef>
              <a:buNone/>
            </a:pPr>
            <a:r>
              <a:rPr lang="es-419" sz="2400" b="1" dirty="0">
                <a:solidFill>
                  <a:srgbClr val="97467D"/>
                </a:solidFill>
                <a:latin typeface="Helvetica Neue" charset="0"/>
                <a:ea typeface="Helvetica Neue" charset="0"/>
                <a:cs typeface="Helvetica Neue" charset="0"/>
              </a:rPr>
              <a:t>Propósito: </a:t>
            </a:r>
          </a:p>
          <a:p>
            <a:pPr marL="0" indent="0">
              <a:lnSpc>
                <a:spcPct val="100000"/>
              </a:lnSpc>
              <a:spcBef>
                <a:spcPts val="600"/>
              </a:spcBef>
              <a:buNone/>
            </a:pPr>
            <a:r>
              <a:rPr lang="es-419" sz="2000" dirty="0">
                <a:solidFill>
                  <a:schemeClr val="tx1">
                    <a:lumMod val="65000"/>
                    <a:lumOff val="35000"/>
                  </a:schemeClr>
                </a:solidFill>
                <a:latin typeface="Helvetica Neue" charset="0"/>
                <a:ea typeface="Helvetica Neue" charset="0"/>
                <a:cs typeface="Helvetica Neue" charset="0"/>
                <a:sym typeface="Century Gothic"/>
              </a:rPr>
              <a:t>Cumplir</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 </a:t>
            </a:r>
            <a:r>
              <a:rPr lang="es-419" sz="2000" dirty="0">
                <a:solidFill>
                  <a:schemeClr val="tx1">
                    <a:lumMod val="65000"/>
                    <a:lumOff val="35000"/>
                  </a:schemeClr>
                </a:solidFill>
                <a:latin typeface="Helvetica Neue" charset="0"/>
                <a:ea typeface="Helvetica Neue" charset="0"/>
                <a:cs typeface="Helvetica Neue" charset="0"/>
                <a:sym typeface="Century Gothic"/>
              </a:rPr>
              <a:t>con la función de gestión/rendición </a:t>
            </a:r>
            <a:r>
              <a:rPr lang="es-419" sz="2000" dirty="0" smtClean="0">
                <a:solidFill>
                  <a:schemeClr val="tx1">
                    <a:lumMod val="65000"/>
                    <a:lumOff val="35000"/>
                  </a:schemeClr>
                </a:solidFill>
                <a:latin typeface="Helvetica Neue" charset="0"/>
                <a:ea typeface="Helvetica Neue" charset="0"/>
                <a:cs typeface="Helvetica Neue" charset="0"/>
                <a:sym typeface="Century Gothic"/>
              </a:rPr>
              <a:t/>
            </a:r>
            <a:br>
              <a:rPr lang="es-419" sz="2000" dirty="0" smtClean="0">
                <a:solidFill>
                  <a:schemeClr val="tx1">
                    <a:lumMod val="65000"/>
                    <a:lumOff val="35000"/>
                  </a:schemeClr>
                </a:solidFill>
                <a:latin typeface="Helvetica Neue" charset="0"/>
                <a:ea typeface="Helvetica Neue" charset="0"/>
                <a:cs typeface="Helvetica Neue" charset="0"/>
                <a:sym typeface="Century Gothic"/>
              </a:rPr>
            </a:br>
            <a:r>
              <a:rPr lang="es-419" sz="2000" dirty="0" smtClean="0">
                <a:solidFill>
                  <a:schemeClr val="tx1">
                    <a:lumMod val="65000"/>
                    <a:lumOff val="35000"/>
                  </a:schemeClr>
                </a:solidFill>
                <a:latin typeface="Helvetica Neue" charset="0"/>
                <a:ea typeface="Helvetica Neue" charset="0"/>
                <a:cs typeface="Helvetica Neue" charset="0"/>
                <a:sym typeface="Century Gothic"/>
              </a:rPr>
              <a:t>de </a:t>
            </a:r>
            <a:r>
              <a:rPr lang="es-419" sz="2000" dirty="0">
                <a:solidFill>
                  <a:schemeClr val="tx1">
                    <a:lumMod val="65000"/>
                    <a:lumOff val="35000"/>
                  </a:schemeClr>
                </a:solidFill>
                <a:latin typeface="Helvetica Neue" charset="0"/>
                <a:ea typeface="Helvetica Neue" charset="0"/>
                <a:cs typeface="Helvetica Neue" charset="0"/>
                <a:sym typeface="Century Gothic"/>
              </a:rPr>
              <a:t>cuentas e identificar cualquier necesidad </a:t>
            </a:r>
            <a:r>
              <a:rPr lang="es-419" sz="2000" dirty="0" smtClean="0">
                <a:solidFill>
                  <a:schemeClr val="tx1">
                    <a:lumMod val="65000"/>
                    <a:lumOff val="35000"/>
                  </a:schemeClr>
                </a:solidFill>
                <a:latin typeface="Helvetica Neue" charset="0"/>
                <a:ea typeface="Helvetica Neue" charset="0"/>
                <a:cs typeface="Helvetica Neue" charset="0"/>
                <a:sym typeface="Century Gothic"/>
              </a:rPr>
              <a:t/>
            </a:r>
            <a:br>
              <a:rPr lang="es-419" sz="2000" dirty="0" smtClean="0">
                <a:solidFill>
                  <a:schemeClr val="tx1">
                    <a:lumMod val="65000"/>
                    <a:lumOff val="35000"/>
                  </a:schemeClr>
                </a:solidFill>
                <a:latin typeface="Helvetica Neue" charset="0"/>
                <a:ea typeface="Helvetica Neue" charset="0"/>
                <a:cs typeface="Helvetica Neue" charset="0"/>
                <a:sym typeface="Century Gothic"/>
              </a:rPr>
            </a:br>
            <a:r>
              <a:rPr lang="es-419" sz="2000" dirty="0" smtClean="0">
                <a:solidFill>
                  <a:schemeClr val="tx1">
                    <a:lumMod val="65000"/>
                    <a:lumOff val="35000"/>
                  </a:schemeClr>
                </a:solidFill>
                <a:latin typeface="Helvetica Neue" charset="0"/>
                <a:ea typeface="Helvetica Neue" charset="0"/>
                <a:cs typeface="Helvetica Neue" charset="0"/>
                <a:sym typeface="Century Gothic"/>
              </a:rPr>
              <a:t>de </a:t>
            </a:r>
            <a:r>
              <a:rPr lang="es-419" sz="2000" dirty="0">
                <a:solidFill>
                  <a:schemeClr val="tx1">
                    <a:lumMod val="65000"/>
                    <a:lumOff val="35000"/>
                  </a:schemeClr>
                </a:solidFill>
                <a:latin typeface="Helvetica Neue" charset="0"/>
                <a:ea typeface="Helvetica Neue" charset="0"/>
                <a:cs typeface="Helvetica Neue" charset="0"/>
                <a:sym typeface="Century Gothic"/>
              </a:rPr>
              <a:t>aprendizaje o desarrollo relacionada </a:t>
            </a:r>
            <a:r>
              <a:rPr lang="es-419" sz="2000" dirty="0" smtClean="0">
                <a:solidFill>
                  <a:schemeClr val="tx1">
                    <a:lumMod val="65000"/>
                    <a:lumOff val="35000"/>
                  </a:schemeClr>
                </a:solidFill>
                <a:latin typeface="Helvetica Neue" charset="0"/>
                <a:ea typeface="Helvetica Neue" charset="0"/>
                <a:cs typeface="Helvetica Neue" charset="0"/>
                <a:sym typeface="Century Gothic"/>
              </a:rPr>
              <a:t/>
            </a:r>
            <a:br>
              <a:rPr lang="es-419" sz="2000" dirty="0" smtClean="0">
                <a:solidFill>
                  <a:schemeClr val="tx1">
                    <a:lumMod val="65000"/>
                    <a:lumOff val="35000"/>
                  </a:schemeClr>
                </a:solidFill>
                <a:latin typeface="Helvetica Neue" charset="0"/>
                <a:ea typeface="Helvetica Neue" charset="0"/>
                <a:cs typeface="Helvetica Neue" charset="0"/>
                <a:sym typeface="Century Gothic"/>
              </a:rPr>
            </a:br>
            <a:r>
              <a:rPr lang="es-419" sz="2000" dirty="0" smtClean="0">
                <a:solidFill>
                  <a:schemeClr val="tx1">
                    <a:lumMod val="65000"/>
                    <a:lumOff val="35000"/>
                  </a:schemeClr>
                </a:solidFill>
                <a:latin typeface="Helvetica Neue" charset="0"/>
                <a:ea typeface="Helvetica Neue" charset="0"/>
                <a:cs typeface="Helvetica Neue" charset="0"/>
                <a:sym typeface="Century Gothic"/>
              </a:rPr>
              <a:t>con </a:t>
            </a:r>
            <a:r>
              <a:rPr lang="es-419" sz="2000" dirty="0">
                <a:solidFill>
                  <a:schemeClr val="tx1">
                    <a:lumMod val="65000"/>
                    <a:lumOff val="35000"/>
                  </a:schemeClr>
                </a:solidFill>
                <a:latin typeface="Helvetica Neue" charset="0"/>
                <a:ea typeface="Helvetica Neue" charset="0"/>
                <a:cs typeface="Helvetica Neue" charset="0"/>
                <a:sym typeface="Century Gothic"/>
              </a:rPr>
              <a:t>el proceso</a:t>
            </a:r>
          </a:p>
          <a:p>
            <a:pPr marL="0" indent="0">
              <a:lnSpc>
                <a:spcPct val="100000"/>
              </a:lnSpc>
              <a:spcBef>
                <a:spcPts val="0"/>
              </a:spcBef>
              <a:buNone/>
            </a:pPr>
            <a:endParaRPr lang="en-US" sz="2000" dirty="0">
              <a:solidFill>
                <a:schemeClr val="tx1">
                  <a:lumMod val="65000"/>
                  <a:lumOff val="35000"/>
                </a:schemeClr>
              </a:solidFill>
              <a:latin typeface="Helvetica Neue" charset="0"/>
              <a:ea typeface="Helvetica Neue" charset="0"/>
              <a:cs typeface="Helvetica Neue" charset="0"/>
            </a:endParaRPr>
          </a:p>
          <a:p>
            <a:pPr marL="0" indent="0">
              <a:lnSpc>
                <a:spcPct val="100000"/>
              </a:lnSpc>
              <a:spcBef>
                <a:spcPts val="600"/>
              </a:spcBef>
              <a:buNone/>
            </a:pPr>
            <a:r>
              <a:rPr lang="es-419" sz="2400" b="1" dirty="0">
                <a:solidFill>
                  <a:srgbClr val="97467D"/>
                </a:solidFill>
                <a:latin typeface="Helvetica Neue" charset="0"/>
                <a:ea typeface="Helvetica Neue" charset="0"/>
                <a:cs typeface="Helvetica Neue" charset="0"/>
              </a:rPr>
              <a:t>Frecuencia: </a:t>
            </a:r>
          </a:p>
          <a:p>
            <a:pPr marL="0" indent="0">
              <a:lnSpc>
                <a:spcPct val="100000"/>
              </a:lnSpc>
              <a:spcBef>
                <a:spcPts val="600"/>
              </a:spcBef>
              <a:buNone/>
            </a:pPr>
            <a:r>
              <a:rPr lang="es-419" sz="2000" dirty="0">
                <a:solidFill>
                  <a:schemeClr val="tx1">
                    <a:lumMod val="65000"/>
                    <a:lumOff val="35000"/>
                  </a:schemeClr>
                </a:solidFill>
                <a:latin typeface="Helvetica Neue" charset="0"/>
                <a:ea typeface="Helvetica Neue" charset="0"/>
                <a:cs typeface="Helvetica Neue" charset="0"/>
              </a:rPr>
              <a:t>Un supervisor debe revisar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entre 2 </a:t>
            </a:r>
            <a:r>
              <a:rPr lang="es-419" sz="2000" dirty="0">
                <a:solidFill>
                  <a:schemeClr val="tx1">
                    <a:lumMod val="65000"/>
                    <a:lumOff val="35000"/>
                  </a:schemeClr>
                </a:solidFill>
                <a:latin typeface="Helvetica Neue" charset="0"/>
                <a:ea typeface="Helvetica Neue" charset="0"/>
                <a:cs typeface="Helvetica Neue" charset="0"/>
              </a:rPr>
              <a:t>y 5 expedientes de </a:t>
            </a:r>
            <a:r>
              <a:rPr lang="es-419" sz="2000" dirty="0" smtClean="0">
                <a:solidFill>
                  <a:schemeClr val="tx1">
                    <a:lumMod val="65000"/>
                    <a:lumOff val="35000"/>
                  </a:schemeClr>
                </a:solidFill>
                <a:latin typeface="Helvetica Neue" charset="0"/>
                <a:ea typeface="Helvetica Neue" charset="0"/>
                <a:cs typeface="Helvetica Neue" charset="0"/>
              </a:rPr>
              <a:t>cada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trabajador </a:t>
            </a:r>
            <a:r>
              <a:rPr lang="es-419" sz="2000" dirty="0">
                <a:solidFill>
                  <a:schemeClr val="tx1">
                    <a:lumMod val="65000"/>
                    <a:lumOff val="35000"/>
                  </a:schemeClr>
                </a:solidFill>
                <a:latin typeface="Helvetica Neue" charset="0"/>
                <a:ea typeface="Helvetica Neue" charset="0"/>
                <a:cs typeface="Helvetica Neue" charset="0"/>
              </a:rPr>
              <a:t>social </a:t>
            </a:r>
            <a:r>
              <a:rPr lang="es-419" sz="2000" dirty="0" smtClean="0">
                <a:solidFill>
                  <a:schemeClr val="tx1">
                    <a:lumMod val="65000"/>
                    <a:lumOff val="35000"/>
                  </a:schemeClr>
                </a:solidFill>
                <a:latin typeface="Helvetica Neue" charset="0"/>
                <a:ea typeface="Helvetica Neue" charset="0"/>
                <a:cs typeface="Helvetica Neue" charset="0"/>
              </a:rPr>
              <a:t>mensualmente</a:t>
            </a:r>
            <a:endParaRPr lang="es-419" sz="2000" dirty="0">
              <a:solidFill>
                <a:schemeClr val="tx1">
                  <a:lumMod val="65000"/>
                  <a:lumOff val="35000"/>
                </a:schemeClr>
              </a:solidFill>
              <a:latin typeface="Helvetica Neue" charset="0"/>
              <a:ea typeface="Helvetica Neue" charset="0"/>
              <a:cs typeface="Helvetica Neue" charset="0"/>
            </a:endParaRPr>
          </a:p>
        </p:txBody>
      </p:sp>
      <p:sp>
        <p:nvSpPr>
          <p:cNvPr id="2" name="Rectangle 1"/>
          <p:cNvSpPr/>
          <p:nvPr/>
        </p:nvSpPr>
        <p:spPr>
          <a:xfrm>
            <a:off x="0" y="0"/>
            <a:ext cx="12192000" cy="1609344"/>
          </a:xfrm>
          <a:prstGeom prst="rect">
            <a:avLst/>
          </a:prstGeom>
          <a:solidFill>
            <a:srgbClr val="0167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6212114" y="2868125"/>
            <a:ext cx="5929086" cy="4262705"/>
          </a:xfrm>
          <a:prstGeom prst="rect">
            <a:avLst/>
          </a:prstGeom>
          <a:noFill/>
        </p:spPr>
        <p:txBody>
          <a:bodyPr wrap="square" rtlCol="0">
            <a:spAutoFit/>
          </a:bodyPr>
          <a:lstStyle/>
          <a:p>
            <a:pPr>
              <a:spcBef>
                <a:spcPts val="600"/>
              </a:spcBef>
            </a:pPr>
            <a:r>
              <a:rPr lang="es-419" sz="2400" b="1" dirty="0">
                <a:solidFill>
                  <a:srgbClr val="97467D"/>
                </a:solidFill>
                <a:latin typeface="Helvetica Neue" charset="0"/>
                <a:ea typeface="Helvetica Neue" charset="0"/>
                <a:cs typeface="Helvetica Neue" charset="0"/>
              </a:rPr>
              <a:t>Orientación: </a:t>
            </a:r>
          </a:p>
          <a:p>
            <a:pPr marL="285750" indent="-285750">
              <a:spcBef>
                <a:spcPts val="600"/>
              </a:spcBef>
              <a:buClr>
                <a:srgbClr val="97467D"/>
              </a:buClr>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Revisar los expedientes en cualquier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etapa del </a:t>
            </a:r>
            <a:r>
              <a:rPr lang="es-419" sz="2000" dirty="0">
                <a:solidFill>
                  <a:schemeClr val="tx1">
                    <a:lumMod val="65000"/>
                    <a:lumOff val="35000"/>
                  </a:schemeClr>
                </a:solidFill>
                <a:latin typeface="Helvetica Neue" charset="0"/>
                <a:ea typeface="Helvetica Neue" charset="0"/>
                <a:cs typeface="Helvetica Neue" charset="0"/>
              </a:rPr>
              <a:t>proceso de gestión de casos,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incluidos </a:t>
            </a:r>
            <a:r>
              <a:rPr lang="es-419" sz="2000" dirty="0">
                <a:solidFill>
                  <a:schemeClr val="tx1">
                    <a:lumMod val="65000"/>
                    <a:lumOff val="35000"/>
                  </a:schemeClr>
                </a:solidFill>
                <a:latin typeface="Helvetica Neue" charset="0"/>
                <a:ea typeface="Helvetica Neue" charset="0"/>
                <a:cs typeface="Helvetica Neue" charset="0"/>
              </a:rPr>
              <a:t>los expedientes cerrados</a:t>
            </a:r>
          </a:p>
          <a:p>
            <a:pPr marL="285750" indent="-285750">
              <a:spcBef>
                <a:spcPts val="600"/>
              </a:spcBef>
              <a:buClr>
                <a:srgbClr val="97467D"/>
              </a:buClr>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Marcar cualquier problema para realizar comentarios y su revisión</a:t>
            </a:r>
          </a:p>
          <a:p>
            <a:pPr marL="285750" indent="-285750">
              <a:spcBef>
                <a:spcPts val="600"/>
              </a:spcBef>
              <a:buClr>
                <a:srgbClr val="97467D"/>
              </a:buClr>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Observar las tendencias en el equipo </a:t>
            </a:r>
            <a:r>
              <a:rPr lang="es-419" sz="2000" dirty="0" smtClean="0">
                <a:solidFill>
                  <a:schemeClr val="tx1">
                    <a:lumMod val="65000"/>
                    <a:lumOff val="35000"/>
                  </a:schemeClr>
                </a:solidFill>
                <a:latin typeface="Helvetica Neue" charset="0"/>
                <a:ea typeface="Helvetica Neue" charset="0"/>
                <a:cs typeface="Helvetica Neue" charset="0"/>
              </a:rPr>
              <a:t>y </a:t>
            </a:r>
            <a:r>
              <a:rPr lang="es-419" sz="2000" dirty="0">
                <a:solidFill>
                  <a:schemeClr val="tx1">
                    <a:lumMod val="65000"/>
                    <a:lumOff val="35000"/>
                  </a:schemeClr>
                </a:solidFill>
                <a:latin typeface="Helvetica Neue" charset="0"/>
                <a:ea typeface="Helvetica Neue" charset="0"/>
                <a:cs typeface="Helvetica Neue" charset="0"/>
              </a:rPr>
              <a:t>abordarlas durante las sesiones </a:t>
            </a:r>
            <a:r>
              <a:rPr lang="es-419" sz="2000" dirty="0" smtClean="0">
                <a:solidFill>
                  <a:schemeClr val="tx1">
                    <a:lumMod val="65000"/>
                    <a:lumOff val="35000"/>
                  </a:schemeClr>
                </a:solidFill>
                <a:latin typeface="Helvetica Neue" charset="0"/>
                <a:ea typeface="Helvetica Neue" charset="0"/>
                <a:cs typeface="Helvetica Neue" charset="0"/>
              </a:rPr>
              <a:t>de </a:t>
            </a:r>
            <a:r>
              <a:rPr lang="es-419" sz="2000" dirty="0">
                <a:solidFill>
                  <a:schemeClr val="tx1">
                    <a:lumMod val="65000"/>
                    <a:lumOff val="35000"/>
                  </a:schemeClr>
                </a:solidFill>
                <a:latin typeface="Helvetica Neue" charset="0"/>
                <a:ea typeface="Helvetica Neue" charset="0"/>
                <a:cs typeface="Helvetica Neue" charset="0"/>
              </a:rPr>
              <a:t>supervisión</a:t>
            </a:r>
          </a:p>
          <a:p>
            <a:pPr>
              <a:spcBef>
                <a:spcPts val="600"/>
              </a:spcBef>
            </a:pPr>
            <a:r>
              <a:rPr lang="es-419" sz="2400" b="1" dirty="0">
                <a:solidFill>
                  <a:srgbClr val="97467D"/>
                </a:solidFill>
                <a:latin typeface="Helvetica Neue" charset="0"/>
                <a:ea typeface="Helvetica Neue" charset="0"/>
                <a:cs typeface="Helvetica Neue" charset="0"/>
              </a:rPr>
              <a:t>Herramienta: </a:t>
            </a:r>
          </a:p>
          <a:p>
            <a:pPr>
              <a:spcBef>
                <a:spcPts val="600"/>
              </a:spcBef>
            </a:pPr>
            <a:r>
              <a:rPr lang="es-419" sz="2000" dirty="0">
                <a:solidFill>
                  <a:schemeClr val="tx1">
                    <a:lumMod val="65000"/>
                    <a:lumOff val="35000"/>
                  </a:schemeClr>
                </a:solidFill>
                <a:latin typeface="Helvetica Neue" charset="0"/>
                <a:ea typeface="Helvetica Neue" charset="0"/>
                <a:cs typeface="Helvetica Neue" charset="0"/>
              </a:rPr>
              <a:t>Lista de Verificación del Expediente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del </a:t>
            </a:r>
            <a:r>
              <a:rPr lang="es-419" sz="2000" dirty="0">
                <a:solidFill>
                  <a:schemeClr val="tx1">
                    <a:lumMod val="65000"/>
                    <a:lumOff val="35000"/>
                  </a:schemeClr>
                </a:solidFill>
                <a:latin typeface="Helvetica Neue" charset="0"/>
                <a:ea typeface="Helvetica Neue" charset="0"/>
                <a:cs typeface="Helvetica Neue" charset="0"/>
              </a:rPr>
              <a:t>Caso</a:t>
            </a:r>
          </a:p>
          <a:p>
            <a:endParaRPr lang="en-US" dirty="0"/>
          </a:p>
        </p:txBody>
      </p:sp>
      <p:sp>
        <p:nvSpPr>
          <p:cNvPr id="302" name="Shape 302"/>
          <p:cNvSpPr txBox="1">
            <a:spLocks noGrp="1"/>
          </p:cNvSpPr>
          <p:nvPr>
            <p:ph type="title"/>
          </p:nvPr>
        </p:nvSpPr>
        <p:spPr>
          <a:xfrm>
            <a:off x="838200" y="580803"/>
            <a:ext cx="10515600"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600" b="1" u="none" strike="noStrike" cap="none">
                <a:solidFill>
                  <a:schemeClr val="bg1"/>
                </a:solidFill>
                <a:latin typeface="Helvetica Neue" charset="0"/>
                <a:ea typeface="Helvetica Neue" charset="0"/>
                <a:cs typeface="Helvetica Neue" charset="0"/>
                <a:sym typeface="Century Gothic"/>
              </a:rPr>
              <a:t>REVISIÓN DEL </a:t>
            </a:r>
            <a:r>
              <a:rPr lang="es-419" sz="3600" b="1">
                <a:solidFill>
                  <a:schemeClr val="bg1"/>
                </a:solidFill>
                <a:latin typeface="Helvetica Neue" charset="0"/>
                <a:ea typeface="Helvetica Neue" charset="0"/>
                <a:cs typeface="Helvetica Neue" charset="0"/>
                <a:sym typeface="Century Gothic"/>
              </a:rPr>
              <a:t>EXPEDIENTE DEL CASO</a:t>
            </a:r>
          </a:p>
        </p:txBody>
      </p:sp>
      <p:cxnSp>
        <p:nvCxnSpPr>
          <p:cNvPr id="6" name="Straight Connector 5"/>
          <p:cNvCxnSpPr/>
          <p:nvPr/>
        </p:nvCxnSpPr>
        <p:spPr>
          <a:xfrm>
            <a:off x="6022681"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246889" y="-365667"/>
            <a:ext cx="12609577" cy="1814882"/>
            <a:chOff x="-1" y="5043120"/>
            <a:chExt cx="12192001" cy="1814882"/>
          </a:xfrm>
        </p:grpSpPr>
        <p:pic>
          <p:nvPicPr>
            <p:cNvPr id="8" name="Picture 7"/>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9" name="Picture 8"/>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sp>
        <p:nvSpPr>
          <p:cNvPr id="4" name="TextBox 3"/>
          <p:cNvSpPr txBox="1"/>
          <p:nvPr/>
        </p:nvSpPr>
        <p:spPr>
          <a:xfrm>
            <a:off x="752855" y="1808822"/>
            <a:ext cx="10698915" cy="1431161"/>
          </a:xfrm>
          <a:prstGeom prst="rect">
            <a:avLst/>
          </a:prstGeom>
          <a:noFill/>
        </p:spPr>
        <p:txBody>
          <a:bodyPr wrap="square" rtlCol="0">
            <a:spAutoFit/>
          </a:bodyPr>
          <a:lstStyle/>
          <a:p>
            <a:pPr>
              <a:spcBef>
                <a:spcPts val="600"/>
              </a:spcBef>
            </a:pPr>
            <a:r>
              <a:rPr lang="es-419" sz="2400" b="1" dirty="0">
                <a:solidFill>
                  <a:srgbClr val="97467D"/>
                </a:solidFill>
                <a:latin typeface="Helvetica Neue" charset="0"/>
                <a:ea typeface="Helvetica Neue" charset="0"/>
                <a:cs typeface="Helvetica Neue" charset="0"/>
              </a:rPr>
              <a:t>Definición: </a:t>
            </a:r>
          </a:p>
          <a:p>
            <a:pPr>
              <a:spcBef>
                <a:spcPts val="600"/>
              </a:spcBef>
            </a:pPr>
            <a:r>
              <a:rPr lang="es-419" sz="2000" dirty="0">
                <a:solidFill>
                  <a:schemeClr val="tx1">
                    <a:lumMod val="65000"/>
                    <a:lumOff val="35000"/>
                  </a:schemeClr>
                </a:solidFill>
                <a:latin typeface="Helvetica Neue" charset="0"/>
                <a:ea typeface="Helvetica Neue" charset="0"/>
                <a:cs typeface="Helvetica Neue" charset="0"/>
              </a:rPr>
              <a:t>El supervisor verifica que se gestione adecuadamente el expediente del caso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y </a:t>
            </a:r>
            <a:r>
              <a:rPr lang="es-419" sz="2000" dirty="0">
                <a:solidFill>
                  <a:schemeClr val="tx1">
                    <a:lumMod val="65000"/>
                    <a:lumOff val="35000"/>
                  </a:schemeClr>
                </a:solidFill>
                <a:latin typeface="Helvetica Neue" charset="0"/>
                <a:ea typeface="Helvetica Neue" charset="0"/>
                <a:cs typeface="Helvetica Neue" charset="0"/>
              </a:rPr>
              <a:t>que la documentación y la conservación de registros cumplan con los estándares</a:t>
            </a:r>
          </a:p>
          <a:p>
            <a:endParaRPr lang="en-US" dirty="0"/>
          </a:p>
        </p:txBody>
      </p:sp>
      <p:pic>
        <p:nvPicPr>
          <p:cNvPr id="12" name="Picture 11"/>
          <p:cNvPicPr>
            <a:picLocks noChangeAspect="1"/>
          </p:cNvPicPr>
          <p:nvPr/>
        </p:nvPicPr>
        <p:blipFill>
          <a:blip r:embed="rId4"/>
          <a:stretch>
            <a:fillRect/>
          </a:stretch>
        </p:blipFill>
        <p:spPr>
          <a:xfrm>
            <a:off x="11060793" y="5887888"/>
            <a:ext cx="986457" cy="835587"/>
          </a:xfrm>
          <a:prstGeom prst="rect">
            <a:avLst/>
          </a:prstGeom>
        </p:spPr>
      </p:pic>
      <p:pic>
        <p:nvPicPr>
          <p:cNvPr id="5" name="Picture 4"/>
          <p:cNvPicPr>
            <a:picLocks noChangeAspect="1"/>
          </p:cNvPicPr>
          <p:nvPr/>
        </p:nvPicPr>
        <p:blipFill>
          <a:blip r:embed="rId5"/>
          <a:stretch>
            <a:fillRect/>
          </a:stretch>
        </p:blipFill>
        <p:spPr>
          <a:xfrm>
            <a:off x="10600960" y="526675"/>
            <a:ext cx="999729" cy="654690"/>
          </a:xfrm>
          <a:prstGeom prst="rect">
            <a:avLst/>
          </a:prstGeom>
        </p:spPr>
      </p:pic>
    </p:spTree>
    <p:extLst>
      <p:ext uri="{BB962C8B-B14F-4D97-AF65-F5344CB8AC3E}">
        <p14:creationId xmlns:p14="http://schemas.microsoft.com/office/powerpoint/2010/main" val="11326192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title"/>
          </p:nvPr>
        </p:nvSpPr>
        <p:spPr>
          <a:xfrm>
            <a:off x="417409" y="498800"/>
            <a:ext cx="11346420"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600" b="1" u="none" strike="noStrike" cap="none" dirty="0">
                <a:solidFill>
                  <a:srgbClr val="016794"/>
                </a:solidFill>
                <a:latin typeface="Helvetica Neue" charset="0"/>
                <a:ea typeface="Helvetica Neue" charset="0"/>
                <a:cs typeface="Helvetica Neue" charset="0"/>
                <a:sym typeface="Century Gothic"/>
              </a:rPr>
              <a:t>CÓMO UTILIZAR LA HERRAMIENTA</a:t>
            </a:r>
            <a:r>
              <a:rPr lang="es-419" sz="3600" b="1" dirty="0">
                <a:solidFill>
                  <a:srgbClr val="016794"/>
                </a:solidFill>
                <a:latin typeface="Helvetica Neue" charset="0"/>
                <a:ea typeface="Helvetica Neue" charset="0"/>
                <a:cs typeface="Helvetica Neue" charset="0"/>
                <a:sym typeface="Century Gothic"/>
              </a:rPr>
              <a:t> DE LA LISTA DE VERIFICACIÓN </a:t>
            </a:r>
            <a:r>
              <a:rPr lang="es-419" sz="3600" b="1" u="none" strike="noStrike" cap="none" dirty="0">
                <a:solidFill>
                  <a:srgbClr val="016794"/>
                </a:solidFill>
                <a:latin typeface="Helvetica Neue" charset="0"/>
                <a:ea typeface="Helvetica Neue" charset="0"/>
                <a:cs typeface="Helvetica Neue" charset="0"/>
                <a:sym typeface="Century Gothic"/>
              </a:rPr>
              <a:t>DEL EXPEDIENTE DEL </a:t>
            </a:r>
            <a:r>
              <a:rPr lang="es-419" sz="3600" b="1" dirty="0">
                <a:solidFill>
                  <a:srgbClr val="016794"/>
                </a:solidFill>
                <a:latin typeface="Helvetica Neue" charset="0"/>
                <a:ea typeface="Helvetica Neue" charset="0"/>
                <a:cs typeface="Helvetica Neue" charset="0"/>
                <a:sym typeface="Century Gothic"/>
              </a:rPr>
              <a:t>C</a:t>
            </a:r>
            <a:r>
              <a:rPr lang="es-419" sz="3600" b="1" u="none" strike="noStrike" cap="none" dirty="0">
                <a:solidFill>
                  <a:srgbClr val="016794"/>
                </a:solidFill>
                <a:latin typeface="Helvetica Neue" charset="0"/>
                <a:ea typeface="Helvetica Neue" charset="0"/>
                <a:cs typeface="Helvetica Neue" charset="0"/>
                <a:sym typeface="Century Gothic"/>
              </a:rPr>
              <a:t>ASO</a:t>
            </a:r>
          </a:p>
        </p:txBody>
      </p:sp>
      <p:sp>
        <p:nvSpPr>
          <p:cNvPr id="308" name="Shape 308"/>
          <p:cNvSpPr txBox="1">
            <a:spLocks noGrp="1"/>
          </p:cNvSpPr>
          <p:nvPr>
            <p:ph idx="1"/>
          </p:nvPr>
        </p:nvSpPr>
        <p:spPr>
          <a:xfrm>
            <a:off x="4379878" y="2289593"/>
            <a:ext cx="6745321" cy="4056343"/>
          </a:xfrm>
          <a:prstGeom prst="rect">
            <a:avLst/>
          </a:prstGeom>
          <a:noFill/>
          <a:ln>
            <a:noFill/>
          </a:ln>
        </p:spPr>
        <p:txBody>
          <a:bodyPr lIns="91425" tIns="45700" rIns="91425" bIns="45700" anchor="t" anchorCtr="0">
            <a:noAutofit/>
          </a:bodyPr>
          <a:lstStyle/>
          <a:p>
            <a:pPr marL="342900" marR="0" lvl="0" indent="-342900" rtl="0">
              <a:lnSpc>
                <a:spcPct val="100000"/>
              </a:lnSpc>
              <a:spcBef>
                <a:spcPts val="600"/>
              </a:spcBef>
              <a:spcAft>
                <a:spcPts val="0"/>
              </a:spcAft>
              <a:buClr>
                <a:srgbClr val="97467D"/>
              </a:buClr>
              <a:buSzPct val="100000"/>
              <a:buFont typeface="+mj-lt"/>
              <a:buAutoNum type="arabicPeriod"/>
            </a:pPr>
            <a:r>
              <a:rPr lang="es-419" sz="2000" dirty="0">
                <a:solidFill>
                  <a:schemeClr val="tx1">
                    <a:lumMod val="65000"/>
                    <a:lumOff val="35000"/>
                  </a:schemeClr>
                </a:solidFill>
                <a:latin typeface="Helvetica Neue" charset="0"/>
                <a:ea typeface="Helvetica Neue" charset="0"/>
                <a:cs typeface="Helvetica Neue" charset="0"/>
              </a:rPr>
              <a:t>Repase un ejemplo de expediente de caso junto con su equipo o grupo utilizando la herramienta de la lista de verificación</a:t>
            </a:r>
          </a:p>
          <a:p>
            <a:pPr marL="342900" marR="0" lvl="0" indent="-342900" rtl="0">
              <a:lnSpc>
                <a:spcPct val="100000"/>
              </a:lnSpc>
              <a:spcBef>
                <a:spcPts val="600"/>
              </a:spcBef>
              <a:spcAft>
                <a:spcPts val="0"/>
              </a:spcAft>
              <a:buClr>
                <a:srgbClr val="97467D"/>
              </a:buClr>
              <a:buSzPct val="100000"/>
              <a:buFont typeface="+mj-lt"/>
              <a:buAutoNum type="arabicPeriod"/>
            </a:pPr>
            <a:endParaRPr lang="en-US" sz="2000" dirty="0">
              <a:solidFill>
                <a:schemeClr val="tx1">
                  <a:lumMod val="65000"/>
                  <a:lumOff val="35000"/>
                </a:schemeClr>
              </a:solidFill>
              <a:latin typeface="Helvetica Neue" charset="0"/>
              <a:ea typeface="Helvetica Neue" charset="0"/>
              <a:cs typeface="Helvetica Neue" charset="0"/>
            </a:endParaRPr>
          </a:p>
          <a:p>
            <a:pPr marL="342900" marR="0" lvl="0" indent="-342900" rtl="0">
              <a:lnSpc>
                <a:spcPct val="100000"/>
              </a:lnSpc>
              <a:spcBef>
                <a:spcPts val="600"/>
              </a:spcBef>
              <a:spcAft>
                <a:spcPts val="0"/>
              </a:spcAft>
              <a:buClr>
                <a:srgbClr val="97467D"/>
              </a:buClr>
              <a:buSzPct val="100000"/>
              <a:buFont typeface="+mj-lt"/>
              <a:buAutoNum type="arabicPeriod"/>
            </a:pPr>
            <a:r>
              <a:rPr lang="es-419" sz="2000" dirty="0">
                <a:solidFill>
                  <a:schemeClr val="tx1">
                    <a:lumMod val="65000"/>
                    <a:lumOff val="35000"/>
                  </a:schemeClr>
                </a:solidFill>
                <a:latin typeface="Helvetica Neue" charset="0"/>
                <a:ea typeface="Helvetica Neue" charset="0"/>
                <a:cs typeface="Helvetica Neue" charset="0"/>
              </a:rPr>
              <a:t>Discuta con su equipo o grupo qué observaciones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se </a:t>
            </a:r>
            <a:r>
              <a:rPr lang="es-419" sz="2000" dirty="0">
                <a:solidFill>
                  <a:schemeClr val="tx1">
                    <a:lumMod val="65000"/>
                    <a:lumOff val="35000"/>
                  </a:schemeClr>
                </a:solidFill>
                <a:latin typeface="Helvetica Neue" charset="0"/>
                <a:ea typeface="Helvetica Neue" charset="0"/>
                <a:cs typeface="Helvetica Neue" charset="0"/>
              </a:rPr>
              <a:t>pueden hacer sobre la documentación</a:t>
            </a:r>
          </a:p>
        </p:txBody>
      </p:sp>
      <p:sp>
        <p:nvSpPr>
          <p:cNvPr id="2" name="Rectangle 1"/>
          <p:cNvSpPr/>
          <p:nvPr/>
        </p:nvSpPr>
        <p:spPr>
          <a:xfrm>
            <a:off x="4379879" y="4650683"/>
            <a:ext cx="7195264" cy="1641475"/>
          </a:xfrm>
          <a:prstGeom prst="rect">
            <a:avLst/>
          </a:prstGeom>
        </p:spPr>
        <p:txBody>
          <a:bodyPr wrap="square">
            <a:spAutoFit/>
          </a:bodyPr>
          <a:lstStyle/>
          <a:p>
            <a:pPr lvl="0">
              <a:spcBef>
                <a:spcPts val="1000"/>
              </a:spcBef>
              <a:buClr>
                <a:srgbClr val="EFEFEF"/>
              </a:buClr>
              <a:buSzPct val="80000"/>
            </a:pPr>
            <a:r>
              <a:rPr lang="es-419" sz="2400" b="1" u="sng" dirty="0">
                <a:solidFill>
                  <a:srgbClr val="97467D"/>
                </a:solidFill>
                <a:latin typeface="Helvetica Neue" charset="0"/>
                <a:ea typeface="Helvetica Neue" charset="0"/>
                <a:cs typeface="Helvetica Neue" charset="0"/>
                <a:sym typeface="Century Gothic"/>
              </a:rPr>
              <a:t>Como supervisores:</a:t>
            </a:r>
          </a:p>
          <a:p>
            <a:pPr marL="285750" lvl="1" indent="-285750">
              <a:spcBef>
                <a:spcPts val="10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¿Qué preocupaciones y preguntas tendría para este caso?</a:t>
            </a:r>
          </a:p>
          <a:p>
            <a:pPr marL="285750" lvl="1" indent="-285750">
              <a:spcBef>
                <a:spcPts val="1000"/>
              </a:spcBef>
              <a:buClr>
                <a:srgbClr val="97467D"/>
              </a:buClr>
              <a:buSzPct val="10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¿Qué comentarios daría o acciones recomendaría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para </a:t>
            </a:r>
            <a:r>
              <a:rPr lang="es-419" sz="2000" dirty="0">
                <a:solidFill>
                  <a:schemeClr val="tx1">
                    <a:lumMod val="65000"/>
                    <a:lumOff val="35000"/>
                  </a:schemeClr>
                </a:solidFill>
                <a:latin typeface="Helvetica Neue" charset="0"/>
                <a:ea typeface="Helvetica Neue" charset="0"/>
                <a:cs typeface="Helvetica Neue" charset="0"/>
              </a:rPr>
              <a:t>el trabajador social?</a:t>
            </a:r>
          </a:p>
        </p:txBody>
      </p:sp>
      <p:cxnSp>
        <p:nvCxnSpPr>
          <p:cNvPr id="8" name="Straight Connector 7"/>
          <p:cNvCxnSpPr/>
          <p:nvPr/>
        </p:nvCxnSpPr>
        <p:spPr>
          <a:xfrm flipV="1">
            <a:off x="627807" y="1824361"/>
            <a:ext cx="10572698" cy="1"/>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52105" y="1778223"/>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151" y="3720247"/>
            <a:ext cx="2497078" cy="1119380"/>
          </a:xfrm>
          <a:prstGeom prst="rect">
            <a:avLst/>
          </a:prstGeom>
        </p:spPr>
      </p:pic>
    </p:spTree>
    <p:extLst>
      <p:ext uri="{BB962C8B-B14F-4D97-AF65-F5344CB8AC3E}">
        <p14:creationId xmlns:p14="http://schemas.microsoft.com/office/powerpoint/2010/main" val="2205369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419" sz="4800" b="1">
                <a:solidFill>
                  <a:schemeClr val="bg1"/>
                </a:solidFill>
                <a:latin typeface="Helvetica Neue Medium" charset="0"/>
                <a:ea typeface="Helvetica Neue Medium" charset="0"/>
                <a:cs typeface="Helvetica Neue Medium" charset="0"/>
              </a:rPr>
              <a:t>¿PREGUNTAS?</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21216520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 name="Rectangle 1"/>
          <p:cNvSpPr/>
          <p:nvPr/>
        </p:nvSpPr>
        <p:spPr>
          <a:xfrm>
            <a:off x="3671778" y="0"/>
            <a:ext cx="8973311"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8" name="Shape 288"/>
          <p:cNvSpPr txBox="1">
            <a:spLocks noGrp="1"/>
          </p:cNvSpPr>
          <p:nvPr>
            <p:ph type="title"/>
          </p:nvPr>
        </p:nvSpPr>
        <p:spPr>
          <a:xfrm>
            <a:off x="232630" y="2539763"/>
            <a:ext cx="4125432" cy="1325563"/>
          </a:xfrm>
          <a:prstGeom prst="rect">
            <a:avLst/>
          </a:prstGeom>
          <a:noFill/>
          <a:ln>
            <a:noFill/>
          </a:ln>
        </p:spPr>
        <p:txBody>
          <a:bodyPr lIns="91425" tIns="45700" rIns="91425" bIns="45700" anchor="t" anchorCtr="0">
            <a:noAutofit/>
          </a:bodyPr>
          <a:lstStyle/>
          <a:p>
            <a:pPr marL="0" marR="0" lvl="0" indent="0" rtl="0">
              <a:spcBef>
                <a:spcPts val="600"/>
              </a:spcBef>
              <a:buClr>
                <a:srgbClr val="151515"/>
              </a:buClr>
              <a:buSzPct val="25000"/>
              <a:buFont typeface="Century Gothic"/>
              <a:buNone/>
            </a:pPr>
            <a:r>
              <a:rPr lang="es-419" sz="3600" b="1" u="none" strike="noStrike" cap="none">
                <a:solidFill>
                  <a:srgbClr val="97467D"/>
                </a:solidFill>
                <a:latin typeface="Helvetica Neue" charset="0"/>
                <a:ea typeface="Helvetica Neue" charset="0"/>
                <a:cs typeface="Helvetica Neue" charset="0"/>
                <a:sym typeface="Century Gothic"/>
              </a:rPr>
              <a:t>DISCUSIONES DEL CASO</a:t>
            </a:r>
          </a:p>
        </p:txBody>
      </p:sp>
      <p:sp>
        <p:nvSpPr>
          <p:cNvPr id="289" name="Shape 289"/>
          <p:cNvSpPr txBox="1">
            <a:spLocks noGrp="1"/>
          </p:cNvSpPr>
          <p:nvPr>
            <p:ph idx="1"/>
          </p:nvPr>
        </p:nvSpPr>
        <p:spPr>
          <a:xfrm>
            <a:off x="4000525" y="375275"/>
            <a:ext cx="8414213" cy="7324133"/>
          </a:xfrm>
          <a:prstGeom prst="rect">
            <a:avLst/>
          </a:prstGeom>
          <a:noFill/>
          <a:ln>
            <a:noFill/>
          </a:ln>
        </p:spPr>
        <p:txBody>
          <a:bodyPr lIns="91425" tIns="45700" rIns="91425" bIns="45700" anchor="t" anchorCtr="0">
            <a:noAutofit/>
          </a:bodyPr>
          <a:lstStyle/>
          <a:p>
            <a:pPr marL="0" indent="0">
              <a:lnSpc>
                <a:spcPct val="100000"/>
              </a:lnSpc>
              <a:spcBef>
                <a:spcPts val="600"/>
              </a:spcBef>
              <a:buSzPct val="79999"/>
              <a:buNone/>
            </a:pPr>
            <a:r>
              <a:rPr lang="es-419" sz="2000" b="1" dirty="0">
                <a:solidFill>
                  <a:schemeClr val="bg1"/>
                </a:solidFill>
                <a:latin typeface="Helvetica Neue" charset="0"/>
                <a:ea typeface="Helvetica Neue" charset="0"/>
                <a:cs typeface="Helvetica Neue" charset="0"/>
              </a:rPr>
              <a:t>Definición: </a:t>
            </a:r>
          </a:p>
          <a:p>
            <a:pPr marL="0" indent="0">
              <a:lnSpc>
                <a:spcPct val="100000"/>
              </a:lnSpc>
              <a:spcBef>
                <a:spcPts val="600"/>
              </a:spcBef>
              <a:buSzPct val="79999"/>
              <a:buNone/>
            </a:pPr>
            <a:r>
              <a:rPr lang="es-419" sz="2000" dirty="0">
                <a:solidFill>
                  <a:schemeClr val="bg1"/>
                </a:solidFill>
                <a:latin typeface="Helvetica Neue" charset="0"/>
                <a:ea typeface="Helvetica Neue" charset="0"/>
                <a:cs typeface="Helvetica Neue" charset="0"/>
              </a:rPr>
              <a:t>Una discusión exhaustiva de un caso para reflejar, procesar, analizar, explorar opciones y determinar el procedimiento a seguir</a:t>
            </a:r>
          </a:p>
          <a:p>
            <a:pPr marL="0" indent="0">
              <a:lnSpc>
                <a:spcPct val="100000"/>
              </a:lnSpc>
              <a:spcBef>
                <a:spcPts val="600"/>
              </a:spcBef>
              <a:buSzPct val="79999"/>
              <a:buNone/>
            </a:pPr>
            <a:endParaRPr lang="en-US" sz="2000" dirty="0">
              <a:solidFill>
                <a:schemeClr val="bg1"/>
              </a:solidFill>
              <a:latin typeface="Helvetica Neue" charset="0"/>
              <a:ea typeface="Helvetica Neue" charset="0"/>
              <a:cs typeface="Helvetica Neue" charset="0"/>
            </a:endParaRPr>
          </a:p>
          <a:p>
            <a:pPr marL="0" indent="0">
              <a:lnSpc>
                <a:spcPct val="100000"/>
              </a:lnSpc>
              <a:spcBef>
                <a:spcPts val="600"/>
              </a:spcBef>
              <a:buNone/>
            </a:pPr>
            <a:r>
              <a:rPr lang="es-419" sz="2000" b="1" dirty="0">
                <a:solidFill>
                  <a:schemeClr val="bg1"/>
                </a:solidFill>
                <a:latin typeface="Helvetica Neue" charset="0"/>
                <a:ea typeface="Helvetica Neue" charset="0"/>
                <a:cs typeface="Helvetica Neue" charset="0"/>
              </a:rPr>
              <a:t>Propósito: </a:t>
            </a:r>
          </a:p>
          <a:p>
            <a:pPr marL="0" indent="0">
              <a:lnSpc>
                <a:spcPct val="100000"/>
              </a:lnSpc>
              <a:spcBef>
                <a:spcPts val="600"/>
              </a:spcBef>
              <a:buNone/>
            </a:pPr>
            <a:r>
              <a:rPr lang="es-419" sz="2000" dirty="0">
                <a:solidFill>
                  <a:schemeClr val="bg1"/>
                </a:solidFill>
                <a:latin typeface="Helvetica Neue" charset="0"/>
                <a:ea typeface="Helvetica Neue" charset="0"/>
                <a:cs typeface="Helvetica Neue" charset="0"/>
              </a:rPr>
              <a:t>Apoyar a los trabajadores sociales con los casos difíciles o complejos</a:t>
            </a:r>
          </a:p>
          <a:p>
            <a:pPr marL="0" indent="0">
              <a:lnSpc>
                <a:spcPct val="100000"/>
              </a:lnSpc>
              <a:spcBef>
                <a:spcPts val="600"/>
              </a:spcBef>
              <a:buNone/>
            </a:pPr>
            <a:endParaRPr lang="en-US" sz="2000" dirty="0">
              <a:solidFill>
                <a:schemeClr val="bg1"/>
              </a:solidFill>
              <a:latin typeface="Helvetica Neue" charset="0"/>
              <a:ea typeface="Helvetica Neue" charset="0"/>
              <a:cs typeface="Helvetica Neue" charset="0"/>
            </a:endParaRPr>
          </a:p>
          <a:p>
            <a:pPr marL="0" indent="0">
              <a:lnSpc>
                <a:spcPct val="100000"/>
              </a:lnSpc>
              <a:spcBef>
                <a:spcPts val="600"/>
              </a:spcBef>
              <a:buNone/>
            </a:pPr>
            <a:r>
              <a:rPr lang="es-419" sz="2000" b="1" dirty="0">
                <a:solidFill>
                  <a:schemeClr val="bg1"/>
                </a:solidFill>
                <a:latin typeface="Helvetica Neue" charset="0"/>
                <a:ea typeface="Helvetica Neue" charset="0"/>
                <a:cs typeface="Helvetica Neue" charset="0"/>
              </a:rPr>
              <a:t>Frecuencia: </a:t>
            </a:r>
          </a:p>
          <a:p>
            <a:pPr marL="0" indent="0">
              <a:lnSpc>
                <a:spcPct val="100000"/>
              </a:lnSpc>
              <a:spcBef>
                <a:spcPts val="600"/>
              </a:spcBef>
              <a:buNone/>
            </a:pPr>
            <a:r>
              <a:rPr lang="es-419" sz="2000" dirty="0">
                <a:solidFill>
                  <a:schemeClr val="bg1"/>
                </a:solidFill>
                <a:latin typeface="Helvetica Neue" charset="0"/>
                <a:ea typeface="Helvetica Neue" charset="0"/>
                <a:cs typeface="Helvetica Neue" charset="0"/>
              </a:rPr>
              <a:t>Según las necesidades y los estándares de la agencia</a:t>
            </a:r>
          </a:p>
          <a:p>
            <a:pPr marL="0" indent="0">
              <a:lnSpc>
                <a:spcPct val="100000"/>
              </a:lnSpc>
              <a:spcBef>
                <a:spcPts val="600"/>
              </a:spcBef>
              <a:buNone/>
            </a:pPr>
            <a:endParaRPr lang="en-US" sz="2000" dirty="0">
              <a:solidFill>
                <a:schemeClr val="bg1"/>
              </a:solidFill>
              <a:latin typeface="Helvetica Neue" charset="0"/>
              <a:ea typeface="Helvetica Neue" charset="0"/>
              <a:cs typeface="Helvetica Neue" charset="0"/>
            </a:endParaRPr>
          </a:p>
          <a:p>
            <a:pPr marL="0" indent="0">
              <a:lnSpc>
                <a:spcPct val="100000"/>
              </a:lnSpc>
              <a:spcBef>
                <a:spcPts val="600"/>
              </a:spcBef>
              <a:buNone/>
            </a:pPr>
            <a:r>
              <a:rPr lang="es-419" sz="2000" b="1" dirty="0">
                <a:solidFill>
                  <a:schemeClr val="bg1"/>
                </a:solidFill>
                <a:latin typeface="Helvetica Neue" charset="0"/>
                <a:ea typeface="Helvetica Neue" charset="0"/>
                <a:cs typeface="Helvetica Neue" charset="0"/>
              </a:rPr>
              <a:t>Orientación: </a:t>
            </a:r>
          </a:p>
          <a:p>
            <a:pPr marL="0" indent="0">
              <a:lnSpc>
                <a:spcPct val="100000"/>
              </a:lnSpc>
              <a:spcBef>
                <a:spcPts val="600"/>
              </a:spcBef>
              <a:buNone/>
            </a:pPr>
            <a:r>
              <a:rPr lang="es-419" sz="2000" dirty="0">
                <a:solidFill>
                  <a:schemeClr val="bg1"/>
                </a:solidFill>
                <a:latin typeface="Helvetica Neue" charset="0"/>
                <a:ea typeface="Helvetica Neue" charset="0"/>
                <a:cs typeface="Helvetica Neue" charset="0"/>
              </a:rPr>
              <a:t>Se puede discutir en sesiones individuales o reuniones de gestión </a:t>
            </a:r>
            <a:r>
              <a:rPr lang="es-419" sz="2000" dirty="0" smtClean="0">
                <a:solidFill>
                  <a:schemeClr val="bg1"/>
                </a:solidFill>
                <a:latin typeface="Helvetica Neue" charset="0"/>
                <a:ea typeface="Helvetica Neue" charset="0"/>
                <a:cs typeface="Helvetica Neue" charset="0"/>
              </a:rPr>
              <a:t/>
            </a:r>
            <a:br>
              <a:rPr lang="es-419" sz="2000" dirty="0" smtClean="0">
                <a:solidFill>
                  <a:schemeClr val="bg1"/>
                </a:solidFill>
                <a:latin typeface="Helvetica Neue" charset="0"/>
                <a:ea typeface="Helvetica Neue" charset="0"/>
                <a:cs typeface="Helvetica Neue" charset="0"/>
              </a:rPr>
            </a:br>
            <a:r>
              <a:rPr lang="es-419" sz="2000" dirty="0" smtClean="0">
                <a:solidFill>
                  <a:schemeClr val="bg1"/>
                </a:solidFill>
                <a:latin typeface="Helvetica Neue" charset="0"/>
                <a:ea typeface="Helvetica Neue" charset="0"/>
                <a:cs typeface="Helvetica Neue" charset="0"/>
              </a:rPr>
              <a:t>de </a:t>
            </a:r>
            <a:r>
              <a:rPr lang="es-419" sz="2000" dirty="0">
                <a:solidFill>
                  <a:schemeClr val="bg1"/>
                </a:solidFill>
                <a:latin typeface="Helvetica Neue" charset="0"/>
                <a:ea typeface="Helvetica Neue" charset="0"/>
                <a:cs typeface="Helvetica Neue" charset="0"/>
              </a:rPr>
              <a:t>casos, con preparación. Mencione los principios guía</a:t>
            </a:r>
          </a:p>
          <a:p>
            <a:pPr marL="0" indent="0">
              <a:lnSpc>
                <a:spcPct val="100000"/>
              </a:lnSpc>
              <a:spcBef>
                <a:spcPts val="600"/>
              </a:spcBef>
              <a:buNone/>
            </a:pPr>
            <a:endParaRPr lang="en-US" sz="2000" dirty="0">
              <a:solidFill>
                <a:schemeClr val="bg1"/>
              </a:solidFill>
              <a:latin typeface="Helvetica Neue" charset="0"/>
              <a:ea typeface="Helvetica Neue" charset="0"/>
              <a:cs typeface="Helvetica Neue" charset="0"/>
            </a:endParaRPr>
          </a:p>
          <a:p>
            <a:pPr marL="0" indent="0">
              <a:lnSpc>
                <a:spcPct val="100000"/>
              </a:lnSpc>
              <a:spcBef>
                <a:spcPts val="600"/>
              </a:spcBef>
              <a:buNone/>
            </a:pPr>
            <a:r>
              <a:rPr lang="es-419" sz="2000" b="1" dirty="0">
                <a:solidFill>
                  <a:schemeClr val="bg1"/>
                </a:solidFill>
                <a:latin typeface="Helvetica Neue" charset="0"/>
                <a:ea typeface="Helvetica Neue" charset="0"/>
                <a:cs typeface="Helvetica Neue" charset="0"/>
              </a:rPr>
              <a:t>Herramienta: </a:t>
            </a:r>
          </a:p>
          <a:p>
            <a:pPr marL="0" indent="0">
              <a:lnSpc>
                <a:spcPct val="100000"/>
              </a:lnSpc>
              <a:spcBef>
                <a:spcPts val="600"/>
              </a:spcBef>
              <a:buNone/>
            </a:pPr>
            <a:r>
              <a:rPr lang="es-419" sz="2000" dirty="0">
                <a:solidFill>
                  <a:schemeClr val="bg1"/>
                </a:solidFill>
                <a:latin typeface="Helvetica Neue" charset="0"/>
                <a:ea typeface="Helvetica Neue" charset="0"/>
                <a:cs typeface="Helvetica Neue" charset="0"/>
              </a:rPr>
              <a:t>Herramienta para la Discusión del Caso</a:t>
            </a:r>
          </a:p>
        </p:txBody>
      </p:sp>
      <p:sp>
        <p:nvSpPr>
          <p:cNvPr id="5" name="Rectangle 4"/>
          <p:cNvSpPr/>
          <p:nvPr/>
        </p:nvSpPr>
        <p:spPr>
          <a:xfrm>
            <a:off x="232630" y="3646386"/>
            <a:ext cx="3163604" cy="80702"/>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702846" y="4421153"/>
            <a:ext cx="806217" cy="527965"/>
          </a:xfrm>
          <a:prstGeom prst="rect">
            <a:avLst/>
          </a:prstGeom>
        </p:spPr>
      </p:pic>
      <p:pic>
        <p:nvPicPr>
          <p:cNvPr id="8" name="Picture 7"/>
          <p:cNvPicPr>
            <a:picLocks noChangeAspect="1"/>
          </p:cNvPicPr>
          <p:nvPr/>
        </p:nvPicPr>
        <p:blipFill>
          <a:blip r:embed="rId4"/>
          <a:stretch>
            <a:fillRect/>
          </a:stretch>
        </p:blipFill>
        <p:spPr>
          <a:xfrm>
            <a:off x="1985255" y="4302223"/>
            <a:ext cx="690228" cy="669726"/>
          </a:xfrm>
          <a:prstGeom prst="rect">
            <a:avLst/>
          </a:prstGeom>
        </p:spPr>
      </p:pic>
    </p:spTree>
    <p:extLst>
      <p:ext uri="{BB962C8B-B14F-4D97-AF65-F5344CB8AC3E}">
        <p14:creationId xmlns:p14="http://schemas.microsoft.com/office/powerpoint/2010/main" val="7964264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6" name="Rectangle 5"/>
          <p:cNvSpPr/>
          <p:nvPr/>
        </p:nvSpPr>
        <p:spPr>
          <a:xfrm>
            <a:off x="0" y="0"/>
            <a:ext cx="8066567"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Shape 296"/>
          <p:cNvSpPr txBox="1">
            <a:spLocks noGrp="1"/>
          </p:cNvSpPr>
          <p:nvPr>
            <p:ph idx="1"/>
          </p:nvPr>
        </p:nvSpPr>
        <p:spPr>
          <a:xfrm>
            <a:off x="2036335" y="2229084"/>
            <a:ext cx="5307893" cy="4641381"/>
          </a:xfrm>
          <a:prstGeom prst="rect">
            <a:avLst/>
          </a:prstGeom>
          <a:noFill/>
          <a:ln>
            <a:noFill/>
          </a:ln>
        </p:spPr>
        <p:txBody>
          <a:bodyPr lIns="91425" tIns="45700" rIns="91425" bIns="45700" anchor="t" anchorCtr="0">
            <a:noAutofit/>
          </a:bodyPr>
          <a:lstStyle/>
          <a:p>
            <a:pPr marL="0" marR="0" lvl="0" indent="0" algn="l" rtl="0">
              <a:lnSpc>
                <a:spcPct val="100000"/>
              </a:lnSpc>
              <a:spcBef>
                <a:spcPts val="600"/>
              </a:spcBef>
              <a:spcAft>
                <a:spcPts val="0"/>
              </a:spcAft>
              <a:buClr>
                <a:srgbClr val="EFEFEF"/>
              </a:buClr>
              <a:buSzPct val="80000"/>
              <a:buNone/>
            </a:pPr>
            <a:r>
              <a:rPr lang="es-419" sz="2400" u="none" strike="noStrike" cap="none" dirty="0">
                <a:solidFill>
                  <a:schemeClr val="bg1"/>
                </a:solidFill>
                <a:latin typeface="Helvetica Neue" charset="0"/>
                <a:ea typeface="Helvetica Neue" charset="0"/>
                <a:cs typeface="Helvetica Neue" charset="0"/>
                <a:sym typeface="Century Gothic"/>
              </a:rPr>
              <a:t>Revise el caso junto con su grupo utilizando la Herramienta de Discusión del Caso</a:t>
            </a:r>
          </a:p>
          <a:p>
            <a:pPr marL="0" marR="0" lvl="0" indent="0" algn="l" rtl="0">
              <a:lnSpc>
                <a:spcPct val="150000"/>
              </a:lnSpc>
              <a:spcBef>
                <a:spcPts val="600"/>
              </a:spcBef>
              <a:spcAft>
                <a:spcPts val="0"/>
              </a:spcAft>
              <a:buClr>
                <a:srgbClr val="EFEFEF"/>
              </a:buClr>
              <a:buSzPct val="80000"/>
              <a:buNone/>
            </a:pPr>
            <a:endParaRPr lang="en-US" sz="2400" u="none" strike="noStrike" cap="none" dirty="0">
              <a:solidFill>
                <a:schemeClr val="bg1"/>
              </a:solidFill>
              <a:latin typeface="Helvetica Neue" charset="0"/>
              <a:ea typeface="Helvetica Neue" charset="0"/>
              <a:cs typeface="Helvetica Neue" charset="0"/>
              <a:sym typeface="Century Gothic"/>
            </a:endParaRPr>
          </a:p>
          <a:p>
            <a:pPr marL="0" marR="0" lvl="0" indent="0" algn="l" rtl="0">
              <a:lnSpc>
                <a:spcPct val="100000"/>
              </a:lnSpc>
              <a:spcBef>
                <a:spcPts val="600"/>
              </a:spcBef>
              <a:spcAft>
                <a:spcPts val="0"/>
              </a:spcAft>
              <a:buClr>
                <a:srgbClr val="EFEFEF"/>
              </a:buClr>
              <a:buSzPct val="80000"/>
              <a:buNone/>
            </a:pPr>
            <a:r>
              <a:rPr lang="es-419" sz="2400" u="none" strike="noStrike" cap="none" dirty="0">
                <a:solidFill>
                  <a:schemeClr val="bg1"/>
                </a:solidFill>
                <a:latin typeface="Helvetica Neue" charset="0"/>
                <a:ea typeface="Helvetica Neue" charset="0"/>
                <a:cs typeface="Helvetica Neue" charset="0"/>
                <a:sym typeface="Century Gothic"/>
              </a:rPr>
              <a:t>Discuta con su grupo cuáles son las opciones para el caso y los próximos pasos o el seguimiento recomendado</a:t>
            </a:r>
          </a:p>
          <a:p>
            <a:pPr marL="342900" marR="0" lvl="0" indent="-342900" algn="l" rtl="0">
              <a:spcBef>
                <a:spcPts val="1000"/>
              </a:spcBef>
              <a:spcAft>
                <a:spcPts val="0"/>
              </a:spcAft>
              <a:buClr>
                <a:srgbClr val="EFEFEF"/>
              </a:buClr>
              <a:buSzPct val="80000"/>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p:txBody>
      </p:sp>
      <p:sp>
        <p:nvSpPr>
          <p:cNvPr id="295" name="Shape 295"/>
          <p:cNvSpPr txBox="1">
            <a:spLocks noGrp="1"/>
          </p:cNvSpPr>
          <p:nvPr>
            <p:ph type="title"/>
          </p:nvPr>
        </p:nvSpPr>
        <p:spPr>
          <a:xfrm>
            <a:off x="708805" y="435087"/>
            <a:ext cx="7209510" cy="183880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600" b="1" i="0" u="none" strike="noStrike" cap="none" dirty="0">
                <a:solidFill>
                  <a:schemeClr val="bg1"/>
                </a:solidFill>
                <a:latin typeface="Helvetica Neue" charset="0"/>
                <a:ea typeface="Helvetica Neue" charset="0"/>
                <a:cs typeface="Helvetica Neue" charset="0"/>
                <a:sym typeface="Century Gothic"/>
              </a:rPr>
              <a:t>CÓMO UTILIZAR </a:t>
            </a:r>
            <a:r>
              <a:rPr lang="es-419" sz="3600" b="1" i="0" u="none" strike="noStrike" cap="none" dirty="0" smtClean="0">
                <a:solidFill>
                  <a:schemeClr val="bg1"/>
                </a:solidFill>
                <a:latin typeface="Helvetica Neue" charset="0"/>
                <a:ea typeface="Helvetica Neue" charset="0"/>
                <a:cs typeface="Helvetica Neue" charset="0"/>
                <a:sym typeface="Century Gothic"/>
              </a:rPr>
              <a:t/>
            </a:r>
            <a:br>
              <a:rPr lang="es-419" sz="3600" b="1" i="0" u="none" strike="noStrike" cap="none" dirty="0" smtClean="0">
                <a:solidFill>
                  <a:schemeClr val="bg1"/>
                </a:solidFill>
                <a:latin typeface="Helvetica Neue" charset="0"/>
                <a:ea typeface="Helvetica Neue" charset="0"/>
                <a:cs typeface="Helvetica Neue" charset="0"/>
                <a:sym typeface="Century Gothic"/>
              </a:rPr>
            </a:br>
            <a:r>
              <a:rPr lang="es-419" sz="3600" b="1" i="0" u="none" strike="noStrike" cap="none" dirty="0" smtClean="0">
                <a:solidFill>
                  <a:schemeClr val="bg1"/>
                </a:solidFill>
                <a:latin typeface="Helvetica Neue" charset="0"/>
                <a:ea typeface="Helvetica Neue" charset="0"/>
                <a:cs typeface="Helvetica Neue" charset="0"/>
                <a:sym typeface="Century Gothic"/>
              </a:rPr>
              <a:t>LA </a:t>
            </a:r>
            <a:r>
              <a:rPr lang="es-419" sz="3600" b="1" i="0" u="none" strike="noStrike" cap="none" dirty="0">
                <a:solidFill>
                  <a:schemeClr val="bg1"/>
                </a:solidFill>
                <a:latin typeface="Helvetica Neue" charset="0"/>
                <a:ea typeface="Helvetica Neue" charset="0"/>
                <a:cs typeface="Helvetica Neue" charset="0"/>
                <a:sym typeface="Century Gothic"/>
              </a:rPr>
              <a:t>HERRAMIENTA </a:t>
            </a:r>
            <a:r>
              <a:rPr lang="es-419" sz="3600" b="1" i="0" u="none" strike="noStrike" cap="none" dirty="0" smtClean="0">
                <a:solidFill>
                  <a:schemeClr val="bg1"/>
                </a:solidFill>
                <a:latin typeface="Helvetica Neue" charset="0"/>
                <a:ea typeface="Helvetica Neue" charset="0"/>
                <a:cs typeface="Helvetica Neue" charset="0"/>
                <a:sym typeface="Century Gothic"/>
              </a:rPr>
              <a:t/>
            </a:r>
            <a:br>
              <a:rPr lang="es-419" sz="3600" b="1" i="0" u="none" strike="noStrike" cap="none" dirty="0" smtClean="0">
                <a:solidFill>
                  <a:schemeClr val="bg1"/>
                </a:solidFill>
                <a:latin typeface="Helvetica Neue" charset="0"/>
                <a:ea typeface="Helvetica Neue" charset="0"/>
                <a:cs typeface="Helvetica Neue" charset="0"/>
                <a:sym typeface="Century Gothic"/>
              </a:rPr>
            </a:br>
            <a:r>
              <a:rPr lang="es-419" sz="3600" b="1" i="0" u="none" strike="noStrike" cap="none" dirty="0" smtClean="0">
                <a:solidFill>
                  <a:schemeClr val="bg1"/>
                </a:solidFill>
                <a:latin typeface="Helvetica Neue" charset="0"/>
                <a:ea typeface="Helvetica Neue" charset="0"/>
                <a:cs typeface="Helvetica Neue" charset="0"/>
                <a:sym typeface="Century Gothic"/>
              </a:rPr>
              <a:t>DE </a:t>
            </a:r>
            <a:r>
              <a:rPr lang="es-419" sz="3600" b="1" i="0" u="none" strike="noStrike" cap="none" dirty="0">
                <a:solidFill>
                  <a:schemeClr val="bg1"/>
                </a:solidFill>
                <a:latin typeface="Helvetica Neue" charset="0"/>
                <a:ea typeface="Helvetica Neue" charset="0"/>
                <a:cs typeface="Helvetica Neue" charset="0"/>
                <a:sym typeface="Century Gothic"/>
              </a:rPr>
              <a:t>DISCUSIÓN DEL CASO</a:t>
            </a:r>
          </a:p>
        </p:txBody>
      </p:sp>
      <p:sp>
        <p:nvSpPr>
          <p:cNvPr id="4" name="Rectangle 3"/>
          <p:cNvSpPr/>
          <p:nvPr/>
        </p:nvSpPr>
        <p:spPr>
          <a:xfrm>
            <a:off x="864252" y="2323752"/>
            <a:ext cx="981512" cy="9482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028027" y="2323752"/>
            <a:ext cx="1847088" cy="923330"/>
          </a:xfrm>
          <a:prstGeom prst="rect">
            <a:avLst/>
          </a:prstGeom>
          <a:noFill/>
        </p:spPr>
        <p:txBody>
          <a:bodyPr wrap="square" rtlCol="0">
            <a:spAutoFit/>
          </a:bodyPr>
          <a:lstStyle/>
          <a:p>
            <a:r>
              <a:rPr lang="es-419" sz="5400" b="1">
                <a:solidFill>
                  <a:schemeClr val="bg1"/>
                </a:solidFill>
                <a:latin typeface="Helvetica Neue" charset="0"/>
                <a:ea typeface="Helvetica Neue" charset="0"/>
                <a:cs typeface="Helvetica Neue" charset="0"/>
              </a:rPr>
              <a:t>1.</a:t>
            </a:r>
          </a:p>
        </p:txBody>
      </p:sp>
      <p:sp>
        <p:nvSpPr>
          <p:cNvPr id="10" name="Rectangle 9"/>
          <p:cNvSpPr/>
          <p:nvPr/>
        </p:nvSpPr>
        <p:spPr>
          <a:xfrm>
            <a:off x="854410" y="4163286"/>
            <a:ext cx="981512" cy="9482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028027" y="4138355"/>
            <a:ext cx="1847088" cy="923330"/>
          </a:xfrm>
          <a:prstGeom prst="rect">
            <a:avLst/>
          </a:prstGeom>
          <a:noFill/>
        </p:spPr>
        <p:txBody>
          <a:bodyPr wrap="square" rtlCol="0">
            <a:spAutoFit/>
          </a:bodyPr>
          <a:lstStyle/>
          <a:p>
            <a:r>
              <a:rPr lang="es-419" sz="5400" b="1">
                <a:solidFill>
                  <a:schemeClr val="bg1"/>
                </a:solidFill>
                <a:latin typeface="Helvetica Neue" charset="0"/>
                <a:ea typeface="Helvetica Neue" charset="0"/>
                <a:cs typeface="Helvetica Neue" charset="0"/>
              </a:rPr>
              <a:t>2.</a:t>
            </a:r>
          </a:p>
        </p:txBody>
      </p:sp>
      <p:pic>
        <p:nvPicPr>
          <p:cNvPr id="11" name="Imagen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2465" y="4950617"/>
            <a:ext cx="2684596" cy="1203440"/>
          </a:xfrm>
          <a:prstGeom prst="rect">
            <a:avLst/>
          </a:prstGeom>
        </p:spPr>
      </p:pic>
    </p:spTree>
    <p:extLst>
      <p:ext uri="{BB962C8B-B14F-4D97-AF65-F5344CB8AC3E}">
        <p14:creationId xmlns:p14="http://schemas.microsoft.com/office/powerpoint/2010/main" val="18140199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419" sz="4800" b="1">
                <a:solidFill>
                  <a:schemeClr val="bg1"/>
                </a:solidFill>
                <a:latin typeface="Helvetica Neue Medium" charset="0"/>
                <a:ea typeface="Helvetica Neue Medium" charset="0"/>
                <a:cs typeface="Helvetica Neue Medium" charset="0"/>
              </a:rPr>
              <a:t>¿PREGUNTAS?</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24885061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s-419" dirty="0">
                <a:solidFill>
                  <a:srgbClr val="97467D"/>
                </a:solidFill>
              </a:rPr>
              <a:t>ACTIVIDAD DEL PROCESO </a:t>
            </a:r>
            <a:r>
              <a:rPr lang="es-419" dirty="0" smtClean="0">
                <a:solidFill>
                  <a:srgbClr val="97467D"/>
                </a:solidFill>
              </a:rPr>
              <a:t/>
            </a:r>
            <a:br>
              <a:rPr lang="es-419" dirty="0" smtClean="0">
                <a:solidFill>
                  <a:srgbClr val="97467D"/>
                </a:solidFill>
              </a:rPr>
            </a:br>
            <a:r>
              <a:rPr lang="es-419" dirty="0" smtClean="0">
                <a:solidFill>
                  <a:srgbClr val="97467D"/>
                </a:solidFill>
              </a:rPr>
              <a:t>DE </a:t>
            </a:r>
            <a:r>
              <a:rPr lang="es-419" dirty="0">
                <a:solidFill>
                  <a:srgbClr val="97467D"/>
                </a:solidFill>
              </a:rPr>
              <a:t>SUPERVISIÓN </a:t>
            </a:r>
          </a:p>
        </p:txBody>
      </p:sp>
      <p:sp>
        <p:nvSpPr>
          <p:cNvPr id="3" name="Text Placeholder 2"/>
          <p:cNvSpPr>
            <a:spLocks noGrp="1"/>
          </p:cNvSpPr>
          <p:nvPr>
            <p:ph type="body" sz="quarter" idx="12"/>
          </p:nvPr>
        </p:nvSpPr>
        <p:spPr>
          <a:xfrm>
            <a:off x="4100513" y="1800225"/>
            <a:ext cx="7300912" cy="3743325"/>
          </a:xfrm>
        </p:spPr>
        <p:txBody>
          <a:bodyPr/>
          <a:lstStyle/>
          <a:p>
            <a:pPr marL="0" indent="0">
              <a:buNone/>
            </a:pPr>
            <a:r>
              <a:rPr lang="es-419" sz="2400" b="1" dirty="0"/>
              <a:t>Instrucciones</a:t>
            </a:r>
            <a:r>
              <a:rPr lang="es-419" sz="2400" dirty="0"/>
              <a:t>: Como grupo, organícense </a:t>
            </a:r>
            <a:r>
              <a:rPr lang="es-419" sz="2400" dirty="0" smtClean="0"/>
              <a:t/>
            </a:r>
            <a:br>
              <a:rPr lang="es-419" sz="2400" dirty="0" smtClean="0"/>
            </a:br>
            <a:r>
              <a:rPr lang="es-419" sz="2400" dirty="0" smtClean="0"/>
              <a:t>de </a:t>
            </a:r>
            <a:r>
              <a:rPr lang="es-419" sz="2400" dirty="0"/>
              <a:t>acuerdo con el proceso de supervisión </a:t>
            </a:r>
            <a:r>
              <a:rPr lang="es-419" sz="2400" dirty="0" smtClean="0"/>
              <a:t>para </a:t>
            </a:r>
            <a:br>
              <a:rPr lang="es-419" sz="2400" dirty="0" smtClean="0"/>
            </a:br>
            <a:r>
              <a:rPr lang="es-419" sz="2400" b="1" dirty="0" smtClean="0"/>
              <a:t>un </a:t>
            </a:r>
            <a:r>
              <a:rPr lang="es-419" sz="2400" b="1" dirty="0"/>
              <a:t>trabajador social individual</a:t>
            </a:r>
            <a:r>
              <a:rPr lang="es-419" sz="2400" dirty="0"/>
              <a:t>, desde el momento de la contratación, a lo largo del proceso </a:t>
            </a:r>
            <a:r>
              <a:rPr lang="es-419" sz="2400" dirty="0" smtClean="0"/>
              <a:t>de </a:t>
            </a:r>
            <a:r>
              <a:rPr lang="es-419" sz="2400" dirty="0"/>
              <a:t>integración y el desarrollo de experiencia. </a:t>
            </a:r>
          </a:p>
          <a:p>
            <a:pPr marL="0" indent="0">
              <a:buNone/>
            </a:pPr>
            <a:r>
              <a:rPr lang="es-419" dirty="0"/>
              <a:t> </a:t>
            </a:r>
          </a:p>
        </p:txBody>
      </p:sp>
      <p:graphicFrame>
        <p:nvGraphicFramePr>
          <p:cNvPr id="5" name="Diagram 4"/>
          <p:cNvGraphicFramePr/>
          <p:nvPr>
            <p:extLst>
              <p:ext uri="{D42A27DB-BD31-4B8C-83A1-F6EECF244321}">
                <p14:modId xmlns:p14="http://schemas.microsoft.com/office/powerpoint/2010/main" val="1972864787"/>
              </p:ext>
            </p:extLst>
          </p:nvPr>
        </p:nvGraphicFramePr>
        <p:xfrm>
          <a:off x="4400550" y="3829049"/>
          <a:ext cx="7000875" cy="23431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820607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749"/>
            <a:ext cx="12192000" cy="6852004"/>
          </a:xfrm>
          <a:prstGeom prst="rect">
            <a:avLst/>
          </a:prstGeom>
        </p:spPr>
      </p:pic>
      <p:sp>
        <p:nvSpPr>
          <p:cNvPr id="2" name="Title 1">
            <a:extLst>
              <a:ext uri="{FF2B5EF4-FFF2-40B4-BE49-F238E27FC236}">
                <a16:creationId xmlns:a16="http://schemas.microsoft.com/office/drawing/2014/main" id="{5A2A2B40-2B71-4567-9F3C-DF7AC53635EE}"/>
              </a:ext>
            </a:extLst>
          </p:cNvPr>
          <p:cNvSpPr>
            <a:spLocks noGrp="1"/>
          </p:cNvSpPr>
          <p:nvPr>
            <p:ph type="title"/>
          </p:nvPr>
        </p:nvSpPr>
        <p:spPr>
          <a:xfrm>
            <a:off x="838200" y="207264"/>
            <a:ext cx="10515600" cy="1325563"/>
          </a:xfrm>
        </p:spPr>
        <p:txBody>
          <a:bodyPr>
            <a:normAutofit/>
          </a:bodyPr>
          <a:lstStyle/>
          <a:p>
            <a:pPr algn="ctr"/>
            <a:r>
              <a:rPr lang="es-419" sz="3200" b="1">
                <a:solidFill>
                  <a:schemeClr val="bg1"/>
                </a:solidFill>
                <a:latin typeface="Helvetica Neue" charset="0"/>
                <a:ea typeface="Helvetica Neue" charset="0"/>
                <a:cs typeface="Helvetica Neue" charset="0"/>
              </a:rPr>
              <a:t>PROCESO DE SUPERVISIÓN</a:t>
            </a:r>
          </a:p>
        </p:txBody>
      </p:sp>
      <p:sp>
        <p:nvSpPr>
          <p:cNvPr id="9" name="TextBox 8"/>
          <p:cNvSpPr txBox="1"/>
          <p:nvPr/>
        </p:nvSpPr>
        <p:spPr>
          <a:xfrm>
            <a:off x="587829" y="3669392"/>
            <a:ext cx="1257300" cy="523220"/>
          </a:xfrm>
          <a:prstGeom prst="rect">
            <a:avLst/>
          </a:prstGeom>
          <a:noFill/>
        </p:spPr>
        <p:txBody>
          <a:bodyPr wrap="square" rtlCol="0" anchor="ctr">
            <a:spAutoFit/>
          </a:bodyPr>
          <a:lstStyle/>
          <a:p>
            <a:pPr lvl="0" algn="ctr"/>
            <a:r>
              <a:rPr lang="es-419" sz="1400" b="1">
                <a:solidFill>
                  <a:schemeClr val="bg1"/>
                </a:solidFill>
                <a:latin typeface="Helvetica Neue" charset="0"/>
                <a:ea typeface="Helvetica Neue" charset="0"/>
                <a:cs typeface="Helvetica Neue" charset="0"/>
              </a:rPr>
              <a:t>Supervisión Individual </a:t>
            </a:r>
          </a:p>
        </p:txBody>
      </p:sp>
      <p:sp>
        <p:nvSpPr>
          <p:cNvPr id="10" name="TextBox 9"/>
          <p:cNvSpPr txBox="1"/>
          <p:nvPr/>
        </p:nvSpPr>
        <p:spPr>
          <a:xfrm>
            <a:off x="2030867" y="3561670"/>
            <a:ext cx="1314452" cy="738664"/>
          </a:xfrm>
          <a:prstGeom prst="rect">
            <a:avLst/>
          </a:prstGeom>
          <a:noFill/>
        </p:spPr>
        <p:txBody>
          <a:bodyPr wrap="square" rtlCol="0" anchor="ctr">
            <a:spAutoFit/>
          </a:bodyPr>
          <a:lstStyle/>
          <a:p>
            <a:pPr lvl="0" algn="ctr"/>
            <a:r>
              <a:rPr lang="es-419" sz="1400" b="1" dirty="0">
                <a:solidFill>
                  <a:schemeClr val="bg1"/>
                </a:solidFill>
                <a:latin typeface="Helvetica Neue" charset="0"/>
                <a:ea typeface="Helvetica Neue" charset="0"/>
                <a:cs typeface="Helvetica Neue" charset="0"/>
              </a:rPr>
              <a:t>Reunión </a:t>
            </a:r>
            <a:r>
              <a:rPr lang="es-419" sz="1400" b="1" dirty="0" smtClean="0">
                <a:solidFill>
                  <a:schemeClr val="bg1"/>
                </a:solidFill>
                <a:latin typeface="Helvetica Neue" charset="0"/>
                <a:ea typeface="Helvetica Neue" charset="0"/>
                <a:cs typeface="Helvetica Neue" charset="0"/>
              </a:rPr>
              <a:t/>
            </a:r>
            <a:br>
              <a:rPr lang="es-419" sz="1400" b="1" dirty="0" smtClean="0">
                <a:solidFill>
                  <a:schemeClr val="bg1"/>
                </a:solidFill>
                <a:latin typeface="Helvetica Neue" charset="0"/>
                <a:ea typeface="Helvetica Neue" charset="0"/>
                <a:cs typeface="Helvetica Neue" charset="0"/>
              </a:rPr>
            </a:br>
            <a:r>
              <a:rPr lang="es-419" sz="1400" b="1" dirty="0" smtClean="0">
                <a:solidFill>
                  <a:schemeClr val="bg1"/>
                </a:solidFill>
                <a:latin typeface="Helvetica Neue" charset="0"/>
                <a:ea typeface="Helvetica Neue" charset="0"/>
                <a:cs typeface="Helvetica Neue" charset="0"/>
              </a:rPr>
              <a:t>de </a:t>
            </a:r>
            <a:r>
              <a:rPr lang="es-419" sz="1400" b="1" dirty="0">
                <a:solidFill>
                  <a:schemeClr val="bg1"/>
                </a:solidFill>
                <a:latin typeface="Helvetica Neue" charset="0"/>
                <a:ea typeface="Helvetica Neue" charset="0"/>
                <a:cs typeface="Helvetica Neue" charset="0"/>
              </a:rPr>
              <a:t>Gestión de Casos</a:t>
            </a:r>
          </a:p>
        </p:txBody>
      </p:sp>
      <p:sp>
        <p:nvSpPr>
          <p:cNvPr id="11" name="TextBox 10"/>
          <p:cNvSpPr txBox="1"/>
          <p:nvPr/>
        </p:nvSpPr>
        <p:spPr>
          <a:xfrm>
            <a:off x="3473906" y="3669392"/>
            <a:ext cx="1257300" cy="523220"/>
          </a:xfrm>
          <a:prstGeom prst="rect">
            <a:avLst/>
          </a:prstGeom>
          <a:noFill/>
        </p:spPr>
        <p:txBody>
          <a:bodyPr wrap="square" rtlCol="0" anchor="ctr">
            <a:spAutoFit/>
          </a:bodyPr>
          <a:lstStyle/>
          <a:p>
            <a:pPr lvl="0" algn="ctr"/>
            <a:r>
              <a:rPr lang="es-419" sz="1400" b="1">
                <a:solidFill>
                  <a:schemeClr val="bg1"/>
                </a:solidFill>
                <a:latin typeface="Helvetica Neue" charset="0"/>
                <a:ea typeface="Helvetica Neue" charset="0"/>
                <a:cs typeface="Helvetica Neue" charset="0"/>
              </a:rPr>
              <a:t>Supervisión Individual </a:t>
            </a:r>
          </a:p>
        </p:txBody>
      </p:sp>
      <p:sp>
        <p:nvSpPr>
          <p:cNvPr id="12" name="TextBox 11"/>
          <p:cNvSpPr txBox="1"/>
          <p:nvPr/>
        </p:nvSpPr>
        <p:spPr>
          <a:xfrm>
            <a:off x="4859792" y="3561670"/>
            <a:ext cx="1385887" cy="738664"/>
          </a:xfrm>
          <a:prstGeom prst="rect">
            <a:avLst/>
          </a:prstGeom>
          <a:noFill/>
        </p:spPr>
        <p:txBody>
          <a:bodyPr wrap="square" rtlCol="0" anchor="ctr">
            <a:spAutoFit/>
          </a:bodyPr>
          <a:lstStyle/>
          <a:p>
            <a:pPr lvl="0" algn="ctr"/>
            <a:r>
              <a:rPr lang="es-419" sz="1400" b="1" dirty="0">
                <a:solidFill>
                  <a:schemeClr val="bg1"/>
                </a:solidFill>
                <a:latin typeface="Helvetica Neue" charset="0"/>
                <a:ea typeface="Helvetica Neue" charset="0"/>
                <a:cs typeface="Helvetica Neue" charset="0"/>
              </a:rPr>
              <a:t>Reunión </a:t>
            </a:r>
            <a:r>
              <a:rPr lang="es-419" sz="1400" b="1" dirty="0" smtClean="0">
                <a:solidFill>
                  <a:schemeClr val="bg1"/>
                </a:solidFill>
                <a:latin typeface="Helvetica Neue" charset="0"/>
                <a:ea typeface="Helvetica Neue" charset="0"/>
                <a:cs typeface="Helvetica Neue" charset="0"/>
              </a:rPr>
              <a:t/>
            </a:r>
            <a:br>
              <a:rPr lang="es-419" sz="1400" b="1" dirty="0" smtClean="0">
                <a:solidFill>
                  <a:schemeClr val="bg1"/>
                </a:solidFill>
                <a:latin typeface="Helvetica Neue" charset="0"/>
                <a:ea typeface="Helvetica Neue" charset="0"/>
                <a:cs typeface="Helvetica Neue" charset="0"/>
              </a:rPr>
            </a:br>
            <a:r>
              <a:rPr lang="es-419" sz="1400" b="1" dirty="0" smtClean="0">
                <a:solidFill>
                  <a:schemeClr val="bg1"/>
                </a:solidFill>
                <a:latin typeface="Helvetica Neue" charset="0"/>
                <a:ea typeface="Helvetica Neue" charset="0"/>
                <a:cs typeface="Helvetica Neue" charset="0"/>
              </a:rPr>
              <a:t>de </a:t>
            </a:r>
            <a:r>
              <a:rPr lang="es-419" sz="1400" b="1" dirty="0">
                <a:solidFill>
                  <a:schemeClr val="bg1"/>
                </a:solidFill>
                <a:latin typeface="Helvetica Neue" charset="0"/>
                <a:ea typeface="Helvetica Neue" charset="0"/>
                <a:cs typeface="Helvetica Neue" charset="0"/>
              </a:rPr>
              <a:t>Gestión </a:t>
            </a:r>
            <a:r>
              <a:rPr lang="es-419" sz="1400" b="1" dirty="0" smtClean="0">
                <a:solidFill>
                  <a:schemeClr val="bg1"/>
                </a:solidFill>
                <a:latin typeface="Helvetica Neue" charset="0"/>
                <a:ea typeface="Helvetica Neue" charset="0"/>
                <a:cs typeface="Helvetica Neue" charset="0"/>
              </a:rPr>
              <a:t/>
            </a:r>
            <a:br>
              <a:rPr lang="es-419" sz="1400" b="1" dirty="0" smtClean="0">
                <a:solidFill>
                  <a:schemeClr val="bg1"/>
                </a:solidFill>
                <a:latin typeface="Helvetica Neue" charset="0"/>
                <a:ea typeface="Helvetica Neue" charset="0"/>
                <a:cs typeface="Helvetica Neue" charset="0"/>
              </a:rPr>
            </a:br>
            <a:r>
              <a:rPr lang="es-419" sz="1400" b="1" dirty="0" smtClean="0">
                <a:solidFill>
                  <a:schemeClr val="bg1"/>
                </a:solidFill>
                <a:latin typeface="Helvetica Neue" charset="0"/>
                <a:ea typeface="Helvetica Neue" charset="0"/>
                <a:cs typeface="Helvetica Neue" charset="0"/>
              </a:rPr>
              <a:t>de </a:t>
            </a:r>
            <a:r>
              <a:rPr lang="es-419" sz="1400" b="1" dirty="0">
                <a:solidFill>
                  <a:schemeClr val="bg1"/>
                </a:solidFill>
                <a:latin typeface="Helvetica Neue" charset="0"/>
                <a:ea typeface="Helvetica Neue" charset="0"/>
                <a:cs typeface="Helvetica Neue" charset="0"/>
              </a:rPr>
              <a:t>Casos</a:t>
            </a:r>
          </a:p>
        </p:txBody>
      </p:sp>
      <p:sp>
        <p:nvSpPr>
          <p:cNvPr id="13" name="TextBox 12"/>
          <p:cNvSpPr txBox="1"/>
          <p:nvPr/>
        </p:nvSpPr>
        <p:spPr>
          <a:xfrm>
            <a:off x="6245680" y="3669392"/>
            <a:ext cx="1257300" cy="523220"/>
          </a:xfrm>
          <a:prstGeom prst="rect">
            <a:avLst/>
          </a:prstGeom>
          <a:noFill/>
        </p:spPr>
        <p:txBody>
          <a:bodyPr wrap="square" rtlCol="0" anchor="ctr">
            <a:spAutoFit/>
          </a:bodyPr>
          <a:lstStyle/>
          <a:p>
            <a:pPr lvl="0" algn="ctr"/>
            <a:r>
              <a:rPr lang="es-419" sz="1400" b="1">
                <a:solidFill>
                  <a:schemeClr val="bg1"/>
                </a:solidFill>
                <a:latin typeface="Helvetica Neue" charset="0"/>
                <a:ea typeface="Helvetica Neue" charset="0"/>
                <a:cs typeface="Helvetica Neue" charset="0"/>
              </a:rPr>
              <a:t>Supervisión Individual </a:t>
            </a:r>
          </a:p>
        </p:txBody>
      </p:sp>
      <p:sp>
        <p:nvSpPr>
          <p:cNvPr id="14" name="TextBox 13"/>
          <p:cNvSpPr txBox="1"/>
          <p:nvPr/>
        </p:nvSpPr>
        <p:spPr>
          <a:xfrm>
            <a:off x="7631566" y="3561670"/>
            <a:ext cx="1400175" cy="738664"/>
          </a:xfrm>
          <a:prstGeom prst="rect">
            <a:avLst/>
          </a:prstGeom>
          <a:noFill/>
        </p:spPr>
        <p:txBody>
          <a:bodyPr wrap="square" rtlCol="0" anchor="ctr">
            <a:spAutoFit/>
          </a:bodyPr>
          <a:lstStyle/>
          <a:p>
            <a:pPr lvl="0" algn="ctr"/>
            <a:r>
              <a:rPr lang="es-419" sz="1400" b="1" dirty="0">
                <a:solidFill>
                  <a:schemeClr val="bg1"/>
                </a:solidFill>
                <a:latin typeface="Helvetica Neue" charset="0"/>
                <a:ea typeface="Helvetica Neue" charset="0"/>
                <a:cs typeface="Helvetica Neue" charset="0"/>
              </a:rPr>
              <a:t>Reunión </a:t>
            </a:r>
            <a:r>
              <a:rPr lang="es-419" sz="1400" b="1" dirty="0" smtClean="0">
                <a:solidFill>
                  <a:schemeClr val="bg1"/>
                </a:solidFill>
                <a:latin typeface="Helvetica Neue" charset="0"/>
                <a:ea typeface="Helvetica Neue" charset="0"/>
                <a:cs typeface="Helvetica Neue" charset="0"/>
              </a:rPr>
              <a:t/>
            </a:r>
            <a:br>
              <a:rPr lang="es-419" sz="1400" b="1" dirty="0" smtClean="0">
                <a:solidFill>
                  <a:schemeClr val="bg1"/>
                </a:solidFill>
                <a:latin typeface="Helvetica Neue" charset="0"/>
                <a:ea typeface="Helvetica Neue" charset="0"/>
                <a:cs typeface="Helvetica Neue" charset="0"/>
              </a:rPr>
            </a:br>
            <a:r>
              <a:rPr lang="es-419" sz="1400" b="1" dirty="0" smtClean="0">
                <a:solidFill>
                  <a:schemeClr val="bg1"/>
                </a:solidFill>
                <a:latin typeface="Helvetica Neue" charset="0"/>
                <a:ea typeface="Helvetica Neue" charset="0"/>
                <a:cs typeface="Helvetica Neue" charset="0"/>
              </a:rPr>
              <a:t>de </a:t>
            </a:r>
            <a:r>
              <a:rPr lang="es-419" sz="1400" b="1" dirty="0">
                <a:solidFill>
                  <a:schemeClr val="bg1"/>
                </a:solidFill>
                <a:latin typeface="Helvetica Neue" charset="0"/>
                <a:ea typeface="Helvetica Neue" charset="0"/>
                <a:cs typeface="Helvetica Neue" charset="0"/>
              </a:rPr>
              <a:t>Gestión </a:t>
            </a:r>
            <a:r>
              <a:rPr lang="es-419" sz="1400" b="1" dirty="0" smtClean="0">
                <a:solidFill>
                  <a:schemeClr val="bg1"/>
                </a:solidFill>
                <a:latin typeface="Helvetica Neue" charset="0"/>
                <a:ea typeface="Helvetica Neue" charset="0"/>
                <a:cs typeface="Helvetica Neue" charset="0"/>
              </a:rPr>
              <a:t/>
            </a:r>
            <a:br>
              <a:rPr lang="es-419" sz="1400" b="1" dirty="0" smtClean="0">
                <a:solidFill>
                  <a:schemeClr val="bg1"/>
                </a:solidFill>
                <a:latin typeface="Helvetica Neue" charset="0"/>
                <a:ea typeface="Helvetica Neue" charset="0"/>
                <a:cs typeface="Helvetica Neue" charset="0"/>
              </a:rPr>
            </a:br>
            <a:r>
              <a:rPr lang="es-419" sz="1400" b="1" dirty="0" smtClean="0">
                <a:solidFill>
                  <a:schemeClr val="bg1"/>
                </a:solidFill>
                <a:latin typeface="Helvetica Neue" charset="0"/>
                <a:ea typeface="Helvetica Neue" charset="0"/>
                <a:cs typeface="Helvetica Neue" charset="0"/>
              </a:rPr>
              <a:t>de </a:t>
            </a:r>
            <a:r>
              <a:rPr lang="es-419" sz="1400" b="1" dirty="0">
                <a:solidFill>
                  <a:schemeClr val="bg1"/>
                </a:solidFill>
                <a:latin typeface="Helvetica Neue" charset="0"/>
                <a:ea typeface="Helvetica Neue" charset="0"/>
                <a:cs typeface="Helvetica Neue" charset="0"/>
              </a:rPr>
              <a:t>Casos</a:t>
            </a:r>
          </a:p>
        </p:txBody>
      </p:sp>
      <p:sp>
        <p:nvSpPr>
          <p:cNvPr id="15" name="TextBox 14"/>
          <p:cNvSpPr txBox="1"/>
          <p:nvPr/>
        </p:nvSpPr>
        <p:spPr>
          <a:xfrm>
            <a:off x="9046030" y="3669392"/>
            <a:ext cx="1257300" cy="523220"/>
          </a:xfrm>
          <a:prstGeom prst="rect">
            <a:avLst/>
          </a:prstGeom>
          <a:noFill/>
        </p:spPr>
        <p:txBody>
          <a:bodyPr wrap="square" rtlCol="0" anchor="ctr">
            <a:spAutoFit/>
          </a:bodyPr>
          <a:lstStyle/>
          <a:p>
            <a:pPr lvl="0" algn="ctr"/>
            <a:r>
              <a:rPr lang="es-419" sz="1400" b="1">
                <a:solidFill>
                  <a:schemeClr val="bg1"/>
                </a:solidFill>
                <a:latin typeface="Helvetica Neue" charset="0"/>
                <a:ea typeface="Helvetica Neue" charset="0"/>
                <a:cs typeface="Helvetica Neue" charset="0"/>
              </a:rPr>
              <a:t>Supervisión Individual </a:t>
            </a:r>
          </a:p>
        </p:txBody>
      </p:sp>
      <p:sp>
        <p:nvSpPr>
          <p:cNvPr id="16" name="TextBox 15"/>
          <p:cNvSpPr txBox="1"/>
          <p:nvPr/>
        </p:nvSpPr>
        <p:spPr>
          <a:xfrm>
            <a:off x="10431916" y="3561670"/>
            <a:ext cx="1369557" cy="738664"/>
          </a:xfrm>
          <a:prstGeom prst="rect">
            <a:avLst/>
          </a:prstGeom>
          <a:noFill/>
        </p:spPr>
        <p:txBody>
          <a:bodyPr wrap="square" rtlCol="0" anchor="ctr">
            <a:spAutoFit/>
          </a:bodyPr>
          <a:lstStyle/>
          <a:p>
            <a:pPr lvl="0" algn="ctr"/>
            <a:r>
              <a:rPr lang="es-419" sz="1400" b="1" dirty="0">
                <a:solidFill>
                  <a:schemeClr val="bg1"/>
                </a:solidFill>
                <a:latin typeface="Helvetica Neue" charset="0"/>
                <a:ea typeface="Helvetica Neue" charset="0"/>
                <a:cs typeface="Helvetica Neue" charset="0"/>
              </a:rPr>
              <a:t>Reunión </a:t>
            </a:r>
            <a:r>
              <a:rPr lang="es-419" sz="1400" b="1" dirty="0" smtClean="0">
                <a:solidFill>
                  <a:schemeClr val="bg1"/>
                </a:solidFill>
                <a:latin typeface="Helvetica Neue" charset="0"/>
                <a:ea typeface="Helvetica Neue" charset="0"/>
                <a:cs typeface="Helvetica Neue" charset="0"/>
              </a:rPr>
              <a:t/>
            </a:r>
            <a:br>
              <a:rPr lang="es-419" sz="1400" b="1" dirty="0" smtClean="0">
                <a:solidFill>
                  <a:schemeClr val="bg1"/>
                </a:solidFill>
                <a:latin typeface="Helvetica Neue" charset="0"/>
                <a:ea typeface="Helvetica Neue" charset="0"/>
                <a:cs typeface="Helvetica Neue" charset="0"/>
              </a:rPr>
            </a:br>
            <a:r>
              <a:rPr lang="es-419" sz="1400" b="1" dirty="0" smtClean="0">
                <a:solidFill>
                  <a:schemeClr val="bg1"/>
                </a:solidFill>
                <a:latin typeface="Helvetica Neue" charset="0"/>
                <a:ea typeface="Helvetica Neue" charset="0"/>
                <a:cs typeface="Helvetica Neue" charset="0"/>
              </a:rPr>
              <a:t>de </a:t>
            </a:r>
            <a:r>
              <a:rPr lang="es-419" sz="1400" b="1" dirty="0">
                <a:solidFill>
                  <a:schemeClr val="bg1"/>
                </a:solidFill>
                <a:latin typeface="Helvetica Neue" charset="0"/>
                <a:ea typeface="Helvetica Neue" charset="0"/>
                <a:cs typeface="Helvetica Neue" charset="0"/>
              </a:rPr>
              <a:t>Gestión </a:t>
            </a:r>
            <a:r>
              <a:rPr lang="es-419" sz="1400" b="1" dirty="0" smtClean="0">
                <a:solidFill>
                  <a:schemeClr val="bg1"/>
                </a:solidFill>
                <a:latin typeface="Helvetica Neue" charset="0"/>
                <a:ea typeface="Helvetica Neue" charset="0"/>
                <a:cs typeface="Helvetica Neue" charset="0"/>
              </a:rPr>
              <a:t/>
            </a:r>
            <a:br>
              <a:rPr lang="es-419" sz="1400" b="1" dirty="0" smtClean="0">
                <a:solidFill>
                  <a:schemeClr val="bg1"/>
                </a:solidFill>
                <a:latin typeface="Helvetica Neue" charset="0"/>
                <a:ea typeface="Helvetica Neue" charset="0"/>
                <a:cs typeface="Helvetica Neue" charset="0"/>
              </a:rPr>
            </a:br>
            <a:r>
              <a:rPr lang="es-419" sz="1400" b="1" dirty="0" smtClean="0">
                <a:solidFill>
                  <a:schemeClr val="bg1"/>
                </a:solidFill>
                <a:latin typeface="Helvetica Neue" charset="0"/>
                <a:ea typeface="Helvetica Neue" charset="0"/>
                <a:cs typeface="Helvetica Neue" charset="0"/>
              </a:rPr>
              <a:t>de </a:t>
            </a:r>
            <a:r>
              <a:rPr lang="es-419" sz="1400" b="1" dirty="0">
                <a:solidFill>
                  <a:schemeClr val="bg1"/>
                </a:solidFill>
                <a:latin typeface="Helvetica Neue" charset="0"/>
                <a:ea typeface="Helvetica Neue" charset="0"/>
                <a:cs typeface="Helvetica Neue" charset="0"/>
              </a:rPr>
              <a:t>Casos</a:t>
            </a:r>
          </a:p>
        </p:txBody>
      </p:sp>
      <p:sp>
        <p:nvSpPr>
          <p:cNvPr id="17" name="TextBox 16"/>
          <p:cNvSpPr txBox="1"/>
          <p:nvPr/>
        </p:nvSpPr>
        <p:spPr>
          <a:xfrm>
            <a:off x="500741" y="2764875"/>
            <a:ext cx="1783443" cy="646331"/>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Evaluación de la Capacidad</a:t>
            </a:r>
          </a:p>
        </p:txBody>
      </p:sp>
      <p:sp>
        <p:nvSpPr>
          <p:cNvPr id="18" name="TextBox 17"/>
          <p:cNvSpPr txBox="1"/>
          <p:nvPr/>
        </p:nvSpPr>
        <p:spPr>
          <a:xfrm>
            <a:off x="2398115" y="2764875"/>
            <a:ext cx="2021848" cy="646331"/>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Aprendizaje </a:t>
            </a:r>
            <a:r>
              <a:rPr lang="es-419" dirty="0" smtClean="0">
                <a:solidFill>
                  <a:schemeClr val="accent6">
                    <a:lumMod val="40000"/>
                    <a:lumOff val="60000"/>
                  </a:schemeClr>
                </a:solidFill>
                <a:latin typeface="Helvetica Neue" charset="0"/>
                <a:ea typeface="Helvetica Neue" charset="0"/>
                <a:cs typeface="Helvetica Neue" charset="0"/>
              </a:rPr>
              <a:t/>
            </a:r>
            <a:br>
              <a:rPr lang="es-419" dirty="0" smtClean="0">
                <a:solidFill>
                  <a:schemeClr val="accent6">
                    <a:lumMod val="40000"/>
                    <a:lumOff val="60000"/>
                  </a:schemeClr>
                </a:solidFill>
                <a:latin typeface="Helvetica Neue" charset="0"/>
                <a:ea typeface="Helvetica Neue" charset="0"/>
                <a:cs typeface="Helvetica Neue" charset="0"/>
              </a:rPr>
            </a:br>
            <a:r>
              <a:rPr lang="es-419" dirty="0" smtClean="0">
                <a:solidFill>
                  <a:schemeClr val="accent6">
                    <a:lumMod val="40000"/>
                    <a:lumOff val="60000"/>
                  </a:schemeClr>
                </a:solidFill>
                <a:latin typeface="Helvetica Neue" charset="0"/>
                <a:ea typeface="Helvetica Neue" charset="0"/>
                <a:cs typeface="Helvetica Neue" charset="0"/>
              </a:rPr>
              <a:t>por </a:t>
            </a:r>
            <a:r>
              <a:rPr lang="es-419" dirty="0">
                <a:solidFill>
                  <a:schemeClr val="accent6">
                    <a:lumMod val="40000"/>
                    <a:lumOff val="60000"/>
                  </a:schemeClr>
                </a:solidFill>
                <a:latin typeface="Helvetica Neue" charset="0"/>
                <a:ea typeface="Helvetica Neue" charset="0"/>
                <a:cs typeface="Helvetica Neue" charset="0"/>
              </a:rPr>
              <a:t>Observación</a:t>
            </a:r>
          </a:p>
        </p:txBody>
      </p:sp>
      <p:sp>
        <p:nvSpPr>
          <p:cNvPr id="19" name="TextBox 18"/>
          <p:cNvSpPr txBox="1"/>
          <p:nvPr/>
        </p:nvSpPr>
        <p:spPr>
          <a:xfrm>
            <a:off x="4542971" y="2903375"/>
            <a:ext cx="1599619" cy="369332"/>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Observación</a:t>
            </a:r>
          </a:p>
        </p:txBody>
      </p:sp>
      <p:sp>
        <p:nvSpPr>
          <p:cNvPr id="20" name="TextBox 19"/>
          <p:cNvSpPr txBox="1"/>
          <p:nvPr/>
        </p:nvSpPr>
        <p:spPr>
          <a:xfrm>
            <a:off x="6481490" y="2764877"/>
            <a:ext cx="1462903" cy="646331"/>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Discusiones del Caso</a:t>
            </a:r>
          </a:p>
        </p:txBody>
      </p:sp>
      <p:sp>
        <p:nvSpPr>
          <p:cNvPr id="21" name="TextBox 20"/>
          <p:cNvSpPr txBox="1"/>
          <p:nvPr/>
        </p:nvSpPr>
        <p:spPr>
          <a:xfrm>
            <a:off x="8131257" y="2764876"/>
            <a:ext cx="1773491" cy="646331"/>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Evaluación de la Capacidad</a:t>
            </a:r>
          </a:p>
        </p:txBody>
      </p:sp>
      <p:sp>
        <p:nvSpPr>
          <p:cNvPr id="22" name="TextBox 21"/>
          <p:cNvSpPr txBox="1"/>
          <p:nvPr/>
        </p:nvSpPr>
        <p:spPr>
          <a:xfrm>
            <a:off x="9797138" y="2764876"/>
            <a:ext cx="2402117" cy="646331"/>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Revisión del </a:t>
            </a:r>
            <a:r>
              <a:rPr lang="es-419" spc="-20" dirty="0">
                <a:solidFill>
                  <a:schemeClr val="accent6">
                    <a:lumMod val="40000"/>
                    <a:lumOff val="60000"/>
                  </a:schemeClr>
                </a:solidFill>
                <a:latin typeface="Helvetica Neue" charset="0"/>
                <a:ea typeface="Helvetica Neue" charset="0"/>
                <a:cs typeface="Helvetica Neue" charset="0"/>
              </a:rPr>
              <a:t>Expediente del Caso</a:t>
            </a:r>
          </a:p>
        </p:txBody>
      </p:sp>
      <p:sp>
        <p:nvSpPr>
          <p:cNvPr id="29" name="TextBox 28"/>
          <p:cNvSpPr txBox="1"/>
          <p:nvPr/>
        </p:nvSpPr>
        <p:spPr>
          <a:xfrm>
            <a:off x="1219200" y="5608809"/>
            <a:ext cx="1661881" cy="646331"/>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Capacitación de GC</a:t>
            </a:r>
          </a:p>
        </p:txBody>
      </p:sp>
      <p:sp>
        <p:nvSpPr>
          <p:cNvPr id="30" name="TextBox 29"/>
          <p:cNvSpPr txBox="1"/>
          <p:nvPr/>
        </p:nvSpPr>
        <p:spPr>
          <a:xfrm>
            <a:off x="3178629" y="5593419"/>
            <a:ext cx="1748971" cy="646331"/>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Casos de Inicio de Bajo Riesgo</a:t>
            </a:r>
          </a:p>
        </p:txBody>
      </p:sp>
      <p:sp>
        <p:nvSpPr>
          <p:cNvPr id="31" name="TextBox 30"/>
          <p:cNvSpPr txBox="1"/>
          <p:nvPr/>
        </p:nvSpPr>
        <p:spPr>
          <a:xfrm>
            <a:off x="5138054" y="5593421"/>
            <a:ext cx="2010229" cy="646331"/>
          </a:xfrm>
          <a:prstGeom prst="rect">
            <a:avLst/>
          </a:prstGeom>
          <a:noFill/>
        </p:spPr>
        <p:txBody>
          <a:bodyPr wrap="square" rtlCol="0" anchor="ctr">
            <a:spAutoFit/>
          </a:bodyPr>
          <a:lstStyle/>
          <a:p>
            <a:pPr algn="ctr"/>
            <a:r>
              <a:rPr lang="es-419" spc="-20" dirty="0">
                <a:solidFill>
                  <a:schemeClr val="accent6">
                    <a:lumMod val="40000"/>
                    <a:lumOff val="60000"/>
                  </a:schemeClr>
                </a:solidFill>
                <a:latin typeface="Helvetica Neue" charset="0"/>
                <a:ea typeface="Helvetica Neue" charset="0"/>
                <a:cs typeface="Helvetica Neue" charset="0"/>
              </a:rPr>
              <a:t>Aumento del número de casos</a:t>
            </a:r>
          </a:p>
        </p:txBody>
      </p:sp>
      <p:sp>
        <p:nvSpPr>
          <p:cNvPr id="32" name="TextBox 31"/>
          <p:cNvSpPr txBox="1"/>
          <p:nvPr/>
        </p:nvSpPr>
        <p:spPr>
          <a:xfrm>
            <a:off x="6959600" y="5593420"/>
            <a:ext cx="2445656" cy="646331"/>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Revisión del </a:t>
            </a:r>
            <a:r>
              <a:rPr lang="es-419" spc="-20" dirty="0">
                <a:solidFill>
                  <a:schemeClr val="accent6">
                    <a:lumMod val="40000"/>
                    <a:lumOff val="60000"/>
                  </a:schemeClr>
                </a:solidFill>
                <a:latin typeface="Helvetica Neue" charset="0"/>
                <a:ea typeface="Helvetica Neue" charset="0"/>
                <a:cs typeface="Helvetica Neue" charset="0"/>
              </a:rPr>
              <a:t>Expediente del Caso</a:t>
            </a:r>
          </a:p>
        </p:txBody>
      </p:sp>
      <p:sp>
        <p:nvSpPr>
          <p:cNvPr id="33" name="TextBox 32"/>
          <p:cNvSpPr txBox="1"/>
          <p:nvPr/>
        </p:nvSpPr>
        <p:spPr>
          <a:xfrm>
            <a:off x="9436283" y="5731919"/>
            <a:ext cx="1503167" cy="369332"/>
          </a:xfrm>
          <a:prstGeom prst="rect">
            <a:avLst/>
          </a:prstGeom>
          <a:noFill/>
        </p:spPr>
        <p:txBody>
          <a:bodyPr wrap="square" rtlCol="0" anchor="ctr">
            <a:spAutoFit/>
          </a:bodyPr>
          <a:lstStyle/>
          <a:p>
            <a:pPr algn="ctr"/>
            <a:r>
              <a:rPr lang="es-419" dirty="0">
                <a:solidFill>
                  <a:schemeClr val="accent6">
                    <a:lumMod val="40000"/>
                    <a:lumOff val="60000"/>
                  </a:schemeClr>
                </a:solidFill>
                <a:latin typeface="Helvetica Neue" charset="0"/>
                <a:ea typeface="Helvetica Neue" charset="0"/>
                <a:cs typeface="Helvetica Neue" charset="0"/>
              </a:rPr>
              <a:t>Observación</a:t>
            </a:r>
          </a:p>
        </p:txBody>
      </p:sp>
      <p:sp>
        <p:nvSpPr>
          <p:cNvPr id="34" name="TextBox 33"/>
          <p:cNvSpPr txBox="1"/>
          <p:nvPr/>
        </p:nvSpPr>
        <p:spPr>
          <a:xfrm>
            <a:off x="3345319" y="1391418"/>
            <a:ext cx="2785110" cy="369332"/>
          </a:xfrm>
          <a:prstGeom prst="rect">
            <a:avLst/>
          </a:prstGeom>
          <a:noFill/>
        </p:spPr>
        <p:txBody>
          <a:bodyPr wrap="square" rtlCol="0" anchor="ctr">
            <a:spAutoFit/>
          </a:bodyPr>
          <a:lstStyle/>
          <a:p>
            <a:pPr algn="ctr"/>
            <a:r>
              <a:rPr lang="es-419" sz="1800">
                <a:solidFill>
                  <a:schemeClr val="bg1"/>
                </a:solidFill>
                <a:latin typeface="Helvetica Neue" charset="0"/>
                <a:ea typeface="Helvetica Neue" charset="0"/>
                <a:cs typeface="Helvetica Neue" charset="0"/>
              </a:rPr>
              <a:t>INTEGRACIÓN</a:t>
            </a:r>
          </a:p>
        </p:txBody>
      </p:sp>
      <p:sp>
        <p:nvSpPr>
          <p:cNvPr id="35" name="TextBox 34"/>
          <p:cNvSpPr txBox="1"/>
          <p:nvPr/>
        </p:nvSpPr>
        <p:spPr>
          <a:xfrm>
            <a:off x="6207961" y="1391418"/>
            <a:ext cx="2785110" cy="369332"/>
          </a:xfrm>
          <a:prstGeom prst="rect">
            <a:avLst/>
          </a:prstGeom>
          <a:noFill/>
        </p:spPr>
        <p:txBody>
          <a:bodyPr wrap="square" rtlCol="0" anchor="ctr">
            <a:spAutoFit/>
          </a:bodyPr>
          <a:lstStyle/>
          <a:p>
            <a:pPr algn="ctr"/>
            <a:r>
              <a:rPr lang="es-419" sz="1800">
                <a:solidFill>
                  <a:schemeClr val="bg1"/>
                </a:solidFill>
                <a:latin typeface="Helvetica Neue" charset="0"/>
                <a:ea typeface="Helvetica Neue" charset="0"/>
                <a:cs typeface="Helvetica Neue" charset="0"/>
              </a:rPr>
              <a:t>EN PROCESO</a:t>
            </a:r>
          </a:p>
        </p:txBody>
      </p:sp>
    </p:spTree>
    <p:extLst>
      <p:ext uri="{BB962C8B-B14F-4D97-AF65-F5344CB8AC3E}">
        <p14:creationId xmlns:p14="http://schemas.microsoft.com/office/powerpoint/2010/main" val="23746952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3948" y="304506"/>
            <a:ext cx="5426623" cy="1923437"/>
          </a:xfrm>
        </p:spPr>
        <p:txBody>
          <a:bodyPr>
            <a:normAutofit fontScale="90000"/>
          </a:bodyPr>
          <a:lstStyle/>
          <a:p>
            <a:r>
              <a:rPr lang="es-419" sz="3600" b="1" dirty="0">
                <a:solidFill>
                  <a:srgbClr val="016794"/>
                </a:solidFill>
                <a:latin typeface="Helvetica Neue" charset="0"/>
                <a:ea typeface="Helvetica Neue" charset="0"/>
                <a:cs typeface="Helvetica Neue" charset="0"/>
              </a:rPr>
              <a:t>DISEÑO DE </a:t>
            </a:r>
            <a:r>
              <a:rPr lang="es-419" sz="3600" b="1" dirty="0" smtClean="0">
                <a:solidFill>
                  <a:srgbClr val="016794"/>
                </a:solidFill>
                <a:latin typeface="Helvetica Neue" charset="0"/>
                <a:ea typeface="Helvetica Neue" charset="0"/>
                <a:cs typeface="Helvetica Neue" charset="0"/>
              </a:rPr>
              <a:t/>
            </a:r>
            <a:br>
              <a:rPr lang="es-419" sz="3600" b="1" dirty="0" smtClean="0">
                <a:solidFill>
                  <a:srgbClr val="016794"/>
                </a:solidFill>
                <a:latin typeface="Helvetica Neue" charset="0"/>
                <a:ea typeface="Helvetica Neue" charset="0"/>
                <a:cs typeface="Helvetica Neue" charset="0"/>
              </a:rPr>
            </a:br>
            <a:r>
              <a:rPr lang="es-419" sz="3600" b="1" dirty="0" smtClean="0">
                <a:solidFill>
                  <a:srgbClr val="016794"/>
                </a:solidFill>
                <a:latin typeface="Helvetica Neue" charset="0"/>
                <a:ea typeface="Helvetica Neue" charset="0"/>
                <a:cs typeface="Helvetica Neue" charset="0"/>
              </a:rPr>
              <a:t>UN </a:t>
            </a:r>
            <a:r>
              <a:rPr lang="es-419" sz="3600" b="1" dirty="0">
                <a:solidFill>
                  <a:srgbClr val="016794"/>
                </a:solidFill>
                <a:latin typeface="Helvetica Neue" charset="0"/>
                <a:ea typeface="Helvetica Neue" charset="0"/>
                <a:cs typeface="Helvetica Neue" charset="0"/>
              </a:rPr>
              <a:t>CALENDARIO</a:t>
            </a:r>
            <a:r>
              <a:rPr lang="es-419" sz="3600" b="1" dirty="0">
                <a:solidFill>
                  <a:srgbClr val="016794"/>
                </a:solidFill>
              </a:rPr>
              <a:t> </a:t>
            </a:r>
            <a:r>
              <a:rPr lang="es-419" sz="3600" b="1" dirty="0" smtClean="0">
                <a:solidFill>
                  <a:srgbClr val="016794"/>
                </a:solidFill>
              </a:rPr>
              <a:t/>
            </a:r>
            <a:br>
              <a:rPr lang="es-419" sz="3600" b="1" dirty="0" smtClean="0">
                <a:solidFill>
                  <a:srgbClr val="016794"/>
                </a:solidFill>
              </a:rPr>
            </a:br>
            <a:r>
              <a:rPr lang="es-419" sz="3600" b="1" dirty="0" smtClean="0">
                <a:solidFill>
                  <a:srgbClr val="016794"/>
                </a:solidFill>
                <a:latin typeface="Helvetica Neue" charset="0"/>
                <a:ea typeface="Helvetica Neue" charset="0"/>
                <a:cs typeface="Helvetica Neue" charset="0"/>
              </a:rPr>
              <a:t>DE </a:t>
            </a:r>
            <a:r>
              <a:rPr lang="es-419" sz="3600" b="1" dirty="0">
                <a:solidFill>
                  <a:srgbClr val="016794"/>
                </a:solidFill>
                <a:latin typeface="Helvetica Neue" charset="0"/>
                <a:ea typeface="Helvetica Neue" charset="0"/>
                <a:cs typeface="Helvetica Neue" charset="0"/>
              </a:rPr>
              <a:t>SUPERVISIÓN</a:t>
            </a:r>
            <a:r>
              <a:rPr lang="es-419" dirty="0">
                <a:solidFill>
                  <a:schemeClr val="tx1"/>
                </a:solidFill>
              </a:rPr>
              <a:t/>
            </a:r>
            <a:br>
              <a:rPr lang="es-419" dirty="0">
                <a:solidFill>
                  <a:schemeClr val="tx1"/>
                </a:solidFill>
              </a:rPr>
            </a:br>
            <a:endParaRPr lang="es-419" dirty="0">
              <a:solidFill>
                <a:schemeClr val="tx1"/>
              </a:solidFill>
            </a:endParaRPr>
          </a:p>
        </p:txBody>
      </p:sp>
      <p:sp>
        <p:nvSpPr>
          <p:cNvPr id="3" name="Text Placeholder 2"/>
          <p:cNvSpPr>
            <a:spLocks noGrp="1"/>
          </p:cNvSpPr>
          <p:nvPr>
            <p:ph idx="1"/>
          </p:nvPr>
        </p:nvSpPr>
        <p:spPr>
          <a:xfrm>
            <a:off x="5313948" y="1812758"/>
            <a:ext cx="6638565" cy="4473155"/>
          </a:xfrm>
        </p:spPr>
        <p:txBody>
          <a:bodyPr>
            <a:normAutofit/>
          </a:bodyPr>
          <a:lstStyle/>
          <a:p>
            <a:pPr marL="0" indent="0">
              <a:buNone/>
            </a:pPr>
            <a:r>
              <a:rPr lang="es-419" sz="2400" b="1" dirty="0">
                <a:solidFill>
                  <a:srgbClr val="97467D"/>
                </a:solidFill>
                <a:latin typeface="Helvetica Neue" charset="0"/>
                <a:ea typeface="Helvetica Neue" charset="0"/>
                <a:cs typeface="Helvetica Neue" charset="0"/>
              </a:rPr>
              <a:t>Ejercicio: </a:t>
            </a:r>
          </a:p>
          <a:p>
            <a:pPr>
              <a:buClr>
                <a:srgbClr val="97467D"/>
              </a:buClr>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Elabore un borrador de un calendario de supervisión mensual para 1 supervisor y 6 trabajadores sociales</a:t>
            </a:r>
          </a:p>
          <a:p>
            <a:pPr lvl="1">
              <a:buClr>
                <a:srgbClr val="97467D"/>
              </a:buClr>
              <a:buFont typeface="Wingdings" charset="2"/>
              <a:buChar char="§"/>
            </a:pPr>
            <a:r>
              <a:rPr lang="es-419" sz="1600" dirty="0">
                <a:solidFill>
                  <a:schemeClr val="tx1">
                    <a:lumMod val="65000"/>
                    <a:lumOff val="35000"/>
                  </a:schemeClr>
                </a:solidFill>
                <a:latin typeface="Helvetica Neue" charset="0"/>
                <a:ea typeface="Helvetica Neue" charset="0"/>
                <a:cs typeface="Helvetica Neue" charset="0"/>
              </a:rPr>
              <a:t>Nueva contratación: TS1 </a:t>
            </a:r>
          </a:p>
          <a:p>
            <a:pPr lvl="1">
              <a:buClr>
                <a:srgbClr val="97467D"/>
              </a:buClr>
              <a:buFont typeface="Wingdings" charset="2"/>
              <a:buChar char="§"/>
            </a:pPr>
            <a:r>
              <a:rPr lang="es-419" sz="1600" dirty="0">
                <a:solidFill>
                  <a:schemeClr val="tx1">
                    <a:lumMod val="65000"/>
                    <a:lumOff val="35000"/>
                  </a:schemeClr>
                </a:solidFill>
                <a:latin typeface="Helvetica Neue" charset="0"/>
                <a:ea typeface="Helvetica Neue" charset="0"/>
                <a:cs typeface="Helvetica Neue" charset="0"/>
              </a:rPr>
              <a:t>Trabajadores sociales principiantes: TS2, TS3, TS4</a:t>
            </a:r>
          </a:p>
          <a:p>
            <a:pPr lvl="1">
              <a:buClr>
                <a:srgbClr val="97467D"/>
              </a:buClr>
              <a:buFont typeface="Wingdings" charset="2"/>
              <a:buChar char="§"/>
            </a:pPr>
            <a:r>
              <a:rPr lang="es-419" sz="1600" dirty="0">
                <a:solidFill>
                  <a:schemeClr val="tx1">
                    <a:lumMod val="65000"/>
                    <a:lumOff val="35000"/>
                  </a:schemeClr>
                </a:solidFill>
                <a:latin typeface="Helvetica Neue" charset="0"/>
                <a:ea typeface="Helvetica Neue" charset="0"/>
                <a:cs typeface="Helvetica Neue" charset="0"/>
              </a:rPr>
              <a:t>Trabajadores sociales expertos: TS5, TS6</a:t>
            </a:r>
          </a:p>
        </p:txBody>
      </p:sp>
      <p:sp>
        <p:nvSpPr>
          <p:cNvPr id="4" name="TextBox 3"/>
          <p:cNvSpPr txBox="1"/>
          <p:nvPr/>
        </p:nvSpPr>
        <p:spPr>
          <a:xfrm>
            <a:off x="5486399" y="3810000"/>
            <a:ext cx="6358595" cy="2846933"/>
          </a:xfrm>
          <a:prstGeom prst="rect">
            <a:avLst/>
          </a:prstGeom>
          <a:noFill/>
        </p:spPr>
        <p:txBody>
          <a:bodyPr wrap="square" rtlCol="0">
            <a:spAutoFit/>
          </a:bodyPr>
          <a:lstStyle/>
          <a:p>
            <a:pPr>
              <a:spcBef>
                <a:spcPts val="600"/>
              </a:spcBef>
              <a:buClr>
                <a:srgbClr val="97467D"/>
              </a:buClr>
              <a:buFont typeface="Wingdings" charset="2"/>
              <a:buChar char="§"/>
            </a:pPr>
            <a:r>
              <a:rPr lang="es-419" sz="1800">
                <a:solidFill>
                  <a:schemeClr val="tx1">
                    <a:lumMod val="65000"/>
                    <a:lumOff val="35000"/>
                  </a:schemeClr>
                </a:solidFill>
                <a:latin typeface="Helvetica Neue" charset="0"/>
                <a:ea typeface="Helvetica Neue" charset="0"/>
                <a:cs typeface="Helvetica Neue" charset="0"/>
              </a:rPr>
              <a:t> Calendario en blanco</a:t>
            </a:r>
          </a:p>
          <a:p>
            <a:pPr>
              <a:spcBef>
                <a:spcPts val="600"/>
              </a:spcBef>
              <a:buClr>
                <a:srgbClr val="97467D"/>
              </a:buClr>
              <a:buFont typeface="Wingdings" charset="2"/>
              <a:buChar char="§"/>
            </a:pPr>
            <a:r>
              <a:rPr lang="es-419" sz="1800">
                <a:solidFill>
                  <a:schemeClr val="tx1">
                    <a:lumMod val="65000"/>
                    <a:lumOff val="35000"/>
                  </a:schemeClr>
                </a:solidFill>
                <a:latin typeface="Helvetica Neue" charset="0"/>
                <a:ea typeface="Helvetica Neue" charset="0"/>
                <a:cs typeface="Helvetica Neue" charset="0"/>
              </a:rPr>
              <a:t> 1 tarjeta de Evaluación de la Capacidad</a:t>
            </a:r>
          </a:p>
          <a:p>
            <a:pPr>
              <a:spcBef>
                <a:spcPts val="600"/>
              </a:spcBef>
              <a:buClr>
                <a:srgbClr val="97467D"/>
              </a:buClr>
              <a:buFont typeface="Wingdings" charset="2"/>
              <a:buChar char="§"/>
            </a:pPr>
            <a:r>
              <a:rPr lang="es-419" sz="1800">
                <a:solidFill>
                  <a:schemeClr val="tx1">
                    <a:lumMod val="65000"/>
                    <a:lumOff val="35000"/>
                  </a:schemeClr>
                </a:solidFill>
                <a:latin typeface="Helvetica Neue" charset="0"/>
                <a:ea typeface="Helvetica Neue" charset="0"/>
                <a:cs typeface="Helvetica Neue" charset="0"/>
              </a:rPr>
              <a:t> 3 tarjetas para el Aprendizaje por Observación</a:t>
            </a:r>
          </a:p>
          <a:p>
            <a:pPr>
              <a:spcBef>
                <a:spcPts val="600"/>
              </a:spcBef>
              <a:buClr>
                <a:srgbClr val="97467D"/>
              </a:buClr>
              <a:buFont typeface="Wingdings" charset="2"/>
              <a:buChar char="§"/>
            </a:pPr>
            <a:r>
              <a:rPr lang="es-419" sz="1800">
                <a:solidFill>
                  <a:schemeClr val="tx1">
                    <a:lumMod val="65000"/>
                    <a:lumOff val="35000"/>
                  </a:schemeClr>
                </a:solidFill>
                <a:latin typeface="Helvetica Neue" charset="0"/>
                <a:ea typeface="Helvetica Neue" charset="0"/>
                <a:cs typeface="Helvetica Neue" charset="0"/>
              </a:rPr>
              <a:t> 2 tarjetas de Observación</a:t>
            </a:r>
          </a:p>
          <a:p>
            <a:pPr>
              <a:spcBef>
                <a:spcPts val="600"/>
              </a:spcBef>
              <a:buClr>
                <a:srgbClr val="97467D"/>
              </a:buClr>
              <a:buFont typeface="Wingdings" charset="2"/>
              <a:buChar char="§"/>
            </a:pPr>
            <a:r>
              <a:rPr lang="es-419" sz="1800">
                <a:solidFill>
                  <a:schemeClr val="tx1">
                    <a:lumMod val="65000"/>
                    <a:lumOff val="35000"/>
                  </a:schemeClr>
                </a:solidFill>
                <a:latin typeface="Helvetica Neue" charset="0"/>
                <a:ea typeface="Helvetica Neue" charset="0"/>
                <a:cs typeface="Helvetica Neue" charset="0"/>
              </a:rPr>
              <a:t> 4 tarjetas para la Revisión del Expediente del Caso</a:t>
            </a:r>
          </a:p>
          <a:p>
            <a:pPr>
              <a:spcBef>
                <a:spcPts val="600"/>
              </a:spcBef>
              <a:buClr>
                <a:srgbClr val="97467D"/>
              </a:buClr>
              <a:buFont typeface="Wingdings" charset="2"/>
              <a:buChar char="§"/>
            </a:pPr>
            <a:r>
              <a:rPr lang="es-419" sz="1800">
                <a:solidFill>
                  <a:schemeClr val="tx1">
                    <a:lumMod val="65000"/>
                    <a:lumOff val="35000"/>
                  </a:schemeClr>
                </a:solidFill>
                <a:latin typeface="Helvetica Neue" charset="0"/>
                <a:ea typeface="Helvetica Neue" charset="0"/>
                <a:cs typeface="Helvetica Neue" charset="0"/>
              </a:rPr>
              <a:t> 24 tarjetas de Supervisión Individual</a:t>
            </a:r>
          </a:p>
          <a:p>
            <a:pPr>
              <a:spcBef>
                <a:spcPts val="600"/>
              </a:spcBef>
              <a:buClr>
                <a:srgbClr val="97467D"/>
              </a:buClr>
              <a:buFont typeface="Wingdings" charset="2"/>
              <a:buChar char="§"/>
            </a:pPr>
            <a:r>
              <a:rPr lang="es-419" sz="1800">
                <a:solidFill>
                  <a:schemeClr val="tx1">
                    <a:lumMod val="65000"/>
                    <a:lumOff val="35000"/>
                  </a:schemeClr>
                </a:solidFill>
                <a:latin typeface="Helvetica Neue" charset="0"/>
                <a:ea typeface="Helvetica Neue" charset="0"/>
                <a:cs typeface="Helvetica Neue" charset="0"/>
              </a:rPr>
              <a:t> 4 tarjetas para la Reunión de Gestión de Casos</a:t>
            </a:r>
          </a:p>
          <a:p>
            <a:pPr>
              <a:spcBef>
                <a:spcPts val="600"/>
              </a:spcBef>
              <a:buClr>
                <a:srgbClr val="97467D"/>
              </a:buClr>
              <a:buFont typeface="Wingdings" charset="2"/>
              <a:buChar char="§"/>
            </a:pPr>
            <a:r>
              <a:rPr lang="es-419" sz="1800">
                <a:solidFill>
                  <a:schemeClr val="tx1">
                    <a:lumMod val="65000"/>
                    <a:lumOff val="35000"/>
                  </a:schemeClr>
                </a:solidFill>
                <a:latin typeface="Helvetica Neue" charset="0"/>
                <a:ea typeface="Helvetica Neue" charset="0"/>
                <a:cs typeface="Helvetica Neue" charset="0"/>
              </a:rPr>
              <a:t> 2 tarjetas para la Discusión del Caso</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27540" t="238" r="23341" b="-238"/>
          <a:stretch/>
        </p:blipFill>
        <p:spPr>
          <a:xfrm>
            <a:off x="-1" y="0"/>
            <a:ext cx="5062545" cy="6874344"/>
          </a:xfrm>
          <a:prstGeom prst="rect">
            <a:avLst/>
          </a:prstGeom>
        </p:spPr>
      </p:pic>
      <p:pic>
        <p:nvPicPr>
          <p:cNvPr id="8" name="Imagen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2050" y="363583"/>
            <a:ext cx="2102945" cy="942700"/>
          </a:xfrm>
          <a:prstGeom prst="rect">
            <a:avLst/>
          </a:prstGeom>
        </p:spPr>
      </p:pic>
    </p:spTree>
    <p:extLst>
      <p:ext uri="{BB962C8B-B14F-4D97-AF65-F5344CB8AC3E}">
        <p14:creationId xmlns:p14="http://schemas.microsoft.com/office/powerpoint/2010/main" val="38485168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2260707" y="801243"/>
            <a:ext cx="10515600"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600" b="1" u="none" strike="noStrike" cap="none" dirty="0">
                <a:solidFill>
                  <a:srgbClr val="016794"/>
                </a:solidFill>
                <a:latin typeface="Helvetica Neue" charset="0"/>
                <a:ea typeface="Helvetica Neue" charset="0"/>
                <a:cs typeface="Helvetica Neue" charset="0"/>
                <a:sym typeface="Century Gothic"/>
              </a:rPr>
              <a:t>PREPARACIÓN</a:t>
            </a:r>
          </a:p>
        </p:txBody>
      </p:sp>
      <p:graphicFrame>
        <p:nvGraphicFramePr>
          <p:cNvPr id="323" name="Shape 323"/>
          <p:cNvGraphicFramePr/>
          <p:nvPr>
            <p:extLst>
              <p:ext uri="{D42A27DB-BD31-4B8C-83A1-F6EECF244321}">
                <p14:modId xmlns:p14="http://schemas.microsoft.com/office/powerpoint/2010/main" val="696342624"/>
              </p:ext>
            </p:extLst>
          </p:nvPr>
        </p:nvGraphicFramePr>
        <p:xfrm>
          <a:off x="2260707" y="1619074"/>
          <a:ext cx="9405523" cy="5131078"/>
        </p:xfrm>
        <a:graphic>
          <a:graphicData uri="http://schemas.openxmlformats.org/drawingml/2006/table">
            <a:tbl>
              <a:tblPr firstRow="1" bandRow="1">
                <a:noFill/>
              </a:tblPr>
              <a:tblGrid>
                <a:gridCol w="1592936">
                  <a:extLst>
                    <a:ext uri="{9D8B030D-6E8A-4147-A177-3AD203B41FA5}">
                      <a16:colId xmlns:a16="http://schemas.microsoft.com/office/drawing/2014/main" val="20000"/>
                    </a:ext>
                  </a:extLst>
                </a:gridCol>
                <a:gridCol w="4317900">
                  <a:extLst>
                    <a:ext uri="{9D8B030D-6E8A-4147-A177-3AD203B41FA5}">
                      <a16:colId xmlns:a16="http://schemas.microsoft.com/office/drawing/2014/main" val="375612860"/>
                    </a:ext>
                  </a:extLst>
                </a:gridCol>
                <a:gridCol w="3494687">
                  <a:extLst>
                    <a:ext uri="{9D8B030D-6E8A-4147-A177-3AD203B41FA5}">
                      <a16:colId xmlns:a16="http://schemas.microsoft.com/office/drawing/2014/main" val="20001"/>
                    </a:ext>
                  </a:extLst>
                </a:gridCol>
              </a:tblGrid>
              <a:tr h="1310296">
                <a:tc>
                  <a:txBody>
                    <a:bodyPr/>
                    <a:lstStyle/>
                    <a:p>
                      <a:pPr marL="0" marR="0" lvl="0" indent="0" algn="l" rtl="0">
                        <a:spcBef>
                          <a:spcPts val="600"/>
                        </a:spcBef>
                        <a:buSzPct val="25000"/>
                        <a:buNone/>
                      </a:pPr>
                      <a:r>
                        <a:rPr lang="es-419" sz="1800" b="1" i="0">
                          <a:solidFill>
                            <a:schemeClr val="bg1"/>
                          </a:solidFill>
                          <a:latin typeface="Helvetica Neue" charset="0"/>
                          <a:ea typeface="Helvetica Neue" charset="0"/>
                          <a:cs typeface="Helvetica Neue" charset="0"/>
                        </a:rPr>
                        <a:t>Esquema</a:t>
                      </a:r>
                    </a:p>
                  </a:txBody>
                  <a:tcPr marL="163574" marR="0" marT="163574" marB="163574">
                    <a:solidFill>
                      <a:srgbClr val="97467D"/>
                    </a:solidFill>
                  </a:tcPr>
                </a:tc>
                <a:tc>
                  <a:txBody>
                    <a:bodyPr/>
                    <a:lstStyle/>
                    <a:p>
                      <a:pPr lvl="0" algn="l">
                        <a:spcBef>
                          <a:spcPts val="600"/>
                        </a:spcBef>
                        <a:buNone/>
                      </a:pPr>
                      <a:r>
                        <a:rPr lang="es-419" sz="1800" b="1" i="0" u="none" strike="noStrike" noProof="0">
                          <a:solidFill>
                            <a:schemeClr val="bg1"/>
                          </a:solidFill>
                          <a:latin typeface="Helvetica Neue" charset="0"/>
                          <a:ea typeface="Helvetica Neue" charset="0"/>
                          <a:cs typeface="Helvetica Neue" charset="0"/>
                        </a:rPr>
                        <a:t>Prácticas</a:t>
                      </a:r>
                    </a:p>
                  </a:txBody>
                  <a:tcPr marL="163574" marR="0" marT="163574" marB="163574">
                    <a:solidFill>
                      <a:srgbClr val="97467D"/>
                    </a:solidFill>
                  </a:tcPr>
                </a:tc>
                <a:tc>
                  <a:txBody>
                    <a:bodyPr/>
                    <a:lstStyle/>
                    <a:p>
                      <a:pPr lvl="0" algn="l">
                        <a:spcBef>
                          <a:spcPts val="600"/>
                        </a:spcBef>
                        <a:buNone/>
                      </a:pPr>
                      <a:r>
                        <a:rPr lang="es-419" sz="1800" b="1" i="0" u="none" strike="noStrike" noProof="0">
                          <a:solidFill>
                            <a:schemeClr val="bg1"/>
                          </a:solidFill>
                          <a:latin typeface="Helvetica Neue" charset="0"/>
                          <a:ea typeface="Helvetica Neue" charset="0"/>
                          <a:cs typeface="Helvetica Neue" charset="0"/>
                        </a:rPr>
                        <a:t>Frecuencia y Notas</a:t>
                      </a:r>
                    </a:p>
                  </a:txBody>
                  <a:tcPr marL="163574" marR="0" marT="163574" marB="163574">
                    <a:solidFill>
                      <a:srgbClr val="97467D"/>
                    </a:solidFill>
                  </a:tcPr>
                </a:tc>
                <a:extLst>
                  <a:ext uri="{0D108BD9-81ED-4DB2-BD59-A6C34878D82A}">
                    <a16:rowId xmlns:a16="http://schemas.microsoft.com/office/drawing/2014/main" val="10000"/>
                  </a:ext>
                </a:extLst>
              </a:tr>
              <a:tr h="2445950">
                <a:tc>
                  <a:txBody>
                    <a:bodyPr/>
                    <a:lstStyle/>
                    <a:p>
                      <a:pPr marL="0" marR="0" lvl="0" indent="0" algn="l" rtl="0">
                        <a:spcBef>
                          <a:spcPts val="600"/>
                        </a:spcBef>
                        <a:buSzPct val="25000"/>
                        <a:buNone/>
                      </a:pPr>
                      <a:r>
                        <a:rPr lang="es-419" sz="1800" b="1" i="0">
                          <a:solidFill>
                            <a:schemeClr val="tx1">
                              <a:lumMod val="75000"/>
                            </a:schemeClr>
                          </a:solidFill>
                          <a:latin typeface="Helvetica Neue" charset="0"/>
                          <a:ea typeface="Helvetica Neue" charset="0"/>
                          <a:cs typeface="Helvetica Neue" charset="0"/>
                        </a:rPr>
                        <a:t>Personal</a:t>
                      </a:r>
                    </a:p>
                    <a:p>
                      <a:pPr marL="0" marR="0" lvl="0" indent="0" algn="l" rtl="0">
                        <a:spcBef>
                          <a:spcPts val="600"/>
                        </a:spcBef>
                        <a:buNone/>
                      </a:pPr>
                      <a:endParaRPr lang="en-US" sz="1800" b="1" i="0" dirty="0">
                        <a:solidFill>
                          <a:schemeClr val="tx1">
                            <a:lumMod val="75000"/>
                          </a:schemeClr>
                        </a:solidFill>
                        <a:latin typeface="Helvetica Neue" charset="0"/>
                        <a:ea typeface="Helvetica Neue" charset="0"/>
                        <a:cs typeface="Helvetica Neue" charset="0"/>
                      </a:endParaRPr>
                    </a:p>
                    <a:p>
                      <a:pPr marL="0" marR="0" lvl="0" indent="0" algn="l" rtl="0">
                        <a:spcBef>
                          <a:spcPts val="600"/>
                        </a:spcBef>
                        <a:buSzPct val="25000"/>
                        <a:buNone/>
                      </a:pPr>
                      <a:endParaRPr lang="en-US" sz="1800" b="1" i="0" dirty="0">
                        <a:solidFill>
                          <a:schemeClr val="tx1">
                            <a:lumMod val="75000"/>
                          </a:schemeClr>
                        </a:solidFill>
                        <a:latin typeface="Helvetica Neue" charset="0"/>
                        <a:ea typeface="Helvetica Neue" charset="0"/>
                        <a:cs typeface="Helvetica Neue" charset="0"/>
                      </a:endParaRPr>
                    </a:p>
                  </a:txBody>
                  <a:tcPr marL="163574" marR="81796" marT="163574" marB="163574">
                    <a:solidFill>
                      <a:srgbClr val="D4BCCA"/>
                    </a:solidFill>
                  </a:tcPr>
                </a:tc>
                <a:tc>
                  <a:txBody>
                    <a:bodyPr/>
                    <a:lstStyle/>
                    <a:p>
                      <a:pPr marL="268288" lvl="0" indent="-268288" algn="l">
                        <a:spcBef>
                          <a:spcPts val="600"/>
                        </a:spcBef>
                        <a:buNone/>
                      </a:pPr>
                      <a:r>
                        <a:rPr lang="es-419" sz="1800" b="1" i="0" dirty="0">
                          <a:solidFill>
                            <a:schemeClr val="tx1">
                              <a:lumMod val="75000"/>
                            </a:schemeClr>
                          </a:solidFill>
                          <a:latin typeface="Helvetica Neue" charset="0"/>
                          <a:ea typeface="Helvetica Neue" charset="0"/>
                          <a:cs typeface="Helvetica Neue" charset="0"/>
                        </a:rPr>
                        <a:t>1. Individual</a:t>
                      </a:r>
                    </a:p>
                    <a:p>
                      <a:pPr marL="268288" lvl="0" indent="-268288" algn="l">
                        <a:spcBef>
                          <a:spcPts val="600"/>
                        </a:spcBef>
                        <a:buNone/>
                      </a:pPr>
                      <a:r>
                        <a:rPr lang="es-419" sz="1800" b="1" i="0" dirty="0">
                          <a:solidFill>
                            <a:schemeClr val="tx1">
                              <a:lumMod val="75000"/>
                            </a:schemeClr>
                          </a:solidFill>
                          <a:latin typeface="Helvetica Neue" charset="0"/>
                          <a:ea typeface="Helvetica Neue" charset="0"/>
                          <a:cs typeface="Helvetica Neue" charset="0"/>
                        </a:rPr>
                        <a:t>2. Evaluación de la Capacidad</a:t>
                      </a:r>
                      <a:r>
                        <a:rPr lang="es-419" sz="1800" b="1" i="0" baseline="0" dirty="0">
                          <a:solidFill>
                            <a:schemeClr val="tx1">
                              <a:lumMod val="75000"/>
                            </a:schemeClr>
                          </a:solidFill>
                          <a:latin typeface="Helvetica Neue" charset="0"/>
                          <a:ea typeface="Helvetica Neue" charset="0"/>
                          <a:cs typeface="Helvetica Neue" charset="0"/>
                        </a:rPr>
                        <a:t> </a:t>
                      </a:r>
                      <a:r>
                        <a:rPr lang="es-419" sz="1800" b="1" i="0" dirty="0" smtClean="0">
                          <a:solidFill>
                            <a:schemeClr val="tx1">
                              <a:lumMod val="75000"/>
                            </a:schemeClr>
                          </a:solidFill>
                          <a:latin typeface="Helvetica Neue" charset="0"/>
                          <a:ea typeface="Helvetica Neue" charset="0"/>
                          <a:cs typeface="Helvetica Neue" charset="0"/>
                        </a:rPr>
                        <a:t>de </a:t>
                      </a:r>
                      <a:r>
                        <a:rPr lang="es-419" sz="1800" b="1" i="0" dirty="0">
                          <a:solidFill>
                            <a:schemeClr val="tx1">
                              <a:lumMod val="75000"/>
                            </a:schemeClr>
                          </a:solidFill>
                          <a:latin typeface="Helvetica Neue" charset="0"/>
                          <a:ea typeface="Helvetica Neue" charset="0"/>
                          <a:cs typeface="Helvetica Neue" charset="0"/>
                        </a:rPr>
                        <a:t>GC </a:t>
                      </a:r>
                    </a:p>
                    <a:p>
                      <a:pPr marL="268288" lvl="0" indent="-268288" algn="l">
                        <a:spcBef>
                          <a:spcPts val="600"/>
                        </a:spcBef>
                        <a:buNone/>
                      </a:pPr>
                      <a:r>
                        <a:rPr lang="es-419" sz="1800" b="1" i="0" dirty="0">
                          <a:solidFill>
                            <a:schemeClr val="tx1">
                              <a:lumMod val="75000"/>
                            </a:schemeClr>
                          </a:solidFill>
                          <a:latin typeface="Helvetica Neue" charset="0"/>
                          <a:ea typeface="Helvetica Neue" charset="0"/>
                          <a:cs typeface="Helvetica Neue" charset="0"/>
                        </a:rPr>
                        <a:t>2. Aprendizaje por Observación </a:t>
                      </a:r>
                    </a:p>
                    <a:p>
                      <a:pPr marL="268288" lvl="0" indent="-268288" algn="l">
                        <a:spcBef>
                          <a:spcPts val="600"/>
                        </a:spcBef>
                        <a:buNone/>
                      </a:pPr>
                      <a:r>
                        <a:rPr lang="es-419" sz="1800" b="1" i="0" dirty="0">
                          <a:solidFill>
                            <a:schemeClr val="tx1">
                              <a:lumMod val="75000"/>
                            </a:schemeClr>
                          </a:solidFill>
                          <a:latin typeface="Helvetica Neue" charset="0"/>
                          <a:ea typeface="Helvetica Neue" charset="0"/>
                          <a:cs typeface="Helvetica Neue" charset="0"/>
                        </a:rPr>
                        <a:t>3. Observación</a:t>
                      </a:r>
                    </a:p>
                    <a:p>
                      <a:pPr marL="268288" lvl="0" indent="-268288" algn="l">
                        <a:spcBef>
                          <a:spcPts val="600"/>
                        </a:spcBef>
                        <a:buNone/>
                      </a:pPr>
                      <a:r>
                        <a:rPr lang="es-419" sz="1800" b="1" i="0" dirty="0">
                          <a:solidFill>
                            <a:schemeClr val="tx1">
                              <a:lumMod val="75000"/>
                            </a:schemeClr>
                          </a:solidFill>
                          <a:latin typeface="Helvetica Neue" charset="0"/>
                          <a:ea typeface="Helvetica Neue" charset="0"/>
                          <a:cs typeface="Helvetica Neue" charset="0"/>
                        </a:rPr>
                        <a:t>4. Revisión del Expediente </a:t>
                      </a:r>
                      <a:r>
                        <a:rPr lang="es-419" sz="1800" b="1" i="0" dirty="0" smtClean="0">
                          <a:solidFill>
                            <a:schemeClr val="tx1">
                              <a:lumMod val="75000"/>
                            </a:schemeClr>
                          </a:solidFill>
                          <a:latin typeface="Helvetica Neue" charset="0"/>
                          <a:ea typeface="Helvetica Neue" charset="0"/>
                          <a:cs typeface="Helvetica Neue" charset="0"/>
                        </a:rPr>
                        <a:t/>
                      </a:r>
                      <a:br>
                        <a:rPr lang="es-419" sz="1800" b="1" i="0" dirty="0" smtClean="0">
                          <a:solidFill>
                            <a:schemeClr val="tx1">
                              <a:lumMod val="75000"/>
                            </a:schemeClr>
                          </a:solidFill>
                          <a:latin typeface="Helvetica Neue" charset="0"/>
                          <a:ea typeface="Helvetica Neue" charset="0"/>
                          <a:cs typeface="Helvetica Neue" charset="0"/>
                        </a:rPr>
                      </a:br>
                      <a:r>
                        <a:rPr lang="es-419" sz="1800" b="1" i="0" dirty="0" smtClean="0">
                          <a:solidFill>
                            <a:schemeClr val="tx1">
                              <a:lumMod val="75000"/>
                            </a:schemeClr>
                          </a:solidFill>
                          <a:latin typeface="Helvetica Neue" charset="0"/>
                          <a:ea typeface="Helvetica Neue" charset="0"/>
                          <a:cs typeface="Helvetica Neue" charset="0"/>
                        </a:rPr>
                        <a:t>del </a:t>
                      </a:r>
                      <a:r>
                        <a:rPr lang="es-419" sz="1800" b="1" i="0" dirty="0">
                          <a:solidFill>
                            <a:schemeClr val="tx1">
                              <a:lumMod val="75000"/>
                            </a:schemeClr>
                          </a:solidFill>
                          <a:latin typeface="Helvetica Neue" charset="0"/>
                          <a:ea typeface="Helvetica Neue" charset="0"/>
                          <a:cs typeface="Helvetica Neue" charset="0"/>
                        </a:rPr>
                        <a:t>Caso (</a:t>
                      </a:r>
                      <a:r>
                        <a:rPr lang="es-419" sz="1800" b="1" i="0" baseline="0" dirty="0">
                          <a:solidFill>
                            <a:schemeClr val="tx1">
                              <a:lumMod val="75000"/>
                            </a:schemeClr>
                          </a:solidFill>
                          <a:latin typeface="Helvetica Neue" charset="0"/>
                          <a:ea typeface="Helvetica Neue" charset="0"/>
                          <a:cs typeface="Helvetica Neue" charset="0"/>
                        </a:rPr>
                        <a:t>lista de verificación)</a:t>
                      </a:r>
                    </a:p>
                    <a:p>
                      <a:pPr marL="268288" lvl="0" indent="-268288" algn="l">
                        <a:spcBef>
                          <a:spcPts val="600"/>
                        </a:spcBef>
                        <a:buNone/>
                      </a:pPr>
                      <a:r>
                        <a:rPr lang="es-419" sz="1800" b="1" i="0" dirty="0">
                          <a:solidFill>
                            <a:schemeClr val="tx1">
                              <a:lumMod val="75000"/>
                            </a:schemeClr>
                          </a:solidFill>
                          <a:latin typeface="Helvetica Neue" charset="0"/>
                          <a:ea typeface="Helvetica Neue" charset="0"/>
                          <a:cs typeface="Helvetica Neue" charset="0"/>
                        </a:rPr>
                        <a:t>5. Discusión del Caso</a:t>
                      </a:r>
                    </a:p>
                  </a:txBody>
                  <a:tcPr marL="163574" marR="81796" marT="163574" marB="163574">
                    <a:solidFill>
                      <a:srgbClr val="D4BCCA"/>
                    </a:solidFill>
                  </a:tcPr>
                </a:tc>
                <a:tc>
                  <a:txBody>
                    <a:bodyPr/>
                    <a:lstStyle/>
                    <a:p>
                      <a:pPr marL="0" marR="0" lvl="0" indent="0" algn="l" rtl="0">
                        <a:spcBef>
                          <a:spcPts val="600"/>
                        </a:spcBef>
                        <a:buNone/>
                      </a:pPr>
                      <a:endParaRPr lang="en-US" sz="1800" b="0" i="0" dirty="0">
                        <a:solidFill>
                          <a:srgbClr val="151515"/>
                        </a:solidFill>
                        <a:latin typeface="Helvetica Neue" charset="0"/>
                        <a:ea typeface="Helvetica Neue" charset="0"/>
                        <a:cs typeface="Helvetica Neue" charset="0"/>
                      </a:endParaRPr>
                    </a:p>
                  </a:txBody>
                  <a:tcPr marL="81796" marR="81796" marT="40898" marB="40898">
                    <a:solidFill>
                      <a:srgbClr val="D4BCCA"/>
                    </a:solidFill>
                  </a:tcPr>
                </a:tc>
                <a:extLst>
                  <a:ext uri="{0D108BD9-81ED-4DB2-BD59-A6C34878D82A}">
                    <a16:rowId xmlns:a16="http://schemas.microsoft.com/office/drawing/2014/main" val="10001"/>
                  </a:ext>
                </a:extLst>
              </a:tr>
              <a:tr h="1192394">
                <a:tc>
                  <a:txBody>
                    <a:bodyPr/>
                    <a:lstStyle/>
                    <a:p>
                      <a:pPr marL="0" marR="0" lvl="0" indent="0" algn="l" rtl="0">
                        <a:spcBef>
                          <a:spcPts val="600"/>
                        </a:spcBef>
                        <a:buSzPct val="25000"/>
                        <a:buNone/>
                      </a:pPr>
                      <a:r>
                        <a:rPr lang="es-419" sz="1800" b="1" i="0">
                          <a:solidFill>
                            <a:schemeClr val="tx1">
                              <a:lumMod val="75000"/>
                            </a:schemeClr>
                          </a:solidFill>
                          <a:latin typeface="Helvetica Neue" charset="0"/>
                          <a:ea typeface="Helvetica Neue" charset="0"/>
                          <a:cs typeface="Helvetica Neue" charset="0"/>
                        </a:rPr>
                        <a:t>Grupo</a:t>
                      </a:r>
                    </a:p>
                    <a:p>
                      <a:pPr marL="0" marR="0" lvl="0" indent="0" algn="l" rtl="0">
                        <a:spcBef>
                          <a:spcPts val="600"/>
                        </a:spcBef>
                        <a:buSzPct val="25000"/>
                        <a:buNone/>
                      </a:pPr>
                      <a:endParaRPr lang="en-US" sz="1800" b="1" i="0" dirty="0">
                        <a:solidFill>
                          <a:schemeClr val="tx1">
                            <a:lumMod val="75000"/>
                          </a:schemeClr>
                        </a:solidFill>
                        <a:latin typeface="Helvetica Neue" charset="0"/>
                        <a:ea typeface="Helvetica Neue" charset="0"/>
                        <a:cs typeface="Helvetica Neue" charset="0"/>
                      </a:endParaRPr>
                    </a:p>
                  </a:txBody>
                  <a:tcPr marL="163574" marR="81796" marT="163574" marB="163574">
                    <a:solidFill>
                      <a:srgbClr val="E3D3DB"/>
                    </a:solidFill>
                  </a:tcPr>
                </a:tc>
                <a:tc>
                  <a:txBody>
                    <a:bodyPr/>
                    <a:lstStyle/>
                    <a:p>
                      <a:pPr lvl="0" algn="l">
                        <a:spcBef>
                          <a:spcPts val="600"/>
                        </a:spcBef>
                        <a:buNone/>
                      </a:pPr>
                      <a:r>
                        <a:rPr lang="es-419" sz="1800" b="1" i="0" dirty="0">
                          <a:solidFill>
                            <a:schemeClr val="tx1">
                              <a:lumMod val="75000"/>
                            </a:schemeClr>
                          </a:solidFill>
                          <a:latin typeface="Helvetica Neue" charset="0"/>
                          <a:ea typeface="Helvetica Neue" charset="0"/>
                          <a:cs typeface="Helvetica Neue" charset="0"/>
                        </a:rPr>
                        <a:t>6. Reunión de Gestión de Casos </a:t>
                      </a:r>
                    </a:p>
                    <a:p>
                      <a:pPr lvl="0" algn="l">
                        <a:spcBef>
                          <a:spcPts val="600"/>
                        </a:spcBef>
                        <a:buNone/>
                      </a:pPr>
                      <a:r>
                        <a:rPr lang="es-419" sz="1800" b="1" i="0" dirty="0">
                          <a:solidFill>
                            <a:schemeClr val="tx1">
                              <a:lumMod val="75000"/>
                            </a:schemeClr>
                          </a:solidFill>
                          <a:latin typeface="Helvetica Neue" charset="0"/>
                          <a:ea typeface="Helvetica Neue" charset="0"/>
                          <a:cs typeface="Helvetica Neue" charset="0"/>
                        </a:rPr>
                        <a:t>7. Discusión del </a:t>
                      </a:r>
                      <a:r>
                        <a:rPr lang="es-419" sz="1800" b="1" i="0" dirty="0" smtClean="0">
                          <a:solidFill>
                            <a:schemeClr val="tx1">
                              <a:lumMod val="75000"/>
                            </a:schemeClr>
                          </a:solidFill>
                          <a:latin typeface="Helvetica Neue" charset="0"/>
                          <a:ea typeface="Helvetica Neue" charset="0"/>
                          <a:cs typeface="Helvetica Neue" charset="0"/>
                        </a:rPr>
                        <a:t>Caso</a:t>
                      </a:r>
                      <a:endParaRPr lang="es-419" sz="1800" b="1" i="0" dirty="0">
                        <a:solidFill>
                          <a:schemeClr val="tx1">
                            <a:lumMod val="75000"/>
                          </a:schemeClr>
                        </a:solidFill>
                        <a:latin typeface="Helvetica Neue" charset="0"/>
                        <a:ea typeface="Helvetica Neue" charset="0"/>
                        <a:cs typeface="Helvetica Neue" charset="0"/>
                      </a:endParaRPr>
                    </a:p>
                  </a:txBody>
                  <a:tcPr marL="163574" marR="81796" marT="163574" marB="163574">
                    <a:solidFill>
                      <a:srgbClr val="E3D3DB"/>
                    </a:solidFill>
                  </a:tcPr>
                </a:tc>
                <a:tc>
                  <a:txBody>
                    <a:bodyPr/>
                    <a:lstStyle/>
                    <a:p>
                      <a:pPr marL="0" marR="0" lvl="0" indent="0" algn="l" rtl="0">
                        <a:spcBef>
                          <a:spcPts val="600"/>
                        </a:spcBef>
                        <a:buSzPct val="25000"/>
                        <a:buNone/>
                      </a:pPr>
                      <a:endParaRPr sz="1800" b="0" i="0" dirty="0">
                        <a:solidFill>
                          <a:srgbClr val="151515"/>
                        </a:solidFill>
                        <a:latin typeface="Helvetica Neue" charset="0"/>
                        <a:ea typeface="Helvetica Neue" charset="0"/>
                        <a:cs typeface="Helvetica Neue" charset="0"/>
                      </a:endParaRPr>
                    </a:p>
                  </a:txBody>
                  <a:tcPr marL="81796" marR="81796" marT="40898" marB="40898">
                    <a:solidFill>
                      <a:srgbClr val="E3D3DB"/>
                    </a:solidFill>
                  </a:tcPr>
                </a:tc>
                <a:extLst>
                  <a:ext uri="{0D108BD9-81ED-4DB2-BD59-A6C34878D82A}">
                    <a16:rowId xmlns:a16="http://schemas.microsoft.com/office/drawing/2014/main" val="10002"/>
                  </a:ext>
                </a:extLst>
              </a:tr>
            </a:tbl>
          </a:graphicData>
        </a:graphic>
      </p:graphicFrame>
      <p:pic>
        <p:nvPicPr>
          <p:cNvPr id="2" name="Picture 1"/>
          <p:cNvPicPr>
            <a:picLocks noChangeAspect="1"/>
          </p:cNvPicPr>
          <p:nvPr/>
        </p:nvPicPr>
        <p:blipFill>
          <a:blip r:embed="rId3"/>
          <a:stretch>
            <a:fillRect/>
          </a:stretch>
        </p:blipFill>
        <p:spPr>
          <a:xfrm>
            <a:off x="616099" y="3451283"/>
            <a:ext cx="1069061" cy="700093"/>
          </a:xfrm>
          <a:prstGeom prst="rect">
            <a:avLst/>
          </a:prstGeom>
        </p:spPr>
      </p:pic>
      <p:pic>
        <p:nvPicPr>
          <p:cNvPr id="3" name="Picture 2"/>
          <p:cNvPicPr>
            <a:picLocks noChangeAspect="1"/>
          </p:cNvPicPr>
          <p:nvPr/>
        </p:nvPicPr>
        <p:blipFill>
          <a:blip r:embed="rId4"/>
          <a:stretch>
            <a:fillRect/>
          </a:stretch>
        </p:blipFill>
        <p:spPr>
          <a:xfrm>
            <a:off x="731003" y="5413248"/>
            <a:ext cx="839252" cy="814324"/>
          </a:xfrm>
          <a:prstGeom prst="rect">
            <a:avLst/>
          </a:prstGeom>
        </p:spPr>
      </p:pic>
      <p:pic>
        <p:nvPicPr>
          <p:cNvPr id="7" name="Imagen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87007" y="458581"/>
            <a:ext cx="2069114" cy="927534"/>
          </a:xfrm>
          <a:prstGeom prst="rect">
            <a:avLst/>
          </a:prstGeom>
        </p:spPr>
      </p:pic>
    </p:spTree>
    <p:extLst>
      <p:ext uri="{BB962C8B-B14F-4D97-AF65-F5344CB8AC3E}">
        <p14:creationId xmlns:p14="http://schemas.microsoft.com/office/powerpoint/2010/main" val="24494370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59" y="340791"/>
            <a:ext cx="10906054" cy="1200329"/>
          </a:xfrm>
          <a:prstGeom prst="rect">
            <a:avLst/>
          </a:prstGeom>
          <a:noFill/>
        </p:spPr>
        <p:txBody>
          <a:bodyPr wrap="square" rtlCol="0">
            <a:spAutoFit/>
          </a:bodyPr>
          <a:lstStyle/>
          <a:p>
            <a:r>
              <a:rPr lang="es-419" sz="3600" b="1" dirty="0">
                <a:solidFill>
                  <a:srgbClr val="026794"/>
                </a:solidFill>
                <a:latin typeface="Helvetica Neue" charset="0"/>
                <a:ea typeface="Helvetica Neue" charset="0"/>
                <a:cs typeface="Helvetica Neue" charset="0"/>
              </a:rPr>
              <a:t>OBJETIVO Y RESULTADOS </a:t>
            </a:r>
            <a:r>
              <a:rPr lang="es-419" sz="3600" b="1" dirty="0" smtClean="0">
                <a:solidFill>
                  <a:srgbClr val="026794"/>
                </a:solidFill>
                <a:latin typeface="Helvetica Neue" charset="0"/>
                <a:ea typeface="Helvetica Neue" charset="0"/>
                <a:cs typeface="Helvetica Neue" charset="0"/>
              </a:rPr>
              <a:t/>
            </a:r>
            <a:br>
              <a:rPr lang="es-419" sz="3600" b="1" dirty="0" smtClean="0">
                <a:solidFill>
                  <a:srgbClr val="026794"/>
                </a:solidFill>
                <a:latin typeface="Helvetica Neue" charset="0"/>
                <a:ea typeface="Helvetica Neue" charset="0"/>
                <a:cs typeface="Helvetica Neue" charset="0"/>
              </a:rPr>
            </a:br>
            <a:r>
              <a:rPr lang="es-419" sz="3600" b="1" dirty="0" smtClean="0">
                <a:solidFill>
                  <a:srgbClr val="026794"/>
                </a:solidFill>
                <a:latin typeface="Helvetica Neue" charset="0"/>
                <a:ea typeface="Helvetica Neue" charset="0"/>
                <a:cs typeface="Helvetica Neue" charset="0"/>
              </a:rPr>
              <a:t>DE </a:t>
            </a:r>
            <a:r>
              <a:rPr lang="es-419" sz="3600" b="1" dirty="0">
                <a:solidFill>
                  <a:srgbClr val="026794"/>
                </a:solidFill>
                <a:latin typeface="Helvetica Neue" charset="0"/>
                <a:ea typeface="Helvetica Neue" charset="0"/>
                <a:cs typeface="Helvetica Neue" charset="0"/>
              </a:rPr>
              <a:t>APRENDIZAJE DEL MÓDULO</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8"/>
          <p:cNvSpPr txBox="1">
            <a:spLocks noGrp="1"/>
          </p:cNvSpPr>
          <p:nvPr>
            <p:ph idx="1"/>
          </p:nvPr>
        </p:nvSpPr>
        <p:spPr>
          <a:xfrm>
            <a:off x="656023" y="2221231"/>
            <a:ext cx="11456148" cy="3775531"/>
          </a:xfrm>
          <a:prstGeom prst="rect">
            <a:avLst/>
          </a:prstGeom>
          <a:noFill/>
          <a:ln>
            <a:noFill/>
          </a:ln>
        </p:spPr>
        <p:txBody>
          <a:bodyPr lIns="91425" tIns="45700" rIns="91425" bIns="45700" anchor="t" anchorCtr="0">
            <a:noAutofit/>
          </a:bodyPr>
          <a:lstStyle/>
          <a:p>
            <a:pPr marL="0" indent="0">
              <a:lnSpc>
                <a:spcPct val="90000"/>
              </a:lnSpc>
              <a:spcBef>
                <a:spcPts val="0"/>
              </a:spcBef>
              <a:buNone/>
            </a:pPr>
            <a:r>
              <a:rPr lang="es-419" sz="2400" b="1" u="none" strike="noStrike" cap="none" dirty="0">
                <a:solidFill>
                  <a:srgbClr val="97467D"/>
                </a:solidFill>
                <a:latin typeface="Helvetica Neue" charset="0"/>
                <a:ea typeface="Helvetica Neue" charset="0"/>
                <a:cs typeface="Helvetica Neue" charset="0"/>
                <a:sym typeface="Century Gothic"/>
              </a:rPr>
              <a:t>Objetivo: </a:t>
            </a:r>
          </a:p>
          <a:p>
            <a:pPr marL="0" indent="0">
              <a:lnSpc>
                <a:spcPct val="90000"/>
              </a:lnSpc>
              <a:spcBef>
                <a:spcPts val="0"/>
              </a:spcBef>
              <a:buNone/>
            </a:pP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Examinar las prácticas clave de </a:t>
            </a:r>
            <a:r>
              <a:rPr lang="es-419" sz="2000" dirty="0">
                <a:solidFill>
                  <a:schemeClr val="tx1">
                    <a:lumMod val="65000"/>
                    <a:lumOff val="35000"/>
                  </a:schemeClr>
                </a:solidFill>
                <a:latin typeface="Helvetica Neue" charset="0"/>
                <a:ea typeface="Helvetica Neue" charset="0"/>
                <a:cs typeface="Helvetica Neue" charset="0"/>
                <a:sym typeface="Century Gothic"/>
              </a:rPr>
              <a:t>supervisión y orientación</a:t>
            </a:r>
          </a:p>
          <a:p>
            <a:pPr marL="0" indent="0">
              <a:lnSpc>
                <a:spcPct val="90000"/>
              </a:lnSpc>
              <a:spcBef>
                <a:spcPts val="0"/>
              </a:spcBef>
              <a:buNone/>
            </a:pPr>
            <a:endParaRPr sz="2000" u="none" strike="noStrike" cap="none" dirty="0">
              <a:solidFill>
                <a:schemeClr val="tx1">
                  <a:lumMod val="65000"/>
                  <a:lumOff val="35000"/>
                </a:schemeClr>
              </a:solidFill>
              <a:latin typeface="Helvetica Neue" charset="0"/>
              <a:ea typeface="Helvetica Neue" charset="0"/>
              <a:cs typeface="Helvetica Neue" charset="0"/>
              <a:sym typeface="Century Gothic"/>
            </a:endParaRPr>
          </a:p>
          <a:p>
            <a:pPr marL="0" marR="0" lvl="0" indent="0" algn="l" rtl="0">
              <a:lnSpc>
                <a:spcPct val="90000"/>
              </a:lnSpc>
              <a:spcBef>
                <a:spcPts val="1000"/>
              </a:spcBef>
              <a:spcAft>
                <a:spcPts val="0"/>
              </a:spcAft>
              <a:buClr>
                <a:srgbClr val="EFEFEF"/>
              </a:buClr>
              <a:buSzPct val="80000"/>
              <a:buNone/>
            </a:pPr>
            <a:r>
              <a:rPr lang="es-419" sz="2400" b="1" u="none" strike="noStrike" cap="none" dirty="0">
                <a:solidFill>
                  <a:srgbClr val="97467D"/>
                </a:solidFill>
                <a:latin typeface="Helvetica Neue" charset="0"/>
                <a:ea typeface="Helvetica Neue" charset="0"/>
                <a:cs typeface="Helvetica Neue" charset="0"/>
                <a:sym typeface="Century Gothic"/>
              </a:rPr>
              <a:t>Resultados de Aprendizaje: </a:t>
            </a:r>
          </a:p>
          <a:p>
            <a:pPr marR="0" lvl="0" algn="l" rtl="0">
              <a:lnSpc>
                <a:spcPct val="90000"/>
              </a:lnSpc>
              <a:spcBef>
                <a:spcPts val="1000"/>
              </a:spcBef>
              <a:spcAft>
                <a:spcPts val="0"/>
              </a:spcAft>
              <a:buClr>
                <a:srgbClr val="97467D"/>
              </a:buClr>
              <a:buSzPct val="8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sym typeface="Century Gothic"/>
              </a:rPr>
              <a:t>Conocer las diferentes prácticas de </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supervisión y </a:t>
            </a:r>
            <a:r>
              <a:rPr lang="es-419" sz="2000" dirty="0">
                <a:solidFill>
                  <a:schemeClr val="tx1">
                    <a:lumMod val="65000"/>
                    <a:lumOff val="35000"/>
                  </a:schemeClr>
                </a:solidFill>
                <a:latin typeface="Helvetica Neue" charset="0"/>
                <a:ea typeface="Helvetica Neue" charset="0"/>
                <a:cs typeface="Helvetica Neue" charset="0"/>
                <a:sym typeface="Century Gothic"/>
              </a:rPr>
              <a:t>orien</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tación que se pueden </a:t>
            </a:r>
            <a:r>
              <a:rPr lang="es-419" sz="2000" dirty="0">
                <a:solidFill>
                  <a:schemeClr val="tx1">
                    <a:lumMod val="65000"/>
                    <a:lumOff val="35000"/>
                  </a:schemeClr>
                </a:solidFill>
                <a:latin typeface="Helvetica Neue" charset="0"/>
                <a:ea typeface="Helvetica Neue" charset="0"/>
                <a:cs typeface="Helvetica Neue" charset="0"/>
                <a:sym typeface="Century Gothic"/>
              </a:rPr>
              <a:t>ejercer</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 </a:t>
            </a:r>
            <a: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t>de </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manera personal, en grupo </a:t>
            </a:r>
            <a:r>
              <a:rPr lang="es-419" sz="2000" dirty="0">
                <a:solidFill>
                  <a:schemeClr val="tx1">
                    <a:lumMod val="65000"/>
                    <a:lumOff val="35000"/>
                  </a:schemeClr>
                </a:solidFill>
                <a:latin typeface="Helvetica Neue" charset="0"/>
                <a:ea typeface="Helvetica Neue" charset="0"/>
                <a:cs typeface="Helvetica Neue" charset="0"/>
                <a:sym typeface="Century Gothic"/>
              </a:rPr>
              <a:t>o</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 ambos </a:t>
            </a:r>
            <a:r>
              <a:rPr lang="es-419" sz="2000" dirty="0">
                <a:solidFill>
                  <a:schemeClr val="tx1">
                    <a:lumMod val="65000"/>
                    <a:lumOff val="35000"/>
                  </a:schemeClr>
                </a:solidFill>
                <a:latin typeface="Helvetica Neue" charset="0"/>
                <a:ea typeface="Helvetica Neue" charset="0"/>
                <a:cs typeface="Helvetica Neue" charset="0"/>
                <a:sym typeface="Century Gothic"/>
              </a:rPr>
              <a:t>esquemas</a:t>
            </a:r>
          </a:p>
          <a:p>
            <a:pPr>
              <a:lnSpc>
                <a:spcPct val="90000"/>
              </a:lnSpc>
              <a:buClr>
                <a:srgbClr val="97467D"/>
              </a:buClr>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sym typeface="Century Gothic"/>
              </a:rPr>
              <a:t>Conocer </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los </a:t>
            </a:r>
            <a:r>
              <a:rPr lang="es-419" sz="2000" dirty="0">
                <a:solidFill>
                  <a:schemeClr val="tx1">
                    <a:lumMod val="65000"/>
                    <a:lumOff val="35000"/>
                  </a:schemeClr>
                </a:solidFill>
                <a:latin typeface="Helvetica Neue" charset="0"/>
                <a:ea typeface="Helvetica Neue" charset="0"/>
                <a:cs typeface="Helvetica Neue" charset="0"/>
                <a:sym typeface="Century Gothic"/>
              </a:rPr>
              <a:t>propósitos</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 </a:t>
            </a:r>
            <a:r>
              <a:rPr lang="es-419" sz="2000" dirty="0">
                <a:solidFill>
                  <a:schemeClr val="tx1">
                    <a:lumMod val="65000"/>
                    <a:lumOff val="35000"/>
                  </a:schemeClr>
                </a:solidFill>
                <a:latin typeface="Helvetica Neue" charset="0"/>
                <a:ea typeface="Helvetica Neue" charset="0"/>
                <a:cs typeface="Helvetica Neue" charset="0"/>
                <a:sym typeface="Century Gothic"/>
              </a:rPr>
              <a:t>asociados con las</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 diferentes prácticas</a:t>
            </a:r>
          </a:p>
          <a:p>
            <a:pPr>
              <a:lnSpc>
                <a:spcPct val="90000"/>
              </a:lnSpc>
              <a:buClr>
                <a:srgbClr val="97467D"/>
              </a:buClr>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Conocer la duración y la frecuencia de cada práctica</a:t>
            </a:r>
          </a:p>
          <a:p>
            <a:pPr>
              <a:lnSpc>
                <a:spcPct val="90000"/>
              </a:lnSpc>
              <a:buClr>
                <a:srgbClr val="97467D"/>
              </a:buClr>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Comprender la orientación asociada con cada práctica y cómo utilizar </a:t>
            </a:r>
            <a:r>
              <a:rPr lang="es-419" sz="2000" dirty="0" smtClean="0">
                <a:solidFill>
                  <a:schemeClr val="tx1">
                    <a:lumMod val="65000"/>
                    <a:lumOff val="35000"/>
                  </a:schemeClr>
                </a:solidFill>
                <a:latin typeface="Helvetica Neue" charset="0"/>
                <a:ea typeface="Helvetica Neue" charset="0"/>
                <a:cs typeface="Helvetica Neue" charset="0"/>
              </a:rPr>
              <a:t>las </a:t>
            </a:r>
            <a:r>
              <a:rPr lang="es-419" sz="2000" dirty="0">
                <a:solidFill>
                  <a:schemeClr val="tx1">
                    <a:lumMod val="65000"/>
                    <a:lumOff val="35000"/>
                  </a:schemeClr>
                </a:solidFill>
                <a:latin typeface="Helvetica Neue" charset="0"/>
                <a:ea typeface="Helvetica Neue" charset="0"/>
                <a:cs typeface="Helvetica Neue" charset="0"/>
              </a:rPr>
              <a:t>herramientas prácticas</a:t>
            </a:r>
          </a:p>
          <a:p>
            <a:pPr indent="-342900">
              <a:lnSpc>
                <a:spcPct val="90000"/>
              </a:lnSpc>
              <a:buFont typeface="Noto Sans Symbols"/>
              <a:buChar char="∙"/>
            </a:pPr>
            <a:endParaRPr lang="en-US" sz="1800" dirty="0">
              <a:solidFill>
                <a:srgbClr val="151515"/>
              </a:solidFill>
              <a:latin typeface="Helvetica Neue" charset="0"/>
              <a:ea typeface="Helvetica Neue" charset="0"/>
              <a:cs typeface="Helvetica Neue" charset="0"/>
            </a:endParaRPr>
          </a:p>
          <a:p>
            <a:pPr indent="-342900">
              <a:lnSpc>
                <a:spcPct val="90000"/>
              </a:lnSpc>
              <a:buFont typeface="Noto Sans Symbols"/>
              <a:buChar char="∙"/>
            </a:pPr>
            <a:endParaRPr lang="en-US" sz="1800" u="none" strike="noStrike" cap="none" dirty="0">
              <a:solidFill>
                <a:srgbClr val="151515"/>
              </a:solidFill>
              <a:latin typeface="Helvetica Neue" charset="0"/>
              <a:ea typeface="Helvetica Neue" charset="0"/>
              <a:cs typeface="Helvetica Neue" charset="0"/>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p:txBody>
      </p:sp>
    </p:spTree>
    <p:extLst>
      <p:ext uri="{BB962C8B-B14F-4D97-AF65-F5344CB8AC3E}">
        <p14:creationId xmlns:p14="http://schemas.microsoft.com/office/powerpoint/2010/main" val="36789574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3792281" y="581083"/>
            <a:ext cx="8039658" cy="1325563"/>
          </a:xfrm>
          <a:prstGeom prst="rect">
            <a:avLst/>
          </a:prstGeom>
          <a:noFill/>
          <a:ln>
            <a:noFill/>
          </a:ln>
        </p:spPr>
        <p:txBody>
          <a:bodyPr lIns="91425" tIns="45700" rIns="91425" bIns="45700" anchor="t" anchorCtr="0">
            <a:noAutofit/>
          </a:bodyPr>
          <a:lstStyle/>
          <a:p>
            <a:pPr>
              <a:buClr>
                <a:srgbClr val="002060"/>
              </a:buClr>
              <a:buSzPct val="25000"/>
            </a:pPr>
            <a:r>
              <a:rPr lang="es-419" sz="3600" b="1">
                <a:solidFill>
                  <a:srgbClr val="016794"/>
                </a:solidFill>
                <a:latin typeface="Helvetica Neue" charset="0"/>
                <a:ea typeface="Helvetica Neue" charset="0"/>
                <a:cs typeface="Helvetica Neue" charset="0"/>
              </a:rPr>
              <a:t>CUESTIONARIO DE REPASO</a:t>
            </a:r>
          </a:p>
        </p:txBody>
      </p:sp>
      <p:sp>
        <p:nvSpPr>
          <p:cNvPr id="329" name="Shape 329"/>
          <p:cNvSpPr txBox="1">
            <a:spLocks noGrp="1"/>
          </p:cNvSpPr>
          <p:nvPr>
            <p:ph idx="1"/>
          </p:nvPr>
        </p:nvSpPr>
        <p:spPr>
          <a:xfrm>
            <a:off x="3792280" y="1606379"/>
            <a:ext cx="8160233" cy="4841920"/>
          </a:xfrm>
          <a:prstGeom prst="rect">
            <a:avLst/>
          </a:prstGeom>
          <a:noFill/>
          <a:ln>
            <a:noFill/>
          </a:ln>
        </p:spPr>
        <p:txBody>
          <a:bodyPr lIns="91425" tIns="45700" rIns="91425" bIns="45700" anchor="t" anchorCtr="0">
            <a:noAutofit/>
          </a:bodyPr>
          <a:lstStyle/>
          <a:p>
            <a:pPr marL="342900" indent="-342900">
              <a:lnSpc>
                <a:spcPct val="100000"/>
              </a:lnSpc>
              <a:spcBef>
                <a:spcPts val="600"/>
              </a:spcBef>
              <a:buClr>
                <a:srgbClr val="97467D"/>
              </a:buClr>
              <a:buFont typeface="+mj-lt"/>
              <a:buAutoNum type="arabicPeriod"/>
            </a:pPr>
            <a:r>
              <a:rPr lang="es-419" sz="2400" dirty="0">
                <a:solidFill>
                  <a:schemeClr val="tx1">
                    <a:lumMod val="65000"/>
                    <a:lumOff val="35000"/>
                  </a:schemeClr>
                </a:solidFill>
              </a:rPr>
              <a:t>¿Cuáles son los dos esquemas para la supervisión?</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endParaRPr>
          </a:p>
          <a:p>
            <a:pPr marL="342900" indent="-342900">
              <a:lnSpc>
                <a:spcPct val="100000"/>
              </a:lnSpc>
              <a:spcBef>
                <a:spcPts val="600"/>
              </a:spcBef>
              <a:buClr>
                <a:srgbClr val="97467D"/>
              </a:buClr>
              <a:buFont typeface="+mj-lt"/>
              <a:buAutoNum type="arabicPeriod"/>
            </a:pPr>
            <a:r>
              <a:rPr lang="es-419" sz="2400" dirty="0">
                <a:solidFill>
                  <a:schemeClr val="tx1">
                    <a:lumMod val="65000"/>
                    <a:lumOff val="35000"/>
                  </a:schemeClr>
                </a:solidFill>
              </a:rPr>
              <a:t>¿Cuáles son las 7 prácticas diferentes de supervisión?</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endParaRPr>
          </a:p>
          <a:p>
            <a:pPr marL="342900" indent="-342900">
              <a:lnSpc>
                <a:spcPct val="100000"/>
              </a:lnSpc>
              <a:spcBef>
                <a:spcPts val="600"/>
              </a:spcBef>
              <a:buClr>
                <a:srgbClr val="97467D"/>
              </a:buClr>
              <a:buFont typeface="+mj-lt"/>
              <a:buAutoNum type="arabicPeriod"/>
            </a:pPr>
            <a:r>
              <a:rPr lang="es-419" sz="2400" dirty="0">
                <a:solidFill>
                  <a:schemeClr val="tx1">
                    <a:lumMod val="65000"/>
                    <a:lumOff val="35000"/>
                  </a:schemeClr>
                </a:solidFill>
              </a:rPr>
              <a:t>¿Cuál es la diferencia entre las herramientas </a:t>
            </a:r>
            <a:r>
              <a:rPr lang="es-419" sz="2400" dirty="0" smtClean="0">
                <a:solidFill>
                  <a:schemeClr val="tx1">
                    <a:lumMod val="65000"/>
                    <a:lumOff val="35000"/>
                  </a:schemeClr>
                </a:solidFill>
              </a:rPr>
              <a:t/>
            </a:r>
            <a:br>
              <a:rPr lang="es-419" sz="2400" dirty="0" smtClean="0">
                <a:solidFill>
                  <a:schemeClr val="tx1">
                    <a:lumMod val="65000"/>
                    <a:lumOff val="35000"/>
                  </a:schemeClr>
                </a:solidFill>
              </a:rPr>
            </a:br>
            <a:r>
              <a:rPr lang="es-419" sz="2400" dirty="0" smtClean="0">
                <a:solidFill>
                  <a:schemeClr val="tx1">
                    <a:lumMod val="65000"/>
                    <a:lumOff val="35000"/>
                  </a:schemeClr>
                </a:solidFill>
              </a:rPr>
              <a:t>de </a:t>
            </a:r>
            <a:r>
              <a:rPr lang="es-419" sz="2400" dirty="0">
                <a:solidFill>
                  <a:schemeClr val="tx1">
                    <a:lumMod val="65000"/>
                    <a:lumOff val="35000"/>
                  </a:schemeClr>
                </a:solidFill>
              </a:rPr>
              <a:t>Aprendizaje por Observación y la Observación?</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endParaRPr>
          </a:p>
          <a:p>
            <a:pPr marL="342900" indent="-342900">
              <a:lnSpc>
                <a:spcPct val="100000"/>
              </a:lnSpc>
              <a:spcBef>
                <a:spcPts val="600"/>
              </a:spcBef>
              <a:buClr>
                <a:srgbClr val="97467D"/>
              </a:buClr>
              <a:buFont typeface="+mj-lt"/>
              <a:buAutoNum type="arabicPeriod"/>
            </a:pPr>
            <a:r>
              <a:rPr lang="es-419" sz="2400" dirty="0">
                <a:solidFill>
                  <a:schemeClr val="tx1">
                    <a:lumMod val="65000"/>
                    <a:lumOff val="35000"/>
                  </a:schemeClr>
                </a:solidFill>
              </a:rPr>
              <a:t>¿Cuándo se debe realizar una Evaluación </a:t>
            </a:r>
            <a:r>
              <a:rPr lang="es-419" sz="2400" dirty="0" smtClean="0">
                <a:solidFill>
                  <a:schemeClr val="tx1">
                    <a:lumMod val="65000"/>
                    <a:lumOff val="35000"/>
                  </a:schemeClr>
                </a:solidFill>
              </a:rPr>
              <a:t/>
            </a:r>
            <a:br>
              <a:rPr lang="es-419" sz="2400" dirty="0" smtClean="0">
                <a:solidFill>
                  <a:schemeClr val="tx1">
                    <a:lumMod val="65000"/>
                    <a:lumOff val="35000"/>
                  </a:schemeClr>
                </a:solidFill>
              </a:rPr>
            </a:br>
            <a:r>
              <a:rPr lang="es-419" sz="2400" dirty="0" smtClean="0">
                <a:solidFill>
                  <a:schemeClr val="tx1">
                    <a:lumMod val="65000"/>
                    <a:lumOff val="35000"/>
                  </a:schemeClr>
                </a:solidFill>
              </a:rPr>
              <a:t>de </a:t>
            </a:r>
            <a:r>
              <a:rPr lang="es-419" sz="2400" dirty="0">
                <a:solidFill>
                  <a:schemeClr val="tx1">
                    <a:lumMod val="65000"/>
                    <a:lumOff val="35000"/>
                  </a:schemeClr>
                </a:solidFill>
              </a:rPr>
              <a:t>la Capacidad del Trabajador Social? </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endParaRPr>
          </a:p>
          <a:p>
            <a:pPr marL="342900" indent="-342900">
              <a:lnSpc>
                <a:spcPct val="100000"/>
              </a:lnSpc>
              <a:spcBef>
                <a:spcPts val="600"/>
              </a:spcBef>
              <a:buClr>
                <a:srgbClr val="97467D"/>
              </a:buClr>
              <a:buFont typeface="+mj-lt"/>
              <a:buAutoNum type="arabicPeriod"/>
            </a:pPr>
            <a:r>
              <a:rPr lang="es-419" sz="2400" dirty="0">
                <a:solidFill>
                  <a:schemeClr val="tx1">
                    <a:lumMod val="65000"/>
                    <a:lumOff val="35000"/>
                  </a:schemeClr>
                </a:solidFill>
              </a:rPr>
              <a:t>¿Cuáles son las funciones de un trabajador social y </a:t>
            </a:r>
            <a:r>
              <a:rPr lang="es-419" sz="2400" dirty="0" smtClean="0">
                <a:solidFill>
                  <a:schemeClr val="tx1">
                    <a:lumMod val="65000"/>
                    <a:lumOff val="35000"/>
                  </a:schemeClr>
                </a:solidFill>
              </a:rPr>
              <a:t/>
            </a:r>
            <a:br>
              <a:rPr lang="es-419" sz="2400" dirty="0" smtClean="0">
                <a:solidFill>
                  <a:schemeClr val="tx1">
                    <a:lumMod val="65000"/>
                    <a:lumOff val="35000"/>
                  </a:schemeClr>
                </a:solidFill>
              </a:rPr>
            </a:br>
            <a:r>
              <a:rPr lang="es-419" sz="2400" dirty="0" smtClean="0">
                <a:solidFill>
                  <a:schemeClr val="tx1">
                    <a:lumMod val="65000"/>
                    <a:lumOff val="35000"/>
                  </a:schemeClr>
                </a:solidFill>
              </a:rPr>
              <a:t>un </a:t>
            </a:r>
            <a:r>
              <a:rPr lang="es-419" sz="2400" dirty="0">
                <a:solidFill>
                  <a:schemeClr val="tx1">
                    <a:lumMod val="65000"/>
                    <a:lumOff val="35000"/>
                  </a:schemeClr>
                </a:solidFill>
              </a:rPr>
              <a:t>supervisor en una Sesión de Supervisión Individual?</a:t>
            </a:r>
          </a:p>
          <a:p>
            <a:pPr marL="342900" indent="-342900">
              <a:lnSpc>
                <a:spcPct val="100000"/>
              </a:lnSpc>
              <a:spcBef>
                <a:spcPts val="600"/>
              </a:spcBef>
              <a:buClr>
                <a:srgbClr val="97467D"/>
              </a:buClr>
              <a:buFont typeface="+mj-lt"/>
              <a:buAutoNum type="arabicPeriod"/>
            </a:pPr>
            <a:endParaRPr lang="en-US" sz="2400" dirty="0">
              <a:solidFill>
                <a:schemeClr val="tx1">
                  <a:lumMod val="65000"/>
                  <a:lumOff val="35000"/>
                </a:schemeClr>
              </a:solidFill>
            </a:endParaRPr>
          </a:p>
          <a:p>
            <a:pPr marL="0" indent="0">
              <a:buNone/>
            </a:pPr>
            <a:endParaRPr lang="en-US" sz="2400" dirty="0">
              <a:solidFill>
                <a:srgbClr val="D8D8D8"/>
              </a:solidFill>
            </a:endParaRPr>
          </a:p>
          <a:p>
            <a:pPr indent="-342900"/>
            <a:endParaRPr lang="en-US" sz="2400" dirty="0">
              <a:solidFill>
                <a:srgbClr val="151515"/>
              </a:solidFill>
            </a:endParaRPr>
          </a:p>
          <a:p>
            <a:pPr marL="457200" marR="0" lvl="1" indent="0" algn="l" rtl="0">
              <a:spcBef>
                <a:spcPts val="1000"/>
              </a:spcBef>
              <a:spcAft>
                <a:spcPts val="0"/>
              </a:spcAft>
              <a:buClr>
                <a:srgbClr val="EFEFEF"/>
              </a:buClr>
              <a:buSzPct val="25000"/>
              <a:buFont typeface="Noto Sans Symbols"/>
              <a:buNone/>
            </a:pPr>
            <a:endParaRPr b="0" i="0" u="none" strike="noStrike" cap="none" dirty="0">
              <a:solidFill>
                <a:srgbClr val="151515"/>
              </a:solidFill>
              <a:latin typeface="Century Gothic"/>
              <a:ea typeface="Century Gothic"/>
              <a:cs typeface="Century Gothic"/>
              <a:sym typeface="Century Gothic"/>
            </a:endParaRPr>
          </a:p>
          <a:p>
            <a:pPr marL="342900" marR="0" lvl="0" indent="-342900" algn="l" rtl="0">
              <a:spcBef>
                <a:spcPts val="1000"/>
              </a:spcBef>
              <a:spcAft>
                <a:spcPts val="0"/>
              </a:spcAft>
              <a:buClr>
                <a:srgbClr val="EFEFEF"/>
              </a:buClr>
              <a:buSzPct val="80000"/>
              <a:buFont typeface="Noto Sans Symbols"/>
              <a:buNone/>
            </a:pPr>
            <a:endParaRPr sz="2400" b="0" i="0" u="none" strike="noStrike" cap="none" dirty="0">
              <a:solidFill>
                <a:srgbClr val="151515"/>
              </a:solidFill>
              <a:latin typeface="Century Gothic"/>
              <a:ea typeface="Century Gothic"/>
              <a:cs typeface="Century Gothic"/>
              <a:sym typeface="Century Gothic"/>
            </a:endParaRPr>
          </a:p>
          <a:p>
            <a:pPr marL="342900" marR="0" lvl="0" indent="-342900" algn="l" rtl="0">
              <a:spcBef>
                <a:spcPts val="1000"/>
              </a:spcBef>
              <a:spcAft>
                <a:spcPts val="0"/>
              </a:spcAft>
              <a:buClr>
                <a:srgbClr val="EFEFEF"/>
              </a:buClr>
              <a:buSzPct val="25000"/>
              <a:buFont typeface="Noto Sans Symbols"/>
              <a:buNone/>
            </a:pPr>
            <a:endParaRPr sz="2400" b="0" i="0" u="none" strike="noStrike" cap="none" dirty="0">
              <a:solidFill>
                <a:srgbClr val="151515"/>
              </a:solidFill>
              <a:latin typeface="Century Gothic"/>
              <a:ea typeface="Century Gothic"/>
              <a:cs typeface="Century Gothic"/>
              <a:sym typeface="Century Gothic"/>
            </a:endParaRPr>
          </a:p>
          <a:p>
            <a:pPr marL="342900" marR="0" lvl="0" indent="-342900" algn="l" rtl="0">
              <a:spcBef>
                <a:spcPts val="1000"/>
              </a:spcBef>
              <a:spcAft>
                <a:spcPts val="0"/>
              </a:spcAft>
              <a:buClr>
                <a:srgbClr val="EFEFEF"/>
              </a:buClr>
              <a:buSzPct val="25000"/>
              <a:buFont typeface="Noto Sans Symbols"/>
              <a:buNone/>
            </a:pPr>
            <a:endParaRPr sz="2400" b="0" i="0" u="none" strike="noStrike" cap="none" dirty="0">
              <a:solidFill>
                <a:srgbClr val="151515"/>
              </a:solidFill>
              <a:latin typeface="Century Gothic"/>
              <a:ea typeface="Century Gothic"/>
              <a:cs typeface="Century Gothic"/>
              <a:sym typeface="Century Gothic"/>
            </a:endParaRPr>
          </a:p>
          <a:p>
            <a:pPr marL="342900" marR="0" lvl="0" indent="-342900" algn="l" rtl="0">
              <a:spcBef>
                <a:spcPts val="1000"/>
              </a:spcBef>
              <a:spcAft>
                <a:spcPts val="0"/>
              </a:spcAft>
              <a:buClr>
                <a:srgbClr val="EFEFEF"/>
              </a:buClr>
              <a:buSzPct val="25000"/>
              <a:buFont typeface="Noto Sans Symbols"/>
              <a:buNone/>
            </a:pPr>
            <a:endParaRPr sz="2400" b="0" i="0" u="none" strike="noStrike" cap="none" dirty="0">
              <a:solidFill>
                <a:srgbClr val="151515"/>
              </a:solidFill>
              <a:latin typeface="Century Gothic"/>
              <a:ea typeface="Century Gothic"/>
              <a:cs typeface="Century Gothic"/>
              <a:sym typeface="Century Gothic"/>
            </a:endParaRPr>
          </a:p>
          <a:p>
            <a:pPr marL="342900" marR="0" lvl="0" indent="-342900" algn="l" rtl="0">
              <a:spcBef>
                <a:spcPts val="1000"/>
              </a:spcBef>
              <a:spcAft>
                <a:spcPts val="0"/>
              </a:spcAft>
              <a:buClr>
                <a:srgbClr val="EFEFEF"/>
              </a:buClr>
              <a:buSzPct val="25000"/>
              <a:buFont typeface="Noto Sans Symbols"/>
              <a:buNone/>
            </a:pPr>
            <a:endParaRPr sz="2400" b="0" i="0" u="none" strike="noStrike" cap="none" dirty="0">
              <a:solidFill>
                <a:srgbClr val="151515"/>
              </a:solidFill>
              <a:latin typeface="Century Gothic"/>
              <a:ea typeface="Century Gothic"/>
              <a:cs typeface="Century Gothic"/>
              <a:sym typeface="Century Gothic"/>
            </a:endParaRPr>
          </a:p>
        </p:txBody>
      </p:sp>
      <p:sp>
        <p:nvSpPr>
          <p:cNvPr id="4" name="Rectangle 3"/>
          <p:cNvSpPr/>
          <p:nvPr/>
        </p:nvSpPr>
        <p:spPr>
          <a:xfrm>
            <a:off x="3919731" y="1205682"/>
            <a:ext cx="2993531" cy="76364"/>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0" y="0"/>
            <a:ext cx="3441032"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3">
            <a:alphaModFix amt="20000"/>
            <a:extLst>
              <a:ext uri="{28A0092B-C50C-407E-A947-70E740481C1C}">
                <a14:useLocalDpi xmlns:a14="http://schemas.microsoft.com/office/drawing/2010/main" val="0"/>
              </a:ext>
            </a:extLst>
          </a:blip>
          <a:srcRect t="9983" r="46778" b="8052"/>
          <a:stretch/>
        </p:blipFill>
        <p:spPr>
          <a:xfrm>
            <a:off x="0" y="0"/>
            <a:ext cx="3441032" cy="6858000"/>
          </a:xfrm>
          <a:prstGeom prst="rect">
            <a:avLst/>
          </a:prstGeom>
        </p:spPr>
      </p:pic>
    </p:spTree>
    <p:extLst>
      <p:ext uri="{BB962C8B-B14F-4D97-AF65-F5344CB8AC3E}">
        <p14:creationId xmlns:p14="http://schemas.microsoft.com/office/powerpoint/2010/main" val="27209020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59" y="340791"/>
            <a:ext cx="10906054" cy="1200329"/>
          </a:xfrm>
          <a:prstGeom prst="rect">
            <a:avLst/>
          </a:prstGeom>
          <a:noFill/>
        </p:spPr>
        <p:txBody>
          <a:bodyPr wrap="square" rtlCol="0">
            <a:spAutoFit/>
          </a:bodyPr>
          <a:lstStyle/>
          <a:p>
            <a:r>
              <a:rPr lang="es-419" sz="3600" b="1" dirty="0">
                <a:solidFill>
                  <a:srgbClr val="026794"/>
                </a:solidFill>
                <a:latin typeface="Helvetica Neue" charset="0"/>
                <a:ea typeface="Helvetica Neue" charset="0"/>
                <a:cs typeface="Helvetica Neue" charset="0"/>
              </a:rPr>
              <a:t>OBJETIVO Y RESULTADOS </a:t>
            </a:r>
            <a:r>
              <a:rPr lang="es-419" sz="3600" b="1" dirty="0" smtClean="0">
                <a:solidFill>
                  <a:srgbClr val="026794"/>
                </a:solidFill>
                <a:latin typeface="Helvetica Neue" charset="0"/>
                <a:ea typeface="Helvetica Neue" charset="0"/>
                <a:cs typeface="Helvetica Neue" charset="0"/>
              </a:rPr>
              <a:t/>
            </a:r>
            <a:br>
              <a:rPr lang="es-419" sz="3600" b="1" dirty="0" smtClean="0">
                <a:solidFill>
                  <a:srgbClr val="026794"/>
                </a:solidFill>
                <a:latin typeface="Helvetica Neue" charset="0"/>
                <a:ea typeface="Helvetica Neue" charset="0"/>
                <a:cs typeface="Helvetica Neue" charset="0"/>
              </a:rPr>
            </a:br>
            <a:r>
              <a:rPr lang="es-419" sz="3600" b="1" dirty="0" smtClean="0">
                <a:solidFill>
                  <a:srgbClr val="026794"/>
                </a:solidFill>
                <a:latin typeface="Helvetica Neue" charset="0"/>
                <a:ea typeface="Helvetica Neue" charset="0"/>
                <a:cs typeface="Helvetica Neue" charset="0"/>
              </a:rPr>
              <a:t>DE </a:t>
            </a:r>
            <a:r>
              <a:rPr lang="es-419" sz="3600" b="1" dirty="0">
                <a:solidFill>
                  <a:srgbClr val="026794"/>
                </a:solidFill>
                <a:latin typeface="Helvetica Neue" charset="0"/>
                <a:ea typeface="Helvetica Neue" charset="0"/>
                <a:cs typeface="Helvetica Neue" charset="0"/>
              </a:rPr>
              <a:t>APRENDIZAJE DEL MÓDULO</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8"/>
          <p:cNvSpPr txBox="1">
            <a:spLocks noGrp="1"/>
          </p:cNvSpPr>
          <p:nvPr>
            <p:ph idx="1"/>
          </p:nvPr>
        </p:nvSpPr>
        <p:spPr>
          <a:xfrm>
            <a:off x="656024" y="2221232"/>
            <a:ext cx="9882188" cy="4106416"/>
          </a:xfrm>
          <a:prstGeom prst="rect">
            <a:avLst/>
          </a:prstGeom>
          <a:noFill/>
          <a:ln>
            <a:noFill/>
          </a:ln>
        </p:spPr>
        <p:txBody>
          <a:bodyPr lIns="91425" tIns="45700" rIns="91425" bIns="45700" anchor="t" anchorCtr="0">
            <a:noAutofit/>
          </a:bodyPr>
          <a:lstStyle/>
          <a:p>
            <a:pPr marL="0" indent="0">
              <a:lnSpc>
                <a:spcPct val="90000"/>
              </a:lnSpc>
              <a:spcBef>
                <a:spcPts val="0"/>
              </a:spcBef>
              <a:buNone/>
            </a:pPr>
            <a:r>
              <a:rPr lang="es-419" sz="2400" b="1" u="none" strike="noStrike" cap="none" dirty="0">
                <a:solidFill>
                  <a:srgbClr val="97467D"/>
                </a:solidFill>
                <a:latin typeface="Helvetica Neue" charset="0"/>
                <a:ea typeface="Helvetica Neue" charset="0"/>
                <a:cs typeface="Helvetica Neue" charset="0"/>
                <a:sym typeface="Century Gothic"/>
              </a:rPr>
              <a:t>Objetivo: </a:t>
            </a:r>
          </a:p>
          <a:p>
            <a:pPr marL="0" indent="0">
              <a:lnSpc>
                <a:spcPct val="90000"/>
              </a:lnSpc>
              <a:spcBef>
                <a:spcPts val="0"/>
              </a:spcBef>
              <a:buNone/>
            </a:pPr>
            <a:endParaRPr lang="en-US" sz="2000" b="1" dirty="0">
              <a:solidFill>
                <a:srgbClr val="97467D"/>
              </a:solidFill>
              <a:latin typeface="Helvetica Neue" charset="0"/>
              <a:ea typeface="Helvetica Neue" charset="0"/>
              <a:cs typeface="Helvetica Neue" charset="0"/>
              <a:sym typeface="Century Gothic"/>
            </a:endParaRPr>
          </a:p>
          <a:p>
            <a:pPr marL="0" indent="0">
              <a:spcBef>
                <a:spcPts val="0"/>
              </a:spcBef>
              <a:buNone/>
            </a:pPr>
            <a:r>
              <a:rPr lang="es-419" sz="2000" dirty="0">
                <a:solidFill>
                  <a:schemeClr val="tx1">
                    <a:lumMod val="65000"/>
                    <a:lumOff val="35000"/>
                  </a:schemeClr>
                </a:solidFill>
                <a:sym typeface="Century Gothic"/>
              </a:rPr>
              <a:t>Examinar las prácticas clave de </a:t>
            </a:r>
            <a:r>
              <a:rPr lang="es-419" sz="2000" dirty="0">
                <a:solidFill>
                  <a:schemeClr val="tx1">
                    <a:lumMod val="65000"/>
                    <a:lumOff val="35000"/>
                  </a:schemeClr>
                </a:solidFill>
              </a:rPr>
              <a:t>supervisión y orientación</a:t>
            </a:r>
          </a:p>
          <a:p>
            <a:pPr marL="0" indent="0">
              <a:spcBef>
                <a:spcPts val="0"/>
              </a:spcBef>
              <a:buNone/>
            </a:pPr>
            <a:endParaRPr lang="en-US" sz="2000" dirty="0">
              <a:solidFill>
                <a:schemeClr val="tx1">
                  <a:lumMod val="65000"/>
                  <a:lumOff val="35000"/>
                </a:schemeClr>
              </a:solidFill>
              <a:sym typeface="Century Gothic"/>
            </a:endParaRPr>
          </a:p>
          <a:p>
            <a:pPr marL="0" lvl="0" indent="0">
              <a:buClr>
                <a:srgbClr val="EFEFEF"/>
              </a:buClr>
              <a:buSzPct val="80000"/>
              <a:buNone/>
            </a:pPr>
            <a:r>
              <a:rPr lang="es-419" sz="2400" b="1" dirty="0">
                <a:solidFill>
                  <a:srgbClr val="97467D"/>
                </a:solidFill>
                <a:sym typeface="Century Gothic"/>
              </a:rPr>
              <a:t>Resultados de Aprendizaje: </a:t>
            </a:r>
          </a:p>
          <a:p>
            <a:pPr lvl="0">
              <a:buClr>
                <a:srgbClr val="97467D"/>
              </a:buClr>
              <a:buSzPct val="80000"/>
              <a:buFont typeface="Wingdings" charset="2"/>
              <a:buChar char="§"/>
            </a:pPr>
            <a:r>
              <a:rPr lang="es-419" sz="2000" dirty="0">
                <a:solidFill>
                  <a:schemeClr val="tx1">
                    <a:lumMod val="65000"/>
                    <a:lumOff val="35000"/>
                  </a:schemeClr>
                </a:solidFill>
              </a:rPr>
              <a:t>Conocer las diferentes prácticas de </a:t>
            </a:r>
            <a:r>
              <a:rPr lang="es-419" sz="2000" dirty="0">
                <a:solidFill>
                  <a:schemeClr val="tx1">
                    <a:lumMod val="65000"/>
                    <a:lumOff val="35000"/>
                  </a:schemeClr>
                </a:solidFill>
                <a:sym typeface="Century Gothic"/>
              </a:rPr>
              <a:t>supervisión y </a:t>
            </a:r>
            <a:r>
              <a:rPr lang="es-419" sz="2000" dirty="0">
                <a:solidFill>
                  <a:schemeClr val="tx1">
                    <a:lumMod val="65000"/>
                    <a:lumOff val="35000"/>
                  </a:schemeClr>
                </a:solidFill>
              </a:rPr>
              <a:t>orien</a:t>
            </a:r>
            <a:r>
              <a:rPr lang="es-419" sz="2000" dirty="0">
                <a:solidFill>
                  <a:schemeClr val="tx1">
                    <a:lumMod val="65000"/>
                    <a:lumOff val="35000"/>
                  </a:schemeClr>
                </a:solidFill>
                <a:sym typeface="Century Gothic"/>
              </a:rPr>
              <a:t>tación que se pueden </a:t>
            </a:r>
            <a:r>
              <a:rPr lang="es-419" sz="2000" dirty="0">
                <a:solidFill>
                  <a:schemeClr val="tx1">
                    <a:lumMod val="65000"/>
                    <a:lumOff val="35000"/>
                  </a:schemeClr>
                </a:solidFill>
              </a:rPr>
              <a:t>ejercer</a:t>
            </a:r>
            <a:r>
              <a:rPr lang="es-419" sz="2000" dirty="0">
                <a:solidFill>
                  <a:schemeClr val="tx1">
                    <a:lumMod val="65000"/>
                    <a:lumOff val="35000"/>
                  </a:schemeClr>
                </a:solidFill>
                <a:sym typeface="Century Gothic"/>
              </a:rPr>
              <a:t> de manera personal, en grupo </a:t>
            </a:r>
            <a:r>
              <a:rPr lang="es-419" sz="2000" dirty="0">
                <a:solidFill>
                  <a:schemeClr val="tx1">
                    <a:lumMod val="65000"/>
                    <a:lumOff val="35000"/>
                  </a:schemeClr>
                </a:solidFill>
              </a:rPr>
              <a:t>o</a:t>
            </a:r>
            <a:r>
              <a:rPr lang="es-419" sz="2000" dirty="0">
                <a:solidFill>
                  <a:schemeClr val="tx1">
                    <a:lumMod val="65000"/>
                    <a:lumOff val="35000"/>
                  </a:schemeClr>
                </a:solidFill>
                <a:sym typeface="Century Gothic"/>
              </a:rPr>
              <a:t> ambos </a:t>
            </a:r>
            <a:r>
              <a:rPr lang="es-419" sz="2000" dirty="0">
                <a:solidFill>
                  <a:schemeClr val="tx1">
                    <a:lumMod val="65000"/>
                    <a:lumOff val="35000"/>
                  </a:schemeClr>
                </a:solidFill>
              </a:rPr>
              <a:t>esquemas</a:t>
            </a:r>
          </a:p>
          <a:p>
            <a:pPr>
              <a:buClr>
                <a:srgbClr val="97467D"/>
              </a:buClr>
              <a:buFont typeface="Wingdings" charset="2"/>
              <a:buChar char="§"/>
            </a:pPr>
            <a:r>
              <a:rPr lang="es-419" sz="2000" dirty="0">
                <a:solidFill>
                  <a:schemeClr val="tx1">
                    <a:lumMod val="65000"/>
                    <a:lumOff val="35000"/>
                  </a:schemeClr>
                </a:solidFill>
              </a:rPr>
              <a:t>Conocer </a:t>
            </a:r>
            <a:r>
              <a:rPr lang="es-419" sz="2000" dirty="0">
                <a:solidFill>
                  <a:schemeClr val="tx1">
                    <a:lumMod val="65000"/>
                    <a:lumOff val="35000"/>
                  </a:schemeClr>
                </a:solidFill>
                <a:sym typeface="Century Gothic"/>
              </a:rPr>
              <a:t>los </a:t>
            </a:r>
            <a:r>
              <a:rPr lang="es-419" sz="2000" dirty="0">
                <a:solidFill>
                  <a:schemeClr val="tx1">
                    <a:lumMod val="65000"/>
                    <a:lumOff val="35000"/>
                  </a:schemeClr>
                </a:solidFill>
              </a:rPr>
              <a:t>propósitos</a:t>
            </a:r>
            <a:r>
              <a:rPr lang="es-419" sz="2000" dirty="0">
                <a:solidFill>
                  <a:schemeClr val="tx1">
                    <a:lumMod val="65000"/>
                    <a:lumOff val="35000"/>
                  </a:schemeClr>
                </a:solidFill>
                <a:sym typeface="Century Gothic"/>
              </a:rPr>
              <a:t> </a:t>
            </a:r>
            <a:r>
              <a:rPr lang="es-419" sz="2000" dirty="0">
                <a:solidFill>
                  <a:schemeClr val="tx1">
                    <a:lumMod val="65000"/>
                    <a:lumOff val="35000"/>
                  </a:schemeClr>
                </a:solidFill>
              </a:rPr>
              <a:t>asociados con las</a:t>
            </a:r>
            <a:r>
              <a:rPr lang="es-419" sz="2000" dirty="0">
                <a:solidFill>
                  <a:schemeClr val="tx1">
                    <a:lumMod val="65000"/>
                    <a:lumOff val="35000"/>
                  </a:schemeClr>
                </a:solidFill>
                <a:sym typeface="Century Gothic"/>
              </a:rPr>
              <a:t> diferentes prácticas</a:t>
            </a:r>
          </a:p>
          <a:p>
            <a:pPr>
              <a:buClr>
                <a:srgbClr val="97467D"/>
              </a:buClr>
              <a:buFont typeface="Wingdings" charset="2"/>
              <a:buChar char="§"/>
            </a:pPr>
            <a:r>
              <a:rPr lang="es-419" sz="2000" dirty="0">
                <a:solidFill>
                  <a:schemeClr val="tx1">
                    <a:lumMod val="65000"/>
                    <a:lumOff val="35000"/>
                  </a:schemeClr>
                </a:solidFill>
              </a:rPr>
              <a:t>Conocer la duración y la frecuencia de cada práctica</a:t>
            </a:r>
          </a:p>
          <a:p>
            <a:pPr>
              <a:buClr>
                <a:srgbClr val="97467D"/>
              </a:buClr>
              <a:buFont typeface="Wingdings" charset="2"/>
              <a:buChar char="§"/>
            </a:pPr>
            <a:r>
              <a:rPr lang="es-419" sz="2000" dirty="0">
                <a:solidFill>
                  <a:schemeClr val="tx1">
                    <a:lumMod val="65000"/>
                    <a:lumOff val="35000"/>
                  </a:schemeClr>
                </a:solidFill>
              </a:rPr>
              <a:t>Comprender la orientación asociada con cada práctica y cómo utilizar </a:t>
            </a:r>
            <a:r>
              <a:rPr lang="es-419" sz="2000" dirty="0" smtClean="0">
                <a:solidFill>
                  <a:schemeClr val="tx1">
                    <a:lumMod val="65000"/>
                    <a:lumOff val="35000"/>
                  </a:schemeClr>
                </a:solidFill>
              </a:rPr>
              <a:t/>
            </a:r>
            <a:br>
              <a:rPr lang="es-419" sz="2000" dirty="0" smtClean="0">
                <a:solidFill>
                  <a:schemeClr val="tx1">
                    <a:lumMod val="65000"/>
                    <a:lumOff val="35000"/>
                  </a:schemeClr>
                </a:solidFill>
              </a:rPr>
            </a:br>
            <a:r>
              <a:rPr lang="es-419" sz="2000" dirty="0" smtClean="0">
                <a:solidFill>
                  <a:schemeClr val="tx1">
                    <a:lumMod val="65000"/>
                    <a:lumOff val="35000"/>
                  </a:schemeClr>
                </a:solidFill>
              </a:rPr>
              <a:t>las </a:t>
            </a:r>
            <a:r>
              <a:rPr lang="es-419" sz="2000" dirty="0">
                <a:solidFill>
                  <a:schemeClr val="tx1">
                    <a:lumMod val="65000"/>
                    <a:lumOff val="35000"/>
                  </a:schemeClr>
                </a:solidFill>
              </a:rPr>
              <a:t>herramientas prácticas</a:t>
            </a:r>
          </a:p>
          <a:p>
            <a:pPr indent="-342900">
              <a:buFont typeface="Noto Sans Symbols"/>
              <a:buChar char="∙"/>
            </a:pPr>
            <a:endParaRPr lang="en-US" sz="1800" dirty="0">
              <a:solidFill>
                <a:srgbClr val="151515"/>
              </a:solidFill>
            </a:endParaRPr>
          </a:p>
          <a:p>
            <a:pPr indent="-342900">
              <a:buFont typeface="Noto Sans Symbols"/>
              <a:buChar char="∙"/>
            </a:pPr>
            <a:endParaRPr lang="en-US" sz="1800" dirty="0">
              <a:solidFill>
                <a:srgbClr val="151515"/>
              </a:solidFill>
            </a:endParaRPr>
          </a:p>
          <a:p>
            <a:pPr indent="-342900">
              <a:lnSpc>
                <a:spcPct val="90000"/>
              </a:lnSpc>
              <a:buFont typeface="Noto Sans Symbols"/>
              <a:buChar char="∙"/>
            </a:pPr>
            <a:endParaRPr lang="en-US" sz="1800" dirty="0">
              <a:solidFill>
                <a:srgbClr val="151515"/>
              </a:solidFill>
              <a:latin typeface="Helvetica Neue" charset="0"/>
              <a:ea typeface="Helvetica Neue" charset="0"/>
              <a:cs typeface="Helvetica Neue" charset="0"/>
            </a:endParaRPr>
          </a:p>
          <a:p>
            <a:pPr indent="-342900">
              <a:lnSpc>
                <a:spcPct val="90000"/>
              </a:lnSpc>
              <a:buFont typeface="Noto Sans Symbols"/>
              <a:buChar char="∙"/>
            </a:pPr>
            <a:endParaRPr lang="en-US" sz="1800" u="none" strike="noStrike" cap="none" dirty="0">
              <a:solidFill>
                <a:srgbClr val="151515"/>
              </a:solidFill>
              <a:latin typeface="Helvetica Neue" charset="0"/>
              <a:ea typeface="Helvetica Neue" charset="0"/>
              <a:cs typeface="Helvetica Neue" charset="0"/>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p:txBody>
      </p:sp>
    </p:spTree>
    <p:extLst>
      <p:ext uri="{BB962C8B-B14F-4D97-AF65-F5344CB8AC3E}">
        <p14:creationId xmlns:p14="http://schemas.microsoft.com/office/powerpoint/2010/main" val="25993578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541"/>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941095" y="2837119"/>
            <a:ext cx="8293768" cy="1094802"/>
          </a:xfrm>
          <a:prstGeom prst="rect">
            <a:avLst/>
          </a:prstGeom>
          <a:noFill/>
          <a:ln w="57150">
            <a:solidFill>
              <a:srgbClr val="0167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903621" y="2502568"/>
            <a:ext cx="6448926" cy="80210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33CC0D-4951-4D02-BFAE-A33DC30A8909}"/>
              </a:ext>
            </a:extLst>
          </p:cNvPr>
          <p:cNvSpPr txBox="1">
            <a:spLocks/>
          </p:cNvSpPr>
          <p:nvPr/>
        </p:nvSpPr>
        <p:spPr>
          <a:xfrm>
            <a:off x="32084" y="2695020"/>
            <a:ext cx="12192000" cy="31410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s-419" sz="1800" b="1">
                <a:solidFill>
                  <a:schemeClr val="bg1"/>
                </a:solidFill>
                <a:latin typeface="Helvetica Neue" charset="0"/>
                <a:ea typeface="Helvetica Neue" charset="0"/>
                <a:cs typeface="Helvetica Neue" charset="0"/>
              </a:rPr>
              <a:t>¿HAY ALGO DE ESTE MÓDULO QUE DESEA </a:t>
            </a:r>
          </a:p>
          <a:p>
            <a:pPr algn="ctr">
              <a:lnSpc>
                <a:spcPct val="100000"/>
              </a:lnSpc>
              <a:spcBef>
                <a:spcPts val="1200"/>
              </a:spcBef>
            </a:pPr>
            <a:r>
              <a:rPr lang="es-419" sz="3600" b="1">
                <a:solidFill>
                  <a:schemeClr val="bg1"/>
                </a:solidFill>
                <a:latin typeface="Helvetica Neue" charset="0"/>
                <a:ea typeface="Helvetica Neue" charset="0"/>
                <a:cs typeface="Helvetica Neue" charset="0"/>
              </a:rPr>
              <a:t>AGREGAR A SU PLAN DE ACCIÓN?</a:t>
            </a:r>
          </a:p>
        </p:txBody>
      </p:sp>
      <p:pic>
        <p:nvPicPr>
          <p:cNvPr id="8" name="Picture 7"/>
          <p:cNvPicPr>
            <a:picLocks noChangeAspect="1"/>
          </p:cNvPicPr>
          <p:nvPr/>
        </p:nvPicPr>
        <p:blipFill rotWithShape="1">
          <a:blip r:embed="rId3">
            <a:alphaModFix amt="20000"/>
            <a:extLst>
              <a:ext uri="{28A0092B-C50C-407E-A947-70E740481C1C}">
                <a14:useLocalDpi xmlns:a14="http://schemas.microsoft.com/office/drawing/2010/main" val="0"/>
              </a:ext>
            </a:extLst>
          </a:blip>
          <a:srcRect l="53803" t="16294" r="21063" b="6460"/>
          <a:stretch/>
        </p:blipFill>
        <p:spPr>
          <a:xfrm rot="5400000">
            <a:off x="4985083" y="-348918"/>
            <a:ext cx="2221833" cy="12192003"/>
          </a:xfrm>
          <a:prstGeom prst="rect">
            <a:avLst/>
          </a:prstGeom>
        </p:spPr>
      </p:pic>
    </p:spTree>
    <p:extLst>
      <p:ext uri="{BB962C8B-B14F-4D97-AF65-F5344CB8AC3E}">
        <p14:creationId xmlns:p14="http://schemas.microsoft.com/office/powerpoint/2010/main" val="24626464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419"/>
              <a:t>REFERENCIAS</a:t>
            </a:r>
          </a:p>
        </p:txBody>
      </p:sp>
      <p:sp>
        <p:nvSpPr>
          <p:cNvPr id="11" name="Text Placeholder 10"/>
          <p:cNvSpPr>
            <a:spLocks noGrp="1"/>
          </p:cNvSpPr>
          <p:nvPr>
            <p:ph type="body" sz="quarter" idx="12"/>
          </p:nvPr>
        </p:nvSpPr>
        <p:spPr>
          <a:xfrm>
            <a:off x="656021" y="1925054"/>
            <a:ext cx="10820015" cy="4418596"/>
          </a:xfrm>
        </p:spPr>
        <p:txBody>
          <a:bodyPr/>
          <a:lstStyle/>
          <a:p>
            <a:endParaRPr lang="en-US" dirty="0"/>
          </a:p>
        </p:txBody>
      </p:sp>
    </p:spTree>
    <p:extLst>
      <p:ext uri="{BB962C8B-B14F-4D97-AF65-F5344CB8AC3E}">
        <p14:creationId xmlns:p14="http://schemas.microsoft.com/office/powerpoint/2010/main" val="22348693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30622" t="-2" r="34585"/>
          <a:stretch/>
        </p:blipFill>
        <p:spPr>
          <a:xfrm>
            <a:off x="0" y="14990"/>
            <a:ext cx="4242216" cy="6858000"/>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tretch>
            <a:fillRect/>
          </a:stretch>
        </p:blipFill>
        <p:spPr>
          <a:xfrm>
            <a:off x="4548145" y="4225158"/>
            <a:ext cx="1528996" cy="1550265"/>
          </a:xfrm>
          <a:prstGeom prst="rect">
            <a:avLst/>
          </a:prstGeom>
        </p:spPr>
      </p:pic>
      <p:pic>
        <p:nvPicPr>
          <p:cNvPr id="6" name="Picture 8" descr="https://lh3.googleusercontent.com/ZmqHlTNyojdc2VHExRQWm_FOmlO4024sOLkRF5W5lzbzOcVN6Hq80QybmwcgnJGTZoLCPY6wn9NduzfRbXCwduqIkE5r9VGcwkgR_4tFVVHSK2tpzWjObyW9P1Kb_rEd0tiMitCQRg">
            <a:extLst>
              <a:ext uri="{FF2B5EF4-FFF2-40B4-BE49-F238E27FC236}">
                <a16:creationId xmlns:a16="http://schemas.microsoft.com/office/drawing/2014/main" id="{4001C9C7-FAB4-CF4A-BA57-6F98DFCB3E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3070" y="4225158"/>
            <a:ext cx="1162700" cy="155026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https://lh3.googleusercontent.com/QPo5Epuxx0w-qi65w7bM5AcgqkiJsdJI_IlCDwAcug5Z3ASpnPlre8EK_6J1cpoq84Kl1dqhbiHwD1h7emuToLMCV5h0MZAJpGZnVLHFul6r3lH_WxCcmo6cgLerwv_XQ_bL-EdKjg">
            <a:extLst>
              <a:ext uri="{FF2B5EF4-FFF2-40B4-BE49-F238E27FC236}">
                <a16:creationId xmlns:a16="http://schemas.microsoft.com/office/drawing/2014/main" id="{ABF78664-503F-EA45-A7D8-E210626DD6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09136" y="4082017"/>
            <a:ext cx="4782864" cy="1836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46562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585675" y="569062"/>
            <a:ext cx="8483009" cy="1325563"/>
          </a:xfrm>
          <a:prstGeom prst="rect">
            <a:avLst/>
          </a:prstGeom>
          <a:noFill/>
          <a:ln>
            <a:noFill/>
          </a:ln>
        </p:spPr>
        <p:txBody>
          <a:bodyPr lIns="91425" tIns="45700" rIns="91425" bIns="45700" anchor="t" anchorCtr="0">
            <a:noAutofit/>
          </a:bodyPr>
          <a:lstStyle/>
          <a:p>
            <a:pPr>
              <a:buClr>
                <a:srgbClr val="151515"/>
              </a:buClr>
              <a:buSzPct val="25000"/>
            </a:pPr>
            <a:r>
              <a:rPr lang="es-419" sz="3600" b="1">
                <a:solidFill>
                  <a:srgbClr val="016794"/>
                </a:solidFill>
                <a:latin typeface="Helvetica Neue" charset="0"/>
                <a:ea typeface="Helvetica Neue" charset="0"/>
                <a:cs typeface="Helvetica Neue" charset="0"/>
              </a:rPr>
              <a:t>ESQUEMAS DE SUPERVISIÓN</a:t>
            </a:r>
            <a:r>
              <a:rPr lang="es-419" sz="4400">
                <a:solidFill>
                  <a:srgbClr val="016794"/>
                </a:solidFill>
              </a:rPr>
              <a:t> </a:t>
            </a:r>
          </a:p>
        </p:txBody>
      </p:sp>
      <p:sp>
        <p:nvSpPr>
          <p:cNvPr id="164" name="Shape 164"/>
          <p:cNvSpPr txBox="1">
            <a:spLocks noGrp="1"/>
          </p:cNvSpPr>
          <p:nvPr>
            <p:ph sz="half" idx="1"/>
          </p:nvPr>
        </p:nvSpPr>
        <p:spPr>
          <a:xfrm>
            <a:off x="3051176" y="2390775"/>
            <a:ext cx="8444138" cy="4708525"/>
          </a:xfrm>
          <a:prstGeom prst="rect">
            <a:avLst/>
          </a:prstGeom>
          <a:noFill/>
          <a:ln>
            <a:noFill/>
          </a:ln>
        </p:spPr>
        <p:txBody>
          <a:bodyPr lIns="91425" tIns="45700" rIns="91425" bIns="45700" anchor="t" anchorCtr="0">
            <a:noAutofit/>
          </a:bodyPr>
          <a:lstStyle/>
          <a:p>
            <a:pPr marL="457200" lvl="1" indent="0">
              <a:buNone/>
            </a:pPr>
            <a:r>
              <a:rPr lang="es-419" b="1" dirty="0">
                <a:solidFill>
                  <a:srgbClr val="97467D"/>
                </a:solidFill>
                <a:latin typeface="Helvetica Neue" charset="0"/>
                <a:ea typeface="Helvetica Neue" charset="0"/>
                <a:cs typeface="Helvetica Neue" charset="0"/>
              </a:rPr>
              <a:t>Personal: </a:t>
            </a:r>
          </a:p>
          <a:p>
            <a:pPr marL="457200" lvl="1" indent="0">
              <a:buNone/>
            </a:pPr>
            <a:r>
              <a:rPr lang="es-419" sz="2000" dirty="0">
                <a:solidFill>
                  <a:schemeClr val="tx1">
                    <a:lumMod val="65000"/>
                    <a:lumOff val="35000"/>
                  </a:schemeClr>
                </a:solidFill>
                <a:latin typeface="Helvetica Neue" charset="0"/>
                <a:ea typeface="Helvetica Neue" charset="0"/>
                <a:cs typeface="Helvetica Neue" charset="0"/>
              </a:rPr>
              <a:t>Sesiones de rutina o programadas de manera regular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entre el </a:t>
            </a:r>
            <a:r>
              <a:rPr lang="es-419" sz="2000" dirty="0">
                <a:solidFill>
                  <a:schemeClr val="tx1">
                    <a:lumMod val="65000"/>
                    <a:lumOff val="35000"/>
                  </a:schemeClr>
                </a:solidFill>
                <a:latin typeface="Helvetica Neue" charset="0"/>
                <a:ea typeface="Helvetica Neue" charset="0"/>
                <a:cs typeface="Helvetica Neue" charset="0"/>
              </a:rPr>
              <a:t>trabajador social y el supervisor</a:t>
            </a:r>
          </a:p>
          <a:p>
            <a:pPr marL="457200" lvl="1" indent="0">
              <a:buNone/>
            </a:pPr>
            <a:endParaRPr lang="en-US" sz="1800" dirty="0">
              <a:solidFill>
                <a:schemeClr val="tx1">
                  <a:lumMod val="65000"/>
                  <a:lumOff val="35000"/>
                </a:schemeClr>
              </a:solidFill>
              <a:latin typeface="Helvetica Neue" charset="0"/>
              <a:ea typeface="Helvetica Neue" charset="0"/>
              <a:cs typeface="Helvetica Neue" charset="0"/>
            </a:endParaRPr>
          </a:p>
          <a:p>
            <a:pPr marL="457200" lvl="1" indent="0">
              <a:buNone/>
            </a:pPr>
            <a:endParaRPr lang="en-US" sz="1800" dirty="0">
              <a:solidFill>
                <a:schemeClr val="tx1">
                  <a:lumMod val="65000"/>
                  <a:lumOff val="35000"/>
                </a:schemeClr>
              </a:solidFill>
              <a:latin typeface="Helvetica Neue" charset="0"/>
              <a:ea typeface="Helvetica Neue" charset="0"/>
              <a:cs typeface="Helvetica Neue" charset="0"/>
            </a:endParaRPr>
          </a:p>
          <a:p>
            <a:pPr marL="457200" lvl="1" indent="0">
              <a:buNone/>
            </a:pPr>
            <a:endParaRPr lang="en-US" sz="1800" dirty="0">
              <a:solidFill>
                <a:schemeClr val="tx1">
                  <a:lumMod val="65000"/>
                  <a:lumOff val="35000"/>
                </a:schemeClr>
              </a:solidFill>
              <a:latin typeface="Helvetica Neue" charset="0"/>
              <a:ea typeface="Helvetica Neue" charset="0"/>
              <a:cs typeface="Helvetica Neue" charset="0"/>
            </a:endParaRPr>
          </a:p>
          <a:p>
            <a:pPr marL="457200" lvl="1" indent="0">
              <a:buNone/>
            </a:pPr>
            <a:r>
              <a:rPr lang="es-419" b="1" dirty="0">
                <a:solidFill>
                  <a:srgbClr val="97467D"/>
                </a:solidFill>
                <a:latin typeface="Helvetica Neue" charset="0"/>
                <a:ea typeface="Helvetica Neue" charset="0"/>
                <a:cs typeface="Helvetica Neue" charset="0"/>
              </a:rPr>
              <a:t>Grupo: </a:t>
            </a:r>
          </a:p>
          <a:p>
            <a:pPr marL="457200" lvl="1" indent="0">
              <a:buNone/>
            </a:pPr>
            <a:r>
              <a:rPr lang="es-419" sz="2000" dirty="0">
                <a:solidFill>
                  <a:schemeClr val="tx1">
                    <a:lumMod val="65000"/>
                    <a:lumOff val="35000"/>
                  </a:schemeClr>
                </a:solidFill>
                <a:latin typeface="Helvetica Neue" charset="0"/>
                <a:ea typeface="Helvetica Neue" charset="0"/>
                <a:cs typeface="Helvetica Neue" charset="0"/>
              </a:rPr>
              <a:t>Sesiones grupales de rutina o programadas regularmente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entre </a:t>
            </a:r>
            <a:r>
              <a:rPr lang="es-419" sz="2000" dirty="0">
                <a:solidFill>
                  <a:schemeClr val="tx1">
                    <a:lumMod val="65000"/>
                    <a:lumOff val="35000"/>
                  </a:schemeClr>
                </a:solidFill>
                <a:latin typeface="Helvetica Neue" charset="0"/>
                <a:ea typeface="Helvetica Neue" charset="0"/>
                <a:cs typeface="Helvetica Neue" charset="0"/>
              </a:rPr>
              <a:t>el supervisor y el equipo de gestión de casos</a:t>
            </a:r>
          </a:p>
          <a:p>
            <a:pPr marL="914400" lvl="1" indent="-457200">
              <a:buAutoNum type="arabicPeriod"/>
            </a:pPr>
            <a:endParaRPr lang="en-US" sz="1800" dirty="0">
              <a:solidFill>
                <a:srgbClr val="151515"/>
              </a:solidFill>
              <a:latin typeface="Helvetica Neue" charset="0"/>
              <a:ea typeface="Helvetica Neue" charset="0"/>
              <a:cs typeface="Helvetica Neue" charset="0"/>
            </a:endParaRPr>
          </a:p>
          <a:p>
            <a:pPr marL="971550" lvl="1" indent="-514350" algn="r">
              <a:buClr>
                <a:srgbClr val="115684"/>
              </a:buClr>
              <a:buAutoNum type="arabicPeriod"/>
            </a:pPr>
            <a:endParaRPr lang="en-US" sz="1800" dirty="0">
              <a:solidFill>
                <a:srgbClr val="C00000"/>
              </a:solidFill>
              <a:latin typeface="Helvetica Neue" charset="0"/>
              <a:ea typeface="Helvetica Neue" charset="0"/>
              <a:cs typeface="Helvetica Neue" charset="0"/>
            </a:endParaRPr>
          </a:p>
          <a:p>
            <a:pPr indent="-342900">
              <a:buAutoNum type="arabicPeriod"/>
            </a:pPr>
            <a:endParaRPr lang="en-US" sz="1800" dirty="0">
              <a:solidFill>
                <a:srgbClr val="151515"/>
              </a:solidFill>
              <a:latin typeface="Helvetica Neue" charset="0"/>
              <a:ea typeface="Helvetica Neue" charset="0"/>
              <a:cs typeface="Helvetica Neue" charset="0"/>
            </a:endParaRPr>
          </a:p>
        </p:txBody>
      </p:sp>
      <p:cxnSp>
        <p:nvCxnSpPr>
          <p:cNvPr id="6" name="Straight Connector 5"/>
          <p:cNvCxnSpPr/>
          <p:nvPr/>
        </p:nvCxnSpPr>
        <p:spPr>
          <a:xfrm flipV="1">
            <a:off x="670733" y="1331293"/>
            <a:ext cx="7252746" cy="55286"/>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401022" y="133198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2834" y="2447712"/>
            <a:ext cx="1435100" cy="939800"/>
          </a:xfrm>
          <a:prstGeom prst="rect">
            <a:avLst/>
          </a:prstGeom>
        </p:spPr>
      </p:pic>
      <p:pic>
        <p:nvPicPr>
          <p:cNvPr id="9" name="Picture 8"/>
          <p:cNvPicPr>
            <a:picLocks noChangeAspect="1"/>
          </p:cNvPicPr>
          <p:nvPr/>
        </p:nvPicPr>
        <p:blipFill>
          <a:blip r:embed="rId4"/>
          <a:stretch>
            <a:fillRect/>
          </a:stretch>
        </p:blipFill>
        <p:spPr>
          <a:xfrm>
            <a:off x="1693267" y="4121743"/>
            <a:ext cx="1282700" cy="1244600"/>
          </a:xfrm>
          <a:prstGeom prst="rect">
            <a:avLst/>
          </a:prstGeom>
        </p:spPr>
      </p:pic>
    </p:spTree>
    <p:extLst>
      <p:ext uri="{BB962C8B-B14F-4D97-AF65-F5344CB8AC3E}">
        <p14:creationId xmlns:p14="http://schemas.microsoft.com/office/powerpoint/2010/main" val="4441873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5784112"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3">
            <a:alphaModFix amt="20000"/>
            <a:extLst>
              <a:ext uri="{28A0092B-C50C-407E-A947-70E740481C1C}">
                <a14:useLocalDpi xmlns:a14="http://schemas.microsoft.com/office/drawing/2010/main" val="0"/>
              </a:ext>
            </a:extLst>
          </a:blip>
          <a:srcRect l="4826" t="-2842" r="4826" b="9031"/>
          <a:stretch/>
        </p:blipFill>
        <p:spPr>
          <a:xfrm>
            <a:off x="0" y="-993776"/>
            <a:ext cx="5784112" cy="7851776"/>
          </a:xfrm>
          <a:prstGeom prst="rect">
            <a:avLst/>
          </a:prstGeom>
        </p:spPr>
      </p:pic>
      <p:sp>
        <p:nvSpPr>
          <p:cNvPr id="6" name="Shape 163"/>
          <p:cNvSpPr txBox="1">
            <a:spLocks noGrp="1"/>
          </p:cNvSpPr>
          <p:nvPr>
            <p:ph type="title"/>
          </p:nvPr>
        </p:nvSpPr>
        <p:spPr>
          <a:xfrm>
            <a:off x="527304" y="1279525"/>
            <a:ext cx="4802342" cy="2705334"/>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600" b="1" u="none" strike="noStrike" cap="none" dirty="0">
                <a:solidFill>
                  <a:schemeClr val="bg1"/>
                </a:solidFill>
                <a:latin typeface="Helvetica Neue" charset="0"/>
                <a:ea typeface="Helvetica Neue" charset="0"/>
                <a:cs typeface="Helvetica Neue" charset="0"/>
                <a:sym typeface="Century Gothic"/>
              </a:rPr>
              <a:t>¿QUÉ INDICAN </a:t>
            </a:r>
            <a:r>
              <a:rPr lang="es-419" sz="3600" b="1" u="none" strike="noStrike" cap="none" dirty="0" smtClean="0">
                <a:solidFill>
                  <a:schemeClr val="bg1"/>
                </a:solidFill>
                <a:latin typeface="Helvetica Neue" charset="0"/>
                <a:ea typeface="Helvetica Neue" charset="0"/>
                <a:cs typeface="Helvetica Neue" charset="0"/>
                <a:sym typeface="Century Gothic"/>
              </a:rPr>
              <a:t/>
            </a:r>
            <a:br>
              <a:rPr lang="es-419" sz="3600" b="1" u="none" strike="noStrike" cap="none" dirty="0" smtClean="0">
                <a:solidFill>
                  <a:schemeClr val="bg1"/>
                </a:solidFill>
                <a:latin typeface="Helvetica Neue" charset="0"/>
                <a:ea typeface="Helvetica Neue" charset="0"/>
                <a:cs typeface="Helvetica Neue" charset="0"/>
                <a:sym typeface="Century Gothic"/>
              </a:rPr>
            </a:br>
            <a:r>
              <a:rPr lang="es-419" sz="3600" b="1" u="none" strike="noStrike" cap="none" dirty="0" smtClean="0">
                <a:solidFill>
                  <a:schemeClr val="bg1"/>
                </a:solidFill>
                <a:latin typeface="Helvetica Neue" charset="0"/>
                <a:ea typeface="Helvetica Neue" charset="0"/>
                <a:cs typeface="Helvetica Neue" charset="0"/>
                <a:sym typeface="Century Gothic"/>
              </a:rPr>
              <a:t>LAS </a:t>
            </a:r>
            <a:r>
              <a:rPr lang="es-419" sz="3600" b="1" u="none" strike="noStrike" cap="none" dirty="0">
                <a:solidFill>
                  <a:schemeClr val="bg1"/>
                </a:solidFill>
                <a:latin typeface="Helvetica Neue" charset="0"/>
                <a:ea typeface="Helvetica Neue" charset="0"/>
                <a:cs typeface="Helvetica Neue" charset="0"/>
                <a:sym typeface="Century Gothic"/>
              </a:rPr>
              <a:t>DIRECTRICES DE IA GC SOBRE </a:t>
            </a:r>
            <a:r>
              <a:rPr lang="es-419" sz="3600" b="1" u="none" strike="noStrike" cap="none" dirty="0" smtClean="0">
                <a:solidFill>
                  <a:schemeClr val="bg1"/>
                </a:solidFill>
                <a:latin typeface="Helvetica Neue" charset="0"/>
                <a:ea typeface="Helvetica Neue" charset="0"/>
                <a:cs typeface="Helvetica Neue" charset="0"/>
                <a:sym typeface="Century Gothic"/>
              </a:rPr>
              <a:t/>
            </a:r>
            <a:br>
              <a:rPr lang="es-419" sz="3600" b="1" u="none" strike="noStrike" cap="none" dirty="0" smtClean="0">
                <a:solidFill>
                  <a:schemeClr val="bg1"/>
                </a:solidFill>
                <a:latin typeface="Helvetica Neue" charset="0"/>
                <a:ea typeface="Helvetica Neue" charset="0"/>
                <a:cs typeface="Helvetica Neue" charset="0"/>
                <a:sym typeface="Century Gothic"/>
              </a:rPr>
            </a:br>
            <a:r>
              <a:rPr lang="es-419" sz="3600" b="1" u="none" strike="noStrike" cap="none" dirty="0" smtClean="0">
                <a:solidFill>
                  <a:schemeClr val="bg1"/>
                </a:solidFill>
                <a:latin typeface="Helvetica Neue" charset="0"/>
                <a:ea typeface="Helvetica Neue" charset="0"/>
                <a:cs typeface="Helvetica Neue" charset="0"/>
                <a:sym typeface="Century Gothic"/>
              </a:rPr>
              <a:t>LA </a:t>
            </a:r>
            <a:r>
              <a:rPr lang="es-419" sz="3600" b="1" u="none" strike="noStrike" cap="none" dirty="0">
                <a:solidFill>
                  <a:schemeClr val="bg1"/>
                </a:solidFill>
                <a:latin typeface="Helvetica Neue" charset="0"/>
                <a:ea typeface="Helvetica Neue" charset="0"/>
                <a:cs typeface="Helvetica Neue" charset="0"/>
                <a:sym typeface="Century Gothic"/>
              </a:rPr>
              <a:t>SUPERVISIÓN?</a:t>
            </a:r>
          </a:p>
        </p:txBody>
      </p:sp>
      <p:sp>
        <p:nvSpPr>
          <p:cNvPr id="7" name="Shape 164"/>
          <p:cNvSpPr txBox="1">
            <a:spLocks noGrp="1"/>
          </p:cNvSpPr>
          <p:nvPr>
            <p:ph sz="half" idx="1"/>
          </p:nvPr>
        </p:nvSpPr>
        <p:spPr>
          <a:xfrm>
            <a:off x="6085225" y="744280"/>
            <a:ext cx="5997917" cy="65921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EFEFEF"/>
              </a:buClr>
              <a:buSzPct val="80000"/>
              <a:buNone/>
            </a:pPr>
            <a:r>
              <a:rPr lang="es-419" sz="2400" b="1" dirty="0">
                <a:solidFill>
                  <a:srgbClr val="97467D"/>
                </a:solidFill>
                <a:latin typeface="Helvetica Neue" charset="0"/>
                <a:ea typeface="Helvetica Neue" charset="0"/>
                <a:cs typeface="Helvetica Neue" charset="0"/>
                <a:sym typeface="Century Gothic"/>
              </a:rPr>
              <a:t>La supervisión debe ser…</a:t>
            </a:r>
            <a:r>
              <a:rPr lang="es-419" sz="2400" b="1" u="none" strike="noStrike" cap="none" dirty="0">
                <a:solidFill>
                  <a:srgbClr val="97467D"/>
                </a:solidFill>
                <a:latin typeface="Helvetica Neue" charset="0"/>
                <a:ea typeface="Helvetica Neue" charset="0"/>
                <a:cs typeface="Helvetica Neue" charset="0"/>
                <a:sym typeface="Century Gothic"/>
              </a:rPr>
              <a:t> </a:t>
            </a:r>
          </a:p>
          <a:p>
            <a:pPr marL="0" marR="0" lvl="0" indent="0" algn="l" rtl="0">
              <a:lnSpc>
                <a:spcPct val="100000"/>
              </a:lnSpc>
              <a:spcBef>
                <a:spcPts val="0"/>
              </a:spcBef>
              <a:spcAft>
                <a:spcPts val="0"/>
              </a:spcAft>
              <a:buClr>
                <a:srgbClr val="EFEFEF"/>
              </a:buClr>
              <a:buSzPct val="80000"/>
              <a:buNone/>
            </a:pPr>
            <a:endParaRPr lang="en-US" sz="2000" u="none" strike="noStrike" cap="none" dirty="0">
              <a:solidFill>
                <a:schemeClr val="tx1">
                  <a:lumMod val="65000"/>
                  <a:lumOff val="35000"/>
                </a:schemeClr>
              </a:solidFill>
              <a:latin typeface="Helvetica Neue" charset="0"/>
              <a:ea typeface="Helvetica Neue" charset="0"/>
              <a:cs typeface="Helvetica Neue" charset="0"/>
              <a:sym typeface="Century Gothic"/>
            </a:endParaRPr>
          </a:p>
          <a:p>
            <a:pPr marL="457200" marR="0" lvl="0" indent="-457200" algn="l" rtl="0">
              <a:lnSpc>
                <a:spcPct val="100000"/>
              </a:lnSpc>
              <a:spcBef>
                <a:spcPts val="0"/>
              </a:spcBef>
              <a:spcAft>
                <a:spcPts val="0"/>
              </a:spcAft>
              <a:buClr>
                <a:srgbClr val="97467D"/>
              </a:buClr>
              <a:buSzPct val="100000"/>
              <a:buFont typeface="+mj-lt"/>
              <a:buAutoNum type="arabicPeriod"/>
            </a:pPr>
            <a:r>
              <a:rPr lang="es-419" sz="2200" u="none" strike="noStrike" cap="none" dirty="0">
                <a:solidFill>
                  <a:schemeClr val="tx1">
                    <a:lumMod val="65000"/>
                    <a:lumOff val="35000"/>
                  </a:schemeClr>
                </a:solidFill>
                <a:latin typeface="Helvetica Neue" charset="0"/>
                <a:ea typeface="Helvetica Neue" charset="0"/>
                <a:cs typeface="Helvetica Neue" charset="0"/>
                <a:sym typeface="Century Gothic"/>
              </a:rPr>
              <a:t>Regular y consistente</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u="none" strike="noStrike" cap="none" dirty="0">
              <a:solidFill>
                <a:schemeClr val="tx1">
                  <a:lumMod val="65000"/>
                  <a:lumOff val="35000"/>
                </a:schemeClr>
              </a:solidFill>
              <a:latin typeface="Helvetica Neue" charset="0"/>
              <a:ea typeface="Helvetica Neue" charset="0"/>
              <a:cs typeface="Helvetica Neue" charset="0"/>
              <a:sym typeface="Century Gothic"/>
            </a:endParaRPr>
          </a:p>
          <a:p>
            <a:pPr marL="457200" marR="0" lvl="0" indent="-457200" algn="l" rtl="0">
              <a:lnSpc>
                <a:spcPct val="100000"/>
              </a:lnSpc>
              <a:spcBef>
                <a:spcPts val="0"/>
              </a:spcBef>
              <a:spcAft>
                <a:spcPts val="0"/>
              </a:spcAft>
              <a:buClr>
                <a:srgbClr val="97467D"/>
              </a:buClr>
              <a:buSzPct val="100000"/>
              <a:buFont typeface="+mj-lt"/>
              <a:buAutoNum type="arabicPeriod"/>
            </a:pPr>
            <a:r>
              <a:rPr lang="es-419" sz="2200" u="none" strike="noStrike" cap="none" dirty="0">
                <a:solidFill>
                  <a:schemeClr val="tx1">
                    <a:lumMod val="65000"/>
                    <a:lumOff val="35000"/>
                  </a:schemeClr>
                </a:solidFill>
                <a:latin typeface="Helvetica Neue" charset="0"/>
                <a:ea typeface="Helvetica Neue" charset="0"/>
                <a:cs typeface="Helvetica Neue" charset="0"/>
                <a:sym typeface="Century Gothic"/>
              </a:rPr>
              <a:t>Cooperativa</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u="none" strike="noStrike" cap="none" dirty="0" smtClean="0">
              <a:solidFill>
                <a:schemeClr val="tx1">
                  <a:lumMod val="65000"/>
                  <a:lumOff val="35000"/>
                </a:schemeClr>
              </a:solidFill>
              <a:latin typeface="Helvetica Neue" charset="0"/>
              <a:ea typeface="Helvetica Neue" charset="0"/>
              <a:cs typeface="Helvetica Neue" charset="0"/>
              <a:sym typeface="Century Gothic"/>
            </a:endParaRPr>
          </a:p>
          <a:p>
            <a:pPr marL="457200" marR="0" lvl="0" indent="-457200" algn="l" rtl="0">
              <a:lnSpc>
                <a:spcPct val="100000"/>
              </a:lnSpc>
              <a:spcBef>
                <a:spcPts val="0"/>
              </a:spcBef>
              <a:spcAft>
                <a:spcPts val="0"/>
              </a:spcAft>
              <a:buClr>
                <a:srgbClr val="97467D"/>
              </a:buClr>
              <a:buSzPct val="100000"/>
              <a:buFont typeface="+mj-lt"/>
              <a:buAutoNum type="arabicPeriod"/>
            </a:pPr>
            <a:r>
              <a:rPr lang="es-419" sz="2200" u="none" strike="noStrike" cap="none" dirty="0">
                <a:solidFill>
                  <a:schemeClr val="tx1">
                    <a:lumMod val="65000"/>
                    <a:lumOff val="35000"/>
                  </a:schemeClr>
                </a:solidFill>
                <a:latin typeface="Helvetica Neue" charset="0"/>
                <a:ea typeface="Helvetica Neue" charset="0"/>
                <a:cs typeface="Helvetica Neue" charset="0"/>
                <a:sym typeface="Century Gothic"/>
              </a:rPr>
              <a:t>Segura y confidencial</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dirty="0" smtClean="0">
              <a:solidFill>
                <a:schemeClr val="tx1">
                  <a:lumMod val="65000"/>
                  <a:lumOff val="35000"/>
                </a:schemeClr>
              </a:solidFill>
              <a:latin typeface="Helvetica Neue" charset="0"/>
              <a:ea typeface="Helvetica Neue" charset="0"/>
              <a:cs typeface="Helvetica Neue" charset="0"/>
            </a:endParaRPr>
          </a:p>
          <a:p>
            <a:pPr marL="457200" marR="0" lvl="0" indent="-457200" algn="l" rtl="0">
              <a:lnSpc>
                <a:spcPct val="100000"/>
              </a:lnSpc>
              <a:spcBef>
                <a:spcPts val="0"/>
              </a:spcBef>
              <a:spcAft>
                <a:spcPts val="0"/>
              </a:spcAft>
              <a:buClr>
                <a:srgbClr val="97467D"/>
              </a:buClr>
              <a:buSzPct val="100000"/>
              <a:buFont typeface="+mj-lt"/>
              <a:buAutoNum type="arabicPeriod"/>
            </a:pPr>
            <a:r>
              <a:rPr lang="es-419" sz="2200" dirty="0">
                <a:solidFill>
                  <a:schemeClr val="tx1">
                    <a:lumMod val="65000"/>
                    <a:lumOff val="35000"/>
                  </a:schemeClr>
                </a:solidFill>
                <a:latin typeface="Helvetica Neue" charset="0"/>
                <a:ea typeface="Helvetica Neue" charset="0"/>
                <a:cs typeface="Helvetica Neue" charset="0"/>
              </a:rPr>
              <a:t>Una oportunidad de aprendizaje </a:t>
            </a:r>
            <a:r>
              <a:rPr lang="es-419" sz="2200" dirty="0" smtClean="0">
                <a:solidFill>
                  <a:schemeClr val="tx1">
                    <a:lumMod val="65000"/>
                    <a:lumOff val="35000"/>
                  </a:schemeClr>
                </a:solidFill>
                <a:latin typeface="Helvetica Neue" charset="0"/>
                <a:ea typeface="Helvetica Neue" charset="0"/>
                <a:cs typeface="Helvetica Neue" charset="0"/>
              </a:rPr>
              <a:t/>
            </a:r>
            <a:br>
              <a:rPr lang="es-419" sz="2200" dirty="0" smtClean="0">
                <a:solidFill>
                  <a:schemeClr val="tx1">
                    <a:lumMod val="65000"/>
                    <a:lumOff val="35000"/>
                  </a:schemeClr>
                </a:solidFill>
                <a:latin typeface="Helvetica Neue" charset="0"/>
                <a:ea typeface="Helvetica Neue" charset="0"/>
                <a:cs typeface="Helvetica Neue" charset="0"/>
              </a:rPr>
            </a:br>
            <a:r>
              <a:rPr lang="es-419" sz="2200" dirty="0" smtClean="0">
                <a:solidFill>
                  <a:schemeClr val="tx1">
                    <a:lumMod val="65000"/>
                    <a:lumOff val="35000"/>
                  </a:schemeClr>
                </a:solidFill>
                <a:latin typeface="Helvetica Neue" charset="0"/>
                <a:ea typeface="Helvetica Neue" charset="0"/>
                <a:cs typeface="Helvetica Neue" charset="0"/>
              </a:rPr>
              <a:t>y </a:t>
            </a:r>
            <a:r>
              <a:rPr lang="es-419" sz="2200" dirty="0">
                <a:solidFill>
                  <a:schemeClr val="tx1">
                    <a:lumMod val="65000"/>
                    <a:lumOff val="35000"/>
                  </a:schemeClr>
                </a:solidFill>
                <a:latin typeface="Helvetica Neue" charset="0"/>
                <a:ea typeface="Helvetica Neue" charset="0"/>
                <a:cs typeface="Helvetica Neue" charset="0"/>
              </a:rPr>
              <a:t>crecimiento profesional</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dirty="0" smtClean="0">
              <a:solidFill>
                <a:schemeClr val="tx1">
                  <a:lumMod val="65000"/>
                  <a:lumOff val="35000"/>
                </a:schemeClr>
              </a:solidFill>
              <a:latin typeface="Helvetica Neue" charset="0"/>
              <a:ea typeface="Helvetica Neue" charset="0"/>
              <a:cs typeface="Helvetica Neue" charset="0"/>
            </a:endParaRPr>
          </a:p>
          <a:p>
            <a:pPr marL="457200" marR="0" lvl="0" indent="-457200" algn="l" rtl="0">
              <a:lnSpc>
                <a:spcPct val="100000"/>
              </a:lnSpc>
              <a:spcBef>
                <a:spcPts val="0"/>
              </a:spcBef>
              <a:spcAft>
                <a:spcPts val="0"/>
              </a:spcAft>
              <a:buClr>
                <a:srgbClr val="97467D"/>
              </a:buClr>
              <a:buSzPct val="100000"/>
              <a:buFont typeface="+mj-lt"/>
              <a:buAutoNum type="arabicPeriod"/>
            </a:pPr>
            <a:r>
              <a:rPr lang="es-419" sz="2200" dirty="0">
                <a:solidFill>
                  <a:schemeClr val="tx1">
                    <a:lumMod val="65000"/>
                    <a:lumOff val="35000"/>
                  </a:schemeClr>
                </a:solidFill>
                <a:latin typeface="Helvetica Neue" charset="0"/>
                <a:ea typeface="Helvetica Neue" charset="0"/>
                <a:cs typeface="Helvetica Neue" charset="0"/>
                <a:sym typeface="Century Gothic"/>
              </a:rPr>
              <a:t>Parte de asegurar </a:t>
            </a:r>
            <a:r>
              <a:rPr lang="es-419" sz="2200" u="none" strike="noStrike" cap="none" dirty="0">
                <a:solidFill>
                  <a:schemeClr val="tx1">
                    <a:lumMod val="65000"/>
                    <a:lumOff val="35000"/>
                  </a:schemeClr>
                </a:solidFill>
                <a:latin typeface="Helvetica Neue" charset="0"/>
                <a:ea typeface="Helvetica Neue" charset="0"/>
                <a:cs typeface="Helvetica Neue" charset="0"/>
                <a:sym typeface="Century Gothic"/>
              </a:rPr>
              <a:t>los procedimientos </a:t>
            </a:r>
            <a:r>
              <a:rPr lang="es-419" sz="2200" u="none" strike="noStrike" cap="none" dirty="0" smtClean="0">
                <a:solidFill>
                  <a:schemeClr val="tx1">
                    <a:lumMod val="65000"/>
                    <a:lumOff val="35000"/>
                  </a:schemeClr>
                </a:solidFill>
                <a:latin typeface="Helvetica Neue" charset="0"/>
                <a:ea typeface="Helvetica Neue" charset="0"/>
                <a:cs typeface="Helvetica Neue" charset="0"/>
                <a:sym typeface="Century Gothic"/>
              </a:rPr>
              <a:t>de </a:t>
            </a:r>
            <a:r>
              <a:rPr lang="es-419" sz="2200" u="none" strike="noStrike" cap="none" dirty="0">
                <a:solidFill>
                  <a:schemeClr val="tx1">
                    <a:lumMod val="65000"/>
                    <a:lumOff val="35000"/>
                  </a:schemeClr>
                </a:solidFill>
                <a:latin typeface="Helvetica Neue" charset="0"/>
                <a:ea typeface="Helvetica Neue" charset="0"/>
                <a:cs typeface="Helvetica Neue" charset="0"/>
                <a:sym typeface="Century Gothic"/>
              </a:rPr>
              <a:t>gestión de casos efectivos y responsables</a:t>
            </a:r>
          </a:p>
          <a:p>
            <a:pPr marL="457200" marR="0" lvl="0" indent="-457200" algn="l" rtl="0">
              <a:lnSpc>
                <a:spcPct val="100000"/>
              </a:lnSpc>
              <a:spcBef>
                <a:spcPts val="0"/>
              </a:spcBef>
              <a:spcAft>
                <a:spcPts val="0"/>
              </a:spcAft>
              <a:buClr>
                <a:srgbClr val="97467D"/>
              </a:buClr>
              <a:buSzPct val="100000"/>
              <a:buFont typeface="+mj-lt"/>
              <a:buAutoNum type="arabicPeriod"/>
            </a:pPr>
            <a:endParaRPr lang="en-US" sz="2200" dirty="0" smtClean="0">
              <a:solidFill>
                <a:schemeClr val="tx1">
                  <a:lumMod val="65000"/>
                  <a:lumOff val="35000"/>
                </a:schemeClr>
              </a:solidFill>
              <a:latin typeface="Helvetica Neue" charset="0"/>
              <a:ea typeface="Helvetica Neue" charset="0"/>
              <a:cs typeface="Helvetica Neue" charset="0"/>
            </a:endParaRPr>
          </a:p>
          <a:p>
            <a:pPr marL="457200" marR="0" lvl="0" indent="-457200" algn="l" rtl="0">
              <a:lnSpc>
                <a:spcPct val="100000"/>
              </a:lnSpc>
              <a:spcBef>
                <a:spcPts val="0"/>
              </a:spcBef>
              <a:spcAft>
                <a:spcPts val="0"/>
              </a:spcAft>
              <a:buClr>
                <a:srgbClr val="97467D"/>
              </a:buClr>
              <a:buSzPct val="100000"/>
              <a:buFont typeface="+mj-lt"/>
              <a:buAutoNum type="arabicPeriod"/>
            </a:pPr>
            <a:r>
              <a:rPr lang="es-419" sz="2200" dirty="0">
                <a:solidFill>
                  <a:schemeClr val="tx1">
                    <a:lumMod val="65000"/>
                    <a:lumOff val="35000"/>
                  </a:schemeClr>
                </a:solidFill>
                <a:latin typeface="Helvetica Neue" charset="0"/>
                <a:ea typeface="Helvetica Neue" charset="0"/>
                <a:cs typeface="Helvetica Neue" charset="0"/>
              </a:rPr>
              <a:t>Importante en la promover el bienestar </a:t>
            </a:r>
            <a:r>
              <a:rPr lang="es-419" sz="2200" dirty="0" smtClean="0">
                <a:solidFill>
                  <a:schemeClr val="tx1">
                    <a:lumMod val="65000"/>
                    <a:lumOff val="35000"/>
                  </a:schemeClr>
                </a:solidFill>
                <a:latin typeface="Helvetica Neue" charset="0"/>
                <a:ea typeface="Helvetica Neue" charset="0"/>
                <a:cs typeface="Helvetica Neue" charset="0"/>
              </a:rPr>
              <a:t/>
            </a:r>
            <a:br>
              <a:rPr lang="es-419" sz="2200" dirty="0" smtClean="0">
                <a:solidFill>
                  <a:schemeClr val="tx1">
                    <a:lumMod val="65000"/>
                    <a:lumOff val="35000"/>
                  </a:schemeClr>
                </a:solidFill>
                <a:latin typeface="Helvetica Neue" charset="0"/>
                <a:ea typeface="Helvetica Neue" charset="0"/>
                <a:cs typeface="Helvetica Neue" charset="0"/>
              </a:rPr>
            </a:br>
            <a:r>
              <a:rPr lang="es-419" sz="2200" dirty="0" smtClean="0">
                <a:solidFill>
                  <a:schemeClr val="tx1">
                    <a:lumMod val="65000"/>
                    <a:lumOff val="35000"/>
                  </a:schemeClr>
                </a:solidFill>
                <a:latin typeface="Helvetica Neue" charset="0"/>
                <a:ea typeface="Helvetica Neue" charset="0"/>
                <a:cs typeface="Helvetica Neue" charset="0"/>
              </a:rPr>
              <a:t>del </a:t>
            </a:r>
            <a:r>
              <a:rPr lang="es-419" sz="2200" dirty="0">
                <a:solidFill>
                  <a:schemeClr val="tx1">
                    <a:lumMod val="65000"/>
                    <a:lumOff val="35000"/>
                  </a:schemeClr>
                </a:solidFill>
                <a:latin typeface="Helvetica Neue" charset="0"/>
                <a:ea typeface="Helvetica Neue" charset="0"/>
                <a:cs typeface="Helvetica Neue" charset="0"/>
              </a:rPr>
              <a:t>personal</a:t>
            </a:r>
          </a:p>
          <a:p>
            <a:pPr marL="342900" marR="0" lvl="0" indent="-342900" algn="l" rtl="0">
              <a:lnSpc>
                <a:spcPct val="100000"/>
              </a:lnSpc>
              <a:spcBef>
                <a:spcPts val="1000"/>
              </a:spcBef>
              <a:spcAft>
                <a:spcPts val="0"/>
              </a:spcAft>
              <a:buClr>
                <a:srgbClr val="EFEFEF"/>
              </a:buClr>
              <a:buSzPct val="79999"/>
              <a:buFont typeface="Noto Sans Symbols"/>
              <a:buNone/>
            </a:pPr>
            <a:endParaRPr sz="2000" u="none" strike="noStrike" cap="none" dirty="0">
              <a:solidFill>
                <a:srgbClr val="151515"/>
              </a:solidFill>
              <a:latin typeface="Helvetica Neue" charset="0"/>
              <a:ea typeface="Helvetica Neue" charset="0"/>
              <a:cs typeface="Helvetica Neue" charset="0"/>
              <a:sym typeface="Century Gothic"/>
            </a:endParaRPr>
          </a:p>
        </p:txBody>
      </p:sp>
    </p:spTree>
    <p:extLst>
      <p:ext uri="{BB962C8B-B14F-4D97-AF65-F5344CB8AC3E}">
        <p14:creationId xmlns:p14="http://schemas.microsoft.com/office/powerpoint/2010/main" val="38650662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Shape 315"/>
          <p:cNvSpPr txBox="1">
            <a:spLocks noGrp="1"/>
          </p:cNvSpPr>
          <p:nvPr>
            <p:ph type="title"/>
          </p:nvPr>
        </p:nvSpPr>
        <p:spPr>
          <a:xfrm>
            <a:off x="838200" y="390525"/>
            <a:ext cx="10515600"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es-419" sz="3600" b="1">
                <a:solidFill>
                  <a:srgbClr val="016794"/>
                </a:solidFill>
                <a:latin typeface="Helvetica Neue" charset="0"/>
                <a:ea typeface="Helvetica Neue" charset="0"/>
                <a:cs typeface="Helvetica Neue" charset="0"/>
                <a:sym typeface="Century Gothic"/>
              </a:rPr>
              <a:t>S</a:t>
            </a:r>
            <a:r>
              <a:rPr lang="es-419" sz="3600" b="1" u="none" strike="noStrike" cap="none">
                <a:solidFill>
                  <a:srgbClr val="016794"/>
                </a:solidFill>
                <a:latin typeface="Helvetica Neue" charset="0"/>
                <a:ea typeface="Helvetica Neue" charset="0"/>
                <a:cs typeface="Helvetica Neue" charset="0"/>
                <a:sym typeface="Century Gothic"/>
              </a:rPr>
              <a:t>UPERVISIÓN AD-HOC</a:t>
            </a:r>
          </a:p>
        </p:txBody>
      </p:sp>
      <p:sp>
        <p:nvSpPr>
          <p:cNvPr id="316" name="Shape 316"/>
          <p:cNvSpPr txBox="1">
            <a:spLocks noGrp="1"/>
          </p:cNvSpPr>
          <p:nvPr>
            <p:ph idx="1"/>
          </p:nvPr>
        </p:nvSpPr>
        <p:spPr>
          <a:xfrm>
            <a:off x="401618" y="1837292"/>
            <a:ext cx="11790382" cy="4928766"/>
          </a:xfrm>
          <a:prstGeom prst="rect">
            <a:avLst/>
          </a:prstGeom>
          <a:noFill/>
          <a:ln>
            <a:noFill/>
          </a:ln>
        </p:spPr>
        <p:txBody>
          <a:bodyPr lIns="91425" tIns="45700" rIns="91425" bIns="45700" anchor="t" anchorCtr="0">
            <a:noAutofit/>
          </a:bodyPr>
          <a:lstStyle/>
          <a:p>
            <a:pPr marL="628650" lvl="1" indent="-285750">
              <a:lnSpc>
                <a:spcPct val="100000"/>
              </a:lnSpc>
              <a:spcBef>
                <a:spcPts val="1200"/>
              </a:spcBef>
              <a:buClr>
                <a:srgbClr val="97467D"/>
              </a:buClr>
              <a:buSzPct val="80000"/>
              <a:buFont typeface="Wingdings" charset="2"/>
              <a:buChar char="§"/>
            </a:pP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Responder a las necesidades inmediatas de los trabajadores sociales</a:t>
            </a:r>
          </a:p>
          <a:p>
            <a:pPr marL="628650" lvl="1" indent="-285750">
              <a:lnSpc>
                <a:spcPct val="100000"/>
              </a:lnSpc>
              <a:spcBef>
                <a:spcPts val="1200"/>
              </a:spcBef>
              <a:buClr>
                <a:srgbClr val="97467D"/>
              </a:buClr>
              <a:buSzPct val="80000"/>
              <a:buFont typeface="Wingdings" charset="2"/>
              <a:buChar char="§"/>
            </a:pP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Discutir concretamente un problema o crisis</a:t>
            </a:r>
          </a:p>
          <a:p>
            <a:pPr marL="628650" lvl="1" indent="-285750">
              <a:lnSpc>
                <a:spcPct val="100000"/>
              </a:lnSpc>
              <a:spcBef>
                <a:spcPts val="1200"/>
              </a:spcBef>
              <a:buClr>
                <a:srgbClr val="97467D"/>
              </a:buClr>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Por naturaleza, no es planificada, sin embargo, aún es necesario establecer privacidad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y </a:t>
            </a:r>
            <a:r>
              <a:rPr lang="es-419" sz="2000" dirty="0">
                <a:solidFill>
                  <a:schemeClr val="tx1">
                    <a:lumMod val="65000"/>
                    <a:lumOff val="35000"/>
                  </a:schemeClr>
                </a:solidFill>
                <a:latin typeface="Helvetica Neue" charset="0"/>
                <a:ea typeface="Helvetica Neue" charset="0"/>
                <a:cs typeface="Helvetica Neue" charset="0"/>
              </a:rPr>
              <a:t>confidencialidad</a:t>
            </a:r>
          </a:p>
          <a:p>
            <a:pPr marL="628650" lvl="1" indent="-285750">
              <a:lnSpc>
                <a:spcPct val="100000"/>
              </a:lnSpc>
              <a:spcBef>
                <a:spcPts val="1200"/>
              </a:spcBef>
              <a:buClr>
                <a:srgbClr val="97467D"/>
              </a:buClr>
              <a:buSzPct val="80000"/>
              <a:buFont typeface="Wingdings" charset="2"/>
              <a:buChar char="§"/>
            </a:pP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Útil cuando existe la necesidad de asesoramiento o consulta inmediata</a:t>
            </a:r>
          </a:p>
          <a:p>
            <a:pPr marL="628650" lvl="1" indent="-285750">
              <a:lnSpc>
                <a:spcPct val="100000"/>
              </a:lnSpc>
              <a:spcBef>
                <a:spcPts val="1200"/>
              </a:spcBef>
              <a:buClr>
                <a:srgbClr val="97467D"/>
              </a:buClr>
              <a:buSzPct val="80000"/>
              <a:buFont typeface="Wingdings" charset="2"/>
              <a:buChar char="§"/>
            </a:pPr>
            <a:r>
              <a:rPr lang="es-419" sz="2000" b="1" u="sng" strike="noStrike" cap="none" dirty="0">
                <a:solidFill>
                  <a:schemeClr val="tx1">
                    <a:lumMod val="65000"/>
                    <a:lumOff val="35000"/>
                  </a:schemeClr>
                </a:solidFill>
                <a:latin typeface="Helvetica Neue" charset="0"/>
                <a:ea typeface="Helvetica Neue" charset="0"/>
                <a:cs typeface="Helvetica Neue" charset="0"/>
                <a:sym typeface="Century Gothic"/>
              </a:rPr>
              <a:t>¡No es un sustituto </a:t>
            </a:r>
            <a:r>
              <a:rPr lang="es-419" sz="2000" b="1" u="sng" dirty="0">
                <a:solidFill>
                  <a:schemeClr val="tx1">
                    <a:lumMod val="65000"/>
                    <a:lumOff val="35000"/>
                  </a:schemeClr>
                </a:solidFill>
                <a:latin typeface="Helvetica Neue" charset="0"/>
                <a:ea typeface="Helvetica Neue" charset="0"/>
                <a:cs typeface="Helvetica Neue" charset="0"/>
                <a:sym typeface="Century Gothic"/>
              </a:rPr>
              <a:t>de</a:t>
            </a:r>
            <a:r>
              <a:rPr lang="es-419" sz="2000" b="1" u="sng" strike="noStrike" cap="none" dirty="0">
                <a:solidFill>
                  <a:schemeClr val="tx1">
                    <a:lumMod val="65000"/>
                    <a:lumOff val="35000"/>
                  </a:schemeClr>
                </a:solidFill>
                <a:latin typeface="Helvetica Neue" charset="0"/>
                <a:ea typeface="Helvetica Neue" charset="0"/>
                <a:cs typeface="Helvetica Neue" charset="0"/>
                <a:sym typeface="Century Gothic"/>
              </a:rPr>
              <a:t> la supervisión formal y estructurada, individual o de gru</a:t>
            </a:r>
            <a:r>
              <a:rPr lang="es-419" sz="2000" b="1" u="sng" dirty="0">
                <a:solidFill>
                  <a:schemeClr val="tx1">
                    <a:lumMod val="65000"/>
                    <a:lumOff val="35000"/>
                  </a:schemeClr>
                </a:solidFill>
                <a:latin typeface="Helvetica Neue" charset="0"/>
                <a:ea typeface="Helvetica Neue" charset="0"/>
                <a:cs typeface="Helvetica Neue" charset="0"/>
                <a:sym typeface="Century Gothic"/>
              </a:rPr>
              <a:t>po</a:t>
            </a:r>
            <a:r>
              <a:rPr lang="es-419" sz="2000" b="1" u="sng" strike="noStrike" cap="none" dirty="0">
                <a:solidFill>
                  <a:schemeClr val="tx1">
                    <a:lumMod val="65000"/>
                    <a:lumOff val="35000"/>
                  </a:schemeClr>
                </a:solidFill>
                <a:latin typeface="Helvetica Neue" charset="0"/>
                <a:ea typeface="Helvetica Neue" charset="0"/>
                <a:cs typeface="Helvetica Neue" charset="0"/>
                <a:sym typeface="Century Gothic"/>
              </a:rPr>
              <a:t>!</a:t>
            </a:r>
          </a:p>
          <a:p>
            <a:pPr marL="628650" lvl="1" indent="-285750">
              <a:lnSpc>
                <a:spcPct val="100000"/>
              </a:lnSpc>
              <a:spcBef>
                <a:spcPts val="1200"/>
              </a:spcBef>
              <a:buClr>
                <a:srgbClr val="97467D"/>
              </a:buClr>
              <a:buSzPct val="80000"/>
              <a:buFont typeface="Wingdings" charset="2"/>
              <a:buChar char="§"/>
            </a:pPr>
            <a:r>
              <a:rPr lang="es-419" sz="2000" dirty="0">
                <a:solidFill>
                  <a:schemeClr val="tx1">
                    <a:lumMod val="65000"/>
                    <a:lumOff val="35000"/>
                  </a:schemeClr>
                </a:solidFill>
                <a:latin typeface="Helvetica Neue" charset="0"/>
                <a:ea typeface="Helvetica Neue" charset="0"/>
                <a:cs typeface="Helvetica Neue" charset="0"/>
              </a:rPr>
              <a:t>Este módulo se enfocará en los métodos estructurados y formales de la supervisión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y </a:t>
            </a:r>
            <a:r>
              <a:rPr lang="es-419" sz="2000" dirty="0">
                <a:solidFill>
                  <a:schemeClr val="tx1">
                    <a:lumMod val="65000"/>
                    <a:lumOff val="35000"/>
                  </a:schemeClr>
                </a:solidFill>
                <a:latin typeface="Helvetica Neue" charset="0"/>
                <a:ea typeface="Helvetica Neue" charset="0"/>
                <a:cs typeface="Helvetica Neue" charset="0"/>
              </a:rPr>
              <a:t>orientación técnica</a:t>
            </a:r>
          </a:p>
        </p:txBody>
      </p:sp>
      <p:sp>
        <p:nvSpPr>
          <p:cNvPr id="2" name="Rectangle 1"/>
          <p:cNvSpPr/>
          <p:nvPr/>
        </p:nvSpPr>
        <p:spPr>
          <a:xfrm>
            <a:off x="0" y="5435600"/>
            <a:ext cx="12192000" cy="14224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1" y="5043120"/>
            <a:ext cx="12192001" cy="1814882"/>
            <a:chOff x="-1" y="5043120"/>
            <a:chExt cx="12192001" cy="1814882"/>
          </a:xfrm>
        </p:grpSpPr>
        <p:pic>
          <p:nvPicPr>
            <p:cNvPr id="6" name="Picture 5"/>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7" name="Picture 6"/>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cxnSp>
        <p:nvCxnSpPr>
          <p:cNvPr id="8" name="Straight Connector 7"/>
          <p:cNvCxnSpPr/>
          <p:nvPr/>
        </p:nvCxnSpPr>
        <p:spPr>
          <a:xfrm flipV="1">
            <a:off x="670733" y="1331293"/>
            <a:ext cx="7252746" cy="55286"/>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401022" y="133198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88172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58FDD61F-2EF6-4141-8C03-B2750EED459A}"/>
              </a:ext>
            </a:extLst>
          </p:cNvPr>
          <p:cNvGraphicFramePr>
            <a:graphicFrameLocks noGrp="1"/>
          </p:cNvGraphicFramePr>
          <p:nvPr>
            <p:extLst>
              <p:ext uri="{D42A27DB-BD31-4B8C-83A1-F6EECF244321}">
                <p14:modId xmlns:p14="http://schemas.microsoft.com/office/powerpoint/2010/main" val="4008331403"/>
              </p:ext>
            </p:extLst>
          </p:nvPr>
        </p:nvGraphicFramePr>
        <p:xfrm>
          <a:off x="4651675" y="2099293"/>
          <a:ext cx="6936394" cy="4388252"/>
        </p:xfrm>
        <a:graphic>
          <a:graphicData uri="http://schemas.openxmlformats.org/drawingml/2006/table">
            <a:tbl>
              <a:tblPr firstRow="1" bandRow="1"/>
              <a:tblGrid>
                <a:gridCol w="3882298">
                  <a:extLst>
                    <a:ext uri="{9D8B030D-6E8A-4147-A177-3AD203B41FA5}">
                      <a16:colId xmlns:a16="http://schemas.microsoft.com/office/drawing/2014/main" val="1803358306"/>
                    </a:ext>
                  </a:extLst>
                </a:gridCol>
                <a:gridCol w="1591056">
                  <a:extLst>
                    <a:ext uri="{9D8B030D-6E8A-4147-A177-3AD203B41FA5}">
                      <a16:colId xmlns:a16="http://schemas.microsoft.com/office/drawing/2014/main" val="3812019593"/>
                    </a:ext>
                  </a:extLst>
                </a:gridCol>
                <a:gridCol w="1463040">
                  <a:extLst>
                    <a:ext uri="{9D8B030D-6E8A-4147-A177-3AD203B41FA5}">
                      <a16:colId xmlns:a16="http://schemas.microsoft.com/office/drawing/2014/main" val="129198792"/>
                    </a:ext>
                  </a:extLst>
                </a:gridCol>
              </a:tblGrid>
              <a:tr h="530770">
                <a:tc>
                  <a:txBody>
                    <a:bodyPr/>
                    <a:lstStyle/>
                    <a:p>
                      <a:pPr>
                        <a:buNone/>
                      </a:pPr>
                      <a:r>
                        <a:rPr lang="es-419" sz="1800" b="1" i="0">
                          <a:solidFill>
                            <a:schemeClr val="bg1"/>
                          </a:solidFill>
                          <a:latin typeface="Helvetica Neue" charset="0"/>
                          <a:ea typeface="Helvetica Neue" charset="0"/>
                          <a:cs typeface="Helvetica Neue" charset="0"/>
                        </a:rPr>
                        <a:t>Práctica de Supervisión</a:t>
                      </a:r>
                    </a:p>
                  </a:txBody>
                  <a:tcPr marT="91440" marB="91440">
                    <a:solidFill>
                      <a:srgbClr val="97467D"/>
                    </a:solidFill>
                  </a:tcPr>
                </a:tc>
                <a:tc>
                  <a:txBody>
                    <a:bodyPr/>
                    <a:lstStyle/>
                    <a:p>
                      <a:pPr>
                        <a:buNone/>
                      </a:pPr>
                      <a:r>
                        <a:rPr lang="es-419" sz="1800" b="1" i="0" dirty="0">
                          <a:solidFill>
                            <a:schemeClr val="bg1"/>
                          </a:solidFill>
                          <a:latin typeface="Helvetica Neue" charset="0"/>
                          <a:ea typeface="Helvetica Neue" charset="0"/>
                          <a:cs typeface="Helvetica Neue" charset="0"/>
                        </a:rPr>
                        <a:t>Personal</a:t>
                      </a:r>
                    </a:p>
                  </a:txBody>
                  <a:tcPr marT="91440" marB="91440">
                    <a:solidFill>
                      <a:srgbClr val="97467D"/>
                    </a:solidFill>
                  </a:tcPr>
                </a:tc>
                <a:tc>
                  <a:txBody>
                    <a:bodyPr/>
                    <a:lstStyle/>
                    <a:p>
                      <a:pPr>
                        <a:buNone/>
                      </a:pPr>
                      <a:r>
                        <a:rPr lang="es-419" sz="1800" b="1" i="0">
                          <a:solidFill>
                            <a:schemeClr val="bg1"/>
                          </a:solidFill>
                          <a:latin typeface="Helvetica Neue" charset="0"/>
                          <a:ea typeface="Helvetica Neue" charset="0"/>
                          <a:cs typeface="Helvetica Neue" charset="0"/>
                        </a:rPr>
                        <a:t>Grupo</a:t>
                      </a:r>
                      <a:r>
                        <a:rPr lang="es-419" sz="1800" b="1" i="0" baseline="0">
                          <a:solidFill>
                            <a:schemeClr val="bg1"/>
                          </a:solidFill>
                          <a:latin typeface="Helvetica Neue" charset="0"/>
                          <a:ea typeface="Helvetica Neue" charset="0"/>
                          <a:cs typeface="Helvetica Neue" charset="0"/>
                        </a:rPr>
                        <a:t> </a:t>
                      </a:r>
                    </a:p>
                  </a:txBody>
                  <a:tcPr marT="91440" marB="91440">
                    <a:solidFill>
                      <a:srgbClr val="97467D"/>
                    </a:solidFill>
                  </a:tcPr>
                </a:tc>
                <a:extLst>
                  <a:ext uri="{0D108BD9-81ED-4DB2-BD59-A6C34878D82A}">
                    <a16:rowId xmlns:a16="http://schemas.microsoft.com/office/drawing/2014/main" val="932288277"/>
                  </a:ext>
                </a:extLst>
              </a:tr>
              <a:tr h="500199">
                <a:tc>
                  <a:txBody>
                    <a:bodyPr/>
                    <a:lstStyle/>
                    <a:p>
                      <a:pPr>
                        <a:buNone/>
                      </a:pPr>
                      <a:r>
                        <a:rPr lang="es-419" sz="1800" b="0" i="0">
                          <a:solidFill>
                            <a:schemeClr val="tx1"/>
                          </a:solidFill>
                          <a:latin typeface="Helvetica Neue Medium" charset="0"/>
                          <a:ea typeface="Helvetica Neue Medium" charset="0"/>
                          <a:cs typeface="Helvetica Neue Medium" charset="0"/>
                        </a:rPr>
                        <a:t>Sesión</a:t>
                      </a:r>
                      <a:r>
                        <a:rPr lang="es-419" sz="1800" b="0" i="0" baseline="0">
                          <a:solidFill>
                            <a:schemeClr val="tx1"/>
                          </a:solidFill>
                          <a:latin typeface="Helvetica Neue Medium" charset="0"/>
                          <a:ea typeface="Helvetica Neue Medium" charset="0"/>
                          <a:cs typeface="Helvetica Neue Medium" charset="0"/>
                        </a:rPr>
                        <a:t> </a:t>
                      </a:r>
                      <a:r>
                        <a:rPr lang="es-419" sz="1800" b="0" i="0">
                          <a:solidFill>
                            <a:schemeClr val="tx1"/>
                          </a:solidFill>
                          <a:latin typeface="Helvetica Neue Medium" charset="0"/>
                          <a:ea typeface="Helvetica Neue Medium" charset="0"/>
                          <a:cs typeface="Helvetica Neue Medium" charset="0"/>
                        </a:rPr>
                        <a:t>Individual de Supervisión </a:t>
                      </a:r>
                    </a:p>
                  </a:txBody>
                  <a:tcPr marT="91440" marB="91440">
                    <a:solidFill>
                      <a:srgbClr val="D4BCCA"/>
                    </a:solidFill>
                  </a:tcPr>
                </a:tc>
                <a:tc>
                  <a:txBody>
                    <a:bodyPr/>
                    <a:lstStyle/>
                    <a:p>
                      <a:pPr algn="ctr">
                        <a:buNone/>
                      </a:pPr>
                      <a:r>
                        <a:rPr lang="es-419"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l" rtl="0">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extLst>
                  <a:ext uri="{0D108BD9-81ED-4DB2-BD59-A6C34878D82A}">
                    <a16:rowId xmlns:a16="http://schemas.microsoft.com/office/drawing/2014/main" val="10001"/>
                  </a:ext>
                </a:extLst>
              </a:tr>
              <a:tr h="500199">
                <a:tc>
                  <a:txBody>
                    <a:bodyPr/>
                    <a:lstStyle/>
                    <a:p>
                      <a:pPr lvl="0">
                        <a:buNone/>
                      </a:pPr>
                      <a:r>
                        <a:rPr lang="es-419" sz="1800" b="0" i="0">
                          <a:solidFill>
                            <a:schemeClr val="tx1"/>
                          </a:solidFill>
                          <a:latin typeface="Helvetica Neue Medium" charset="0"/>
                          <a:ea typeface="Helvetica Neue Medium" charset="0"/>
                          <a:cs typeface="Helvetica Neue Medium" charset="0"/>
                        </a:rPr>
                        <a:t>Reunión de Gestión de Casos</a:t>
                      </a:r>
                    </a:p>
                  </a:txBody>
                  <a:tcPr marT="91440" marB="91440">
                    <a:solidFill>
                      <a:srgbClr val="D4BCCA"/>
                    </a:solidFill>
                  </a:tcPr>
                </a:tc>
                <a:tc>
                  <a:txBody>
                    <a:bodyPr/>
                    <a:lstStyle/>
                    <a:p>
                      <a:pPr lvl="0" algn="l" rtl="0">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tc>
                  <a:txBody>
                    <a:bodyPr/>
                    <a:lstStyle/>
                    <a:p>
                      <a:pPr lvl="0" algn="ctr">
                        <a:buNone/>
                      </a:pPr>
                      <a:r>
                        <a:rPr lang="es-419"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extLst>
                  <a:ext uri="{0D108BD9-81ED-4DB2-BD59-A6C34878D82A}">
                    <a16:rowId xmlns:a16="http://schemas.microsoft.com/office/drawing/2014/main" val="10002"/>
                  </a:ext>
                </a:extLst>
              </a:tr>
              <a:tr h="529333">
                <a:tc>
                  <a:txBody>
                    <a:bodyPr/>
                    <a:lstStyle/>
                    <a:p>
                      <a:pPr lvl="0" algn="l">
                        <a:buNone/>
                      </a:pPr>
                      <a:r>
                        <a:rPr lang="es-419" sz="1800" b="0" i="0">
                          <a:solidFill>
                            <a:schemeClr val="tx1"/>
                          </a:solidFill>
                          <a:latin typeface="Helvetica Neue Medium" charset="0"/>
                          <a:ea typeface="Helvetica Neue Medium" charset="0"/>
                          <a:cs typeface="Helvetica Neue Medium" charset="0"/>
                        </a:rPr>
                        <a:t>Evaluación de la Capacidad</a:t>
                      </a:r>
                    </a:p>
                  </a:txBody>
                  <a:tcPr marT="91440" marB="91440">
                    <a:solidFill>
                      <a:srgbClr val="D4BCCA"/>
                    </a:solidFill>
                  </a:tcPr>
                </a:tc>
                <a:tc>
                  <a:txBody>
                    <a:bodyPr/>
                    <a:lstStyle/>
                    <a:p>
                      <a:pPr algn="ctr">
                        <a:buNone/>
                      </a:pPr>
                      <a:r>
                        <a:rPr lang="es-419"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l" rtl="0">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extLst>
                  <a:ext uri="{0D108BD9-81ED-4DB2-BD59-A6C34878D82A}">
                    <a16:rowId xmlns:a16="http://schemas.microsoft.com/office/drawing/2014/main" val="80489804"/>
                  </a:ext>
                </a:extLst>
              </a:tr>
              <a:tr h="449784">
                <a:tc>
                  <a:txBody>
                    <a:bodyPr/>
                    <a:lstStyle/>
                    <a:p>
                      <a:pPr>
                        <a:buNone/>
                      </a:pPr>
                      <a:r>
                        <a:rPr lang="es-419" sz="1800" b="0" i="0">
                          <a:solidFill>
                            <a:schemeClr val="tx1"/>
                          </a:solidFill>
                          <a:latin typeface="Helvetica Neue Medium" charset="0"/>
                          <a:ea typeface="Helvetica Neue Medium" charset="0"/>
                          <a:cs typeface="Helvetica Neue Medium" charset="0"/>
                        </a:rPr>
                        <a:t>Aprendizaje por Observación</a:t>
                      </a:r>
                    </a:p>
                  </a:txBody>
                  <a:tcPr marT="91440" marB="91440">
                    <a:solidFill>
                      <a:srgbClr val="D4BCCA"/>
                    </a:solidFill>
                  </a:tcPr>
                </a:tc>
                <a:tc>
                  <a:txBody>
                    <a:bodyPr/>
                    <a:lstStyle/>
                    <a:p>
                      <a:pPr algn="ctr">
                        <a:buNone/>
                      </a:pPr>
                      <a:r>
                        <a:rPr lang="es-419"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l" rtl="0">
                        <a:buNone/>
                      </a:pPr>
                      <a:endParaRPr lang="en-US" sz="1800" b="0" i="0" dirty="0">
                        <a:solidFill>
                          <a:schemeClr val="tx1"/>
                        </a:solidFill>
                        <a:latin typeface="Helvetica Neue Medium" charset="0"/>
                        <a:ea typeface="Helvetica Neue Medium" charset="0"/>
                        <a:cs typeface="Helvetica Neue Medium" charset="0"/>
                      </a:endParaRPr>
                    </a:p>
                  </a:txBody>
                  <a:tcPr marL="182880" marR="182880" marT="182880" marB="182880">
                    <a:solidFill>
                      <a:srgbClr val="D4BCCA"/>
                    </a:solidFill>
                  </a:tcPr>
                </a:tc>
                <a:extLst>
                  <a:ext uri="{0D108BD9-81ED-4DB2-BD59-A6C34878D82A}">
                    <a16:rowId xmlns:a16="http://schemas.microsoft.com/office/drawing/2014/main" val="3443929891"/>
                  </a:ext>
                </a:extLst>
              </a:tr>
              <a:tr h="500275">
                <a:tc>
                  <a:txBody>
                    <a:bodyPr/>
                    <a:lstStyle/>
                    <a:p>
                      <a:pPr>
                        <a:buNone/>
                      </a:pPr>
                      <a:r>
                        <a:rPr lang="es-419" sz="1800" b="0" i="0">
                          <a:solidFill>
                            <a:schemeClr val="tx1"/>
                          </a:solidFill>
                          <a:latin typeface="Helvetica Neue Medium" charset="0"/>
                          <a:ea typeface="Helvetica Neue Medium" charset="0"/>
                          <a:cs typeface="Helvetica Neue Medium" charset="0"/>
                        </a:rPr>
                        <a:t>Observación</a:t>
                      </a:r>
                    </a:p>
                  </a:txBody>
                  <a:tcPr marT="91440" marB="91440">
                    <a:solidFill>
                      <a:srgbClr val="D4BCCA"/>
                    </a:solidFill>
                  </a:tcPr>
                </a:tc>
                <a:tc>
                  <a:txBody>
                    <a:bodyPr/>
                    <a:lstStyle/>
                    <a:p>
                      <a:pPr algn="ctr">
                        <a:buNone/>
                      </a:pPr>
                      <a:r>
                        <a:rPr lang="es-419"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l" rtl="0">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extLst>
                  <a:ext uri="{0D108BD9-81ED-4DB2-BD59-A6C34878D82A}">
                    <a16:rowId xmlns:a16="http://schemas.microsoft.com/office/drawing/2014/main" val="1378433123"/>
                  </a:ext>
                </a:extLst>
              </a:tr>
              <a:tr h="671169">
                <a:tc>
                  <a:txBody>
                    <a:bodyPr/>
                    <a:lstStyle/>
                    <a:p>
                      <a:pPr>
                        <a:buNone/>
                      </a:pPr>
                      <a:r>
                        <a:rPr lang="es-419" sz="1800" b="0" i="0">
                          <a:solidFill>
                            <a:schemeClr val="tx1"/>
                          </a:solidFill>
                          <a:latin typeface="Helvetica Neue Medium" charset="0"/>
                          <a:ea typeface="Helvetica Neue Medium" charset="0"/>
                          <a:cs typeface="Helvetica Neue Medium" charset="0"/>
                        </a:rPr>
                        <a:t>Revisión del Expediente del Caso</a:t>
                      </a:r>
                    </a:p>
                  </a:txBody>
                  <a:tcPr marT="91440" marB="91440">
                    <a:solidFill>
                      <a:srgbClr val="D4BCCA"/>
                    </a:solidFill>
                  </a:tcPr>
                </a:tc>
                <a:tc>
                  <a:txBody>
                    <a:bodyPr/>
                    <a:lstStyle/>
                    <a:p>
                      <a:pPr algn="ctr">
                        <a:buNone/>
                      </a:pPr>
                      <a:r>
                        <a:rPr lang="es-419"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l" rtl="0">
                        <a:buNone/>
                      </a:pPr>
                      <a:endParaRPr lang="en-US" sz="1800" b="0" i="0" dirty="0">
                        <a:solidFill>
                          <a:schemeClr val="tx1"/>
                        </a:solidFill>
                        <a:latin typeface="Helvetica Neue Medium" charset="0"/>
                        <a:ea typeface="Helvetica Neue Medium" charset="0"/>
                        <a:cs typeface="Helvetica Neue Medium" charset="0"/>
                      </a:endParaRPr>
                    </a:p>
                  </a:txBody>
                  <a:tcPr marT="91440" marB="91440">
                    <a:solidFill>
                      <a:srgbClr val="D4BCCA"/>
                    </a:solidFill>
                  </a:tcPr>
                </a:tc>
                <a:extLst>
                  <a:ext uri="{0D108BD9-81ED-4DB2-BD59-A6C34878D82A}">
                    <a16:rowId xmlns:a16="http://schemas.microsoft.com/office/drawing/2014/main" val="2551011659"/>
                  </a:ext>
                </a:extLst>
              </a:tr>
              <a:tr h="516227">
                <a:tc>
                  <a:txBody>
                    <a:bodyPr/>
                    <a:lstStyle/>
                    <a:p>
                      <a:pPr>
                        <a:buNone/>
                      </a:pPr>
                      <a:r>
                        <a:rPr lang="es-419" sz="1800" b="0" i="0">
                          <a:solidFill>
                            <a:schemeClr val="tx1"/>
                          </a:solidFill>
                          <a:latin typeface="Helvetica Neue Medium" charset="0"/>
                          <a:ea typeface="Helvetica Neue Medium" charset="0"/>
                          <a:cs typeface="Helvetica Neue Medium" charset="0"/>
                        </a:rPr>
                        <a:t>Discusión del Caso</a:t>
                      </a:r>
                    </a:p>
                  </a:txBody>
                  <a:tcPr marT="91440" marB="91440">
                    <a:solidFill>
                      <a:srgbClr val="D4BCCA"/>
                    </a:solidFill>
                  </a:tcPr>
                </a:tc>
                <a:tc>
                  <a:txBody>
                    <a:bodyPr/>
                    <a:lstStyle/>
                    <a:p>
                      <a:pPr algn="ctr">
                        <a:buNone/>
                      </a:pPr>
                      <a:r>
                        <a:rPr lang="es-419" sz="1800" b="0" i="0">
                          <a:solidFill>
                            <a:schemeClr val="tx1"/>
                          </a:solidFill>
                          <a:latin typeface="Helvetica Neue Medium" charset="0"/>
                          <a:ea typeface="Helvetica Neue Medium" charset="0"/>
                          <a:cs typeface="Helvetica Neue Medium" charset="0"/>
                        </a:rPr>
                        <a:t>X</a:t>
                      </a:r>
                    </a:p>
                  </a:txBody>
                  <a:tcPr marT="91440" marB="91440">
                    <a:solidFill>
                      <a:srgbClr val="D4BCCA"/>
                    </a:solidFill>
                  </a:tcPr>
                </a:tc>
                <a:tc>
                  <a:txBody>
                    <a:bodyPr/>
                    <a:lstStyle/>
                    <a:p>
                      <a:pPr algn="ctr">
                        <a:buNone/>
                      </a:pPr>
                      <a:r>
                        <a:rPr lang="es-419" sz="1800" b="0" i="0" dirty="0">
                          <a:solidFill>
                            <a:schemeClr val="tx1"/>
                          </a:solidFill>
                          <a:latin typeface="Helvetica Neue Medium" charset="0"/>
                          <a:ea typeface="Helvetica Neue Medium" charset="0"/>
                          <a:cs typeface="Helvetica Neue Medium" charset="0"/>
                        </a:rPr>
                        <a:t>X</a:t>
                      </a:r>
                    </a:p>
                  </a:txBody>
                  <a:tcPr marT="91440" marB="91440">
                    <a:solidFill>
                      <a:srgbClr val="D4BCCA"/>
                    </a:solidFill>
                  </a:tcPr>
                </a:tc>
                <a:extLst>
                  <a:ext uri="{0D108BD9-81ED-4DB2-BD59-A6C34878D82A}">
                    <a16:rowId xmlns:a16="http://schemas.microsoft.com/office/drawing/2014/main" val="2874648667"/>
                  </a:ext>
                </a:extLst>
              </a:tr>
            </a:tbl>
          </a:graphicData>
        </a:graphic>
      </p:graphicFrame>
      <p:sp>
        <p:nvSpPr>
          <p:cNvPr id="3" name="Rectangle 2"/>
          <p:cNvSpPr/>
          <p:nvPr/>
        </p:nvSpPr>
        <p:spPr>
          <a:xfrm>
            <a:off x="4366" y="0"/>
            <a:ext cx="4102947"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a:alphaModFix amt="20000"/>
            <a:extLst>
              <a:ext uri="{28A0092B-C50C-407E-A947-70E740481C1C}">
                <a14:useLocalDpi xmlns:a14="http://schemas.microsoft.com/office/drawing/2010/main" val="0"/>
              </a:ext>
            </a:extLst>
          </a:blip>
          <a:srcRect l="4826" t="9031" r="39371" b="9031"/>
          <a:stretch/>
        </p:blipFill>
        <p:spPr>
          <a:xfrm>
            <a:off x="-1" y="-164592"/>
            <a:ext cx="4107314" cy="6858000"/>
          </a:xfrm>
          <a:prstGeom prst="rect">
            <a:avLst/>
          </a:prstGeom>
        </p:spPr>
      </p:pic>
      <p:sp>
        <p:nvSpPr>
          <p:cNvPr id="170" name="Shape 170"/>
          <p:cNvSpPr txBox="1">
            <a:spLocks noGrp="1"/>
          </p:cNvSpPr>
          <p:nvPr>
            <p:ph type="title"/>
          </p:nvPr>
        </p:nvSpPr>
        <p:spPr>
          <a:xfrm>
            <a:off x="216337" y="742181"/>
            <a:ext cx="3679007" cy="4433323"/>
          </a:xfrm>
          <a:prstGeom prst="rect">
            <a:avLst/>
          </a:prstGeom>
        </p:spPr>
        <p:txBody>
          <a:bodyPr lIns="91425" tIns="91425" rIns="91425" bIns="91425" anchor="t" anchorCtr="0">
            <a:noAutofit/>
          </a:bodyPr>
          <a:lstStyle/>
          <a:p>
            <a:r>
              <a:rPr lang="es-419" sz="3200" b="1" dirty="0">
                <a:solidFill>
                  <a:schemeClr val="bg1"/>
                </a:solidFill>
                <a:latin typeface="Helvetica Neue" charset="0"/>
                <a:ea typeface="Helvetica Neue" charset="0"/>
                <a:cs typeface="Helvetica Neue" charset="0"/>
              </a:rPr>
              <a:t>ESQUEMAS </a:t>
            </a:r>
            <a:r>
              <a:rPr lang="es-419" sz="3200" b="1" dirty="0" smtClean="0">
                <a:solidFill>
                  <a:schemeClr val="bg1"/>
                </a:solidFill>
                <a:latin typeface="Helvetica Neue" charset="0"/>
                <a:ea typeface="Helvetica Neue" charset="0"/>
                <a:cs typeface="Helvetica Neue" charset="0"/>
              </a:rPr>
              <a:t/>
            </a:r>
            <a:br>
              <a:rPr lang="es-419" sz="3200" b="1" dirty="0" smtClean="0">
                <a:solidFill>
                  <a:schemeClr val="bg1"/>
                </a:solidFill>
                <a:latin typeface="Helvetica Neue" charset="0"/>
                <a:ea typeface="Helvetica Neue" charset="0"/>
                <a:cs typeface="Helvetica Neue" charset="0"/>
              </a:rPr>
            </a:br>
            <a:r>
              <a:rPr lang="es-419" sz="3200" b="1" dirty="0" smtClean="0">
                <a:solidFill>
                  <a:schemeClr val="bg1"/>
                </a:solidFill>
                <a:latin typeface="Helvetica Neue" charset="0"/>
                <a:ea typeface="Helvetica Neue" charset="0"/>
                <a:cs typeface="Helvetica Neue" charset="0"/>
              </a:rPr>
              <a:t>Y </a:t>
            </a:r>
            <a:r>
              <a:rPr lang="es-419" sz="3200" b="1" dirty="0">
                <a:solidFill>
                  <a:schemeClr val="bg1"/>
                </a:solidFill>
                <a:latin typeface="Helvetica Neue" charset="0"/>
                <a:ea typeface="Helvetica Neue" charset="0"/>
                <a:cs typeface="Helvetica Neue" charset="0"/>
              </a:rPr>
              <a:t>PRÁCTICAS </a:t>
            </a:r>
            <a:r>
              <a:rPr lang="es-419" sz="3200" b="1" dirty="0" smtClean="0">
                <a:solidFill>
                  <a:schemeClr val="bg1"/>
                </a:solidFill>
                <a:latin typeface="Helvetica Neue" charset="0"/>
                <a:ea typeface="Helvetica Neue" charset="0"/>
                <a:cs typeface="Helvetica Neue" charset="0"/>
              </a:rPr>
              <a:t/>
            </a:r>
            <a:br>
              <a:rPr lang="es-419" sz="3200" b="1" dirty="0" smtClean="0">
                <a:solidFill>
                  <a:schemeClr val="bg1"/>
                </a:solidFill>
                <a:latin typeface="Helvetica Neue" charset="0"/>
                <a:ea typeface="Helvetica Neue" charset="0"/>
                <a:cs typeface="Helvetica Neue" charset="0"/>
              </a:rPr>
            </a:br>
            <a:r>
              <a:rPr lang="es-419" sz="3200" b="1" dirty="0" smtClean="0">
                <a:solidFill>
                  <a:schemeClr val="bg1"/>
                </a:solidFill>
                <a:latin typeface="Helvetica Neue" charset="0"/>
                <a:ea typeface="Helvetica Neue" charset="0"/>
                <a:cs typeface="Helvetica Neue" charset="0"/>
              </a:rPr>
              <a:t>DE </a:t>
            </a:r>
            <a:r>
              <a:rPr lang="es-419" sz="3200" b="1" dirty="0">
                <a:solidFill>
                  <a:schemeClr val="bg1"/>
                </a:solidFill>
                <a:latin typeface="Helvetica Neue" charset="0"/>
                <a:ea typeface="Helvetica Neue" charset="0"/>
                <a:cs typeface="Helvetica Neue" charset="0"/>
              </a:rPr>
              <a:t>SUPERVISIÓN Y ORIENTACIÓN</a:t>
            </a:r>
          </a:p>
        </p:txBody>
      </p:sp>
      <p:pic>
        <p:nvPicPr>
          <p:cNvPr id="9" name="Picture 8"/>
          <p:cNvPicPr>
            <a:picLocks noChangeAspect="1"/>
          </p:cNvPicPr>
          <p:nvPr/>
        </p:nvPicPr>
        <p:blipFill>
          <a:blip r:embed="rId4"/>
          <a:stretch>
            <a:fillRect/>
          </a:stretch>
        </p:blipFill>
        <p:spPr>
          <a:xfrm>
            <a:off x="8816594" y="1164448"/>
            <a:ext cx="996074" cy="652296"/>
          </a:xfrm>
          <a:prstGeom prst="rect">
            <a:avLst/>
          </a:prstGeom>
        </p:spPr>
      </p:pic>
      <p:pic>
        <p:nvPicPr>
          <p:cNvPr id="10" name="Picture 9"/>
          <p:cNvPicPr>
            <a:picLocks noChangeAspect="1"/>
          </p:cNvPicPr>
          <p:nvPr/>
        </p:nvPicPr>
        <p:blipFill>
          <a:blip r:embed="rId5"/>
          <a:stretch>
            <a:fillRect/>
          </a:stretch>
        </p:blipFill>
        <p:spPr>
          <a:xfrm>
            <a:off x="10396809" y="980972"/>
            <a:ext cx="861357" cy="835772"/>
          </a:xfrm>
          <a:prstGeom prst="rect">
            <a:avLst/>
          </a:prstGeom>
        </p:spPr>
      </p:pic>
    </p:spTree>
    <p:extLst>
      <p:ext uri="{BB962C8B-B14F-4D97-AF65-F5344CB8AC3E}">
        <p14:creationId xmlns:p14="http://schemas.microsoft.com/office/powerpoint/2010/main" val="29143739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8" name="Shape 211"/>
          <p:cNvSpPr txBox="1">
            <a:spLocks noGrp="1"/>
          </p:cNvSpPr>
          <p:nvPr>
            <p:ph type="title"/>
          </p:nvPr>
        </p:nvSpPr>
        <p:spPr>
          <a:xfrm>
            <a:off x="2283400" y="505037"/>
            <a:ext cx="7854830" cy="1260716"/>
          </a:xfrm>
          <a:prstGeom prst="rect">
            <a:avLst/>
          </a:prstGeom>
          <a:noFill/>
          <a:ln>
            <a:noFill/>
          </a:ln>
        </p:spPr>
        <p:txBody>
          <a:bodyPr lIns="91425" tIns="45700" rIns="91425" bIns="45700" anchor="t" anchorCtr="0">
            <a:noAutofit/>
          </a:bodyPr>
          <a:lstStyle/>
          <a:p>
            <a:pPr>
              <a:buClr>
                <a:srgbClr val="151515"/>
              </a:buClr>
              <a:buSzPct val="25000"/>
            </a:pPr>
            <a:r>
              <a:rPr lang="es-419" sz="3200" b="1" dirty="0">
                <a:solidFill>
                  <a:srgbClr val="016794"/>
                </a:solidFill>
                <a:latin typeface="Helvetica Neue" charset="0"/>
                <a:ea typeface="Helvetica Neue" charset="0"/>
                <a:cs typeface="Helvetica Neue" charset="0"/>
              </a:rPr>
              <a:t>SESIÓN INDIVIDUAL DE SUPERVISIÓN</a:t>
            </a:r>
          </a:p>
        </p:txBody>
      </p:sp>
      <p:sp>
        <p:nvSpPr>
          <p:cNvPr id="212" name="Shape 212"/>
          <p:cNvSpPr txBox="1">
            <a:spLocks noGrp="1"/>
          </p:cNvSpPr>
          <p:nvPr>
            <p:ph idx="1"/>
          </p:nvPr>
        </p:nvSpPr>
        <p:spPr>
          <a:xfrm>
            <a:off x="581435" y="3408400"/>
            <a:ext cx="3183480" cy="3653037"/>
          </a:xfrm>
          <a:prstGeom prst="rect">
            <a:avLst/>
          </a:prstGeom>
          <a:noFill/>
          <a:ln>
            <a:noFill/>
          </a:ln>
        </p:spPr>
        <p:txBody>
          <a:bodyPr lIns="91425" tIns="45700" rIns="91425" bIns="45700" anchor="t" anchorCtr="0">
            <a:noAutofit/>
          </a:bodyPr>
          <a:lstStyle/>
          <a:p>
            <a:pPr marL="0" indent="0">
              <a:lnSpc>
                <a:spcPct val="100000"/>
              </a:lnSpc>
              <a:spcBef>
                <a:spcPts val="600"/>
              </a:spcBef>
              <a:buNone/>
            </a:pPr>
            <a:r>
              <a:rPr lang="es-419" sz="2400" b="1" dirty="0">
                <a:solidFill>
                  <a:srgbClr val="97467D"/>
                </a:solidFill>
                <a:latin typeface="Helvetica Neue" charset="0"/>
                <a:ea typeface="Helvetica Neue" charset="0"/>
                <a:cs typeface="Helvetica Neue" charset="0"/>
              </a:rPr>
              <a:t>Frecuencia: </a:t>
            </a:r>
          </a:p>
          <a:p>
            <a:pPr marL="0" indent="0">
              <a:lnSpc>
                <a:spcPct val="100000"/>
              </a:lnSpc>
              <a:spcBef>
                <a:spcPts val="600"/>
              </a:spcBef>
              <a:buNone/>
            </a:pPr>
            <a:r>
              <a:rPr lang="es-419" sz="2000" dirty="0">
                <a:solidFill>
                  <a:schemeClr val="tx1">
                    <a:lumMod val="65000"/>
                    <a:lumOff val="35000"/>
                  </a:schemeClr>
                </a:solidFill>
                <a:latin typeface="Helvetica Neue" charset="0"/>
                <a:ea typeface="Helvetica Neue" charset="0"/>
                <a:cs typeface="Helvetica Neue" charset="0"/>
                <a:sym typeface="Century Gothic"/>
              </a:rPr>
              <a:t>S</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emanalmente </a:t>
            </a:r>
            <a: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t/>
            </a:r>
            <a:b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br>
            <a: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t>con </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una duración </a:t>
            </a:r>
            <a: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t/>
            </a:r>
            <a:b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br>
            <a:r>
              <a:rPr lang="es-419" sz="2000" u="none" strike="noStrike" cap="none" dirty="0" smtClean="0">
                <a:solidFill>
                  <a:schemeClr val="tx1">
                    <a:lumMod val="65000"/>
                    <a:lumOff val="35000"/>
                  </a:schemeClr>
                </a:solidFill>
                <a:latin typeface="Helvetica Neue" charset="0"/>
                <a:ea typeface="Helvetica Neue" charset="0"/>
                <a:cs typeface="Helvetica Neue" charset="0"/>
                <a:sym typeface="Century Gothic"/>
              </a:rPr>
              <a:t>de </a:t>
            </a:r>
            <a:r>
              <a:rPr lang="es-419" sz="2000" u="none" strike="noStrike" cap="none" dirty="0">
                <a:solidFill>
                  <a:schemeClr val="tx1">
                    <a:lumMod val="65000"/>
                    <a:lumOff val="35000"/>
                  </a:schemeClr>
                </a:solidFill>
                <a:latin typeface="Helvetica Neue" charset="0"/>
                <a:ea typeface="Helvetica Neue" charset="0"/>
                <a:cs typeface="Helvetica Neue" charset="0"/>
                <a:sym typeface="Century Gothic"/>
              </a:rPr>
              <a:t>al menos una hora</a:t>
            </a:r>
          </a:p>
          <a:p>
            <a:pPr marL="0" indent="0">
              <a:lnSpc>
                <a:spcPct val="100000"/>
              </a:lnSpc>
              <a:spcBef>
                <a:spcPts val="600"/>
              </a:spcBef>
              <a:buNone/>
            </a:pPr>
            <a:endParaRPr lang="en-US" sz="2000" b="1" dirty="0">
              <a:solidFill>
                <a:srgbClr val="97467D"/>
              </a:solidFill>
              <a:latin typeface="Helvetica Neue" charset="0"/>
              <a:ea typeface="Helvetica Neue" charset="0"/>
              <a:cs typeface="Helvetica Neue" charset="0"/>
            </a:endParaRPr>
          </a:p>
          <a:p>
            <a:pPr marL="0" indent="0">
              <a:lnSpc>
                <a:spcPct val="100000"/>
              </a:lnSpc>
              <a:spcBef>
                <a:spcPts val="600"/>
              </a:spcBef>
              <a:buNone/>
            </a:pPr>
            <a:r>
              <a:rPr lang="es-419" sz="2400" b="1" dirty="0">
                <a:solidFill>
                  <a:srgbClr val="97467D"/>
                </a:solidFill>
                <a:latin typeface="Helvetica Neue" charset="0"/>
                <a:ea typeface="Helvetica Neue" charset="0"/>
                <a:cs typeface="Helvetica Neue" charset="0"/>
              </a:rPr>
              <a:t>Propósito: </a:t>
            </a:r>
          </a:p>
          <a:p>
            <a:pPr marL="0" indent="0">
              <a:lnSpc>
                <a:spcPct val="100000"/>
              </a:lnSpc>
              <a:spcBef>
                <a:spcPts val="600"/>
              </a:spcBef>
              <a:buNone/>
            </a:pPr>
            <a:r>
              <a:rPr lang="es-419" sz="2000" dirty="0">
                <a:solidFill>
                  <a:schemeClr val="tx1">
                    <a:lumMod val="65000"/>
                    <a:lumOff val="35000"/>
                  </a:schemeClr>
                </a:solidFill>
                <a:latin typeface="Helvetica Neue" charset="0"/>
                <a:ea typeface="Helvetica Neue" charset="0"/>
                <a:cs typeface="Helvetica Neue" charset="0"/>
              </a:rPr>
              <a:t>Abordar las tres funciones de la Supervisión</a:t>
            </a:r>
          </a:p>
          <a:p>
            <a:pPr marL="0" indent="0">
              <a:lnSpc>
                <a:spcPct val="100000"/>
              </a:lnSpc>
              <a:spcBef>
                <a:spcPts val="600"/>
              </a:spcBef>
              <a:buNone/>
            </a:pPr>
            <a:endParaRPr lang="en-US" sz="1800" b="1" dirty="0">
              <a:solidFill>
                <a:srgbClr val="97467D"/>
              </a:solidFill>
              <a:latin typeface="Helvetica Neue" charset="0"/>
              <a:ea typeface="Helvetica Neue" charset="0"/>
              <a:cs typeface="Helvetica Neue" charset="0"/>
            </a:endParaRPr>
          </a:p>
        </p:txBody>
      </p:sp>
      <p:sp>
        <p:nvSpPr>
          <p:cNvPr id="3" name="TextBox 2"/>
          <p:cNvSpPr txBox="1"/>
          <p:nvPr/>
        </p:nvSpPr>
        <p:spPr>
          <a:xfrm>
            <a:off x="4723272" y="3408400"/>
            <a:ext cx="3542904" cy="3262432"/>
          </a:xfrm>
          <a:prstGeom prst="rect">
            <a:avLst/>
          </a:prstGeom>
          <a:noFill/>
        </p:spPr>
        <p:txBody>
          <a:bodyPr wrap="square" rtlCol="0">
            <a:spAutoFit/>
          </a:bodyPr>
          <a:lstStyle/>
          <a:p>
            <a:pPr>
              <a:spcBef>
                <a:spcPts val="600"/>
              </a:spcBef>
            </a:pPr>
            <a:r>
              <a:rPr lang="es-419" sz="2400" b="1" dirty="0">
                <a:solidFill>
                  <a:srgbClr val="97467D"/>
                </a:solidFill>
                <a:latin typeface="Helvetica Neue" charset="0"/>
                <a:ea typeface="Helvetica Neue" charset="0"/>
                <a:cs typeface="Helvetica Neue" charset="0"/>
              </a:rPr>
              <a:t>Orientación: </a:t>
            </a:r>
          </a:p>
          <a:p>
            <a:pPr>
              <a:spcBef>
                <a:spcPts val="600"/>
              </a:spcBef>
            </a:pPr>
            <a:r>
              <a:rPr lang="es-419" sz="2000" dirty="0">
                <a:solidFill>
                  <a:schemeClr val="tx1">
                    <a:lumMod val="65000"/>
                    <a:lumOff val="35000"/>
                  </a:schemeClr>
                </a:solidFill>
                <a:latin typeface="Helvetica Neue" charset="0"/>
                <a:ea typeface="Helvetica Neue" charset="0"/>
                <a:cs typeface="Helvetica Neue" charset="0"/>
              </a:rPr>
              <a:t>Ambas partes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son </a:t>
            </a:r>
            <a:r>
              <a:rPr lang="es-419" sz="2000" dirty="0">
                <a:solidFill>
                  <a:schemeClr val="tx1">
                    <a:lumMod val="65000"/>
                    <a:lumOff val="35000"/>
                  </a:schemeClr>
                </a:solidFill>
                <a:latin typeface="Helvetica Neue" charset="0"/>
                <a:ea typeface="Helvetica Neue" charset="0"/>
                <a:cs typeface="Helvetica Neue" charset="0"/>
              </a:rPr>
              <a:t>responsables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de </a:t>
            </a:r>
            <a:r>
              <a:rPr lang="es-419" sz="2000" dirty="0">
                <a:solidFill>
                  <a:schemeClr val="tx1">
                    <a:lumMod val="65000"/>
                    <a:lumOff val="35000"/>
                  </a:schemeClr>
                </a:solidFill>
                <a:latin typeface="Helvetica Neue" charset="0"/>
                <a:ea typeface="Helvetica Neue" charset="0"/>
                <a:cs typeface="Helvetica Neue" charset="0"/>
              </a:rPr>
              <a:t>preparar </a:t>
            </a:r>
            <a:r>
              <a:rPr lang="es-419" sz="2000" dirty="0" smtClean="0">
                <a:solidFill>
                  <a:schemeClr val="tx1">
                    <a:lumMod val="65000"/>
                    <a:lumOff val="35000"/>
                  </a:schemeClr>
                </a:solidFill>
                <a:latin typeface="Helvetica Neue" charset="0"/>
                <a:ea typeface="Helvetica Neue" charset="0"/>
                <a:cs typeface="Helvetica Neue" charset="0"/>
              </a:rPr>
              <a:t>y </a:t>
            </a:r>
            <a:r>
              <a:rPr lang="es-419" sz="2000" dirty="0">
                <a:solidFill>
                  <a:schemeClr val="tx1">
                    <a:lumMod val="65000"/>
                    <a:lumOff val="35000"/>
                  </a:schemeClr>
                </a:solidFill>
                <a:latin typeface="Helvetica Neue" charset="0"/>
                <a:ea typeface="Helvetica Neue" charset="0"/>
                <a:cs typeface="Helvetica Neue" charset="0"/>
              </a:rPr>
              <a:t>contribuir</a:t>
            </a:r>
          </a:p>
          <a:p>
            <a:pPr>
              <a:spcBef>
                <a:spcPts val="600"/>
              </a:spcBef>
            </a:pPr>
            <a:endParaRPr lang="en-US" sz="2000" b="1" dirty="0">
              <a:solidFill>
                <a:srgbClr val="97467D"/>
              </a:solidFill>
              <a:latin typeface="Helvetica Neue" charset="0"/>
              <a:ea typeface="Helvetica Neue" charset="0"/>
              <a:cs typeface="Helvetica Neue" charset="0"/>
            </a:endParaRPr>
          </a:p>
          <a:p>
            <a:pPr>
              <a:spcBef>
                <a:spcPts val="600"/>
              </a:spcBef>
            </a:pPr>
            <a:r>
              <a:rPr lang="es-419" sz="2400" b="1" dirty="0">
                <a:solidFill>
                  <a:srgbClr val="97467D"/>
                </a:solidFill>
                <a:latin typeface="Helvetica Neue" charset="0"/>
                <a:ea typeface="Helvetica Neue" charset="0"/>
                <a:cs typeface="Helvetica Neue" charset="0"/>
              </a:rPr>
              <a:t>Herramienta: </a:t>
            </a:r>
          </a:p>
          <a:p>
            <a:pPr>
              <a:spcBef>
                <a:spcPts val="600"/>
              </a:spcBef>
            </a:pPr>
            <a:r>
              <a:rPr lang="es-419" sz="2000" dirty="0">
                <a:solidFill>
                  <a:schemeClr val="tx1">
                    <a:lumMod val="65000"/>
                    <a:lumOff val="35000"/>
                  </a:schemeClr>
                </a:solidFill>
                <a:latin typeface="Helvetica Neue" charset="0"/>
                <a:ea typeface="Helvetica Neue" charset="0"/>
                <a:cs typeface="Helvetica Neue" charset="0"/>
              </a:rPr>
              <a:t>Registro de </a:t>
            </a:r>
            <a:r>
              <a:rPr lang="es-419" sz="2000" dirty="0" smtClean="0">
                <a:solidFill>
                  <a:schemeClr val="tx1">
                    <a:lumMod val="65000"/>
                    <a:lumOff val="35000"/>
                  </a:schemeClr>
                </a:solidFill>
                <a:latin typeface="Helvetica Neue" charset="0"/>
                <a:ea typeface="Helvetica Neue" charset="0"/>
                <a:cs typeface="Helvetica Neue" charset="0"/>
              </a:rPr>
              <a:t/>
            </a:r>
            <a:br>
              <a:rPr lang="es-419" sz="2000" dirty="0" smtClean="0">
                <a:solidFill>
                  <a:schemeClr val="tx1">
                    <a:lumMod val="65000"/>
                    <a:lumOff val="35000"/>
                  </a:schemeClr>
                </a:solidFill>
                <a:latin typeface="Helvetica Neue" charset="0"/>
                <a:ea typeface="Helvetica Neue" charset="0"/>
                <a:cs typeface="Helvetica Neue" charset="0"/>
              </a:rPr>
            </a:br>
            <a:r>
              <a:rPr lang="es-419" sz="2000" dirty="0" smtClean="0">
                <a:solidFill>
                  <a:schemeClr val="tx1">
                    <a:lumMod val="65000"/>
                    <a:lumOff val="35000"/>
                  </a:schemeClr>
                </a:solidFill>
                <a:latin typeface="Helvetica Neue" charset="0"/>
                <a:ea typeface="Helvetica Neue" charset="0"/>
                <a:cs typeface="Helvetica Neue" charset="0"/>
              </a:rPr>
              <a:t>Supervisión </a:t>
            </a:r>
            <a:r>
              <a:rPr lang="es-419" sz="2000" dirty="0">
                <a:solidFill>
                  <a:schemeClr val="tx1">
                    <a:lumMod val="65000"/>
                    <a:lumOff val="35000"/>
                  </a:schemeClr>
                </a:solidFill>
                <a:latin typeface="Helvetica Neue" charset="0"/>
                <a:ea typeface="Helvetica Neue" charset="0"/>
                <a:cs typeface="Helvetica Neue" charset="0"/>
              </a:rPr>
              <a:t>Individual</a:t>
            </a:r>
          </a:p>
          <a:p>
            <a:endParaRPr lang="en-US" dirty="0"/>
          </a:p>
        </p:txBody>
      </p:sp>
      <p:sp>
        <p:nvSpPr>
          <p:cNvPr id="5" name="Rectangle 4"/>
          <p:cNvSpPr/>
          <p:nvPr/>
        </p:nvSpPr>
        <p:spPr>
          <a:xfrm>
            <a:off x="10000596" y="0"/>
            <a:ext cx="2237057"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4134365" y="3408400"/>
            <a:ext cx="0" cy="24208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rotWithShape="1">
          <a:blip r:embed="rId3">
            <a:alphaModFix amt="20000"/>
            <a:extLst>
              <a:ext uri="{28A0092B-C50C-407E-A947-70E740481C1C}">
                <a14:useLocalDpi xmlns:a14="http://schemas.microsoft.com/office/drawing/2010/main" val="0"/>
              </a:ext>
            </a:extLst>
          </a:blip>
          <a:srcRect l="6307" t="9031" r="56303" b="48575"/>
          <a:stretch/>
        </p:blipFill>
        <p:spPr>
          <a:xfrm>
            <a:off x="9933413" y="2741877"/>
            <a:ext cx="2776747" cy="4116124"/>
          </a:xfrm>
          <a:prstGeom prst="rect">
            <a:avLst/>
          </a:prstGeom>
        </p:spPr>
      </p:pic>
      <p:pic>
        <p:nvPicPr>
          <p:cNvPr id="14" name="Picture 13"/>
          <p:cNvPicPr>
            <a:picLocks noChangeAspect="1"/>
          </p:cNvPicPr>
          <p:nvPr/>
        </p:nvPicPr>
        <p:blipFill rotWithShape="1">
          <a:blip r:embed="rId3">
            <a:alphaModFix amt="20000"/>
            <a:extLst>
              <a:ext uri="{28A0092B-C50C-407E-A947-70E740481C1C}">
                <a14:useLocalDpi xmlns:a14="http://schemas.microsoft.com/office/drawing/2010/main" val="0"/>
              </a:ext>
            </a:extLst>
          </a:blip>
          <a:srcRect l="6307" t="9031" r="56303" b="48575"/>
          <a:stretch/>
        </p:blipFill>
        <p:spPr>
          <a:xfrm rot="10800000">
            <a:off x="10044364" y="65947"/>
            <a:ext cx="2189869" cy="3246163"/>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40147" y="5366574"/>
            <a:ext cx="1682016" cy="1177411"/>
          </a:xfrm>
          <a:prstGeom prst="rect">
            <a:avLst/>
          </a:prstGeom>
        </p:spPr>
      </p:pic>
      <p:sp>
        <p:nvSpPr>
          <p:cNvPr id="2" name="TextBox 1"/>
          <p:cNvSpPr txBox="1"/>
          <p:nvPr/>
        </p:nvSpPr>
        <p:spPr>
          <a:xfrm>
            <a:off x="581436" y="1765753"/>
            <a:ext cx="8944986" cy="1123384"/>
          </a:xfrm>
          <a:prstGeom prst="rect">
            <a:avLst/>
          </a:prstGeom>
          <a:noFill/>
        </p:spPr>
        <p:txBody>
          <a:bodyPr wrap="square" rtlCol="0">
            <a:spAutoFit/>
          </a:bodyPr>
          <a:lstStyle/>
          <a:p>
            <a:pPr>
              <a:spcBef>
                <a:spcPts val="600"/>
              </a:spcBef>
            </a:pPr>
            <a:r>
              <a:rPr lang="es-419" sz="2400" b="1">
                <a:solidFill>
                  <a:srgbClr val="97467D"/>
                </a:solidFill>
                <a:latin typeface="Helvetica Neue" charset="0"/>
                <a:ea typeface="Helvetica Neue" charset="0"/>
                <a:cs typeface="Helvetica Neue" charset="0"/>
              </a:rPr>
              <a:t>Definición: </a:t>
            </a:r>
          </a:p>
          <a:p>
            <a:pPr>
              <a:spcBef>
                <a:spcPts val="600"/>
              </a:spcBef>
            </a:pPr>
            <a:r>
              <a:rPr lang="es-419" sz="2000">
                <a:solidFill>
                  <a:schemeClr val="tx1">
                    <a:lumMod val="65000"/>
                    <a:lumOff val="35000"/>
                  </a:schemeClr>
                </a:solidFill>
                <a:latin typeface="Helvetica Neue" charset="0"/>
                <a:ea typeface="Helvetica Neue" charset="0"/>
                <a:cs typeface="Helvetica Neue" charset="0"/>
              </a:rPr>
              <a:t>Una sesión personal, regular entre el Supervisor y el Trabajador Social</a:t>
            </a:r>
          </a:p>
          <a:p>
            <a:endParaRPr lang="en-US" dirty="0"/>
          </a:p>
        </p:txBody>
      </p:sp>
      <p:pic>
        <p:nvPicPr>
          <p:cNvPr id="15" name="Picture 14"/>
          <p:cNvPicPr>
            <a:picLocks noChangeAspect="1"/>
          </p:cNvPicPr>
          <p:nvPr/>
        </p:nvPicPr>
        <p:blipFill>
          <a:blip r:embed="rId5"/>
          <a:stretch>
            <a:fillRect/>
          </a:stretch>
        </p:blipFill>
        <p:spPr>
          <a:xfrm>
            <a:off x="806826" y="505037"/>
            <a:ext cx="1239486" cy="811699"/>
          </a:xfrm>
          <a:prstGeom prst="rect">
            <a:avLst/>
          </a:prstGeom>
        </p:spPr>
      </p:pic>
    </p:spTree>
    <p:extLst>
      <p:ext uri="{BB962C8B-B14F-4D97-AF65-F5344CB8AC3E}">
        <p14:creationId xmlns:p14="http://schemas.microsoft.com/office/powerpoint/2010/main" val="14382783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419" sz="4800" b="1">
                <a:solidFill>
                  <a:schemeClr val="bg1"/>
                </a:solidFill>
                <a:latin typeface="Helvetica Neue Medium" charset="0"/>
                <a:ea typeface="Helvetica Neue Medium" charset="0"/>
                <a:cs typeface="Helvetica Neue Medium" charset="0"/>
              </a:rPr>
              <a:t>¿PREGUNTAS?</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11714455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RC-CPCM-Part-1-Templates" id="{0726AC30-C156-5344-8631-9F79890CA27B}" vid="{1CC2E6E7-A2E6-FD46-8AF9-EB712A36A5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IRC-CPCM-Part-1-Templates</Template>
  <TotalTime>1920</TotalTime>
  <Words>4332</Words>
  <Application>Microsoft Office PowerPoint</Application>
  <PresentationFormat>Panorámica</PresentationFormat>
  <Paragraphs>630</Paragraphs>
  <Slides>34</Slides>
  <Notes>32</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34</vt:i4>
      </vt:variant>
    </vt:vector>
  </HeadingPairs>
  <TitlesOfParts>
    <vt:vector size="42" baseType="lpstr">
      <vt:lpstr>Arial</vt:lpstr>
      <vt:lpstr>Calibri</vt:lpstr>
      <vt:lpstr>Century Gothic</vt:lpstr>
      <vt:lpstr>Helvetica Neue</vt:lpstr>
      <vt:lpstr>Helvetica Neue Medium</vt:lpstr>
      <vt:lpstr>Noto Sans Symbols</vt:lpstr>
      <vt:lpstr>Wingdings</vt:lpstr>
      <vt:lpstr>Office Theme</vt:lpstr>
      <vt:lpstr>Presentación de PowerPoint</vt:lpstr>
      <vt:lpstr>Presentación de PowerPoint</vt:lpstr>
      <vt:lpstr>Presentación de PowerPoint</vt:lpstr>
      <vt:lpstr>ESQUEMAS DE SUPERVISIÓN </vt:lpstr>
      <vt:lpstr>¿QUÉ INDICAN  LAS DIRECTRICES DE IA GC SOBRE  LA SUPERVISIÓN?</vt:lpstr>
      <vt:lpstr>SUPERVISIÓN AD-HOC</vt:lpstr>
      <vt:lpstr>ESQUEMAS  Y PRÁCTICAS  DE SUPERVISIÓN Y ORIENTACIÓN</vt:lpstr>
      <vt:lpstr>SESIÓN INDIVIDUAL DE SUPERVISIÓN</vt:lpstr>
      <vt:lpstr>Presentación de PowerPoint</vt:lpstr>
      <vt:lpstr>REUNIONES DE  GESTIÓN DE CASOS</vt:lpstr>
      <vt:lpstr>PLANIFICACIÓN DE REUNIONES DE SUPERVISIÓN</vt:lpstr>
      <vt:lpstr>Presentación de PowerPoint</vt:lpstr>
      <vt:lpstr>EVALUACIÓN DE LA CAPACIDAD  DEL TRABAJADOR SOCIAL </vt:lpstr>
      <vt:lpstr>CÓMO USAR LA HERRAMIENTA DE EVALUACIÓN DE LA CAPACIDAD DEL TRABAJADOR SOCIAL</vt:lpstr>
      <vt:lpstr>Presentación de PowerPoint</vt:lpstr>
      <vt:lpstr>APRENDIZAJE POR OBSERVACIÓN   </vt:lpstr>
      <vt:lpstr>OBSERVACIÓN </vt:lpstr>
      <vt:lpstr>CÓMO UTILIZAR LA HERRAMIENTA DE OBSERVACIÓN</vt:lpstr>
      <vt:lpstr>Presentación de PowerPoint</vt:lpstr>
      <vt:lpstr>REVISIÓN DEL EXPEDIENTE DEL CASO</vt:lpstr>
      <vt:lpstr>CÓMO UTILIZAR LA HERRAMIENTA DE LA LISTA DE VERIFICACIÓN DEL EXPEDIENTE DEL CASO</vt:lpstr>
      <vt:lpstr>Presentación de PowerPoint</vt:lpstr>
      <vt:lpstr>DISCUSIONES DEL CASO</vt:lpstr>
      <vt:lpstr>CÓMO UTILIZAR  LA HERRAMIENTA  DE DISCUSIÓN DEL CASO</vt:lpstr>
      <vt:lpstr>Presentación de PowerPoint</vt:lpstr>
      <vt:lpstr>Presentación de PowerPoint</vt:lpstr>
      <vt:lpstr>PROCESO DE SUPERVISIÓN</vt:lpstr>
      <vt:lpstr>DISEÑO DE  UN CALENDARIO  DE SUPERVISIÓN </vt:lpstr>
      <vt:lpstr>PREPARACIÓN</vt:lpstr>
      <vt:lpstr>CUESTIONARIO DE REPASO</vt:lpstr>
      <vt:lpstr>Presentación de PowerPoint</vt:lpstr>
      <vt:lpstr>Presentación de PowerPoint</vt:lpstr>
      <vt:lpstr>REFERENCIAS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Vero_Virtual</cp:lastModifiedBy>
  <cp:revision>98</cp:revision>
  <dcterms:created xsi:type="dcterms:W3CDTF">2017-11-22T17:27:49Z</dcterms:created>
  <dcterms:modified xsi:type="dcterms:W3CDTF">2018-10-11T21:11:51Z</dcterms:modified>
</cp:coreProperties>
</file>