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5" r:id="rId2"/>
    <p:sldId id="262" r:id="rId3"/>
    <p:sldId id="265" r:id="rId4"/>
    <p:sldId id="288" r:id="rId5"/>
    <p:sldId id="267" r:id="rId6"/>
    <p:sldId id="268"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Calibri Light" panose="020F0302020204030204" pitchFamily="34" charset="0"/>
      <p:regular r:id="rId15"/>
      <p:italic r:id="rId16"/>
    </p:embeddedFont>
    <p:embeddedFont>
      <p:font typeface="Helvetica Neue" panose="020B060402020202020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49398" autoAdjust="0"/>
  </p:normalViewPr>
  <p:slideViewPr>
    <p:cSldViewPr snapToGrid="0">
      <p:cViewPr varScale="1">
        <p:scale>
          <a:sx n="31" d="100"/>
          <a:sy n="31" d="100"/>
        </p:scale>
        <p:origin x="2028" y="2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Wedge" userId="fhWq91ZWEUGDgBmDiifnd6RMurckD4pCTfM9T3I2Pb4=" providerId="None" clId="Web-{20D79B6A-24AD-40CF-9D1F-3BB8BE38DC7D}"/>
    <pc:docChg chg="modSld">
      <pc:chgData name="Joanna Wedge" userId="fhWq91ZWEUGDgBmDiifnd6RMurckD4pCTfM9T3I2Pb4=" providerId="None" clId="Web-{20D79B6A-24AD-40CF-9D1F-3BB8BE38DC7D}" dt="2022-05-24T02:31:13.805" v="5"/>
      <pc:docMkLst>
        <pc:docMk/>
      </pc:docMkLst>
      <pc:sldChg chg="modNotes">
        <pc:chgData name="Joanna Wedge" userId="fhWq91ZWEUGDgBmDiifnd6RMurckD4pCTfM9T3I2Pb4=" providerId="None" clId="Web-{20D79B6A-24AD-40CF-9D1F-3BB8BE38DC7D}" dt="2022-05-24T02:31:13.805" v="5"/>
        <pc:sldMkLst>
          <pc:docMk/>
          <pc:sldMk cId="0"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the-standar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PREPARE: a flipchart with the </a:t>
            </a:r>
            <a:r>
              <a:rPr lang="en-US" b="1" i="1" dirty="0"/>
              <a:t>objectives</a:t>
            </a:r>
            <a:r>
              <a:rPr lang="en-US" i="1" dirty="0"/>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structure and content of the CPMS, especially pillar 1</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0" lvl="0" indent="0" algn="l" rtl="0">
              <a:spcBef>
                <a:spcPts val="0"/>
              </a:spcBef>
              <a:spcAft>
                <a:spcPts val="0"/>
              </a:spcAft>
              <a:buClr>
                <a:schemeClr val="dk1"/>
              </a:buClr>
              <a:buSzPts val="1200"/>
              <a:buFont typeface="Arial"/>
              <a:buNone/>
            </a:pPr>
            <a:endParaRPr lang="en-US" b="1"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other</a:t>
            </a:r>
            <a:r>
              <a:rPr lang="fr-FR" dirty="0"/>
              <a:t> </a:t>
            </a:r>
            <a:r>
              <a:rPr lang="fr-FR" dirty="0" err="1"/>
              <a:t>Pillar</a:t>
            </a:r>
            <a:r>
              <a:rPr lang="fr-FR" dirty="0"/>
              <a:t>(s), skip slide 2 &amp; 8</a:t>
            </a:r>
          </a:p>
          <a:p>
            <a:endParaRPr lang="fr-FR"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a:t>Donors, local governments, colleagues in other sectors and our beneficiaries themselves want to know what we are doing and why. The CPMS are our benchmark. They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a:t>Wherever relevant, the CPMS align with INSPIRE’s 7 strategies to end violence against children – that initiative’s icons are scattered through the text. In addition, the Core Humanitarian Standard on Quality and Accountability is highlighted in the Introduction and resonates throughout the handbook.</a:t>
            </a:r>
            <a:endParaRPr/>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err="1"/>
              <a:t>Contextualisation</a:t>
            </a:r>
            <a:r>
              <a:rPr lang="en-US" dirty="0"/>
              <a:t> (adaptation to your specific context)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fr-FR" sz="1800" b="0" i="0" u="none" strike="noStrike" baseline="0" dirty="0" err="1">
                <a:latin typeface="HelveticaNeue-Light-Identity-H"/>
              </a:rPr>
              <a:t>across</a:t>
            </a:r>
            <a:r>
              <a:rPr lang="fr-FR" sz="1800" b="0" i="0" u="none" strike="noStrike" baseline="0" dirty="0">
                <a:latin typeface="HelveticaNeue-Light-Identity-H"/>
              </a:rPr>
              <a:t> all </a:t>
            </a:r>
            <a:r>
              <a:rPr lang="fr-FR" sz="1800" b="0" i="0" u="none" strike="noStrike" baseline="0" dirty="0" err="1">
                <a:latin typeface="HelveticaNeue-Light-Identity-H"/>
              </a:rPr>
              <a:t>contexts</a:t>
            </a:r>
            <a:r>
              <a:rPr lang="fr-FR" sz="1800" b="0" i="0" u="none" strike="noStrike" baseline="0" dirty="0">
                <a:latin typeface="HelveticaNeue-Light-Identity-H"/>
              </a:rPr>
              <a:t>)</a:t>
            </a:r>
            <a:r>
              <a:rPr lang="en-US" dirty="0"/>
              <a:t>, by establishing common principles, </a:t>
            </a:r>
            <a:r>
              <a:rPr lang="fr-FR" sz="1800" b="0" i="0" u="none" strike="noStrike" baseline="0" dirty="0" err="1">
                <a:latin typeface="HelveticaNeue-Light-Identity-H"/>
              </a:rPr>
              <a:t>evidence</a:t>
            </a:r>
            <a:r>
              <a:rPr lang="fr-FR" sz="1800" b="0" i="0" u="none" strike="noStrike" baseline="0" dirty="0">
                <a:latin typeface="HelveticaNeue-Light-Identity-H"/>
              </a:rPr>
              <a:t>, </a:t>
            </a:r>
            <a:r>
              <a:rPr lang="fr-FR" sz="1800" b="0" i="0" u="none" strike="noStrike" baseline="0" dirty="0" err="1">
                <a:latin typeface="HelveticaNeue-Light-Identity-H"/>
              </a:rPr>
              <a:t>prevention</a:t>
            </a:r>
            <a:r>
              <a:rPr lang="en-US" dirty="0"/>
              <a:t> and goals. They provide a synthesis of good practice and learning to date.</a:t>
            </a:r>
            <a:endParaRPr dirty="0"/>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Pillar 1: Standards to Ensure a Quality Response </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first group of Standards relate to quality response: they are common across all areas of child protection programming.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are applicable in all situations and contexts, during prevention, </a:t>
            </a:r>
            <a:r>
              <a:rPr lang="fr-FR" dirty="0" err="1"/>
              <a:t>preparedness</a:t>
            </a:r>
            <a:r>
              <a:rPr lang="fr-FR" dirty="0"/>
              <a:t> and </a:t>
            </a:r>
            <a:r>
              <a:rPr lang="fr-FR" dirty="0" err="1"/>
              <a:t>response</a:t>
            </a:r>
            <a:r>
              <a:rPr lang="fr-FR" dirty="0"/>
              <a:t> phases. </a:t>
            </a:r>
            <a:r>
              <a:rPr lang="fr-FR" dirty="0" err="1"/>
              <a:t>They</a:t>
            </a:r>
            <a:r>
              <a:rPr lang="fr-FR" dirty="0"/>
              <a:t> are ALL </a:t>
            </a:r>
            <a:r>
              <a:rPr lang="fr-FR" dirty="0" err="1"/>
              <a:t>fundamental</a:t>
            </a:r>
            <a:r>
              <a:rPr lang="fr-FR" dirty="0"/>
              <a:t> to </a:t>
            </a:r>
            <a:r>
              <a:rPr lang="fr-FR" dirty="0" err="1"/>
              <a:t>reach</a:t>
            </a:r>
            <a:r>
              <a:rPr lang="fr-FR" dirty="0"/>
              <a:t> the </a:t>
            </a:r>
            <a:r>
              <a:rPr lang="fr-FR" dirty="0" err="1"/>
              <a:t>quality</a:t>
            </a:r>
            <a:r>
              <a:rPr lang="fr-FR" dirty="0"/>
              <a:t> </a:t>
            </a:r>
            <a:r>
              <a:rPr lang="fr-FR" dirty="0" err="1"/>
              <a:t>we</a:t>
            </a:r>
            <a:r>
              <a:rPr lang="fr-FR" dirty="0"/>
              <a:t> as </a:t>
            </a:r>
            <a:r>
              <a:rPr lang="fr-FR" dirty="0" err="1"/>
              <a:t>practitioners</a:t>
            </a:r>
            <a:r>
              <a:rPr lang="fr-FR" dirty="0"/>
              <a:t> are </a:t>
            </a:r>
            <a:r>
              <a:rPr lang="fr-FR" dirty="0" err="1"/>
              <a:t>aiming</a:t>
            </a:r>
            <a:r>
              <a:rPr lang="fr-FR" dirty="0"/>
              <a:t>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standards should be used in conjunction with all the rest of the Standards (7–28) &amp; </a:t>
            </a:r>
            <a:r>
              <a:rPr lang="fr-FR" dirty="0"/>
              <a:t>the </a:t>
            </a:r>
            <a:r>
              <a:rPr lang="fr-FR" i="1" dirty="0"/>
              <a:t>CPMS</a:t>
            </a:r>
            <a:r>
              <a:rPr lang="fr-FR" dirty="0"/>
              <a:t> </a:t>
            </a:r>
            <a:r>
              <a:rPr lang="fr-FR" dirty="0" err="1"/>
              <a:t>principles</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a:t>They</a:t>
            </a:r>
            <a:r>
              <a:rPr lang="fr-FR" dirty="0"/>
              <a:t> are </a:t>
            </a:r>
            <a:r>
              <a:rPr lang="en-US" dirty="0"/>
              <a:t>directly related to and complementary to the </a:t>
            </a:r>
            <a:r>
              <a:rPr lang="en-US" i="1" dirty="0">
                <a:hlinkClick r:id="rId3"/>
              </a:rPr>
              <a:t>Core Humanitarian Standard on Quality and Accountability (CHS)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Equally, the CPMS highlights the importance of </a:t>
            </a:r>
            <a:r>
              <a:rPr lang="en-US" b="1" dirty="0"/>
              <a:t>child safeguarding </a:t>
            </a:r>
            <a:r>
              <a:rPr lang="en-US" dirty="0"/>
              <a:t>and the </a:t>
            </a:r>
            <a:r>
              <a:rPr lang="en-US" b="1" dirty="0"/>
              <a:t>prevention</a:t>
            </a:r>
            <a:r>
              <a:rPr lang="en-US" dirty="0"/>
              <a:t> of sexual exploitation and abuse and flags them throughout the documents </a:t>
            </a:r>
            <a:r>
              <a:rPr lang="en-US"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with the use of specific </a:t>
            </a:r>
            <a:r>
              <a:rPr lang="en-US" u="sng"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icons.</a:t>
            </a:r>
            <a:r>
              <a:rPr lang="en-US"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Discussion prompt</a:t>
            </a:r>
            <a:r>
              <a:rPr lang="en-US" dirty="0"/>
              <a:t>: Can anyone name standards under Pillar 1? </a:t>
            </a:r>
          </a:p>
          <a:p>
            <a:endParaRPr lang="fr-FR" dirty="0"/>
          </a:p>
          <a:p>
            <a:r>
              <a:rPr lang="fr-FR" dirty="0"/>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i="1" dirty="0" err="1"/>
              <a:t>Facilitator</a:t>
            </a:r>
            <a:r>
              <a:rPr lang="fr-FR" i="1" dirty="0"/>
              <a:t> notes, to </a:t>
            </a:r>
            <a:r>
              <a:rPr lang="fr-FR" i="1" dirty="0" err="1"/>
              <a:t>explain</a:t>
            </a:r>
            <a:r>
              <a:rPr lang="fr-FR" i="1" dirty="0"/>
              <a:t> in more </a:t>
            </a:r>
            <a:r>
              <a:rPr lang="fr-FR" i="1" dirty="0" err="1"/>
              <a:t>detail</a:t>
            </a:r>
            <a:r>
              <a:rPr lang="fr-FR" i="1" dirty="0"/>
              <a:t> the content of the slide: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Background info on the 9 commitments of the CHS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The Core Humanitarian Standard on Quality and Accountability (CHS) sets out Nine Commitments that </a:t>
            </a:r>
            <a:r>
              <a:rPr lang="en-US" i="1" dirty="0" err="1">
                <a:effectLst/>
                <a:latin typeface="Arial" panose="020B0604020202020204" pitchFamily="34" charset="0"/>
              </a:rPr>
              <a:t>organisations</a:t>
            </a:r>
            <a:r>
              <a:rPr lang="en-US" i="1" dirty="0">
                <a:effectLst/>
                <a:latin typeface="Arial" panose="020B0604020202020204" pitchFamily="34" charset="0"/>
              </a:rPr>
              <a:t> and individuals involved in humanitarian response can use to improve the quality and effectiveness of the assistance they provide. It also facilitates greater accountability to communities and people affected by crisis: knowing what humanitarian </a:t>
            </a:r>
            <a:r>
              <a:rPr lang="en-US" i="1" dirty="0" err="1">
                <a:effectLst/>
                <a:latin typeface="Arial" panose="020B0604020202020204" pitchFamily="34" charset="0"/>
              </a:rPr>
              <a:t>organisations</a:t>
            </a:r>
            <a:r>
              <a:rPr lang="en-US" i="1" dirty="0">
                <a:effectLst/>
                <a:latin typeface="Arial" panose="020B0604020202020204" pitchFamily="34" charset="0"/>
              </a:rPr>
              <a:t> have committed to will enable them to hold those </a:t>
            </a:r>
            <a:r>
              <a:rPr lang="en-US" i="1" dirty="0" err="1">
                <a:effectLst/>
                <a:latin typeface="Arial" panose="020B0604020202020204" pitchFamily="34" charset="0"/>
              </a:rPr>
              <a:t>organisations</a:t>
            </a:r>
            <a:r>
              <a:rPr lang="en-US" i="1" dirty="0">
                <a:effectLst/>
                <a:latin typeface="Arial" panose="020B0604020202020204" pitchFamily="34" charset="0"/>
              </a:rPr>
              <a:t> to account. As a core standard, the CHS describes the essential elements of principled, accountable and high-quality humanitarian 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effectLst/>
              <a:latin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1" dirty="0">
                <a:effectLst/>
                <a:latin typeface="Arial" panose="020B0604020202020204" pitchFamily="34" charset="0"/>
              </a:rPr>
              <a:t>Communities and people affected by crisis receive assistance appropriate and relevant to their needs.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Quality Criterion: Humanitarian response is appropriate and relevant.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2. Communities and people affected by crisis can expect that the </a:t>
            </a:r>
            <a:r>
              <a:rPr lang="en-US" i="1" dirty="0" err="1">
                <a:effectLst/>
                <a:latin typeface="Arial" panose="020B0604020202020204" pitchFamily="34" charset="0"/>
              </a:rPr>
              <a:t>organisations</a:t>
            </a:r>
            <a:r>
              <a:rPr lang="en-US" i="1" dirty="0">
                <a:effectLst/>
                <a:latin typeface="Arial" panose="020B0604020202020204" pitchFamily="34" charset="0"/>
              </a:rPr>
              <a:t> assisting them are managing resources effectively, efficiently and ethically.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Quality Criterion: Resources are managed and used responsibly for their intended purpose.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3. Communities and people affected by crisis can expect delivery of improved assistance as </a:t>
            </a:r>
            <a:r>
              <a:rPr lang="en-US" i="1" dirty="0" err="1">
                <a:effectLst/>
                <a:latin typeface="Arial" panose="020B0604020202020204" pitchFamily="34" charset="0"/>
              </a:rPr>
              <a:t>organisations</a:t>
            </a:r>
            <a:r>
              <a:rPr lang="en-US" i="1" dirty="0">
                <a:effectLst/>
                <a:latin typeface="Arial" panose="020B0604020202020204" pitchFamily="34" charset="0"/>
              </a:rPr>
              <a:t> learn from experience and reflection.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Quality Criterion: Humanitarian actors continuously learn and improve.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4. Communities and people affected by crisis receive coordinated, complementary assistance.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Quality Criterion: Humanitarian response is coordinated and complementary.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5. Communities and people affected by crisis have access to safe and responsive mechanisms to handle complaints.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Quality Criterion: Complaints are welcomed and addressed.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6. Communities and people affected by crisis know their rights and entitlements, have access to information and participate in decisions that affect them.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Quality Criterion: Humanitarian response is based on communication, participation and feedback.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7. Communities and people affected by crisis are not negatively affected and are more prepared, resilient and less at-risk as a result of humanitarian action. Quality Criterion: Humanitarian response strengthens local capacities and avoids negative effects.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8. Communities and people affected by crisis have access to the humanitarian assistance they need at the right time.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Quality Criterion: Humanitarian response is effective and timely.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9. Communities and people affected by crisis receive the assistance they require from competent and well-managed staff and volunteers.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Arial" panose="020B0604020202020204" pitchFamily="34" charset="0"/>
              </a:rPr>
              <a:t>Quality Criterion: Staff are supported to do their job effectively, and are treated fairly and equitably.</a:t>
            </a:r>
            <a:endParaRPr lang="fr-FR" i="1" dirty="0"/>
          </a:p>
          <a:p>
            <a:pPr marL="0" marR="0" lvl="0" indent="0" algn="l" rtl="0">
              <a:lnSpc>
                <a:spcPct val="100000"/>
              </a:lnSpc>
              <a:spcBef>
                <a:spcPts val="0"/>
              </a:spcBef>
              <a:spcAft>
                <a:spcPts val="0"/>
              </a:spcAft>
              <a:buClr>
                <a:schemeClr val="dk1"/>
              </a:buClr>
              <a:buSzPts val="1200"/>
              <a:buFont typeface="Calibri"/>
              <a:buNone/>
            </a:pPr>
            <a:endParaRPr lang="fr-FR" i="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[FACILITATORS: Depending on your participants, their specific area of interest, your programming priorities, your context, or the time you have to facilitate, you may want select one or two keys standard under each pillar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This might be very familiar for your audience or something quite new, so please prepare your comments accordingly]</a:t>
            </a:r>
            <a:endParaRPr lang="en-US" dirty="0"/>
          </a:p>
          <a:p>
            <a:pPr marL="0" lvl="0" indent="0" algn="l" rtl="0">
              <a:spcBef>
                <a:spcPts val="0"/>
              </a:spcBef>
              <a:spcAft>
                <a:spcPts val="0"/>
              </a:spcAft>
              <a:buNone/>
            </a:pPr>
            <a:endParaRPr lang="fr-FR" dirty="0"/>
          </a:p>
          <a:p>
            <a:pPr marL="0" lvl="0" indent="0" algn="l" rtl="0">
              <a:spcBef>
                <a:spcPts val="0"/>
              </a:spcBef>
              <a:spcAft>
                <a:spcPts val="0"/>
              </a:spcAft>
              <a:buNone/>
            </a:pPr>
            <a:r>
              <a:rPr lang="en-US" b="1" dirty="0"/>
              <a:t>Standard 1: </a:t>
            </a:r>
            <a:r>
              <a:rPr lang="en-US" b="1" dirty="0">
                <a:latin typeface="Arial"/>
                <a:ea typeface="Arial"/>
                <a:cs typeface="Arial"/>
                <a:sym typeface="Arial"/>
              </a:rPr>
              <a:t>Coordination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Calls for everyone involved in child protection to agree on a shared set of objectives and division of </a:t>
            </a:r>
            <a:r>
              <a:rPr lang="en-US" dirty="0" err="1">
                <a:latin typeface="Arial"/>
                <a:ea typeface="Arial"/>
                <a:cs typeface="Arial"/>
                <a:sym typeface="Arial"/>
              </a:rPr>
              <a:t>labour</a:t>
            </a:r>
            <a:r>
              <a:rPr lang="en-US" dirty="0">
                <a:latin typeface="Arial"/>
                <a:ea typeface="Arial"/>
                <a:cs typeface="Arial"/>
                <a:sym typeface="Arial"/>
              </a:rPr>
              <a:t>, and to </a:t>
            </a:r>
            <a:r>
              <a:rPr lang="en-US" dirty="0"/>
              <a:t>coordinate actions to protect all affected children in a timely, efficient manner. This helps to ensure that the </a:t>
            </a:r>
            <a:r>
              <a:rPr lang="en-US" sz="1200" dirty="0">
                <a:solidFill>
                  <a:schemeClr val="bg2"/>
                </a:solidFill>
              </a:rPr>
              <a:t>humanitarian responses we implement on the ground is predictable, effective, timely, efficient, coherent and principled</a:t>
            </a:r>
            <a:r>
              <a:rPr lang="en-US" sz="1200" dirty="0">
                <a:solidFill>
                  <a:schemeClr val="bg2"/>
                </a:solidFill>
                <a:latin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It helps create an inter-agency or multi-sectoral response that strengthens child protection systems in the long run.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Different coordination structures </a:t>
            </a:r>
            <a:r>
              <a:rPr lang="en-US" dirty="0" err="1">
                <a:latin typeface="Arial"/>
                <a:ea typeface="Arial"/>
                <a:cs typeface="Arial"/>
                <a:sym typeface="Arial"/>
              </a:rPr>
              <a:t>exisit</a:t>
            </a:r>
            <a:r>
              <a:rPr lang="en-US" dirty="0">
                <a:latin typeface="Arial"/>
                <a:ea typeface="Arial"/>
                <a:cs typeface="Arial"/>
                <a:sym typeface="Arial"/>
              </a:rPr>
              <a:t> in different contexts (</a:t>
            </a:r>
            <a:r>
              <a:rPr lang="en-US" b="1" dirty="0">
                <a:latin typeface="Arial"/>
                <a:ea typeface="Arial"/>
                <a:cs typeface="Arial"/>
                <a:sym typeface="Arial"/>
              </a:rPr>
              <a:t>refugees</a:t>
            </a:r>
            <a:r>
              <a:rPr lang="en-US" dirty="0">
                <a:latin typeface="Arial"/>
                <a:ea typeface="Arial"/>
                <a:cs typeface="Arial"/>
                <a:sym typeface="Arial"/>
              </a:rPr>
              <a:t> and People of Concern / IDP or mixed situations)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displacement icon</a:t>
            </a:r>
            <a:r>
              <a:rPr lang="en-US" i="1" dirty="0"/>
              <a:t>]. </a:t>
            </a:r>
            <a:r>
              <a:rPr lang="en-US" i="0" dirty="0"/>
              <a:t>Regardless of context, we should have some coordination between actors. It is a shared responsibility. </a:t>
            </a:r>
            <a:r>
              <a:rPr lang="en-US" sz="1200" dirty="0">
                <a:latin typeface="+mn-lt"/>
              </a:rPr>
              <a:t>National and local actors have a critical role to play in coordination, to </a:t>
            </a:r>
            <a:r>
              <a:rPr lang="en-US" dirty="0">
                <a:effectLst/>
                <a:latin typeface="Arial" panose="020B0604020202020204" pitchFamily="34" charset="0"/>
              </a:rPr>
              <a:t>link with, build on, or support existing coordination and response mechanisms, and strengthen national and local ownership and capacities.</a:t>
            </a:r>
            <a:endParaRPr lang="en-US" sz="12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0" dirty="0"/>
              <a:t> </a:t>
            </a:r>
            <a:r>
              <a:rPr lang="en-US" i="1" dirty="0"/>
              <a:t>– for more info on the different coordination structure, please refer to St 1 Deck. </a:t>
            </a:r>
            <a:endParaRPr lang="en-US" i="0" dirty="0"/>
          </a:p>
          <a:p>
            <a:pPr marL="171450" lvl="0" indent="-171450" algn="l" rtl="0">
              <a:spcBef>
                <a:spcPts val="0"/>
              </a:spcBef>
              <a:spcAft>
                <a:spcPts val="0"/>
              </a:spcAft>
              <a:buFont typeface="Arial" panose="020B0604020202020204" pitchFamily="34" charset="0"/>
              <a:buChar char="•"/>
            </a:pPr>
            <a:r>
              <a:rPr lang="en-US" dirty="0"/>
              <a:t>Link with Commitment Six of the </a:t>
            </a:r>
            <a:r>
              <a:rPr lang="en-US" dirty="0">
                <a:hlinkClick r:id="rId3"/>
              </a:rPr>
              <a:t>Core Humanitarian Standard</a:t>
            </a: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latin typeface="Arial"/>
                <a:ea typeface="Arial"/>
                <a:cs typeface="Arial"/>
                <a:sym typeface="Arial"/>
              </a:rPr>
              <a:t>Standard 2: Human resources. </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Child protection services are delivered by staff and associates who have proven competence in their areas of work &amp; have developed the skills and expertise needed to do their work </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This standard puts a lot of focus on HR processes, procedures and policies that promote measures to protect children and community members from maltreatment and harm by humanitarian workers: all </a:t>
            </a:r>
            <a:r>
              <a:rPr lang="en-US" dirty="0" err="1">
                <a:latin typeface="Arial"/>
                <a:ea typeface="Arial"/>
                <a:cs typeface="Arial"/>
                <a:sym typeface="Arial"/>
              </a:rPr>
              <a:t>organisations</a:t>
            </a:r>
            <a:r>
              <a:rPr lang="en-US" dirty="0">
                <a:latin typeface="Arial"/>
                <a:ea typeface="Arial"/>
                <a:cs typeface="Arial"/>
                <a:sym typeface="Arial"/>
              </a:rPr>
              <a:t> should have a ‘child safeguarding’ or ‘child protection’ policy, procedures and an implementation plan that seek to prevent staff, operations or </a:t>
            </a:r>
            <a:r>
              <a:rPr lang="en-US" dirty="0" err="1">
                <a:latin typeface="Arial"/>
                <a:ea typeface="Arial"/>
                <a:cs typeface="Arial"/>
                <a:sym typeface="Arial"/>
              </a:rPr>
              <a:t>programmes</a:t>
            </a:r>
            <a:r>
              <a:rPr lang="en-US" dirty="0">
                <a:latin typeface="Arial"/>
                <a:ea typeface="Arial"/>
                <a:cs typeface="Arial"/>
                <a:sym typeface="Arial"/>
              </a:rPr>
              <a:t> from harming children. They also need to implement simple, accessible, child-friendly, anonymous </a:t>
            </a:r>
            <a:r>
              <a:rPr lang="en-US" dirty="0" err="1">
                <a:latin typeface="Arial"/>
                <a:ea typeface="Arial"/>
                <a:cs typeface="Arial"/>
                <a:sym typeface="Arial"/>
              </a:rPr>
              <a:t>programme</a:t>
            </a:r>
            <a:r>
              <a:rPr lang="en-US" dirty="0">
                <a:latin typeface="Arial"/>
                <a:ea typeface="Arial"/>
                <a:cs typeface="Arial"/>
                <a:sym typeface="Arial"/>
              </a:rPr>
              <a:t> feedback and reporting mechanisms at each project site.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safeguarding</a:t>
            </a:r>
            <a:r>
              <a:rPr lang="en-US" i="1" dirty="0">
                <a:latin typeface="Arial"/>
                <a:ea typeface="Arial"/>
                <a:cs typeface="Arial"/>
                <a:sym typeface="Arial"/>
              </a:rPr>
              <a:t> icon</a:t>
            </a:r>
            <a:r>
              <a:rPr lang="en-US" i="1" dirty="0"/>
              <a:t>]</a:t>
            </a:r>
            <a:endParaRPr lang="en-US" dirty="0">
              <a:latin typeface="Arial"/>
              <a:ea typeface="Arial"/>
              <a:cs typeface="Arial"/>
              <a:sym typeface="Arial"/>
            </a:endParaRPr>
          </a:p>
          <a:p>
            <a:pPr marL="171450" lvl="0" indent="-171450" algn="l" rtl="0">
              <a:lnSpc>
                <a:spcPct val="90000"/>
              </a:lnSpc>
              <a:spcBef>
                <a:spcPts val="0"/>
              </a:spcBef>
              <a:spcAft>
                <a:spcPts val="0"/>
              </a:spcAft>
              <a:buClr>
                <a:schemeClr val="accent3"/>
              </a:buClr>
              <a:buSzPts val="2800"/>
              <a:buFont typeface="Arial" panose="020B0604020202020204" pitchFamily="34" charset="0"/>
              <a:buChar char="•"/>
            </a:pPr>
            <a:r>
              <a:rPr lang="en-US" dirty="0"/>
              <a:t>Link with Commitment 8 of the </a:t>
            </a:r>
            <a:r>
              <a:rPr lang="en-US" dirty="0">
                <a:hlinkClick r:id="rId3"/>
              </a:rPr>
              <a:t>Core Humanitarian Standard</a:t>
            </a:r>
            <a:r>
              <a:rPr lang="en-US" dirty="0"/>
              <a:t>, which describes the need to support staff to do their jobs effectively and to treat staff fairly and equitably. </a:t>
            </a:r>
            <a:endParaRPr dirty="0">
              <a:latin typeface="Arial"/>
              <a:ea typeface="Arial"/>
              <a:cs typeface="Arial"/>
              <a:sym typeface="Arial"/>
            </a:endParaRPr>
          </a:p>
          <a:p>
            <a:pPr marL="0" lvl="0" indent="0" algn="l" rtl="0">
              <a:spcBef>
                <a:spcPts val="0"/>
              </a:spcBef>
              <a:spcAft>
                <a:spcPts val="0"/>
              </a:spcAft>
              <a:buNone/>
            </a:pPr>
            <a:endParaRPr lang="en-US" b="1" dirty="0">
              <a:latin typeface="Arial"/>
              <a:cs typeface="Arial"/>
              <a:sym typeface="Arial"/>
            </a:endParaRPr>
          </a:p>
          <a:p>
            <a:pPr marL="0" lvl="0" indent="0" algn="l" rtl="0">
              <a:spcBef>
                <a:spcPts val="0"/>
              </a:spcBef>
              <a:spcAft>
                <a:spcPts val="0"/>
              </a:spcAft>
              <a:buNone/>
            </a:pPr>
            <a:r>
              <a:rPr lang="en-US" b="1" dirty="0">
                <a:latin typeface="Arial"/>
                <a:ea typeface="Arial"/>
                <a:cs typeface="Arial"/>
                <a:sym typeface="Arial"/>
              </a:rPr>
              <a:t>Standard 3: Communications and advocacy.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Child protection issues are advocated for and communicated with respect for children’s dignity, best interests and safety,</a:t>
            </a:r>
            <a:r>
              <a:rPr lang="en-US" dirty="0"/>
              <a:t> </a:t>
            </a:r>
            <a:r>
              <a:rPr lang="en-US" dirty="0" err="1"/>
              <a:t>prioritising</a:t>
            </a:r>
            <a:r>
              <a:rPr lang="en-US" dirty="0"/>
              <a:t> the principles of do no harm; ensuring </a:t>
            </a:r>
            <a:r>
              <a:rPr lang="fr-FR" dirty="0" err="1"/>
              <a:t>confidentiality</a:t>
            </a:r>
            <a:r>
              <a:rPr lang="fr-FR" dirty="0"/>
              <a:t>, data protection </a:t>
            </a:r>
            <a:r>
              <a:rPr lang="fr-FR" dirty="0" err="1"/>
              <a:t>supporting</a:t>
            </a:r>
            <a:r>
              <a:rPr lang="fr-FR" dirty="0"/>
              <a:t> </a:t>
            </a:r>
            <a:r>
              <a:rPr lang="fr-FR" dirty="0" err="1"/>
              <a:t>child</a:t>
            </a:r>
            <a:r>
              <a:rPr lang="fr-FR" dirty="0"/>
              <a:t> protection</a:t>
            </a: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Effective communications and advocacy – including text, images, audio, video and other channels – can support children’s self-expression, protection and empowerment. </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This Standard links especially with the question of </a:t>
            </a:r>
            <a:r>
              <a:rPr lang="en-US" b="1" dirty="0">
                <a:latin typeface="Arial"/>
                <a:ea typeface="Arial"/>
                <a:cs typeface="Arial"/>
                <a:sym typeface="Arial"/>
              </a:rPr>
              <a:t>prevention</a:t>
            </a:r>
            <a:r>
              <a:rPr lang="en-US" dirty="0">
                <a:latin typeface="Arial"/>
                <a:ea typeface="Arial"/>
                <a:cs typeface="Arial"/>
                <a:sym typeface="Arial"/>
              </a:rPr>
              <a:t>: risk assessments must be conducted prior to communications and advocacy work, to identify and mitigate any potential negative impacts on children, families, and communities. Campaigns should also use local communication methods, </a:t>
            </a:r>
            <a:r>
              <a:rPr lang="en-US" dirty="0" err="1">
                <a:latin typeface="Arial"/>
                <a:ea typeface="Arial"/>
                <a:cs typeface="Arial"/>
                <a:sym typeface="Arial"/>
              </a:rPr>
              <a:t>contextualised</a:t>
            </a:r>
            <a:r>
              <a:rPr lang="en-US" dirty="0">
                <a:latin typeface="Arial"/>
                <a:ea typeface="Arial"/>
                <a:cs typeface="Arial"/>
                <a:sym typeface="Arial"/>
              </a:rPr>
              <a:t> messages, and should promote protective and safe </a:t>
            </a:r>
            <a:r>
              <a:rPr lang="en-US" dirty="0" err="1">
                <a:latin typeface="Arial"/>
                <a:ea typeface="Arial"/>
                <a:cs typeface="Arial"/>
                <a:sym typeface="Arial"/>
              </a:rPr>
              <a:t>behaviours</a:t>
            </a:r>
            <a:r>
              <a:rPr lang="en-US" dirty="0">
                <a:latin typeface="Arial"/>
                <a:ea typeface="Arial"/>
                <a:cs typeface="Arial"/>
                <a:sym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prevention</a:t>
            </a:r>
            <a:r>
              <a:rPr lang="en-US" i="1" dirty="0">
                <a:latin typeface="Arial"/>
                <a:ea typeface="Arial"/>
                <a:cs typeface="Arial"/>
                <a:sym typeface="Arial"/>
              </a:rPr>
              <a:t> icon</a:t>
            </a:r>
            <a:r>
              <a:rPr lang="en-US" i="1"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It relates to the </a:t>
            </a:r>
            <a:r>
              <a:rPr lang="en-US" dirty="0">
                <a:hlinkClick r:id="rId3"/>
              </a:rPr>
              <a:t>Core Humanitarian Standard (CHS)</a:t>
            </a:r>
            <a:r>
              <a:rPr lang="en-US" dirty="0"/>
              <a:t> Commitment 4 that describes the need for accurate, ethical and respectful external communications.</a:t>
            </a:r>
            <a:endParaRPr lang="en-US" i="1" dirty="0"/>
          </a:p>
          <a:p>
            <a:pPr marL="0" lvl="0" indent="0" algn="l" rtl="0">
              <a:spcBef>
                <a:spcPts val="0"/>
              </a:spcBef>
              <a:spcAft>
                <a:spcPts val="0"/>
              </a:spcAft>
              <a:buNone/>
            </a:pPr>
            <a:endParaRPr lang="en-US" b="1" dirty="0">
              <a:latin typeface="Arial"/>
              <a:cs typeface="Arial"/>
              <a:sym typeface="Arial"/>
            </a:endParaRPr>
          </a:p>
        </p:txBody>
      </p:sp>
      <p:sp>
        <p:nvSpPr>
          <p:cNvPr id="319" name="Google Shape;3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[FACILITATORS: Depending on your public, their specific area of interest, your programming priorities, your context, or the time you have to facilitate, you may want select one or two keys standard under each pillar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This might be very familiar for your audience or something quite new, so please prepare your comments accordingly]</a:t>
            </a:r>
            <a:endParaRPr lang="en-US" dirty="0"/>
          </a:p>
          <a:p>
            <a:pPr marL="0" lvl="0" indent="0" algn="l" rtl="0">
              <a:spcBef>
                <a:spcPts val="0"/>
              </a:spcBef>
              <a:spcAft>
                <a:spcPts val="0"/>
              </a:spcAft>
              <a:buNone/>
            </a:pPr>
            <a:endParaRPr dirty="0"/>
          </a:p>
          <a:p>
            <a:pPr marL="0" lvl="0" indent="0" algn="l" rtl="0">
              <a:spcBef>
                <a:spcPts val="0"/>
              </a:spcBef>
              <a:spcAft>
                <a:spcPts val="0"/>
              </a:spcAft>
              <a:buNone/>
            </a:pPr>
            <a:r>
              <a:rPr lang="en-US" b="1" dirty="0">
                <a:latin typeface="Arial"/>
                <a:ea typeface="Arial"/>
                <a:cs typeface="Arial"/>
                <a:sym typeface="Arial"/>
              </a:rPr>
              <a:t>Standard 4: </a:t>
            </a:r>
            <a:r>
              <a:rPr lang="en-US" b="1" dirty="0" err="1">
                <a:latin typeface="Arial"/>
                <a:ea typeface="Arial"/>
                <a:cs typeface="Arial"/>
                <a:sym typeface="Arial"/>
              </a:rPr>
              <a:t>Programme</a:t>
            </a:r>
            <a:r>
              <a:rPr lang="en-US" b="1" dirty="0">
                <a:latin typeface="Arial"/>
                <a:ea typeface="Arial"/>
                <a:cs typeface="Arial"/>
                <a:sym typeface="Arial"/>
              </a:rPr>
              <a:t> cycle management</a:t>
            </a:r>
            <a:r>
              <a:rPr lang="en-US" dirty="0">
                <a:latin typeface="Arial"/>
                <a:ea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latin typeface="Arial"/>
                <a:ea typeface="Arial"/>
                <a:cs typeface="Arial"/>
                <a:sym typeface="Arial"/>
              </a:rPr>
              <a:t>DEFINITION: </a:t>
            </a:r>
            <a:r>
              <a:rPr lang="en-US" dirty="0" err="1">
                <a:latin typeface="Arial"/>
                <a:ea typeface="Arial"/>
                <a:cs typeface="Arial"/>
                <a:sym typeface="Arial"/>
              </a:rPr>
              <a:t>Programme</a:t>
            </a:r>
            <a:r>
              <a:rPr lang="en-US" dirty="0">
                <a:latin typeface="Arial"/>
                <a:ea typeface="Arial"/>
                <a:cs typeface="Arial"/>
                <a:sym typeface="Arial"/>
              </a:rPr>
              <a:t> cycle management is the cyclical process of designing, planning, managing, monitoring and evaluating </a:t>
            </a:r>
            <a:r>
              <a:rPr lang="en-US" dirty="0" err="1">
                <a:latin typeface="Arial"/>
                <a:ea typeface="Arial"/>
                <a:cs typeface="Arial"/>
                <a:sym typeface="Arial"/>
              </a:rPr>
              <a:t>programmes</a:t>
            </a:r>
            <a:r>
              <a:rPr lang="en-US" dirty="0">
                <a:latin typeface="Arial"/>
                <a:ea typeface="Arial"/>
                <a:cs typeface="Arial"/>
                <a:sym typeface="Arial"/>
              </a:rPr>
              <a:t>, through structured processes and methodologies that build on existing capacities and resources, and address evolving child protection risks and needs. Based on learning and evidence generated through the 5 steps, programming should be continuously adapted. </a:t>
            </a:r>
            <a:r>
              <a:rPr lang="en-US" i="1" dirty="0">
                <a:latin typeface="Arial"/>
                <a:ea typeface="Arial"/>
                <a:cs typeface="Arial"/>
                <a:sym typeface="Arial"/>
              </a:rPr>
              <a:t>(see image of the </a:t>
            </a:r>
            <a:r>
              <a:rPr lang="en-US" i="1" dirty="0" err="1">
                <a:latin typeface="Arial"/>
                <a:ea typeface="Arial"/>
                <a:cs typeface="Arial"/>
                <a:sym typeface="Arial"/>
              </a:rPr>
              <a:t>programme</a:t>
            </a:r>
            <a:r>
              <a:rPr lang="en-US" i="1" dirty="0">
                <a:latin typeface="Arial"/>
                <a:ea typeface="Arial"/>
                <a:cs typeface="Arial"/>
                <a:sym typeface="Arial"/>
              </a:rPr>
              <a:t> cycle)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This standard brings a child protection focus to </a:t>
            </a:r>
            <a:r>
              <a:rPr lang="en-US" dirty="0" err="1">
                <a:latin typeface="Arial"/>
                <a:ea typeface="Arial"/>
                <a:cs typeface="Arial"/>
                <a:sym typeface="Arial"/>
              </a:rPr>
              <a:t>programme</a:t>
            </a:r>
            <a:r>
              <a:rPr lang="en-US" dirty="0">
                <a:latin typeface="Arial"/>
                <a:ea typeface="Arial"/>
                <a:cs typeface="Arial"/>
                <a:sym typeface="Arial"/>
              </a:rPr>
              <a:t> cycle management by including considerations related to child development and child rights in humanitarian action.</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It also put emphasis on the importance of assessment and situational analysis of needs and risks: </a:t>
            </a:r>
            <a:r>
              <a:rPr lang="en-US" sz="1800" b="0" i="0" u="none" strike="noStrike" baseline="0" dirty="0">
                <a:latin typeface="HelveticaNeue-Light-Identity-H"/>
                <a:ea typeface="Arial"/>
                <a:cs typeface="Arial"/>
                <a:sym typeface="Arial"/>
              </a:rPr>
              <a:t>a</a:t>
            </a:r>
            <a:r>
              <a:rPr lang="en-US" sz="1800" b="0" i="0" u="none" strike="noStrike" baseline="0" dirty="0">
                <a:latin typeface="HelveticaNeue-Light-Identity-H"/>
              </a:rPr>
              <a:t>ssessments are an integral part of any situation analysis process, to inform initial emergency programming and funding priorities (initial or rapid assessments) &amp; collect the detailed information needed for holistic </a:t>
            </a:r>
            <a:r>
              <a:rPr lang="es-ES" sz="1800" b="0" i="0" u="none" strike="noStrike" baseline="0" dirty="0" err="1">
                <a:latin typeface="HelveticaNeue-Light-Identity-H"/>
              </a:rPr>
              <a:t>programmes</a:t>
            </a:r>
            <a:r>
              <a:rPr lang="es-ES" sz="1800" b="0" i="0" u="none" strike="noStrike" baseline="0" dirty="0">
                <a:latin typeface="HelveticaNeue-Light-Identity-H"/>
              </a:rPr>
              <a:t> (more comprehensive </a:t>
            </a:r>
            <a:r>
              <a:rPr lang="es-ES" sz="1800" b="0" i="0" u="none" strike="noStrike" baseline="0" dirty="0" err="1">
                <a:latin typeface="HelveticaNeue-Light-Identity-H"/>
              </a:rPr>
              <a:t>assessments</a:t>
            </a:r>
            <a:r>
              <a:rPr lang="es-ES" sz="1800" b="0" i="0" u="none" strike="noStrike" baseline="0" dirty="0">
                <a:latin typeface="HelveticaNeue-Light-Identity-H"/>
              </a:rPr>
              <a:t>). </a:t>
            </a:r>
            <a:r>
              <a:rPr lang="es-ES" sz="1800" b="0" i="0" u="none" strike="noStrike" baseline="0" dirty="0" err="1">
                <a:latin typeface="HelveticaNeue-Light-Identity-H"/>
              </a:rPr>
              <a:t>Those</a:t>
            </a:r>
            <a:r>
              <a:rPr lang="es-ES" sz="1800" b="0" i="0" u="none" strike="noStrike" baseline="0" dirty="0">
                <a:latin typeface="HelveticaNeue-Light-Identity-H"/>
              </a:rPr>
              <a:t> </a:t>
            </a:r>
            <a:r>
              <a:rPr lang="es-ES" sz="1800" b="0" i="0" u="none" strike="noStrike" baseline="0" dirty="0" err="1">
                <a:latin typeface="HelveticaNeue-Light-Identity-H"/>
              </a:rPr>
              <a:t>assessments</a:t>
            </a:r>
            <a:r>
              <a:rPr lang="es-ES" sz="1800" b="0" i="0" u="none" strike="noStrike" baseline="0" dirty="0">
                <a:latin typeface="HelveticaNeue-Light-Identity-H"/>
              </a:rPr>
              <a:t> </a:t>
            </a:r>
            <a:r>
              <a:rPr lang="es-ES" sz="1800" b="0" i="0" u="none" strike="noStrike" baseline="0" dirty="0" err="1">
                <a:latin typeface="HelveticaNeue-Light-Identity-H"/>
              </a:rPr>
              <a:t>must</a:t>
            </a:r>
            <a:r>
              <a:rPr lang="es-ES" sz="1800" b="0" i="0" u="none" strike="noStrike" baseline="0" dirty="0">
                <a:latin typeface="HelveticaNeue-Light-Identity-H"/>
              </a:rPr>
              <a:t> be </a:t>
            </a:r>
            <a:r>
              <a:rPr lang="es-ES" sz="1800" b="0" i="0" u="none" strike="noStrike" baseline="0" dirty="0" err="1">
                <a:latin typeface="HelveticaNeue-Light-Identity-H"/>
              </a:rPr>
              <a:t>contextualized</a:t>
            </a:r>
            <a:r>
              <a:rPr lang="es-ES" sz="1800" b="0" i="0" u="none" strike="noStrike" baseline="0" dirty="0">
                <a:latin typeface="HelveticaNeue-Light-Identity-H"/>
              </a:rPr>
              <a:t> and </a:t>
            </a:r>
            <a:r>
              <a:rPr lang="es-ES" sz="1800" b="0" i="0" u="none" strike="noStrike" baseline="0" dirty="0" err="1">
                <a:latin typeface="HelveticaNeue-Light-Identity-H"/>
              </a:rPr>
              <a:t>participatory</a:t>
            </a:r>
            <a:r>
              <a:rPr lang="es-ES" sz="1800" b="0" i="0" u="none" strike="noStrike" baseline="0" dirty="0">
                <a:latin typeface="HelveticaNeue-Light-Identity-H"/>
              </a:rPr>
              <a:t>.</a:t>
            </a:r>
          </a:p>
          <a:p>
            <a:pPr marL="171450" lvl="0" indent="-171450" algn="l" rtl="0">
              <a:spcBef>
                <a:spcPts val="0"/>
              </a:spcBef>
              <a:spcAft>
                <a:spcPts val="0"/>
              </a:spcAft>
              <a:buFont typeface="Arial" panose="020B0604020202020204" pitchFamily="34" charset="0"/>
              <a:buChar char="•"/>
            </a:pPr>
            <a:r>
              <a:rPr lang="es-ES" sz="1800" b="0" i="0" u="none" strike="noStrike" baseline="0" dirty="0">
                <a:latin typeface="HelveticaNeue-Light-Identity-H"/>
              </a:rPr>
              <a:t>3 </a:t>
            </a:r>
            <a:r>
              <a:rPr lang="es-ES" sz="1800" b="0" i="0" u="none" strike="noStrike" baseline="0" dirty="0" err="1">
                <a:latin typeface="HelveticaNeue-Light-Identity-H"/>
              </a:rPr>
              <a:t>principles</a:t>
            </a:r>
            <a:r>
              <a:rPr lang="es-ES" sz="1800" b="0" i="0" u="none" strike="noStrike" baseline="0" dirty="0">
                <a:latin typeface="HelveticaNeue-Light-Identity-H"/>
              </a:rPr>
              <a:t> are </a:t>
            </a:r>
            <a:r>
              <a:rPr lang="es-ES" sz="1800" b="0" i="0" u="none" strike="noStrike" baseline="0" dirty="0" err="1">
                <a:latin typeface="HelveticaNeue-Light-Identity-H"/>
              </a:rPr>
              <a:t>key</a:t>
            </a:r>
            <a:r>
              <a:rPr lang="es-ES" sz="1800" b="0" i="0" u="none" strike="noStrike" baseline="0" dirty="0">
                <a:latin typeface="HelveticaNeue-Light-Identity-H"/>
              </a:rPr>
              <a:t> </a:t>
            </a:r>
            <a:r>
              <a:rPr lang="es-ES" sz="1800" b="0" i="0" u="none" strike="noStrike" baseline="0" dirty="0" err="1">
                <a:latin typeface="HelveticaNeue-Light-Identity-H"/>
              </a:rPr>
              <a:t>to</a:t>
            </a:r>
            <a:r>
              <a:rPr lang="es-ES" sz="1800" b="0" i="0" u="none" strike="noStrike" baseline="0" dirty="0">
                <a:latin typeface="HelveticaNeue-Light-Identity-H"/>
              </a:rPr>
              <a:t> </a:t>
            </a:r>
            <a:r>
              <a:rPr lang="es-ES" sz="1800" b="0" i="0" u="none" strike="noStrike" baseline="0" dirty="0" err="1">
                <a:latin typeface="HelveticaNeue-Light-Identity-H"/>
              </a:rPr>
              <a:t>this</a:t>
            </a:r>
            <a:r>
              <a:rPr lang="es-ES" sz="1800" b="0" i="0" u="none" strike="noStrike" baseline="0" dirty="0">
                <a:latin typeface="HelveticaNeue-Light-Identity-H"/>
              </a:rPr>
              <a:t> Standard: </a:t>
            </a:r>
            <a:r>
              <a:rPr lang="es-ES" sz="1800" b="0" i="0" u="none" strike="noStrike" baseline="0" dirty="0" err="1">
                <a:latin typeface="HelveticaNeue-Light-Identity-H"/>
              </a:rPr>
              <a:t>the</a:t>
            </a:r>
            <a:r>
              <a:rPr lang="es-ES" sz="1800" b="0" i="0" u="none" strike="noStrike" baseline="0" dirty="0">
                <a:latin typeface="HelveticaNeue-Light-Identity-H"/>
              </a:rPr>
              <a:t> </a:t>
            </a:r>
            <a:r>
              <a:rPr lang="es-ES" sz="1800" b="0" i="0" u="none" strike="noStrike" baseline="0" dirty="0" err="1">
                <a:latin typeface="HelveticaNeue-Light-Identity-H"/>
              </a:rPr>
              <a:t>dignity</a:t>
            </a:r>
            <a:r>
              <a:rPr lang="es-ES" sz="1800" b="0" i="0" u="none" strike="noStrike" baseline="0" dirty="0">
                <a:latin typeface="HelveticaNeue-Light-Identity-H"/>
              </a:rPr>
              <a:t> and </a:t>
            </a:r>
            <a:r>
              <a:rPr lang="es-ES" sz="1800" b="0" i="0" u="none" strike="noStrike" baseline="0" dirty="0" err="1">
                <a:latin typeface="HelveticaNeue-Light-Identity-H"/>
              </a:rPr>
              <a:t>wellbeing</a:t>
            </a:r>
            <a:r>
              <a:rPr lang="es-ES" sz="1800" b="0" i="0" u="none" strike="noStrike" baseline="0" dirty="0">
                <a:latin typeface="HelveticaNeue-Light-Identity-H"/>
              </a:rPr>
              <a:t> </a:t>
            </a:r>
            <a:r>
              <a:rPr lang="es-ES" sz="1800" b="0" i="0" u="none" strike="noStrike" baseline="0" dirty="0" err="1">
                <a:latin typeface="HelveticaNeue-Light-Identity-H"/>
              </a:rPr>
              <a:t>of</a:t>
            </a:r>
            <a:r>
              <a:rPr lang="es-ES" sz="1800" b="0" i="0" u="none" strike="noStrike" baseline="0" dirty="0">
                <a:latin typeface="HelveticaNeue-Light-Identity-H"/>
              </a:rPr>
              <a:t> </a:t>
            </a:r>
            <a:r>
              <a:rPr lang="es-ES" sz="1800" b="0" i="0" u="none" strike="noStrike" baseline="0" dirty="0" err="1">
                <a:latin typeface="HelveticaNeue-Light-Identity-H"/>
              </a:rPr>
              <a:t>affected</a:t>
            </a:r>
            <a:r>
              <a:rPr lang="es-ES" sz="1800" b="0" i="0" u="none" strike="noStrike" baseline="0" dirty="0">
                <a:latin typeface="HelveticaNeue-Light-Identity-H"/>
              </a:rPr>
              <a:t> </a:t>
            </a:r>
            <a:r>
              <a:rPr lang="es-ES" sz="1800" b="0" i="0" u="none" strike="noStrike" baseline="0" dirty="0" err="1">
                <a:latin typeface="HelveticaNeue-Light-Identity-H"/>
              </a:rPr>
              <a:t>populations</a:t>
            </a:r>
            <a:r>
              <a:rPr lang="es-ES" sz="1800" b="0" i="0" u="none" strike="noStrike" baseline="0" dirty="0">
                <a:latin typeface="HelveticaNeue-Light-Identity-H"/>
              </a:rPr>
              <a:t> </a:t>
            </a:r>
            <a:r>
              <a:rPr lang="es-ES" sz="1800" b="0" i="0" u="none" strike="noStrike" baseline="0" dirty="0" err="1">
                <a:latin typeface="HelveticaNeue-Light-Identity-H"/>
              </a:rPr>
              <a:t>is</a:t>
            </a:r>
            <a:r>
              <a:rPr lang="es-ES" sz="1800" b="0" i="0" u="none" strike="noStrike" baseline="0" dirty="0">
                <a:latin typeface="HelveticaNeue-Light-Identity-H"/>
              </a:rPr>
              <a:t> </a:t>
            </a:r>
            <a:r>
              <a:rPr lang="es-ES" sz="1800" b="0" i="0" u="none" strike="noStrike" baseline="0" dirty="0" err="1">
                <a:latin typeface="HelveticaNeue-Light-Identity-H"/>
              </a:rPr>
              <a:t>strongly</a:t>
            </a:r>
            <a:r>
              <a:rPr lang="es-ES" sz="1800" b="0" i="0" u="none" strike="noStrike" baseline="0" dirty="0">
                <a:latin typeface="HelveticaNeue-Light-Identity-H"/>
              </a:rPr>
              <a:t> </a:t>
            </a:r>
            <a:r>
              <a:rPr lang="es-ES" sz="1800" b="0" i="0" u="none" strike="noStrike" baseline="0" dirty="0" err="1">
                <a:latin typeface="HelveticaNeue-Light-Identity-H"/>
              </a:rPr>
              <a:t>impacted</a:t>
            </a:r>
            <a:r>
              <a:rPr lang="es-ES" sz="1800" b="0" i="0" u="none" strike="noStrike" baseline="0" dirty="0">
                <a:latin typeface="HelveticaNeue-Light-Identity-H"/>
              </a:rPr>
              <a:t> </a:t>
            </a:r>
            <a:r>
              <a:rPr lang="es-ES" sz="1800" b="0" i="0" u="none" strike="noStrike" baseline="0" dirty="0" err="1">
                <a:latin typeface="HelveticaNeue-Light-Identity-H"/>
              </a:rPr>
              <a:t>by</a:t>
            </a:r>
            <a:r>
              <a:rPr lang="es-ES" sz="1800" b="0" i="0" u="none" strike="noStrike" baseline="0" dirty="0">
                <a:latin typeface="HelveticaNeue-Light-Identity-H"/>
              </a:rPr>
              <a:t> t</a:t>
            </a:r>
            <a:r>
              <a:rPr lang="en-US" sz="1800" b="0" i="0" u="none" strike="noStrike" baseline="0" dirty="0">
                <a:latin typeface="HelveticaNeue-Light-Identity-H"/>
              </a:rPr>
              <a:t>he design of the humanitarian response; a</a:t>
            </a:r>
            <a:r>
              <a:rPr lang="es-ES" sz="1800" b="0" i="0" u="none" strike="noStrike" baseline="0" dirty="0" err="1">
                <a:latin typeface="HelveticaNeue-Light-Identity-H"/>
              </a:rPr>
              <a:t>ffected</a:t>
            </a:r>
            <a:r>
              <a:rPr lang="es-ES" sz="1800" b="0" i="0" u="none" strike="noStrike" baseline="0" dirty="0">
                <a:latin typeface="HelveticaNeue-Light-Identity-H"/>
              </a:rPr>
              <a:t> </a:t>
            </a:r>
            <a:r>
              <a:rPr lang="es-ES" sz="1800" b="0" i="0" u="none" strike="noStrike" baseline="0" dirty="0" err="1">
                <a:latin typeface="HelveticaNeue-Light-Identity-H"/>
              </a:rPr>
              <a:t>populations</a:t>
            </a:r>
            <a:r>
              <a:rPr lang="es-ES" sz="1800" b="0" i="0" u="none" strike="noStrike" baseline="0" dirty="0">
                <a:latin typeface="HelveticaNeue-Light-Identity-H"/>
              </a:rPr>
              <a:t>, </a:t>
            </a:r>
            <a:r>
              <a:rPr lang="es-ES" sz="1800" b="0" i="0" u="none" strike="noStrike" baseline="0" dirty="0" err="1">
                <a:latin typeface="HelveticaNeue-Light-Identity-H"/>
              </a:rPr>
              <a:t>including</a:t>
            </a:r>
            <a:r>
              <a:rPr lang="es-ES" sz="1800" b="0" i="0" u="none" strike="noStrike" baseline="0" dirty="0">
                <a:latin typeface="HelveticaNeue-Light-Identity-H"/>
              </a:rPr>
              <a:t> </a:t>
            </a:r>
            <a:r>
              <a:rPr lang="es-ES" sz="1800" b="0" i="0" u="none" strike="noStrike" baseline="0" dirty="0" err="1">
                <a:latin typeface="HelveticaNeue-Light-Identity-H"/>
              </a:rPr>
              <a:t>children</a:t>
            </a:r>
            <a:r>
              <a:rPr lang="es-ES" sz="1800" b="0" i="0" u="none" strike="noStrike" baseline="0" dirty="0">
                <a:latin typeface="HelveticaNeue-Light-Identity-H"/>
              </a:rPr>
              <a:t>, </a:t>
            </a:r>
            <a:r>
              <a:rPr lang="es-ES" sz="1800" b="0" i="0" u="none" strike="noStrike" baseline="0" dirty="0" err="1">
                <a:latin typeface="HelveticaNeue-Light-Identity-H"/>
              </a:rPr>
              <a:t>should</a:t>
            </a:r>
            <a:r>
              <a:rPr lang="es-ES" sz="1800" b="0" i="0" u="none" strike="noStrike" baseline="0" dirty="0">
                <a:latin typeface="HelveticaNeue-Light-Identity-H"/>
              </a:rPr>
              <a:t> be </a:t>
            </a:r>
            <a:r>
              <a:rPr lang="es-ES" sz="1800" b="0" i="0" u="none" strike="noStrike" baseline="0" dirty="0" err="1">
                <a:latin typeface="HelveticaNeue-Light-Identity-H"/>
              </a:rPr>
              <a:t>consulted</a:t>
            </a:r>
            <a:r>
              <a:rPr lang="es-ES" sz="1800" b="0" i="0" u="none" strike="noStrike" baseline="0" dirty="0">
                <a:latin typeface="HelveticaNeue-Light-Identity-H"/>
              </a:rPr>
              <a:t> </a:t>
            </a:r>
            <a:r>
              <a:rPr lang="es-ES" sz="1800" b="0" i="0" u="none" strike="noStrike" baseline="0" dirty="0" err="1">
                <a:latin typeface="HelveticaNeue-Light-Identity-H"/>
              </a:rPr>
              <a:t>throughout</a:t>
            </a:r>
            <a:r>
              <a:rPr lang="es-ES" sz="1800" b="0" i="0" u="none" strike="noStrike" baseline="0" dirty="0">
                <a:latin typeface="HelveticaNeue-Light-Identity-H"/>
              </a:rPr>
              <a:t> </a:t>
            </a:r>
            <a:r>
              <a:rPr lang="es-ES" sz="1800" b="0" i="0" u="none" strike="noStrike" baseline="0" dirty="0" err="1">
                <a:latin typeface="HelveticaNeue-Light-Identity-H"/>
              </a:rPr>
              <a:t>the</a:t>
            </a:r>
            <a:r>
              <a:rPr lang="es-ES" sz="1800" b="0" i="0" u="none" strike="noStrike" baseline="0" dirty="0">
                <a:latin typeface="HelveticaNeue-Light-Identity-H"/>
              </a:rPr>
              <a:t> </a:t>
            </a:r>
            <a:r>
              <a:rPr lang="es-ES" sz="1800" b="0" i="0" u="none" strike="noStrike" baseline="0" dirty="0" err="1">
                <a:latin typeface="HelveticaNeue-Light-Identity-H"/>
              </a:rPr>
              <a:t>programme</a:t>
            </a:r>
            <a:r>
              <a:rPr lang="es-ES" sz="1800" b="0" i="0" u="none" strike="noStrike" baseline="0" dirty="0">
                <a:latin typeface="HelveticaNeue-Light-Identity-H"/>
              </a:rPr>
              <a:t> </a:t>
            </a:r>
            <a:r>
              <a:rPr lang="es-ES" sz="1800" b="0" i="0" u="none" strike="noStrike" baseline="0" dirty="0" err="1">
                <a:latin typeface="HelveticaNeue-Light-Identity-H"/>
              </a:rPr>
              <a:t>cycle</a:t>
            </a:r>
            <a:r>
              <a:rPr lang="es-ES" sz="1800" b="0" i="0" u="none" strike="noStrike" baseline="0" dirty="0">
                <a:latin typeface="HelveticaNeue-Light-Identity-H"/>
              </a:rPr>
              <a:t> and </a:t>
            </a:r>
            <a:r>
              <a:rPr lang="en-US" sz="1800" b="0" i="0" u="none" strike="noStrike" baseline="0" dirty="0">
                <a:solidFill>
                  <a:srgbClr val="B366B3"/>
                </a:solidFill>
                <a:latin typeface="HelveticaNeue-Light-Identity-H"/>
              </a:rPr>
              <a:t>children who are discriminated against or at risk </a:t>
            </a:r>
            <a:r>
              <a:rPr lang="en-US" sz="1800" b="0" i="0" u="none" strike="noStrike" baseline="0" dirty="0">
                <a:solidFill>
                  <a:srgbClr val="000000"/>
                </a:solidFill>
                <a:latin typeface="HelveticaNeue-Light-Identity-H"/>
              </a:rPr>
              <a:t>of discrimination</a:t>
            </a:r>
            <a:r>
              <a:rPr lang="es-ES" sz="1800" b="0" i="0" u="none" strike="noStrike" baseline="0" dirty="0">
                <a:solidFill>
                  <a:schemeClr val="dk1"/>
                </a:solidFill>
                <a:latin typeface="HelveticaNeue-Light-Identity-H"/>
              </a:rPr>
              <a:t> </a:t>
            </a:r>
            <a:r>
              <a:rPr lang="es-ES" sz="1800" b="0" i="0" u="none" strike="noStrike" baseline="0" dirty="0" err="1">
                <a:solidFill>
                  <a:schemeClr val="dk1"/>
                </a:solidFill>
                <a:latin typeface="HelveticaNeue-Light-Identity-H"/>
              </a:rPr>
              <a:t>should</a:t>
            </a:r>
            <a:r>
              <a:rPr lang="es-ES" sz="1800" b="0" i="0" u="none" strike="noStrike" baseline="0" dirty="0">
                <a:solidFill>
                  <a:schemeClr val="dk1"/>
                </a:solidFill>
                <a:latin typeface="HelveticaNeue-Light-Identity-H"/>
              </a:rPr>
              <a:t> be </a:t>
            </a:r>
            <a:r>
              <a:rPr lang="es-ES" sz="1800" b="0" i="0" u="none" strike="noStrike" baseline="0" dirty="0" err="1">
                <a:solidFill>
                  <a:schemeClr val="dk1"/>
                </a:solidFill>
                <a:latin typeface="HelveticaNeue-Light-Identity-H"/>
              </a:rPr>
              <a:t>included</a:t>
            </a:r>
            <a:r>
              <a:rPr lang="es-ES" sz="1800" b="0" i="0" u="none" strike="noStrike" baseline="0" dirty="0">
                <a:solidFill>
                  <a:schemeClr val="dk1"/>
                </a:solidFill>
                <a:latin typeface="HelveticaNeue-Light-Identity-H"/>
              </a:rPr>
              <a:t> </a:t>
            </a:r>
            <a:r>
              <a:rPr lang="es-ES" sz="1800" b="0" i="0" u="none" strike="noStrike" baseline="0" dirty="0" err="1">
                <a:latin typeface="HelveticaNeue-Light-Identity-H"/>
              </a:rPr>
              <a:t>thoroughly</a:t>
            </a:r>
            <a:r>
              <a:rPr lang="es-ES" sz="1800" b="0" i="0" u="none" strike="noStrike" baseline="0" dirty="0">
                <a:latin typeface="HelveticaNeue-Light-Identity-H"/>
              </a:rPr>
              <a:t> in </a:t>
            </a:r>
            <a:r>
              <a:rPr lang="es-ES" sz="1800" b="0" i="0" u="none" strike="noStrike" baseline="0" dirty="0" err="1">
                <a:latin typeface="HelveticaNeue-Light-Identity-H"/>
              </a:rPr>
              <a:t>consultations</a:t>
            </a:r>
            <a:r>
              <a:rPr lang="es-ES" sz="1800" b="0" i="0" u="none" strike="noStrike" baseline="0" dirty="0">
                <a:latin typeface="HelveticaNeue-Light-Identity-H"/>
              </a:rPr>
              <a:t>. </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This Standard links especially with the approach of </a:t>
            </a:r>
            <a:r>
              <a:rPr lang="en-US" b="1" dirty="0">
                <a:latin typeface="Arial"/>
                <a:ea typeface="Arial"/>
                <a:cs typeface="Arial"/>
                <a:sym typeface="Arial"/>
              </a:rPr>
              <a:t>prevention</a:t>
            </a:r>
            <a:r>
              <a:rPr lang="en-US" dirty="0">
                <a:latin typeface="Arial"/>
                <a:ea typeface="Arial"/>
                <a:cs typeface="Arial"/>
                <a:sym typeface="Arial"/>
              </a:rPr>
              <a:t>, intending to identify, mitigate any risks programming might directly or indirectly cause (w/ data collection for instance), when </a:t>
            </a:r>
            <a:r>
              <a:rPr lang="en-US" i="0" dirty="0"/>
              <a:t>doing proper risk &amp; needs assessments and situational analyses, and considering preparedness actions. You can also identify protective factors to help prevent and mitigate them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It aligns with the </a:t>
            </a:r>
            <a:r>
              <a:rPr lang="en-US" dirty="0">
                <a:hlinkClick r:id="rId3"/>
              </a:rPr>
              <a:t>Core Humanitarian Standard</a:t>
            </a:r>
            <a:r>
              <a:rPr lang="en-US" dirty="0"/>
              <a:t>, as a whole</a:t>
            </a:r>
          </a:p>
          <a:p>
            <a:pPr marL="0" lvl="0" indent="0" algn="l" rtl="0">
              <a:spcBef>
                <a:spcPts val="0"/>
              </a:spcBef>
              <a:spcAft>
                <a:spcPts val="0"/>
              </a:spcAft>
              <a:buNone/>
            </a:pP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5: Information management.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This standard provides child protection-focused information management guidance that is intended to complement existing information management tools and trainings.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It details the ethical concerns to keep in mind when </a:t>
            </a:r>
            <a:r>
              <a:rPr lang="fr-FR" dirty="0" err="1"/>
              <a:t>processing</a:t>
            </a:r>
            <a:r>
              <a:rPr lang="fr-FR" dirty="0"/>
              <a:t>, </a:t>
            </a:r>
            <a:r>
              <a:rPr lang="fr-FR" dirty="0" err="1"/>
              <a:t>analysing</a:t>
            </a:r>
            <a:r>
              <a:rPr lang="fr-FR" dirty="0"/>
              <a:t> and sharing data and information: </a:t>
            </a:r>
            <a:r>
              <a:rPr lang="en-US" dirty="0"/>
              <a:t>it should be made anonymous; only be shared according to </a:t>
            </a:r>
            <a:r>
              <a:rPr lang="en-US" dirty="0" err="1"/>
              <a:t>contextualised</a:t>
            </a:r>
            <a:r>
              <a:rPr lang="en-US" dirty="0"/>
              <a:t> data protection and information-sharing protocols; should be up-to-date, and necessary/</a:t>
            </a:r>
            <a:r>
              <a:rPr lang="fr-FR" dirty="0" err="1"/>
              <a:t>meaningful</a:t>
            </a:r>
            <a:r>
              <a:rPr lang="fr-FR" dirty="0"/>
              <a:t> </a:t>
            </a:r>
            <a:r>
              <a:rPr lang="en-US" dirty="0"/>
              <a:t>; should </a:t>
            </a:r>
            <a:r>
              <a:rPr lang="fr-FR" dirty="0"/>
              <a:t>respect </a:t>
            </a:r>
            <a:r>
              <a:rPr lang="fr-FR" dirty="0" err="1"/>
              <a:t>confidentiality</a:t>
            </a:r>
            <a:r>
              <a:rPr lang="fr-FR" dirty="0"/>
              <a:t> and CP </a:t>
            </a:r>
            <a:r>
              <a:rPr lang="fr-FR" dirty="0" err="1"/>
              <a:t>principles</a:t>
            </a:r>
            <a:r>
              <a:rPr lang="fr-FR" dirty="0"/>
              <a:t> ; collection </a:t>
            </a:r>
            <a:r>
              <a:rPr lang="en-US" dirty="0"/>
              <a:t>must be technically and ethically sound; take into account the cultural practices and norms ; always with </a:t>
            </a:r>
            <a:r>
              <a:rPr lang="fr-FR" dirty="0" err="1"/>
              <a:t>informed</a:t>
            </a:r>
            <a:r>
              <a:rPr lang="fr-FR" dirty="0"/>
              <a:t> consent/assent…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Used to strengthen coordination, inform strategic decision-making, </a:t>
            </a:r>
            <a:r>
              <a:rPr lang="en-US" dirty="0" err="1">
                <a:latin typeface="Arial"/>
                <a:ea typeface="Arial"/>
                <a:cs typeface="Arial"/>
                <a:sym typeface="Arial"/>
              </a:rPr>
              <a:t>programme</a:t>
            </a:r>
            <a:r>
              <a:rPr lang="en-US" dirty="0">
                <a:latin typeface="Arial"/>
                <a:ea typeface="Arial"/>
                <a:cs typeface="Arial"/>
                <a:sym typeface="Arial"/>
              </a:rPr>
              <a:t> cycle management and support advocacy.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err="1"/>
              <a:t>Complements</a:t>
            </a:r>
            <a:r>
              <a:rPr lang="fr-FR" dirty="0"/>
              <a:t> the Protection Information Management (PIM) Framework &amp; Protection Information Management guidance </a:t>
            </a:r>
            <a:r>
              <a:rPr lang="en-US" i="1" dirty="0"/>
              <a:t>– for more info on the different documents, please refer to St 5 Deck. </a:t>
            </a:r>
            <a:endParaRPr lang="en-US" dirty="0">
              <a:latin typeface="Arial"/>
              <a:ea typeface="Arial"/>
              <a:cs typeface="Arial"/>
              <a:sym typeface="Arial"/>
            </a:endParaRPr>
          </a:p>
          <a:p>
            <a:pPr marL="0" lvl="0" indent="0" algn="l" rtl="0">
              <a:spcBef>
                <a:spcPts val="0"/>
              </a:spcBef>
              <a:spcAft>
                <a:spcPts val="0"/>
              </a:spcAft>
              <a:buNone/>
            </a:pPr>
            <a:endParaRPr dirty="0">
              <a:latin typeface="Arial"/>
              <a:ea typeface="Arial"/>
              <a:cs typeface="Arial"/>
              <a:sym typeface="Arial"/>
            </a:endParaRPr>
          </a:p>
          <a:p>
            <a:pPr marL="0" lvl="0" indent="0" algn="l" rtl="0">
              <a:spcBef>
                <a:spcPts val="0"/>
              </a:spcBef>
              <a:spcAft>
                <a:spcPts val="0"/>
              </a:spcAft>
              <a:buNone/>
            </a:pPr>
            <a:r>
              <a:rPr lang="en-US" b="1" dirty="0">
                <a:latin typeface="Arial"/>
                <a:ea typeface="Arial"/>
                <a:cs typeface="Arial"/>
                <a:sym typeface="Arial"/>
              </a:rPr>
              <a:t>Standard 6: Child protection monitoring.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DEF: Child protection </a:t>
            </a:r>
            <a:r>
              <a:rPr lang="en-US" u="sng" dirty="0">
                <a:latin typeface="Arial"/>
                <a:ea typeface="Arial"/>
                <a:cs typeface="Arial"/>
                <a:sym typeface="Arial"/>
              </a:rPr>
              <a:t>situation monitoring </a:t>
            </a:r>
            <a:r>
              <a:rPr lang="en-US" dirty="0">
                <a:latin typeface="Arial"/>
                <a:ea typeface="Arial"/>
                <a:cs typeface="Arial"/>
                <a:sym typeface="Arial"/>
              </a:rPr>
              <a:t>refers to the regular and systematic examination (monitoring) of child protection risks, violations and capacities in a specific humanitarian context. The purpose is to produce </a:t>
            </a:r>
            <a:r>
              <a:rPr lang="en-US" dirty="0">
                <a:effectLst/>
                <a:latin typeface="Arial" panose="020B0604020202020204" pitchFamily="34" charset="0"/>
              </a:rPr>
              <a:t>situational evidence on child protection risks and existing response capacities to </a:t>
            </a:r>
            <a:br>
              <a:rPr lang="en-US" dirty="0"/>
            </a:br>
            <a:r>
              <a:rPr lang="en-US" dirty="0">
                <a:effectLst/>
                <a:latin typeface="Arial" panose="020B0604020202020204" pitchFamily="34" charset="0"/>
              </a:rPr>
              <a:t>inform and adapt the response. </a:t>
            </a:r>
            <a:r>
              <a:rPr lang="en-US" u="sng" dirty="0">
                <a:effectLst/>
                <a:latin typeface="Arial" panose="020B0604020202020204" pitchFamily="34" charset="0"/>
              </a:rPr>
              <a:t>Response monitoring </a:t>
            </a:r>
            <a:r>
              <a:rPr lang="en-US" dirty="0">
                <a:effectLst/>
                <a:latin typeface="Arial" panose="020B0604020202020204" pitchFamily="34" charset="0"/>
              </a:rPr>
              <a:t>is the ongoing and coordinated measurement of the humanitarian response in a </a:t>
            </a:r>
            <a:br>
              <a:rPr lang="en-US" dirty="0"/>
            </a:br>
            <a:r>
              <a:rPr lang="en-US" dirty="0">
                <a:effectLst/>
                <a:latin typeface="Arial" panose="020B0604020202020204" pitchFamily="34" charset="0"/>
              </a:rPr>
              <a:t>humanitarian context, i.e. activities planned and carried out by humanitarian actors.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The collection, management, analysis and use must be done in a principled &amp; safe manner. </a:t>
            </a:r>
            <a:r>
              <a:rPr lang="en-US" sz="1800" b="0" i="0" u="none" strike="noStrike" baseline="0" dirty="0">
                <a:latin typeface="HelveticaNeue-Light-Identity-H"/>
              </a:rPr>
              <a:t>The design, implementation and evaluation of child protection monitoring systems should follow the PIM principles: </a:t>
            </a:r>
            <a:r>
              <a:rPr lang="es-ES" sz="1800" b="0" i="0" u="none" strike="noStrike" baseline="0" dirty="0">
                <a:latin typeface="HelveticaNeue-Light-Identity-H"/>
              </a:rPr>
              <a:t>People-</a:t>
            </a:r>
            <a:r>
              <a:rPr lang="es-ES" sz="1800" b="0" i="0" u="none" strike="noStrike" baseline="0" dirty="0" err="1">
                <a:latin typeface="HelveticaNeue-Light-Identity-H"/>
              </a:rPr>
              <a:t>centred</a:t>
            </a:r>
            <a:r>
              <a:rPr lang="es-ES" sz="1800" b="0" i="0" u="none" strike="noStrike" baseline="0" dirty="0">
                <a:latin typeface="HelveticaNeue-Light-Identity-H"/>
              </a:rPr>
              <a:t> and inclusive; Do no </a:t>
            </a:r>
            <a:r>
              <a:rPr lang="es-ES" sz="1800" b="0" i="0" u="none" strike="noStrike" baseline="0" dirty="0" err="1">
                <a:latin typeface="HelveticaNeue-Light-Identity-H"/>
              </a:rPr>
              <a:t>harm</a:t>
            </a:r>
            <a:r>
              <a:rPr lang="es-ES" sz="1800" b="0" i="0" u="none" strike="noStrike" baseline="0" dirty="0">
                <a:latin typeface="HelveticaNeue-Light-Identity-H"/>
              </a:rPr>
              <a:t>; </a:t>
            </a:r>
            <a:r>
              <a:rPr lang="es-ES" sz="1800" b="0" i="0" u="none" strike="noStrike" baseline="0" dirty="0" err="1">
                <a:solidFill>
                  <a:srgbClr val="000000"/>
                </a:solidFill>
                <a:latin typeface="HelveticaNeue-Light-Identity-H"/>
              </a:rPr>
              <a:t>Defined</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purpose</a:t>
            </a:r>
            <a:r>
              <a:rPr lang="es-ES" sz="1800" b="0" i="0" u="none" strike="noStrike" baseline="0" dirty="0">
                <a:solidFill>
                  <a:srgbClr val="000000"/>
                </a:solidFill>
                <a:latin typeface="HelveticaNeue-Light-Identity-H"/>
              </a:rPr>
              <a:t>; </a:t>
            </a:r>
            <a:r>
              <a:rPr lang="en-US" sz="1800" b="0" i="0" u="none" strike="noStrike" baseline="0" dirty="0">
                <a:solidFill>
                  <a:srgbClr val="000000"/>
                </a:solidFill>
                <a:latin typeface="HelveticaNeue-Light-Identity-H"/>
              </a:rPr>
              <a:t>Informed consent/assent and confidentiality;</a:t>
            </a:r>
            <a:r>
              <a:rPr lang="en-US" sz="1800" b="0" i="1" u="none" strike="noStrike" baseline="0" dirty="0">
                <a:solidFill>
                  <a:srgbClr val="B366B3"/>
                </a:solidFill>
                <a:latin typeface="CMSY9"/>
              </a:rPr>
              <a:t> </a:t>
            </a:r>
            <a:r>
              <a:rPr lang="en-US" sz="1800" b="0" i="0" u="none" strike="noStrike" baseline="0" dirty="0">
                <a:solidFill>
                  <a:srgbClr val="000000"/>
                </a:solidFill>
                <a:latin typeface="HelveticaNeue-Light-Identity-H"/>
              </a:rPr>
              <a:t>Data responsibility, protection and security;</a:t>
            </a:r>
            <a:r>
              <a:rPr lang="es-ES" sz="1800" b="0" i="1" u="none" strike="noStrike" baseline="0" dirty="0">
                <a:solidFill>
                  <a:srgbClr val="B366B3"/>
                </a:solidFill>
                <a:latin typeface="CMSY9"/>
              </a:rPr>
              <a:t> </a:t>
            </a:r>
            <a:r>
              <a:rPr lang="es-ES" sz="1800" b="0" i="0" u="none" strike="noStrike" baseline="0" dirty="0" err="1">
                <a:solidFill>
                  <a:srgbClr val="000000"/>
                </a:solidFill>
                <a:latin typeface="HelveticaNeue-Light-Identity-H"/>
              </a:rPr>
              <a:t>Competency</a:t>
            </a:r>
            <a:r>
              <a:rPr lang="es-ES" sz="1800" b="0" i="0" u="none" strike="noStrike" baseline="0" dirty="0">
                <a:solidFill>
                  <a:srgbClr val="000000"/>
                </a:solidFill>
                <a:latin typeface="HelveticaNeue-Light-Identity-H"/>
              </a:rPr>
              <a:t> and </a:t>
            </a:r>
            <a:r>
              <a:rPr lang="es-ES" sz="1800" b="0" i="0" u="none" strike="noStrike" baseline="0" dirty="0" err="1">
                <a:solidFill>
                  <a:srgbClr val="000000"/>
                </a:solidFill>
                <a:latin typeface="HelveticaNeue-Light-Identity-H"/>
              </a:rPr>
              <a:t>capacity</a:t>
            </a:r>
            <a:r>
              <a:rPr lang="es-ES" sz="1800" b="0" i="0" u="none" strike="noStrike" baseline="0" dirty="0">
                <a:solidFill>
                  <a:srgbClr val="000000"/>
                </a:solidFill>
                <a:latin typeface="HelveticaNeue-Light-Identity-H"/>
              </a:rPr>
              <a:t>;</a:t>
            </a:r>
            <a:r>
              <a:rPr lang="es-ES" sz="1800" b="0" i="1" u="none" strike="noStrike" baseline="0" dirty="0">
                <a:solidFill>
                  <a:srgbClr val="B366B3"/>
                </a:solidFill>
                <a:latin typeface="CMSY9"/>
              </a:rPr>
              <a:t> </a:t>
            </a:r>
            <a:r>
              <a:rPr lang="es-ES" sz="1800" b="0" i="0" u="none" strike="noStrike" baseline="0" dirty="0" err="1">
                <a:solidFill>
                  <a:srgbClr val="000000"/>
                </a:solidFill>
                <a:latin typeface="HelveticaNeue-Light-Identity-H"/>
              </a:rPr>
              <a:t>Impartiality</a:t>
            </a:r>
            <a:r>
              <a:rPr lang="es-ES" sz="1800" b="0" i="0" u="none" strike="noStrike" baseline="0" dirty="0">
                <a:solidFill>
                  <a:srgbClr val="000000"/>
                </a:solidFill>
                <a:latin typeface="HelveticaNeue-Light-Identity-H"/>
              </a:rPr>
              <a:t>; and</a:t>
            </a:r>
            <a:r>
              <a:rPr lang="es-ES" sz="1800" b="0" i="1" u="none" strike="noStrike" baseline="0" dirty="0">
                <a:solidFill>
                  <a:srgbClr val="B366B3"/>
                </a:solidFill>
                <a:latin typeface="CMSY9"/>
              </a:rPr>
              <a:t> </a:t>
            </a:r>
            <a:r>
              <a:rPr lang="es-ES" sz="1800" b="0" i="0" u="none" strike="noStrike" baseline="0" dirty="0" err="1">
                <a:solidFill>
                  <a:srgbClr val="000000"/>
                </a:solidFill>
                <a:latin typeface="HelveticaNeue-Light-Identity-H"/>
              </a:rPr>
              <a:t>Coordination</a:t>
            </a:r>
            <a:r>
              <a:rPr lang="es-ES" sz="1800" b="0" i="0" u="none" strike="noStrike" baseline="0" dirty="0">
                <a:solidFill>
                  <a:srgbClr val="000000"/>
                </a:solidFill>
                <a:latin typeface="HelveticaNeue-Light-Identity-H"/>
              </a:rPr>
              <a:t> and </a:t>
            </a:r>
            <a:r>
              <a:rPr lang="es-ES" sz="1800" b="0" i="0" u="none" strike="noStrike" baseline="0" dirty="0" err="1">
                <a:solidFill>
                  <a:srgbClr val="000000"/>
                </a:solidFill>
                <a:latin typeface="HelveticaNeue-Light-Identity-H"/>
              </a:rPr>
              <a:t>collaboration</a:t>
            </a:r>
            <a:r>
              <a:rPr lang="es-ES" sz="1800" b="0" i="0" u="none" strike="noStrike" baseline="0" dirty="0">
                <a:solidFill>
                  <a:srgbClr val="000000"/>
                </a:solidFill>
                <a:latin typeface="HelveticaNeue-Light-Identity-H"/>
              </a:rPr>
              <a:t>. </a:t>
            </a:r>
            <a:r>
              <a:rPr lang="en-US" sz="1800" b="0" i="0" u="none" strike="noStrike" baseline="0" dirty="0">
                <a:solidFill>
                  <a:srgbClr val="000000"/>
                </a:solidFill>
                <a:latin typeface="HelveticaNeue-Light-Identity-H"/>
              </a:rPr>
              <a:t>These principles must be applied in addition to the </a:t>
            </a:r>
            <a:r>
              <a:rPr lang="en-US" sz="1800" b="0" i="1" u="none" strike="noStrike" baseline="0" dirty="0">
                <a:solidFill>
                  <a:srgbClr val="000000"/>
                </a:solidFill>
                <a:latin typeface="HelveticaNeue-LightItalic-Identity-H"/>
              </a:rPr>
              <a:t>CPMS </a:t>
            </a:r>
            <a:r>
              <a:rPr lang="en-US" sz="1800" b="0" i="0" u="none" strike="noStrike" baseline="0" dirty="0">
                <a:solidFill>
                  <a:srgbClr val="B366B3"/>
                </a:solidFill>
                <a:latin typeface="HelveticaNeue-Light-Identity-H"/>
              </a:rPr>
              <a:t>Principles</a:t>
            </a:r>
            <a:r>
              <a:rPr lang="en-US" sz="1800" b="0" i="0" u="none" strike="noStrike" baseline="0" dirty="0">
                <a:solidFill>
                  <a:srgbClr val="000000"/>
                </a:solidFill>
                <a:latin typeface="HelveticaNeue-Light-Identity-H"/>
              </a:rPr>
              <a: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2800" dirty="0">
                <a:effectLst/>
                <a:latin typeface="Arial" panose="020B0604020202020204" pitchFamily="34" charset="0"/>
              </a:rPr>
              <a:t>Secondary data is any information taken from existing sources of information such as reports, assessment data,  case management data, etc. Through a mix of quantitative and qualitative information sources, a preliminary situation analysis of child protection needs and capacities can be generated. A </a:t>
            </a:r>
            <a:r>
              <a:rPr lang="en-US" sz="1800" b="0" i="0" u="none" strike="noStrike" baseline="0" dirty="0">
                <a:latin typeface="HelveticaNeue-Light-Identity-H"/>
              </a:rPr>
              <a:t>secondary data review can help identify existing data and information, potential gaps and appropriate methods for addressing those gaps.</a:t>
            </a: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This Standard links especially with the approach of </a:t>
            </a:r>
            <a:r>
              <a:rPr lang="en-US" b="1" dirty="0">
                <a:latin typeface="Arial"/>
                <a:ea typeface="Arial"/>
                <a:cs typeface="Arial"/>
                <a:sym typeface="Arial"/>
              </a:rPr>
              <a:t>prevention</a:t>
            </a:r>
            <a:r>
              <a:rPr lang="en-US" dirty="0">
                <a:latin typeface="Arial"/>
                <a:ea typeface="Arial"/>
                <a:cs typeface="Arial"/>
                <a:sym typeface="Arial"/>
              </a:rPr>
              <a:t>, intending to mitigate any risks to children and their families when </a:t>
            </a:r>
            <a:r>
              <a:rPr lang="fr-FR" dirty="0" err="1"/>
              <a:t>collecting</a:t>
            </a:r>
            <a:r>
              <a:rPr lang="fr-FR" dirty="0"/>
              <a:t>, </a:t>
            </a:r>
            <a:r>
              <a:rPr lang="fr-FR" dirty="0" err="1"/>
              <a:t>processing</a:t>
            </a:r>
            <a:r>
              <a:rPr lang="fr-FR" dirty="0"/>
              <a:t> and </a:t>
            </a:r>
            <a:r>
              <a:rPr lang="fr-FR" dirty="0" err="1"/>
              <a:t>keeping</a:t>
            </a:r>
            <a:r>
              <a:rPr lang="fr-FR" dirty="0"/>
              <a:t> records</a:t>
            </a:r>
            <a:r>
              <a:rPr lang="en-US" dirty="0">
                <a:latin typeface="Arial"/>
                <a:ea typeface="Arial"/>
                <a:cs typeface="Arial"/>
                <a:sym typeface="Arial"/>
              </a:rPr>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a:t>
            </a:r>
            <a:r>
              <a:rPr lang="en-US" i="1" dirty="0">
                <a:latin typeface="Arial"/>
                <a:cs typeface="Arial"/>
                <a:sym typeface="Wingdings" panose="05000000000000000000" pitchFamily="2" charset="2"/>
              </a:rPr>
              <a:t>For more info on CP monitoring, check St 6 deck and the Monitoring Toolkit at: https://alliancecpha.org/en/system/tdf/library/attachments/monitoring_toolkit_low_res.pdf?file=1&amp;type=node&amp;id=30920)</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i="1" dirty="0"/>
          </a:p>
          <a:p>
            <a:pPr marL="0" lvl="0" indent="0" algn="l" rtl="0">
              <a:spcBef>
                <a:spcPts val="0"/>
              </a:spcBef>
              <a:spcAft>
                <a:spcPts val="0"/>
              </a:spcAft>
              <a:buNone/>
            </a:pPr>
            <a:endParaRPr lang="fr-FR" dirty="0"/>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Pillar 1</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 larger </a:t>
            </a:r>
            <a:r>
              <a:rPr lang="en-US" i="1" dirty="0"/>
              <a:t>facilitation span (and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i="1" u="none" dirty="0"/>
              <a:t>TIP: you can either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is very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Purple">
  <p:cSld name="1_Image &amp; Text - Purple">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2" name="Google Shape;52;p33"/>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53" name="Google Shape;53;p33"/>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3"/>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54005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81" r:id="rId16"/>
    <p:sldLayoutId id="2147483682" r:id="rId17"/>
    <p:sldLayoutId id="2147483683" r:id="rId18"/>
    <p:sldLayoutId id="2147483684" r:id="rId19"/>
    <p:sldLayoutId id="2147483686" r:id="rId20"/>
    <p:sldLayoutId id="2147483687"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hyperlink" Target="https://corehumanitarianstandard.org/the-standard"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5.png"/><Relationship Id="rId5" Type="http://schemas.openxmlformats.org/officeDocument/2006/relationships/image" Target="../media/image19.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8.jpeg"/><Relationship Id="rId4" Type="http://schemas.openxmlformats.org/officeDocument/2006/relationships/image" Target="../media/image27.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ECB170E-5E91-4829-A799-A8F8405480B9}"/>
              </a:ext>
            </a:extLst>
          </p:cNvPr>
          <p:cNvSpPr>
            <a:spLocks noGrp="1"/>
          </p:cNvSpPr>
          <p:nvPr>
            <p:ph idx="1"/>
          </p:nvPr>
        </p:nvSpPr>
        <p:spPr/>
        <p:txBody>
          <a:bodyPr>
            <a:normAutofit/>
          </a:bodyPr>
          <a:lstStyle/>
          <a:p>
            <a:r>
              <a:rPr lang="en-US" dirty="0">
                <a:solidFill>
                  <a:schemeClr val="bg2"/>
                </a:solidFill>
                <a:latin typeface="Arial"/>
                <a:ea typeface="Arial"/>
                <a:cs typeface="Arial"/>
                <a:sym typeface="Arial"/>
              </a:rPr>
              <a:t>Essential to ANY quality </a:t>
            </a:r>
            <a:r>
              <a:rPr lang="en-US" dirty="0">
                <a:solidFill>
                  <a:schemeClr val="bg2"/>
                </a:solidFill>
              </a:rPr>
              <a:t>child protection programming</a:t>
            </a:r>
            <a:endParaRPr lang="en-US" dirty="0">
              <a:solidFill>
                <a:schemeClr val="bg2"/>
              </a:solidFill>
              <a:latin typeface="Arial"/>
              <a:ea typeface="Arial"/>
              <a:cs typeface="Arial"/>
              <a:sym typeface="Arial"/>
            </a:endParaRPr>
          </a:p>
          <a:p>
            <a:r>
              <a:rPr lang="en-US" dirty="0">
                <a:solidFill>
                  <a:schemeClr val="bg2"/>
                </a:solidFill>
                <a:latin typeface="Arial"/>
                <a:ea typeface="Arial"/>
                <a:cs typeface="Arial"/>
                <a:sym typeface="Arial"/>
              </a:rPr>
              <a:t>Applicable at all times</a:t>
            </a:r>
          </a:p>
          <a:p>
            <a:r>
              <a:rPr lang="en-US" dirty="0">
                <a:solidFill>
                  <a:schemeClr val="bg2"/>
                </a:solidFill>
                <a:latin typeface="Arial"/>
                <a:ea typeface="Arial"/>
                <a:cs typeface="Arial"/>
                <a:sym typeface="Arial"/>
              </a:rPr>
              <a:t>Applicable in all contexts/settings</a:t>
            </a:r>
          </a:p>
          <a:p>
            <a:pPr marL="0" indent="0">
              <a:buNone/>
            </a:pPr>
            <a:r>
              <a:rPr lang="en-US" dirty="0">
                <a:solidFill>
                  <a:schemeClr val="bg2"/>
                </a:solidFill>
                <a:latin typeface="Arial"/>
                <a:ea typeface="Arial"/>
                <a:cs typeface="Arial"/>
                <a:sym typeface="Arial"/>
              </a:rPr>
              <a:t> </a:t>
            </a:r>
          </a:p>
          <a:p>
            <a:r>
              <a:rPr lang="en-US" dirty="0">
                <a:solidFill>
                  <a:schemeClr val="bg2"/>
                </a:solidFill>
                <a:latin typeface="Arial"/>
                <a:ea typeface="Arial"/>
                <a:cs typeface="Arial"/>
                <a:sym typeface="Arial"/>
              </a:rPr>
              <a:t>In line w/ </a:t>
            </a:r>
            <a:r>
              <a:rPr lang="en-US" dirty="0">
                <a:solidFill>
                  <a:schemeClr val="bg2"/>
                </a:solidFill>
                <a:latin typeface="Arial"/>
                <a:ea typeface="Arial"/>
                <a:cs typeface="Arial"/>
                <a:sym typeface="Arial"/>
                <a:hlinkClick r:id="rId3">
                  <a:extLst>
                    <a:ext uri="{A12FA001-AC4F-418D-AE19-62706E023703}">
                      <ahyp:hlinkClr xmlns:ahyp="http://schemas.microsoft.com/office/drawing/2018/hyperlinkcolor" val="tx"/>
                    </a:ext>
                  </a:extLst>
                </a:hlinkClick>
              </a:rPr>
              <a:t>CHS</a:t>
            </a:r>
            <a:endParaRPr lang="en-US" dirty="0">
              <a:solidFill>
                <a:schemeClr val="bg2"/>
              </a:solidFill>
              <a:latin typeface="Arial"/>
              <a:ea typeface="Arial"/>
              <a:cs typeface="Arial"/>
              <a:sym typeface="Arial"/>
            </a:endParaRPr>
          </a:p>
          <a:p>
            <a:endParaRPr lang="en-US" dirty="0">
              <a:solidFill>
                <a:schemeClr val="bg2"/>
              </a:solidFill>
              <a:latin typeface="Arial"/>
              <a:ea typeface="Arial"/>
              <a:cs typeface="Arial"/>
              <a:sym typeface="Arial"/>
            </a:endParaRPr>
          </a:p>
          <a:p>
            <a:r>
              <a:rPr lang="en-US" dirty="0">
                <a:solidFill>
                  <a:schemeClr val="bg2"/>
                </a:solidFill>
                <a:latin typeface="Arial"/>
                <a:ea typeface="Arial"/>
                <a:cs typeface="Arial"/>
                <a:sym typeface="Arial"/>
              </a:rPr>
              <a:t>Throughout: Strong emphasis on child safeguarding and PSEA</a:t>
            </a:r>
            <a:endParaRPr lang="en-US" dirty="0">
              <a:solidFill>
                <a:schemeClr val="bg2"/>
              </a:solidFill>
            </a:endParaRPr>
          </a:p>
          <a:p>
            <a:endParaRPr lang="fr-FR" dirty="0">
              <a:solidFill>
                <a:schemeClr val="bg2"/>
              </a:solidFill>
            </a:endParaRPr>
          </a:p>
        </p:txBody>
      </p:sp>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1787525" y="365125"/>
            <a:ext cx="956627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Pillar 1 – to ensure a quality response</a:t>
            </a:r>
            <a:endParaRPr dirty="0"/>
          </a:p>
        </p:txBody>
      </p:sp>
      <p:pic>
        <p:nvPicPr>
          <p:cNvPr id="5" name="Google Shape;327;p14" descr="Screen Shot 2019-10-08 at 5.14.15 PM.png">
            <a:extLst>
              <a:ext uri="{FF2B5EF4-FFF2-40B4-BE49-F238E27FC236}">
                <a16:creationId xmlns:a16="http://schemas.microsoft.com/office/drawing/2014/main" id="{2B16C13F-99CA-46ED-821E-E47C48E0CF1C}"/>
              </a:ext>
            </a:extLst>
          </p:cNvPr>
          <p:cNvPicPr preferRelativeResize="0"/>
          <p:nvPr/>
        </p:nvPicPr>
        <p:blipFill rotWithShape="1">
          <a:blip r:embed="rId4">
            <a:alphaModFix/>
          </a:blip>
          <a:srcRect/>
          <a:stretch/>
        </p:blipFill>
        <p:spPr>
          <a:xfrm>
            <a:off x="9703124" y="5528757"/>
            <a:ext cx="999750" cy="986595"/>
          </a:xfrm>
          <a:prstGeom prst="rect">
            <a:avLst/>
          </a:prstGeom>
          <a:noFill/>
          <a:ln>
            <a:noFill/>
          </a:ln>
        </p:spPr>
      </p:pic>
      <p:pic>
        <p:nvPicPr>
          <p:cNvPr id="6" name="Google Shape;326;p14" descr="Screen Shot 2019-10-08 at 5.14.22 PM.png">
            <a:extLst>
              <a:ext uri="{FF2B5EF4-FFF2-40B4-BE49-F238E27FC236}">
                <a16:creationId xmlns:a16="http://schemas.microsoft.com/office/drawing/2014/main" id="{74F37BEA-EA9E-419C-8BFC-2E9C788CEFC4}"/>
              </a:ext>
            </a:extLst>
          </p:cNvPr>
          <p:cNvPicPr preferRelativeResize="0"/>
          <p:nvPr/>
        </p:nvPicPr>
        <p:blipFill rotWithShape="1">
          <a:blip r:embed="rId5">
            <a:alphaModFix/>
          </a:blip>
          <a:srcRect/>
          <a:stretch/>
        </p:blipFill>
        <p:spPr>
          <a:xfrm>
            <a:off x="8052451" y="5506280"/>
            <a:ext cx="999749" cy="986595"/>
          </a:xfrm>
          <a:prstGeom prst="rect">
            <a:avLst/>
          </a:prstGeom>
          <a:noFill/>
          <a:ln>
            <a:noFill/>
          </a:ln>
        </p:spPr>
      </p:pic>
      <p:pic>
        <p:nvPicPr>
          <p:cNvPr id="7" name="Image 6">
            <a:extLst>
              <a:ext uri="{FF2B5EF4-FFF2-40B4-BE49-F238E27FC236}">
                <a16:creationId xmlns:a16="http://schemas.microsoft.com/office/drawing/2014/main" id="{13E8FBB1-B393-4A8F-AF49-3B91C58A2A9C}"/>
              </a:ext>
            </a:extLst>
          </p:cNvPr>
          <p:cNvPicPr>
            <a:picLocks noChangeAspect="1"/>
          </p:cNvPicPr>
          <p:nvPr/>
        </p:nvPicPr>
        <p:blipFill>
          <a:blip r:embed="rId6"/>
          <a:stretch>
            <a:fillRect/>
          </a:stretch>
        </p:blipFill>
        <p:spPr>
          <a:xfrm>
            <a:off x="8610145" y="2548761"/>
            <a:ext cx="2437278" cy="2433786"/>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2667858" y="21740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1 – description of the Standards</a:t>
            </a:r>
            <a:endParaRPr kern="1200" dirty="0">
              <a:latin typeface="Calibri Light" panose="020F0302020204030204" pitchFamily="34" charset="0"/>
              <a:ea typeface="+mj-ea"/>
              <a:cs typeface="Calibri Light" panose="020F0302020204030204" pitchFamily="34" charset="0"/>
              <a:sym typeface="Arial"/>
            </a:endParaRPr>
          </a:p>
        </p:txBody>
      </p:sp>
      <p:sp>
        <p:nvSpPr>
          <p:cNvPr id="322" name="Google Shape;322;p14"/>
          <p:cNvSpPr txBox="1">
            <a:spLocks noGrp="1"/>
          </p:cNvSpPr>
          <p:nvPr>
            <p:ph sz="half" idx="1"/>
          </p:nvPr>
        </p:nvSpPr>
        <p:spPr>
          <a:xfrm>
            <a:off x="2719385" y="1392832"/>
            <a:ext cx="4976159" cy="31222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3"/>
              </a:buClr>
              <a:buSzPts val="2800"/>
              <a:buNone/>
            </a:pPr>
            <a:r>
              <a:rPr lang="en-US" b="1" dirty="0">
                <a:solidFill>
                  <a:schemeClr val="bg2"/>
                </a:solidFill>
                <a:latin typeface="+mn-lt"/>
                <a:cs typeface="Calibri" panose="020F0502020204030204" pitchFamily="34" charset="0"/>
              </a:rPr>
              <a:t>St. 1: Coordination</a:t>
            </a:r>
            <a:endParaRPr lang="en-US" dirty="0">
              <a:solidFill>
                <a:schemeClr val="bg2"/>
              </a:solidFill>
              <a:latin typeface="+mn-lt"/>
              <a:cs typeface="Calibri" panose="020F0502020204030204" pitchFamily="34" charset="0"/>
            </a:endParaRPr>
          </a:p>
          <a:p>
            <a:pPr marL="0" lvl="0" indent="0" algn="l" rtl="0">
              <a:lnSpc>
                <a:spcPct val="90000"/>
              </a:lnSpc>
              <a:spcBef>
                <a:spcPts val="0"/>
              </a:spcBef>
              <a:spcAft>
                <a:spcPts val="0"/>
              </a:spcAft>
              <a:buClr>
                <a:schemeClr val="accent3"/>
              </a:buClr>
              <a:buSzPts val="2800"/>
              <a:buNone/>
            </a:pPr>
            <a:endParaRPr lang="en-US" dirty="0">
              <a:solidFill>
                <a:schemeClr val="bg2"/>
              </a:solidFill>
              <a:latin typeface="+mn-lt"/>
              <a:cs typeface="Calibri" panose="020F0502020204030204" pitchFamily="34" charset="0"/>
            </a:endParaRPr>
          </a:p>
          <a:p>
            <a:pPr marL="342900" indent="-342900">
              <a:spcBef>
                <a:spcPts val="0"/>
              </a:spcBef>
              <a:buClr>
                <a:schemeClr val="accent3"/>
              </a:buClr>
            </a:pPr>
            <a:r>
              <a:rPr lang="en-US" dirty="0">
                <a:solidFill>
                  <a:schemeClr val="bg2"/>
                </a:solidFill>
              </a:rPr>
              <a:t>Effective/coherent and principled responses</a:t>
            </a:r>
          </a:p>
          <a:p>
            <a:pPr marL="342900" indent="-342900">
              <a:spcBef>
                <a:spcPts val="0"/>
              </a:spcBef>
              <a:buClr>
                <a:schemeClr val="accent3"/>
              </a:buClr>
            </a:pPr>
            <a:r>
              <a:rPr lang="en-US" dirty="0">
                <a:solidFill>
                  <a:schemeClr val="bg2"/>
                </a:solidFill>
                <a:sym typeface="Arial"/>
              </a:rPr>
              <a:t>Inter-agency or multi-sectoral response </a:t>
            </a:r>
            <a:endParaRPr lang="en-US" dirty="0">
              <a:solidFill>
                <a:schemeClr val="bg2"/>
              </a:solidFill>
            </a:endParaRPr>
          </a:p>
          <a:p>
            <a:pPr marL="342900" indent="-342900">
              <a:spcBef>
                <a:spcPts val="0"/>
              </a:spcBef>
              <a:buClr>
                <a:schemeClr val="accent3"/>
              </a:buClr>
            </a:pPr>
            <a:r>
              <a:rPr lang="en-US" dirty="0">
                <a:solidFill>
                  <a:schemeClr val="bg2"/>
                </a:solidFill>
              </a:rPr>
              <a:t>Shared responsibility</a:t>
            </a:r>
          </a:p>
          <a:p>
            <a:pPr marL="0" indent="0">
              <a:spcBef>
                <a:spcPts val="0"/>
              </a:spcBef>
              <a:buClr>
                <a:schemeClr val="accent3"/>
              </a:buClr>
              <a:buNone/>
            </a:pPr>
            <a:endParaRPr lang="en-US" sz="2400" dirty="0">
              <a:solidFill>
                <a:schemeClr val="bg2"/>
              </a:solidFill>
              <a:latin typeface="+mn-lt"/>
              <a:cs typeface="Calibri" panose="020F0502020204030204" pitchFamily="34" charset="0"/>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p:txBody>
      </p:sp>
      <p:sp>
        <p:nvSpPr>
          <p:cNvPr id="5" name="Google Shape;322;p14">
            <a:extLst>
              <a:ext uri="{FF2B5EF4-FFF2-40B4-BE49-F238E27FC236}">
                <a16:creationId xmlns:a16="http://schemas.microsoft.com/office/drawing/2014/main" id="{D5370CD3-37BE-4D80-B70B-0E4F8F62D128}"/>
              </a:ext>
            </a:extLst>
          </p:cNvPr>
          <p:cNvSpPr txBox="1">
            <a:spLocks/>
          </p:cNvSpPr>
          <p:nvPr/>
        </p:nvSpPr>
        <p:spPr>
          <a:xfrm>
            <a:off x="7545281" y="1403265"/>
            <a:ext cx="5181600"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n-US" sz="2400" dirty="0">
              <a:solidFill>
                <a:schemeClr val="bg2"/>
              </a:solidFill>
            </a:endParaRPr>
          </a:p>
          <a:p>
            <a:pPr marL="0" indent="0">
              <a:buFont typeface="Arial"/>
              <a:buNone/>
            </a:pPr>
            <a:endParaRPr lang="en-US" sz="2400" dirty="0">
              <a:solidFill>
                <a:schemeClr val="bg2"/>
              </a:solidFill>
            </a:endParaRPr>
          </a:p>
          <a:p>
            <a:pPr marL="0" indent="0">
              <a:buClr>
                <a:schemeClr val="accent3"/>
              </a:buClr>
              <a:buNone/>
            </a:pPr>
            <a:r>
              <a:rPr lang="en-US" b="1" dirty="0">
                <a:solidFill>
                  <a:schemeClr val="bg2"/>
                </a:solidFill>
                <a:cs typeface="Calibri" panose="020F0502020204030204" pitchFamily="34" charset="0"/>
              </a:rPr>
              <a:t>St.</a:t>
            </a:r>
            <a:r>
              <a:rPr lang="en-US" b="1" dirty="0">
                <a:solidFill>
                  <a:schemeClr val="bg2"/>
                </a:solidFill>
                <a:latin typeface="+mn-lt"/>
                <a:cs typeface="Calibri" panose="020F0502020204030204" pitchFamily="34" charset="0"/>
              </a:rPr>
              <a:t> 2 : Human Resources</a:t>
            </a:r>
          </a:p>
          <a:p>
            <a:pPr marL="228600" indent="-241934">
              <a:buClr>
                <a:schemeClr val="accent3"/>
              </a:buClr>
            </a:pPr>
            <a:r>
              <a:rPr lang="fr-FR" dirty="0" err="1">
                <a:solidFill>
                  <a:schemeClr val="bg2"/>
                </a:solidFill>
              </a:rPr>
              <a:t>Skills</a:t>
            </a:r>
            <a:r>
              <a:rPr lang="fr-FR" dirty="0">
                <a:solidFill>
                  <a:schemeClr val="bg2"/>
                </a:solidFill>
              </a:rPr>
              <a:t> and expertise </a:t>
            </a:r>
            <a:r>
              <a:rPr lang="fr-FR" dirty="0" err="1">
                <a:solidFill>
                  <a:schemeClr val="bg2"/>
                </a:solidFill>
              </a:rPr>
              <a:t>needed</a:t>
            </a:r>
            <a:endParaRPr lang="fr-FR" dirty="0">
              <a:solidFill>
                <a:schemeClr val="bg2"/>
              </a:solidFill>
            </a:endParaRPr>
          </a:p>
          <a:p>
            <a:pPr marL="228600" indent="-241934">
              <a:buClr>
                <a:schemeClr val="accent3"/>
              </a:buClr>
            </a:pPr>
            <a:r>
              <a:rPr lang="en-US" dirty="0">
                <a:solidFill>
                  <a:schemeClr val="bg2"/>
                </a:solidFill>
                <a:latin typeface="Arial"/>
                <a:ea typeface="Arial"/>
                <a:cs typeface="Arial"/>
                <a:sym typeface="Arial"/>
              </a:rPr>
              <a:t>HR processes, procedures and policies </a:t>
            </a:r>
            <a:endParaRPr lang="fr-FR" dirty="0">
              <a:solidFill>
                <a:schemeClr val="bg2"/>
              </a:solidFill>
            </a:endParaRPr>
          </a:p>
          <a:p>
            <a:pPr marL="228600" indent="-241934">
              <a:buClr>
                <a:schemeClr val="accent3"/>
              </a:buClr>
            </a:pPr>
            <a:r>
              <a:rPr lang="en-US" dirty="0">
                <a:solidFill>
                  <a:schemeClr val="bg2"/>
                </a:solidFill>
              </a:rPr>
              <a:t>Safeguarding</a:t>
            </a:r>
            <a:br>
              <a:rPr lang="en-US" sz="2400" dirty="0">
                <a:solidFill>
                  <a:schemeClr val="bg2"/>
                </a:solidFill>
              </a:rPr>
            </a:br>
            <a:endParaRPr lang="en-US" sz="2400" dirty="0">
              <a:solidFill>
                <a:schemeClr val="bg2"/>
              </a:solidFill>
            </a:endParaRPr>
          </a:p>
        </p:txBody>
      </p:sp>
      <p:pic>
        <p:nvPicPr>
          <p:cNvPr id="3" name="Image 2">
            <a:extLst>
              <a:ext uri="{FF2B5EF4-FFF2-40B4-BE49-F238E27FC236}">
                <a16:creationId xmlns:a16="http://schemas.microsoft.com/office/drawing/2014/main" id="{C3975FE9-A39A-4675-88D3-4A208A3C3006}"/>
              </a:ext>
            </a:extLst>
          </p:cNvPr>
          <p:cNvPicPr>
            <a:picLocks noChangeAspect="1"/>
          </p:cNvPicPr>
          <p:nvPr/>
        </p:nvPicPr>
        <p:blipFill>
          <a:blip r:embed="rId3"/>
          <a:stretch>
            <a:fillRect/>
          </a:stretch>
        </p:blipFill>
        <p:spPr>
          <a:xfrm>
            <a:off x="0" y="0"/>
            <a:ext cx="2748643" cy="6858000"/>
          </a:xfrm>
          <a:prstGeom prst="rect">
            <a:avLst/>
          </a:prstGeom>
        </p:spPr>
      </p:pic>
      <p:pic>
        <p:nvPicPr>
          <p:cNvPr id="6" name="Image 5">
            <a:extLst>
              <a:ext uri="{FF2B5EF4-FFF2-40B4-BE49-F238E27FC236}">
                <a16:creationId xmlns:a16="http://schemas.microsoft.com/office/drawing/2014/main" id="{CF830070-2829-4143-ACEF-31C4FE7872A7}"/>
              </a:ext>
            </a:extLst>
          </p:cNvPr>
          <p:cNvPicPr>
            <a:picLocks noChangeAspect="1"/>
          </p:cNvPicPr>
          <p:nvPr/>
        </p:nvPicPr>
        <p:blipFill>
          <a:blip r:embed="rId4"/>
          <a:stretch>
            <a:fillRect/>
          </a:stretch>
        </p:blipFill>
        <p:spPr>
          <a:xfrm>
            <a:off x="6390628" y="1154634"/>
            <a:ext cx="947204" cy="972129"/>
          </a:xfrm>
          <a:prstGeom prst="rect">
            <a:avLst/>
          </a:prstGeom>
        </p:spPr>
      </p:pic>
      <p:pic>
        <p:nvPicPr>
          <p:cNvPr id="12" name="Google Shape;325;p14" descr="Screen Shot 2019-10-08 at 5.13.57 PM.png">
            <a:extLst>
              <a:ext uri="{FF2B5EF4-FFF2-40B4-BE49-F238E27FC236}">
                <a16:creationId xmlns:a16="http://schemas.microsoft.com/office/drawing/2014/main" id="{6CC3F906-1503-4872-BE97-954905B252F0}"/>
              </a:ext>
            </a:extLst>
          </p:cNvPr>
          <p:cNvPicPr preferRelativeResize="0"/>
          <p:nvPr/>
        </p:nvPicPr>
        <p:blipFill rotWithShape="1">
          <a:blip r:embed="rId5">
            <a:alphaModFix/>
          </a:blip>
          <a:srcRect/>
          <a:stretch/>
        </p:blipFill>
        <p:spPr>
          <a:xfrm>
            <a:off x="6755318" y="3670290"/>
            <a:ext cx="887803" cy="724367"/>
          </a:xfrm>
          <a:prstGeom prst="rect">
            <a:avLst/>
          </a:prstGeom>
          <a:noFill/>
          <a:ln>
            <a:noFill/>
          </a:ln>
        </p:spPr>
      </p:pic>
      <p:pic>
        <p:nvPicPr>
          <p:cNvPr id="13" name="Google Shape;326;p14" descr="Screen Shot 2019-10-08 at 5.14.22 PM.png">
            <a:extLst>
              <a:ext uri="{FF2B5EF4-FFF2-40B4-BE49-F238E27FC236}">
                <a16:creationId xmlns:a16="http://schemas.microsoft.com/office/drawing/2014/main" id="{2934EDF7-2236-4B53-B9AC-947E96FCE680}"/>
              </a:ext>
            </a:extLst>
          </p:cNvPr>
          <p:cNvPicPr preferRelativeResize="0"/>
          <p:nvPr/>
        </p:nvPicPr>
        <p:blipFill rotWithShape="1">
          <a:blip r:embed="rId6">
            <a:alphaModFix/>
          </a:blip>
          <a:srcRect/>
          <a:stretch/>
        </p:blipFill>
        <p:spPr>
          <a:xfrm>
            <a:off x="10391175" y="4070635"/>
            <a:ext cx="716907" cy="907475"/>
          </a:xfrm>
          <a:prstGeom prst="rect">
            <a:avLst/>
          </a:prstGeom>
          <a:noFill/>
          <a:ln>
            <a:noFill/>
          </a:ln>
        </p:spPr>
      </p:pic>
      <p:pic>
        <p:nvPicPr>
          <p:cNvPr id="11" name="Image 10">
            <a:extLst>
              <a:ext uri="{FF2B5EF4-FFF2-40B4-BE49-F238E27FC236}">
                <a16:creationId xmlns:a16="http://schemas.microsoft.com/office/drawing/2014/main" id="{0A120899-B15F-4D5E-A7B9-1DB92BFA6A57}"/>
              </a:ext>
            </a:extLst>
          </p:cNvPr>
          <p:cNvPicPr>
            <a:picLocks noChangeAspect="1"/>
          </p:cNvPicPr>
          <p:nvPr/>
        </p:nvPicPr>
        <p:blipFill>
          <a:blip r:embed="rId7"/>
          <a:stretch>
            <a:fillRect/>
          </a:stretch>
        </p:blipFill>
        <p:spPr>
          <a:xfrm>
            <a:off x="9348591" y="1084746"/>
            <a:ext cx="1125977" cy="1111903"/>
          </a:xfrm>
          <a:prstGeom prst="rect">
            <a:avLst/>
          </a:prstGeom>
        </p:spPr>
      </p:pic>
      <p:sp>
        <p:nvSpPr>
          <p:cNvPr id="16" name="Google Shape;322;p14">
            <a:extLst>
              <a:ext uri="{FF2B5EF4-FFF2-40B4-BE49-F238E27FC236}">
                <a16:creationId xmlns:a16="http://schemas.microsoft.com/office/drawing/2014/main" id="{B989E4F9-ADB1-4ED1-B7AB-161F75ED6467}"/>
              </a:ext>
            </a:extLst>
          </p:cNvPr>
          <p:cNvSpPr txBox="1">
            <a:spLocks/>
          </p:cNvSpPr>
          <p:nvPr/>
        </p:nvSpPr>
        <p:spPr>
          <a:xfrm>
            <a:off x="4254982" y="4855057"/>
            <a:ext cx="6468435" cy="250969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Clr>
                <a:schemeClr val="accent3"/>
              </a:buClr>
              <a:buNone/>
            </a:pPr>
            <a:r>
              <a:rPr lang="en-US" b="1" dirty="0">
                <a:solidFill>
                  <a:schemeClr val="bg2"/>
                </a:solidFill>
                <a:cs typeface="Calibri" panose="020F0502020204030204" pitchFamily="34" charset="0"/>
              </a:rPr>
              <a:t>St.</a:t>
            </a:r>
            <a:r>
              <a:rPr lang="en-US" b="1" dirty="0">
                <a:solidFill>
                  <a:schemeClr val="bg2"/>
                </a:solidFill>
                <a:latin typeface="+mn-lt"/>
                <a:cs typeface="Calibri" panose="020F0502020204030204" pitchFamily="34" charset="0"/>
              </a:rPr>
              <a:t> 3: Communications &amp; advocacy</a:t>
            </a:r>
            <a:endParaRPr lang="en-US" dirty="0">
              <a:solidFill>
                <a:schemeClr val="bg2"/>
              </a:solidFill>
              <a:latin typeface="+mn-lt"/>
              <a:cs typeface="Calibri" panose="020F0502020204030204" pitchFamily="34" charset="0"/>
            </a:endParaRPr>
          </a:p>
          <a:p>
            <a:pPr marL="342900" indent="-342900">
              <a:spcBef>
                <a:spcPts val="0"/>
              </a:spcBef>
              <a:buClr>
                <a:schemeClr val="accent3"/>
              </a:buClr>
            </a:pPr>
            <a:r>
              <a:rPr lang="en-US" dirty="0">
                <a:solidFill>
                  <a:schemeClr val="bg2"/>
                </a:solidFill>
              </a:rPr>
              <a:t>Dignity, best interests and safety </a:t>
            </a:r>
          </a:p>
          <a:p>
            <a:pPr marL="342900" indent="-342900">
              <a:spcBef>
                <a:spcPts val="0"/>
              </a:spcBef>
              <a:buClr>
                <a:schemeClr val="accent3"/>
              </a:buClr>
            </a:pPr>
            <a:r>
              <a:rPr lang="en-US" dirty="0">
                <a:solidFill>
                  <a:schemeClr val="bg2"/>
                </a:solidFill>
              </a:rPr>
              <a:t>Children’s voices </a:t>
            </a:r>
            <a:r>
              <a:rPr lang="en-US" dirty="0">
                <a:solidFill>
                  <a:schemeClr val="bg2"/>
                </a:solidFill>
                <a:sym typeface="Arial"/>
              </a:rPr>
              <a:t>and empowerment</a:t>
            </a:r>
            <a:endParaRPr lang="en-US" dirty="0">
              <a:solidFill>
                <a:schemeClr val="bg2"/>
              </a:solidFill>
            </a:endParaRPr>
          </a:p>
          <a:p>
            <a:pPr marL="0" indent="0">
              <a:spcBef>
                <a:spcPts val="0"/>
              </a:spcBef>
              <a:buClr>
                <a:schemeClr val="accent3"/>
              </a:buClr>
              <a:buFont typeface="Arial"/>
              <a:buNone/>
            </a:pPr>
            <a:endParaRPr lang="en-US" sz="2400" b="1" dirty="0">
              <a:solidFill>
                <a:schemeClr val="bg2"/>
              </a:solidFill>
              <a:latin typeface="+mn-lt"/>
              <a:cs typeface="Calibri" panose="020F0502020204030204" pitchFamily="34" charset="0"/>
            </a:endParaRPr>
          </a:p>
          <a:p>
            <a:pPr marL="0" indent="0">
              <a:spcBef>
                <a:spcPts val="0"/>
              </a:spcBef>
              <a:buClr>
                <a:schemeClr val="accent3"/>
              </a:buClr>
              <a:buFont typeface="Arial"/>
              <a:buNone/>
            </a:pPr>
            <a:endParaRPr lang="en-US" sz="2400" b="1" dirty="0">
              <a:solidFill>
                <a:schemeClr val="bg2"/>
              </a:solidFill>
              <a:latin typeface="+mn-lt"/>
              <a:cs typeface="Calibri" panose="020F0502020204030204" pitchFamily="34" charset="0"/>
            </a:endParaRPr>
          </a:p>
        </p:txBody>
      </p:sp>
      <p:pic>
        <p:nvPicPr>
          <p:cNvPr id="17" name="Google Shape;327;p14" descr="Screen Shot 2019-10-08 at 5.14.15 PM.png">
            <a:extLst>
              <a:ext uri="{FF2B5EF4-FFF2-40B4-BE49-F238E27FC236}">
                <a16:creationId xmlns:a16="http://schemas.microsoft.com/office/drawing/2014/main" id="{E8013D6F-87B2-480E-A0B0-E106F10CA5B1}"/>
              </a:ext>
            </a:extLst>
          </p:cNvPr>
          <p:cNvPicPr preferRelativeResize="0"/>
          <p:nvPr/>
        </p:nvPicPr>
        <p:blipFill rotWithShape="1">
          <a:blip r:embed="rId8">
            <a:alphaModFix/>
          </a:blip>
          <a:srcRect/>
          <a:stretch/>
        </p:blipFill>
        <p:spPr>
          <a:xfrm>
            <a:off x="3384720" y="5385767"/>
            <a:ext cx="804694" cy="724139"/>
          </a:xfrm>
          <a:prstGeom prst="rect">
            <a:avLst/>
          </a:prstGeom>
          <a:noFill/>
          <a:ln>
            <a:noFill/>
          </a:ln>
        </p:spPr>
      </p:pic>
      <p:pic>
        <p:nvPicPr>
          <p:cNvPr id="15" name="Image 14">
            <a:extLst>
              <a:ext uri="{FF2B5EF4-FFF2-40B4-BE49-F238E27FC236}">
                <a16:creationId xmlns:a16="http://schemas.microsoft.com/office/drawing/2014/main" id="{511C1452-39B5-4322-8028-5D9EAF1BC2AD}"/>
              </a:ext>
            </a:extLst>
          </p:cNvPr>
          <p:cNvPicPr>
            <a:picLocks noChangeAspect="1"/>
          </p:cNvPicPr>
          <p:nvPr/>
        </p:nvPicPr>
        <p:blipFill>
          <a:blip r:embed="rId9"/>
          <a:stretch>
            <a:fillRect/>
          </a:stretch>
        </p:blipFill>
        <p:spPr>
          <a:xfrm flipV="1">
            <a:off x="10930866" y="4945377"/>
            <a:ext cx="1005819" cy="10187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uiExpand="1" build="p"/>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696705" y="227119"/>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1 – description of the Standards</a:t>
            </a:r>
            <a:endParaRPr dirty="0"/>
          </a:p>
        </p:txBody>
      </p:sp>
      <p:sp>
        <p:nvSpPr>
          <p:cNvPr id="330" name="Google Shape;330;p15"/>
          <p:cNvSpPr txBox="1">
            <a:spLocks noGrp="1"/>
          </p:cNvSpPr>
          <p:nvPr>
            <p:ph sz="half" idx="1"/>
          </p:nvPr>
        </p:nvSpPr>
        <p:spPr>
          <a:xfrm>
            <a:off x="2696704" y="1961706"/>
            <a:ext cx="4078631" cy="4108354"/>
          </a:xfrm>
          <a:prstGeom prst="rect">
            <a:avLst/>
          </a:prstGeom>
          <a:noFill/>
          <a:ln>
            <a:noFill/>
          </a:ln>
        </p:spPr>
        <p:txBody>
          <a:bodyPr spcFirstLastPara="1" wrap="square" lIns="91425" tIns="45700" rIns="91425" bIns="45700" anchor="t" anchorCtr="0">
            <a:normAutofit fontScale="70000" lnSpcReduction="20000"/>
          </a:bodyPr>
          <a:lstStyle/>
          <a:p>
            <a:pPr marL="0" lvl="0" indent="0">
              <a:spcBef>
                <a:spcPts val="0"/>
              </a:spcBef>
              <a:buClr>
                <a:schemeClr val="accent3"/>
              </a:buClr>
              <a:buSzPct val="100000"/>
              <a:buNone/>
            </a:pPr>
            <a:r>
              <a:rPr lang="en-US" sz="3400" b="1" dirty="0">
                <a:solidFill>
                  <a:schemeClr val="bg2"/>
                </a:solidFill>
                <a:cs typeface="Calibri" panose="020F0502020204030204" pitchFamily="34" charset="0"/>
              </a:rPr>
              <a:t>St. 4: PCM</a:t>
            </a:r>
          </a:p>
          <a:p>
            <a:pPr indent="-457200">
              <a:spcBef>
                <a:spcPts val="0"/>
              </a:spcBef>
              <a:buClr>
                <a:schemeClr val="accent3"/>
              </a:buClr>
              <a:buSzPct val="100000"/>
            </a:pPr>
            <a:endParaRPr lang="en-US" dirty="0">
              <a:solidFill>
                <a:schemeClr val="bg2"/>
              </a:solidFill>
              <a:sym typeface="Arial"/>
            </a:endParaRPr>
          </a:p>
          <a:p>
            <a:pPr marL="342900" indent="-342900">
              <a:lnSpc>
                <a:spcPct val="110000"/>
              </a:lnSpc>
              <a:buClr>
                <a:schemeClr val="accent3"/>
              </a:buClr>
              <a:buSzPct val="100000"/>
            </a:pPr>
            <a:r>
              <a:rPr lang="en-US" sz="3400" dirty="0">
                <a:solidFill>
                  <a:schemeClr val="bg2"/>
                </a:solidFill>
                <a:sym typeface="Arial"/>
              </a:rPr>
              <a:t>CP focus to PCM</a:t>
            </a:r>
          </a:p>
          <a:p>
            <a:pPr marL="342900" indent="-342900">
              <a:lnSpc>
                <a:spcPct val="110000"/>
              </a:lnSpc>
              <a:buClr>
                <a:schemeClr val="accent3"/>
              </a:buClr>
              <a:buSzPct val="100000"/>
            </a:pPr>
            <a:r>
              <a:rPr lang="en-US" sz="3400" dirty="0">
                <a:solidFill>
                  <a:schemeClr val="bg2"/>
                </a:solidFill>
                <a:sym typeface="Arial"/>
              </a:rPr>
              <a:t>Processes and methodologies to design, plan, manage, monitor, and evaluate</a:t>
            </a:r>
          </a:p>
          <a:p>
            <a:pPr marL="342900" indent="-342900">
              <a:lnSpc>
                <a:spcPct val="110000"/>
              </a:lnSpc>
              <a:buClr>
                <a:schemeClr val="accent3"/>
              </a:buClr>
              <a:buSzPct val="100000"/>
            </a:pPr>
            <a:r>
              <a:rPr lang="en-US" sz="3400" dirty="0">
                <a:solidFill>
                  <a:schemeClr val="bg2"/>
                </a:solidFill>
                <a:sym typeface="Arial"/>
              </a:rPr>
              <a:t>Assessment of risks and needs</a:t>
            </a:r>
          </a:p>
          <a:p>
            <a:pPr marL="342900" indent="-342900">
              <a:lnSpc>
                <a:spcPct val="110000"/>
              </a:lnSpc>
              <a:buClr>
                <a:schemeClr val="accent3"/>
              </a:buClr>
              <a:buSzPct val="100000"/>
            </a:pPr>
            <a:r>
              <a:rPr lang="en-US" sz="3400" dirty="0">
                <a:solidFill>
                  <a:schemeClr val="bg2"/>
                </a:solidFill>
              </a:rPr>
              <a:t>Dignity, inclusion, participation</a:t>
            </a:r>
            <a:endParaRPr sz="3400" dirty="0">
              <a:solidFill>
                <a:schemeClr val="bg2"/>
              </a:solidFil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631624" y="1641752"/>
            <a:ext cx="5181600" cy="25635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solidFill>
                  <a:schemeClr val="bg2"/>
                </a:solidFill>
                <a:cs typeface="Calibri" panose="020F0502020204030204" pitchFamily="34" charset="0"/>
              </a:rPr>
              <a:t>St.</a:t>
            </a:r>
            <a:r>
              <a:rPr lang="en-US" sz="2400" b="1" dirty="0">
                <a:solidFill>
                  <a:schemeClr val="bg2"/>
                </a:solidFill>
              </a:rPr>
              <a:t> 5: IM</a:t>
            </a:r>
            <a:endParaRPr lang="en-US" sz="2400" dirty="0">
              <a:solidFill>
                <a:schemeClr val="bg2"/>
              </a:solidFill>
              <a:latin typeface="Arial"/>
              <a:ea typeface="Arial"/>
              <a:cs typeface="Arial"/>
              <a:sym typeface="Arial"/>
            </a:endParaRPr>
          </a:p>
          <a:p>
            <a:pPr marL="342900" indent="-342900">
              <a:buClr>
                <a:schemeClr val="accent3"/>
              </a:buClr>
              <a:buSzPct val="100000"/>
            </a:pPr>
            <a:r>
              <a:rPr lang="en-US" sz="2400" dirty="0">
                <a:solidFill>
                  <a:schemeClr val="bg2"/>
                </a:solidFill>
              </a:rPr>
              <a:t>Child protection-focused IM guidance </a:t>
            </a:r>
          </a:p>
          <a:p>
            <a:pPr marL="342900" indent="-342900">
              <a:buClr>
                <a:schemeClr val="accent3"/>
              </a:buClr>
              <a:buSzPct val="100000"/>
            </a:pPr>
            <a:r>
              <a:rPr lang="en-US" sz="2400" dirty="0">
                <a:solidFill>
                  <a:schemeClr val="bg2"/>
                </a:solidFill>
                <a:sym typeface="Arial"/>
              </a:rPr>
              <a:t>Ethical concerns </a:t>
            </a:r>
            <a:endParaRPr lang="fr-FR" sz="2400" dirty="0">
              <a:solidFill>
                <a:schemeClr val="bg2"/>
              </a:solidFill>
            </a:endParaRPr>
          </a:p>
          <a:p>
            <a:pPr marL="342900" indent="-342900">
              <a:buClr>
                <a:schemeClr val="accent3"/>
              </a:buClr>
              <a:buSzPct val="100000"/>
            </a:pPr>
            <a:r>
              <a:rPr lang="fr-FR" sz="2400" dirty="0">
                <a:solidFill>
                  <a:schemeClr val="bg2"/>
                </a:solidFill>
              </a:rPr>
              <a:t>PIM Framework</a:t>
            </a:r>
            <a:r>
              <a:rPr lang="en-US" sz="2400" dirty="0">
                <a:solidFill>
                  <a:schemeClr val="bg2"/>
                </a:solidFill>
                <a:sym typeface="Arial"/>
              </a:rPr>
              <a:t> </a:t>
            </a:r>
          </a:p>
          <a:p>
            <a:pPr marL="0" indent="0">
              <a:buClr>
                <a:schemeClr val="accent3"/>
              </a:buClr>
              <a:buSzPct val="100000"/>
              <a:buNone/>
            </a:pPr>
            <a:r>
              <a:rPr lang="en-US" sz="2400" dirty="0">
                <a:solidFill>
                  <a:schemeClr val="bg2"/>
                </a:solidFill>
                <a:sym typeface="Arial"/>
              </a:rPr>
              <a:t> </a:t>
            </a:r>
            <a:br>
              <a:rPr lang="en-US" sz="2400" dirty="0">
                <a:solidFill>
                  <a:schemeClr val="bg2"/>
                </a:solidFill>
              </a:rPr>
            </a:br>
            <a:endParaRPr lang="en-US" sz="2400" dirty="0">
              <a:solidFill>
                <a:schemeClr val="bg2"/>
              </a:solidFill>
            </a:endParaRPr>
          </a:p>
        </p:txBody>
      </p:sp>
      <p:pic>
        <p:nvPicPr>
          <p:cNvPr id="7" name="Image 6">
            <a:extLst>
              <a:ext uri="{FF2B5EF4-FFF2-40B4-BE49-F238E27FC236}">
                <a16:creationId xmlns:a16="http://schemas.microsoft.com/office/drawing/2014/main" id="{88531741-31EC-4819-A009-66EDC610965E}"/>
              </a:ext>
            </a:extLst>
          </p:cNvPr>
          <p:cNvPicPr>
            <a:picLocks noChangeAspect="1"/>
          </p:cNvPicPr>
          <p:nvPr/>
        </p:nvPicPr>
        <p:blipFill>
          <a:blip r:embed="rId3"/>
          <a:stretch>
            <a:fillRect/>
          </a:stretch>
        </p:blipFill>
        <p:spPr>
          <a:xfrm>
            <a:off x="0" y="0"/>
            <a:ext cx="2748643" cy="6858000"/>
          </a:xfrm>
          <a:prstGeom prst="rect">
            <a:avLst/>
          </a:prstGeom>
        </p:spPr>
      </p:pic>
      <p:pic>
        <p:nvPicPr>
          <p:cNvPr id="8" name="Google Shape;327;p14" descr="Screen Shot 2019-10-08 at 5.14.15 PM.png">
            <a:extLst>
              <a:ext uri="{FF2B5EF4-FFF2-40B4-BE49-F238E27FC236}">
                <a16:creationId xmlns:a16="http://schemas.microsoft.com/office/drawing/2014/main" id="{BE3D3731-40D1-43F5-8C0A-810612AF5F6F}"/>
              </a:ext>
            </a:extLst>
          </p:cNvPr>
          <p:cNvPicPr preferRelativeResize="0"/>
          <p:nvPr/>
        </p:nvPicPr>
        <p:blipFill rotWithShape="1">
          <a:blip r:embed="rId4">
            <a:alphaModFix/>
          </a:blip>
          <a:srcRect/>
          <a:stretch/>
        </p:blipFill>
        <p:spPr>
          <a:xfrm>
            <a:off x="5445348" y="1519488"/>
            <a:ext cx="804694" cy="724139"/>
          </a:xfrm>
          <a:prstGeom prst="rect">
            <a:avLst/>
          </a:prstGeom>
          <a:noFill/>
          <a:ln>
            <a:noFill/>
          </a:ln>
        </p:spPr>
      </p:pic>
      <p:pic>
        <p:nvPicPr>
          <p:cNvPr id="9" name="Image 8">
            <a:extLst>
              <a:ext uri="{FF2B5EF4-FFF2-40B4-BE49-F238E27FC236}">
                <a16:creationId xmlns:a16="http://schemas.microsoft.com/office/drawing/2014/main" id="{2E8F8AAE-AA06-4F61-96A3-5FB1AB3DB548}"/>
              </a:ext>
            </a:extLst>
          </p:cNvPr>
          <p:cNvPicPr>
            <a:picLocks noChangeAspect="1"/>
          </p:cNvPicPr>
          <p:nvPr/>
        </p:nvPicPr>
        <p:blipFill>
          <a:blip r:embed="rId5"/>
          <a:stretch>
            <a:fillRect/>
          </a:stretch>
        </p:blipFill>
        <p:spPr>
          <a:xfrm>
            <a:off x="4539197" y="1392209"/>
            <a:ext cx="852639" cy="851418"/>
          </a:xfrm>
          <a:prstGeom prst="rect">
            <a:avLst/>
          </a:prstGeom>
        </p:spPr>
      </p:pic>
      <p:sp>
        <p:nvSpPr>
          <p:cNvPr id="11" name="Google Shape;330;p15">
            <a:extLst>
              <a:ext uri="{FF2B5EF4-FFF2-40B4-BE49-F238E27FC236}">
                <a16:creationId xmlns:a16="http://schemas.microsoft.com/office/drawing/2014/main" id="{D0E2FB33-471A-4871-8173-6FF90B723D9E}"/>
              </a:ext>
            </a:extLst>
          </p:cNvPr>
          <p:cNvSpPr txBox="1">
            <a:spLocks/>
          </p:cNvSpPr>
          <p:nvPr/>
        </p:nvSpPr>
        <p:spPr>
          <a:xfrm>
            <a:off x="7817236" y="4294401"/>
            <a:ext cx="5181600" cy="25635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solidFill>
                  <a:schemeClr val="bg2"/>
                </a:solidFill>
                <a:cs typeface="Calibri" panose="020F0502020204030204" pitchFamily="34" charset="0"/>
              </a:rPr>
              <a:t>St.</a:t>
            </a:r>
            <a:r>
              <a:rPr lang="en-US" sz="2400" b="1" dirty="0">
                <a:solidFill>
                  <a:schemeClr val="bg2"/>
                </a:solidFill>
              </a:rPr>
              <a:t> 6: CP Monitoring</a:t>
            </a:r>
            <a:endParaRPr lang="en-US" sz="2400" dirty="0">
              <a:solidFill>
                <a:schemeClr val="bg2"/>
              </a:solidFill>
              <a:latin typeface="Arial"/>
              <a:ea typeface="Arial"/>
              <a:cs typeface="Arial"/>
              <a:sym typeface="Arial"/>
            </a:endParaRPr>
          </a:p>
          <a:p>
            <a:pPr marL="342900" indent="-342900">
              <a:buClr>
                <a:schemeClr val="accent3"/>
              </a:buClr>
              <a:buSzPct val="100000"/>
            </a:pPr>
            <a:r>
              <a:rPr lang="en-US" sz="2400" dirty="0">
                <a:solidFill>
                  <a:schemeClr val="bg2"/>
                </a:solidFill>
                <a:sym typeface="Arial"/>
              </a:rPr>
              <a:t>CP risks, violations and capacities </a:t>
            </a:r>
            <a:endParaRPr lang="en-US" sz="2400" dirty="0">
              <a:solidFill>
                <a:schemeClr val="bg2"/>
              </a:solidFill>
            </a:endParaRPr>
          </a:p>
          <a:p>
            <a:pPr marL="342900" indent="-342900">
              <a:buClr>
                <a:schemeClr val="accent3"/>
              </a:buClr>
              <a:buSzPct val="100000"/>
            </a:pPr>
            <a:r>
              <a:rPr lang="fr-FR" sz="2400" dirty="0">
                <a:solidFill>
                  <a:schemeClr val="bg2"/>
                </a:solidFill>
              </a:rPr>
              <a:t>Principles of monitoring</a:t>
            </a:r>
          </a:p>
          <a:p>
            <a:pPr marL="342900" indent="-342900">
              <a:buClr>
                <a:schemeClr val="accent3"/>
              </a:buClr>
              <a:buSzPct val="100000"/>
            </a:pPr>
            <a:r>
              <a:rPr lang="fr-FR" sz="2400" dirty="0" err="1">
                <a:solidFill>
                  <a:schemeClr val="bg2"/>
                </a:solidFill>
              </a:rPr>
              <a:t>Secondary</a:t>
            </a:r>
            <a:r>
              <a:rPr lang="fr-FR" sz="2400" dirty="0">
                <a:solidFill>
                  <a:schemeClr val="bg2"/>
                </a:solidFill>
              </a:rPr>
              <a:t> Data collection</a:t>
            </a:r>
            <a:endParaRPr lang="en-US" sz="2400" dirty="0">
              <a:solidFill>
                <a:schemeClr val="bg2"/>
              </a:solidFill>
            </a:endParaRPr>
          </a:p>
        </p:txBody>
      </p:sp>
      <p:pic>
        <p:nvPicPr>
          <p:cNvPr id="12" name="Google Shape;327;p14" descr="Screen Shot 2019-10-08 at 5.14.15 PM.png">
            <a:extLst>
              <a:ext uri="{FF2B5EF4-FFF2-40B4-BE49-F238E27FC236}">
                <a16:creationId xmlns:a16="http://schemas.microsoft.com/office/drawing/2014/main" id="{23F88DA9-2C4C-451E-B8A5-42CA5441EFD3}"/>
              </a:ext>
            </a:extLst>
          </p:cNvPr>
          <p:cNvPicPr preferRelativeResize="0"/>
          <p:nvPr/>
        </p:nvPicPr>
        <p:blipFill rotWithShape="1">
          <a:blip r:embed="rId4">
            <a:alphaModFix/>
          </a:blip>
          <a:srcRect/>
          <a:stretch/>
        </p:blipFill>
        <p:spPr>
          <a:xfrm>
            <a:off x="11039234" y="4102850"/>
            <a:ext cx="804694" cy="724139"/>
          </a:xfrm>
          <a:prstGeom prst="rect">
            <a:avLst/>
          </a:prstGeom>
          <a:noFill/>
          <a:ln>
            <a:noFill/>
          </a:ln>
        </p:spPr>
      </p:pic>
      <p:pic>
        <p:nvPicPr>
          <p:cNvPr id="10" name="Image 9">
            <a:extLst>
              <a:ext uri="{FF2B5EF4-FFF2-40B4-BE49-F238E27FC236}">
                <a16:creationId xmlns:a16="http://schemas.microsoft.com/office/drawing/2014/main" id="{A521F60D-F4F3-42B9-B2B5-BF59C5E74E5C}"/>
              </a:ext>
            </a:extLst>
          </p:cNvPr>
          <p:cNvPicPr>
            <a:picLocks noChangeAspect="1"/>
          </p:cNvPicPr>
          <p:nvPr/>
        </p:nvPicPr>
        <p:blipFill>
          <a:blip r:embed="rId6"/>
          <a:stretch>
            <a:fillRect/>
          </a:stretch>
        </p:blipFill>
        <p:spPr>
          <a:xfrm>
            <a:off x="5252936" y="5731613"/>
            <a:ext cx="1060156" cy="10408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
                                            <p:txEl>
                                              <p:pRg st="1" end="1"/>
                                            </p:txEl>
                                          </p:spTgt>
                                        </p:tgtEl>
                                        <p:attrNameLst>
                                          <p:attrName>style.visibility</p:attrName>
                                        </p:attrNameLst>
                                      </p:cBhvr>
                                      <p:to>
                                        <p:strVal val="visible"/>
                                      </p:to>
                                    </p:set>
                                    <p:animEffect transition="in" filter="fade">
                                      <p:cBhvr>
                                        <p:cTn id="44" dur="1000"/>
                                        <p:tgtEl>
                                          <p:spTgt spid="6">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Effect transition="in" filter="fade">
                                      <p:cBhvr>
                                        <p:cTn id="49" dur="1000"/>
                                        <p:tgtEl>
                                          <p:spTgt spid="6">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6">
                                            <p:txEl>
                                              <p:pRg st="4" end="4"/>
                                            </p:txEl>
                                          </p:spTgt>
                                        </p:tgtEl>
                                        <p:attrNameLst>
                                          <p:attrName>style.visibility</p:attrName>
                                        </p:attrNameLst>
                                      </p:cBhvr>
                                      <p:to>
                                        <p:strVal val="visible"/>
                                      </p:to>
                                    </p:set>
                                    <p:animEffect transition="in" filter="fade">
                                      <p:cBhvr>
                                        <p:cTn id="54" dur="1000"/>
                                        <p:tgtEl>
                                          <p:spTgt spid="6">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6">
                                            <p:txEl>
                                              <p:pRg st="3" end="3"/>
                                            </p:txEl>
                                          </p:spTgt>
                                        </p:tgtEl>
                                        <p:attrNameLst>
                                          <p:attrName>style.visibility</p:attrName>
                                        </p:attrNameLst>
                                      </p:cBhvr>
                                      <p:to>
                                        <p:strVal val="visible"/>
                                      </p:to>
                                    </p:set>
                                    <p:animEffect transition="in" filter="fade">
                                      <p:cBhvr>
                                        <p:cTn id="59" dur="1000"/>
                                        <p:tgtEl>
                                          <p:spTgt spid="6">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1">
                                            <p:txEl>
                                              <p:pRg st="0" end="0"/>
                                            </p:txEl>
                                          </p:spTgt>
                                        </p:tgtEl>
                                        <p:attrNameLst>
                                          <p:attrName>style.visibility</p:attrName>
                                        </p:attrNameLst>
                                      </p:cBhvr>
                                      <p:to>
                                        <p:strVal val="visible"/>
                                      </p:to>
                                    </p:set>
                                    <p:animEffect transition="in" filter="fade">
                                      <p:cBhvr>
                                        <p:cTn id="64" dur="1000"/>
                                        <p:tgtEl>
                                          <p:spTgt spid="11">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1">
                                            <p:txEl>
                                              <p:pRg st="1" end="1"/>
                                            </p:txEl>
                                          </p:spTgt>
                                        </p:tgtEl>
                                        <p:attrNameLst>
                                          <p:attrName>style.visibility</p:attrName>
                                        </p:attrNameLst>
                                      </p:cBhvr>
                                      <p:to>
                                        <p:strVal val="visible"/>
                                      </p:to>
                                    </p:set>
                                    <p:animEffect transition="in" filter="fade">
                                      <p:cBhvr>
                                        <p:cTn id="69" dur="1000"/>
                                        <p:tgtEl>
                                          <p:spTgt spid="11">
                                            <p:txEl>
                                              <p:pRg st="1" end="1"/>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1">
                                            <p:txEl>
                                              <p:pRg st="2" end="2"/>
                                            </p:txEl>
                                          </p:spTgt>
                                        </p:tgtEl>
                                        <p:attrNameLst>
                                          <p:attrName>style.visibility</p:attrName>
                                        </p:attrNameLst>
                                      </p:cBhvr>
                                      <p:to>
                                        <p:strVal val="visible"/>
                                      </p:to>
                                    </p:set>
                                    <p:animEffect transition="in" filter="fade">
                                      <p:cBhvr>
                                        <p:cTn id="74" dur="1000"/>
                                        <p:tgtEl>
                                          <p:spTgt spid="11">
                                            <p:txEl>
                                              <p:pRg st="2" end="2"/>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11">
                                            <p:txEl>
                                              <p:pRg st="3" end="3"/>
                                            </p:txEl>
                                          </p:spTgt>
                                        </p:tgtEl>
                                        <p:attrNameLst>
                                          <p:attrName>style.visibility</p:attrName>
                                        </p:attrNameLst>
                                      </p:cBhvr>
                                      <p:to>
                                        <p:strVal val="visible"/>
                                      </p:to>
                                    </p:set>
                                    <p:animEffect transition="in" filter="fade">
                                      <p:cBhvr>
                                        <p:cTn id="79" dur="1000"/>
                                        <p:tgtEl>
                                          <p:spTgt spid="11">
                                            <p:txEl>
                                              <p:pRg st="3" end="3"/>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600438"/>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Pillar 1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a:t>
            </a:r>
            <a:r>
              <a:rPr lang="en-GB"/>
              <a:t>Pillar 1 </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Pillar 1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5183</TotalTime>
  <Words>3449</Words>
  <Application>Microsoft Office PowerPoint</Application>
  <PresentationFormat>Widescreen</PresentationFormat>
  <Paragraphs>237</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The Minimum Standards for Child Protection in Humanitarian Action  CPMS</vt:lpstr>
      <vt:lpstr>Aim of the Standards </vt:lpstr>
      <vt:lpstr>PowerPoint Presentation</vt:lpstr>
      <vt:lpstr>Pillar 1 – to ensure a quality response</vt:lpstr>
      <vt:lpstr>Pillar 1 – description of the Standards</vt:lpstr>
      <vt:lpstr>Pillar 1 – description of the Standards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106</cp:revision>
  <dcterms:created xsi:type="dcterms:W3CDTF">2017-12-20T18:51:03Z</dcterms:created>
  <dcterms:modified xsi:type="dcterms:W3CDTF">2022-05-24T02:31:22Z</dcterms:modified>
</cp:coreProperties>
</file>