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381" r:id="rId2"/>
    <p:sldId id="290" r:id="rId3"/>
    <p:sldId id="383" r:id="rId4"/>
    <p:sldId id="262" r:id="rId5"/>
    <p:sldId id="387" r:id="rId6"/>
    <p:sldId id="288" r:id="rId7"/>
    <p:sldId id="380" r:id="rId8"/>
    <p:sldId id="267" r:id="rId9"/>
    <p:sldId id="268" r:id="rId10"/>
    <p:sldId id="287" r:id="rId11"/>
    <p:sldId id="384" r:id="rId12"/>
    <p:sldId id="296"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Calibri Light" panose="020F0302020204030204" pitchFamily="34" charset="0"/>
      <p:regular r:id="rId19"/>
      <p:italic r:id="rId20"/>
    </p:embeddedFont>
    <p:embeddedFont>
      <p:font typeface="Helvetica Neue"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C6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7604" autoAdjust="0"/>
  </p:normalViewPr>
  <p:slideViewPr>
    <p:cSldViewPr snapToGrid="0">
      <p:cViewPr varScale="1">
        <p:scale>
          <a:sx n="53" d="100"/>
          <a:sy n="53" d="100"/>
        </p:scale>
        <p:origin x="1176" y="5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mershandbook.org/"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spherestandards.org/handbook-2018/" TargetMode="External"/><Relationship Id="rId4" Type="http://schemas.openxmlformats.org/officeDocument/2006/relationships/hyperlink" Target="https://www.edu-links.org/sites/default/files/media/file/INEE_Minimum_Standards_Handbook_2010_English.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a:t>
            </a:r>
            <a:r>
              <a:rPr lang="fr-FR" b="0">
                <a:solidFill>
                  <a:srgbClr val="FF0000"/>
                </a:solidFill>
              </a:rPr>
              <a:t>Pilier 4</a:t>
            </a:r>
            <a:endParaRPr lang="fr-FR" b="0" dirty="0">
              <a:solidFill>
                <a:srgbClr val="FF0000"/>
              </a:solidFill>
            </a:endParaRP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a:t>
            </a:r>
            <a:r>
              <a:rPr lang="fr-FR" i="1" dirty="0"/>
              <a:t>Ci-dessous, les points clés de chaque standard. </a:t>
            </a:r>
            <a:r>
              <a:rPr lang="fr-FR" sz="1200" i="1" dirty="0">
                <a:effectLst/>
                <a:latin typeface="Calibri" panose="020F0502020204030204" pitchFamily="34" charset="0"/>
                <a:ea typeface="Calibri" panose="020F0502020204030204" pitchFamily="34" charset="0"/>
                <a:cs typeface="Arial" panose="020B0604020202020204" pitchFamily="34" charset="0"/>
              </a:rPr>
              <a:t>Selon le groupe que vous encadrez, les domaines d’intérêt des personnes qui le constituent, les programmes que vous privilégiez, le contexte ou le temps dont vous disposez, vous pouvez sélectionner un ou deux Standards clés pour chaque pilier.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i="1" dirty="0"/>
              <a:t>Cela peut être très familier pour votre public ou quelque chose d'assez nouveau, veillez à préparer vos commentaires en conséquence</a:t>
            </a:r>
            <a:r>
              <a:rPr lang="en-US" i="1" dirty="0"/>
              <a:t>]</a:t>
            </a:r>
          </a:p>
          <a:p>
            <a:pPr marL="0" lvl="0" indent="0" algn="l" rtl="0">
              <a:spcBef>
                <a:spcPts val="0"/>
              </a:spcBef>
              <a:spcAft>
                <a:spcPts val="0"/>
              </a:spcAft>
              <a:buNone/>
            </a:pPr>
            <a:endParaRPr dirty="0"/>
          </a:p>
          <a:p>
            <a:pPr marL="0" lvl="0" indent="0" algn="l" rtl="0">
              <a:spcBef>
                <a:spcPts val="0"/>
              </a:spcBef>
              <a:spcAft>
                <a:spcPts val="0"/>
              </a:spcAft>
              <a:buNone/>
            </a:pPr>
            <a:r>
              <a:rPr lang="en-US" b="1" dirty="0">
                <a:latin typeface="Arial"/>
                <a:ea typeface="Arial"/>
                <a:cs typeface="Arial"/>
                <a:sym typeface="Arial"/>
              </a:rPr>
              <a:t>Standard 26: WASH </a:t>
            </a:r>
            <a:r>
              <a:rPr lang="en-US" b="1" dirty="0"/>
              <a:t>&amp; Protection de </a:t>
            </a:r>
            <a:r>
              <a:rPr lang="en-US" b="1" dirty="0" err="1"/>
              <a:t>l’enfance</a:t>
            </a: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fr-FR" sz="1800" b="0" i="0" u="none" strike="noStrike" baseline="0" dirty="0">
                <a:latin typeface="HelveticaNeue-Light-Identity-H"/>
              </a:rPr>
              <a:t>Le personnel de protection de l’enfance doit guider et conseiller le personnel de l’eau, de l’assainissement et de l’hygiène (EAH), afin qu’il soit en mesure de mettre en </a:t>
            </a:r>
            <a:r>
              <a:rPr lang="fr-FR" sz="1800" b="0" i="0" u="none" strike="noStrike" baseline="0" dirty="0" err="1">
                <a:latin typeface="HelveticaNeue-Light-Identity-H"/>
              </a:rPr>
              <a:t>oeuvre</a:t>
            </a:r>
            <a:r>
              <a:rPr lang="fr-FR" sz="1800" b="0" i="0" u="none" strike="noStrike" baseline="0" dirty="0">
                <a:latin typeface="HelveticaNeue-Light-Identity-H"/>
              </a:rPr>
              <a:t> des pratiques d’EAH sûres et appropriées, adaptées aux </a:t>
            </a:r>
            <a:r>
              <a:rPr lang="es-ES" sz="1800" b="0" i="0" u="none" strike="noStrike" baseline="0" dirty="0" err="1">
                <a:latin typeface="HelveticaNeue-Light-Identity-H"/>
              </a:rPr>
              <a:t>besoins</a:t>
            </a:r>
            <a:r>
              <a:rPr lang="es-ES" sz="1800" b="0" i="0" u="none" strike="noStrike" baseline="0" dirty="0">
                <a:latin typeface="HelveticaNeue-Light-Identity-H"/>
              </a:rPr>
              <a:t> des </a:t>
            </a:r>
            <a:r>
              <a:rPr lang="es-ES" sz="1800" b="0" i="0" u="none" strike="noStrike" baseline="0" dirty="0" err="1">
                <a:latin typeface="HelveticaNeue-Light-Identity-H"/>
              </a:rPr>
              <a:t>enfants</a:t>
            </a:r>
            <a:r>
              <a:rPr lang="es-ES" sz="1800" b="0" i="0" u="none" strike="noStrike" baseline="0" dirty="0">
                <a:latin typeface="HelveticaNeue-Light-Identity-H"/>
              </a:rPr>
              <a:t>. Par </a:t>
            </a:r>
            <a:r>
              <a:rPr lang="es-ES" sz="1800" b="0" i="0" u="none" strike="noStrike" baseline="0" dirty="0" err="1">
                <a:latin typeface="HelveticaNeue-Light-Identity-H"/>
              </a:rPr>
              <a:t>exemple</a:t>
            </a:r>
            <a:r>
              <a:rPr lang="es-ES" sz="1800" b="0" i="0" u="none" strike="noStrike" baseline="0" dirty="0">
                <a:latin typeface="HelveticaNeue-Light-Identity-H"/>
              </a:rPr>
              <a:t>: </a:t>
            </a:r>
            <a:r>
              <a:rPr lang="es-ES" sz="1800" b="0" i="0" u="none" strike="noStrike" baseline="0" dirty="0" err="1">
                <a:latin typeface="HelveticaNeue-Light-Identity-H"/>
              </a:rPr>
              <a:t>installations</a:t>
            </a:r>
            <a:r>
              <a:rPr lang="es-ES" sz="1800" b="0" i="0" u="none" strike="noStrike" baseline="0" dirty="0">
                <a:latin typeface="HelveticaNeue-Light-Identity-H"/>
              </a:rPr>
              <a:t> EAH </a:t>
            </a:r>
            <a:r>
              <a:rPr lang="es-ES" sz="1800" b="0" i="0" u="none" strike="noStrike" baseline="0" dirty="0" err="1">
                <a:latin typeface="HelveticaNeue-Light-Identity-H"/>
              </a:rPr>
              <a:t>accessible</a:t>
            </a:r>
            <a:r>
              <a:rPr lang="es-ES" sz="1800" b="0" i="0" u="none" strike="noStrike" baseline="0" dirty="0">
                <a:latin typeface="HelveticaNeue-Light-Identity-H"/>
              </a:rPr>
              <a:t> et </a:t>
            </a:r>
            <a:r>
              <a:rPr lang="es-ES" sz="1800" b="0" i="0" u="none" strike="noStrike" baseline="0" dirty="0" err="1">
                <a:latin typeface="HelveticaNeue-Light-Identity-H"/>
              </a:rPr>
              <a:t>adaptées</a:t>
            </a:r>
            <a:r>
              <a:rPr lang="es-ES" sz="1800" b="0" i="0" u="none" strike="noStrike" baseline="0" dirty="0">
                <a:latin typeface="HelveticaNeue-Light-Identity-H"/>
              </a:rPr>
              <a:t>. </a:t>
            </a:r>
            <a:r>
              <a:rPr lang="fr-FR" dirty="0"/>
              <a:t>Pour cela, la sécurité et le bien-être de l'enfant doivent être reflétés dans le cadre initial d'analyse, de conception et de suivi et d'évaluation des risques. </a:t>
            </a:r>
            <a:endParaRPr lang="en-US" dirty="0"/>
          </a:p>
          <a:p>
            <a:pPr marL="171450" lvl="0" indent="-171450" algn="l" rtl="0">
              <a:spcBef>
                <a:spcPts val="0"/>
              </a:spcBef>
              <a:spcAft>
                <a:spcPts val="0"/>
              </a:spcAft>
              <a:buFont typeface="Arial" panose="020B0604020202020204" pitchFamily="34" charset="0"/>
              <a:buChar char="•"/>
            </a:pPr>
            <a:r>
              <a:rPr lang="en-US" b="0" dirty="0" err="1"/>
              <a:t>Icones</a:t>
            </a:r>
            <a:r>
              <a:rPr lang="en-US" b="0" dirty="0"/>
              <a:t>: </a:t>
            </a:r>
            <a:r>
              <a:rPr lang="fr-FR" sz="1800" b="0" i="0" u="none" strike="noStrike" baseline="0" dirty="0">
                <a:latin typeface="HelveticaNeue-Light-Identity-H"/>
              </a:rPr>
              <a:t>tout le personnel chargé de EAH (y compris le personnel sous-traitant) et de la protection de l’enfance doit être formé et avoir signé les politiques et procédures de </a:t>
            </a:r>
            <a:r>
              <a:rPr lang="fr-FR" sz="1800" b="1" i="0" u="none" strike="noStrike" baseline="0" dirty="0">
                <a:latin typeface="HelveticaNeue-Light-Identity-H"/>
              </a:rPr>
              <a:t>sauvegarde</a:t>
            </a:r>
            <a:r>
              <a:rPr lang="fr-FR" sz="1800" b="0" i="0" u="none" strike="noStrike" baseline="0" dirty="0">
                <a:latin typeface="HelveticaNeue-Light-Identity-H"/>
              </a:rPr>
              <a:t> de l’enfant. </a:t>
            </a:r>
            <a:r>
              <a:rPr lang="fr-FR" sz="2800" dirty="0"/>
              <a:t>De même, la façon dont les programmes EAH sont conçus, planifiés et mis en œuvre ont un grand potentiel de </a:t>
            </a:r>
            <a:r>
              <a:rPr lang="fr-FR" sz="2800" b="1" dirty="0"/>
              <a:t>prévention</a:t>
            </a:r>
            <a:r>
              <a:rPr lang="fr-FR" sz="2800" dirty="0"/>
              <a:t>, quant au : critères de priorisation, soutien et référencement des ménages/enfants à risque, installations sûres, accessibles, inclusives… </a:t>
            </a:r>
            <a:endParaRPr lang="en-US" sz="1800" b="0" i="0" u="none" strike="noStrike" baseline="0" dirty="0">
              <a:latin typeface="HelveticaNeue-Light-Identity-H"/>
            </a:endParaRPr>
          </a:p>
          <a:p>
            <a:pPr marL="0" lvl="0" indent="0" algn="l" rtl="0">
              <a:spcBef>
                <a:spcPts val="0"/>
              </a:spcBef>
              <a:spcAft>
                <a:spcPts val="0"/>
              </a:spcAft>
              <a:buFont typeface="Arial" panose="020B0604020202020204" pitchFamily="34" charset="0"/>
              <a:buNone/>
            </a:pPr>
            <a:endParaRPr dirty="0">
              <a:latin typeface="Arial"/>
              <a:ea typeface="Arial"/>
              <a:cs typeface="Arial"/>
              <a:sym typeface="Arial"/>
            </a:endParaRPr>
          </a:p>
          <a:p>
            <a:pPr marL="0" lvl="0" indent="0" algn="l" rtl="0">
              <a:spcBef>
                <a:spcPts val="0"/>
              </a:spcBef>
              <a:spcAft>
                <a:spcPts val="0"/>
              </a:spcAft>
              <a:buNone/>
            </a:pPr>
            <a:r>
              <a:rPr lang="en-US" b="1" dirty="0">
                <a:latin typeface="Arial"/>
                <a:ea typeface="Arial"/>
                <a:cs typeface="Arial"/>
                <a:sym typeface="Arial"/>
              </a:rPr>
              <a:t>Standard </a:t>
            </a:r>
            <a:r>
              <a:rPr lang="fr-FR" b="1" dirty="0">
                <a:latin typeface="Arial"/>
                <a:ea typeface="Arial"/>
                <a:cs typeface="Arial"/>
                <a:sym typeface="Arial"/>
              </a:rPr>
              <a:t>27: </a:t>
            </a:r>
            <a:r>
              <a:rPr lang="en-US" b="1" dirty="0">
                <a:latin typeface="Arial"/>
                <a:ea typeface="Arial"/>
                <a:cs typeface="Arial"/>
                <a:sym typeface="Arial"/>
              </a:rPr>
              <a:t>Abri et habitat &amp; PE</a:t>
            </a:r>
            <a:endParaRPr lang="en-US" b="1" dirty="0"/>
          </a:p>
          <a:p>
            <a:pPr marL="171450" lvl="0" indent="-171450" algn="l" rtl="0">
              <a:spcBef>
                <a:spcPts val="0"/>
              </a:spcBef>
              <a:spcAft>
                <a:spcPts val="0"/>
              </a:spcAft>
              <a:buFont typeface="Arial" panose="020B0604020202020204" pitchFamily="34" charset="0"/>
              <a:buChar char="•"/>
            </a:pPr>
            <a:r>
              <a:rPr lang="fr-FR" sz="1800" b="0" i="0" u="none" strike="noStrike" baseline="0" dirty="0">
                <a:latin typeface="HelveticaNeue-Light-Identity-H"/>
              </a:rPr>
              <a:t>Les interventions au sein des abris et habitat doivent intégrer la protection </a:t>
            </a:r>
            <a:r>
              <a:rPr lang="es-ES" sz="1800" b="0" i="0" u="none" strike="noStrike" baseline="0" dirty="0">
                <a:latin typeface="HelveticaNeue-Light-Identity-H"/>
              </a:rPr>
              <a:t>de </a:t>
            </a:r>
            <a:r>
              <a:rPr lang="es-ES" sz="1800" b="0" i="0" u="none" strike="noStrike" baseline="0" dirty="0" err="1">
                <a:latin typeface="HelveticaNeue-Light-Identity-H"/>
              </a:rPr>
              <a:t>l’enfance</a:t>
            </a:r>
            <a:r>
              <a:rPr lang="es-ES" sz="1800" b="0" i="0" u="none" strike="noStrike" baseline="0" dirty="0">
                <a:latin typeface="HelveticaNeue-Light-Identity-H"/>
              </a:rPr>
              <a:t>, </a:t>
            </a:r>
            <a:r>
              <a:rPr lang="es-ES" sz="1800" b="0" i="0" u="none" strike="noStrike" baseline="0" dirty="0" err="1">
                <a:latin typeface="HelveticaNeue-Light-Identity-H"/>
              </a:rPr>
              <a:t>depuis</a:t>
            </a:r>
            <a:r>
              <a:rPr lang="es-ES" sz="1800" b="0" i="0" u="none" strike="noStrike" baseline="0" dirty="0">
                <a:latin typeface="HelveticaNeue-Light-Identity-H"/>
              </a:rPr>
              <a:t> </a:t>
            </a:r>
            <a:r>
              <a:rPr lang="es-ES" sz="1800" b="0" i="0" u="none" strike="noStrike" baseline="0" dirty="0" err="1">
                <a:latin typeface="HelveticaNeue-Light-Identity-H"/>
              </a:rPr>
              <a:t>leur</a:t>
            </a:r>
            <a:r>
              <a:rPr lang="es-ES" sz="1800" b="0" i="0" u="none" strike="noStrike" baseline="0" dirty="0">
                <a:latin typeface="HelveticaNeue-Light-Identity-H"/>
              </a:rPr>
              <a:t> </a:t>
            </a:r>
            <a:r>
              <a:rPr lang="fr-FR" dirty="0"/>
              <a:t>conception, jusqu’au suivi et à l'évaluation, notamment en prenant en compte: </a:t>
            </a:r>
          </a:p>
          <a:p>
            <a:pPr marL="171450" lvl="0" indent="-171450" algn="l" rtl="0">
              <a:spcBef>
                <a:spcPts val="0"/>
              </a:spcBef>
              <a:spcAft>
                <a:spcPts val="0"/>
              </a:spcAft>
              <a:buFontTx/>
              <a:buChar char="-"/>
            </a:pPr>
            <a:r>
              <a:rPr lang="fr-FR" dirty="0"/>
              <a:t>La </a:t>
            </a:r>
            <a:r>
              <a:rPr lang="fr-FR" sz="1800" b="0" i="0" u="none" strike="noStrike" baseline="0" dirty="0">
                <a:latin typeface="HelveticaNeue-Light-Identity-H"/>
              </a:rPr>
              <a:t>taille et la composition des familles</a:t>
            </a:r>
          </a:p>
          <a:p>
            <a:pPr marL="171450" lvl="0" indent="-171450" algn="l" rtl="0">
              <a:spcBef>
                <a:spcPts val="0"/>
              </a:spcBef>
              <a:spcAft>
                <a:spcPts val="0"/>
              </a:spcAft>
              <a:buFontTx/>
              <a:buChar char="-"/>
            </a:pPr>
            <a:r>
              <a:rPr lang="fr-FR" sz="1800" b="0" i="0" u="none" strike="noStrike" baseline="0" dirty="0">
                <a:latin typeface="HelveticaNeue-Light-Identity-H"/>
              </a:rPr>
              <a:t>Les enfants à risque, comme ceux vivants seuls ou dans des unités familiales nouvelles ou </a:t>
            </a:r>
            <a:r>
              <a:rPr lang="es-ES" sz="1800" b="0" i="0" u="none" strike="noStrike" baseline="0" dirty="0" err="1">
                <a:latin typeface="HelveticaNeue-Light-Identity-H"/>
              </a:rPr>
              <a:t>remodelées</a:t>
            </a:r>
            <a:endParaRPr lang="es-ES" sz="1800" b="0" i="0" u="none" strike="noStrike" baseline="0" dirty="0">
              <a:latin typeface="HelveticaNeue-Light-Identity-H"/>
            </a:endParaRPr>
          </a:p>
          <a:p>
            <a:pPr marL="171450" lvl="0" indent="-171450" algn="l" rtl="0">
              <a:spcBef>
                <a:spcPts val="0"/>
              </a:spcBef>
              <a:spcAft>
                <a:spcPts val="0"/>
              </a:spcAft>
              <a:buFontTx/>
              <a:buChar char="-"/>
            </a:pPr>
            <a:r>
              <a:rPr lang="fr-FR" dirty="0"/>
              <a:t>L’accessibilité pour les enfants handicapés et les obstacles à l'accès aux services essentiels</a:t>
            </a:r>
          </a:p>
          <a:p>
            <a:pPr marL="171450" lvl="0" indent="-171450" algn="l" rtl="0">
              <a:spcBef>
                <a:spcPts val="0"/>
              </a:spcBef>
              <a:spcAft>
                <a:spcPts val="0"/>
              </a:spcAft>
              <a:buFontTx/>
              <a:buChar char="-"/>
            </a:pPr>
            <a:r>
              <a:rPr lang="fr-FR" dirty="0"/>
              <a:t>Les risques de protection et les normes sociales </a:t>
            </a:r>
            <a:endParaRPr lang="en-US" sz="1200" b="0" i="0" u="none" strike="noStrike" baseline="0" dirty="0">
              <a:latin typeface="Calibri"/>
            </a:endParaRPr>
          </a:p>
          <a:p>
            <a:pPr marL="171450" lvl="0" indent="-171450" algn="l" rtl="0">
              <a:spcBef>
                <a:spcPts val="0"/>
              </a:spcBef>
              <a:spcAft>
                <a:spcPts val="0"/>
              </a:spcAft>
              <a:buFontTx/>
              <a:buChar char="-"/>
            </a:pPr>
            <a:r>
              <a:rPr lang="es-ES" sz="1800" b="0" i="0" u="none" strike="noStrike" baseline="0" dirty="0">
                <a:latin typeface="HelveticaNeue-Light-Identity-H"/>
              </a:rPr>
              <a:t>Le </a:t>
            </a:r>
            <a:r>
              <a:rPr lang="es-ES" sz="1800" b="0" i="0" u="none" strike="noStrike" baseline="0" dirty="0" err="1">
                <a:latin typeface="HelveticaNeue-Light-Identity-H"/>
              </a:rPr>
              <a:t>droit</a:t>
            </a:r>
            <a:r>
              <a:rPr lang="es-ES" sz="1800" b="0" i="0" u="none" strike="noStrike" baseline="0" dirty="0">
                <a:latin typeface="HelveticaNeue-Light-Identity-H"/>
              </a:rPr>
              <a:t> </a:t>
            </a:r>
            <a:r>
              <a:rPr lang="es-ES" sz="1800" b="0" i="0" u="none" strike="noStrike" baseline="0" dirty="0" err="1">
                <a:latin typeface="HelveticaNeue-Light-Identity-H"/>
              </a:rPr>
              <a:t>foncier</a:t>
            </a:r>
            <a:r>
              <a:rPr lang="es-ES" sz="1800" b="0" i="0" u="none" strike="noStrike" baseline="0" dirty="0">
                <a:latin typeface="HelveticaNeue-Light-Identity-H"/>
              </a:rPr>
              <a:t> </a:t>
            </a:r>
            <a:r>
              <a:rPr lang="fr-FR" sz="1800" b="0" i="0" u="none" strike="noStrike" baseline="0" dirty="0">
                <a:latin typeface="HelveticaNeue-Light-Identity-H"/>
              </a:rPr>
              <a:t>et de la propriété local pour décider où l’abri sera installé, et comment et à qui il sera attribué</a:t>
            </a:r>
          </a:p>
          <a:p>
            <a:pPr marL="171450" lvl="0" indent="-171450" algn="l" rtl="0">
              <a:spcBef>
                <a:spcPts val="0"/>
              </a:spcBef>
              <a:spcAft>
                <a:spcPts val="0"/>
              </a:spcAft>
              <a:buFontTx/>
              <a:buChar char="-"/>
            </a:pPr>
            <a:r>
              <a:rPr lang="fr-FR" sz="1800" b="0" i="0" u="none" strike="noStrike" baseline="0" dirty="0">
                <a:latin typeface="HelveticaNeue-Light-Identity-H"/>
              </a:rPr>
              <a:t>Le besoin d’espaces de jeux (intérieurs et extérieurs) appropriés, de matériaux et abris adaptés pour aider à diminuer les risques de PE</a:t>
            </a:r>
          </a:p>
          <a:p>
            <a:pPr marL="171450" lvl="0" indent="-171450" algn="l" rtl="0">
              <a:spcBef>
                <a:spcPts val="0"/>
              </a:spcBef>
              <a:spcAft>
                <a:spcPts val="0"/>
              </a:spcAft>
              <a:buFontTx/>
              <a:buChar char="-"/>
            </a:pPr>
            <a:r>
              <a:rPr lang="fr-FR" sz="1800" b="0" i="0" u="none" strike="noStrike" baseline="0" dirty="0">
                <a:latin typeface="HelveticaNeue-Light-Identity-H"/>
              </a:rPr>
              <a:t>Les critères de sécurité et de privacité</a:t>
            </a:r>
          </a:p>
          <a:p>
            <a:pPr marL="171450" lvl="0" indent="-171450" algn="l" rtl="0">
              <a:spcBef>
                <a:spcPts val="0"/>
              </a:spcBef>
              <a:spcAft>
                <a:spcPts val="0"/>
              </a:spcAft>
              <a:buFont typeface="Arial" panose="020B0604020202020204" pitchFamily="34" charset="0"/>
              <a:buChar char="•"/>
            </a:pPr>
            <a:r>
              <a:rPr lang="fr-FR" b="0" dirty="0"/>
              <a:t>La programmation d’</a:t>
            </a:r>
            <a:r>
              <a:rPr lang="fr-FR" sz="1200" b="0" i="0" u="none" strike="noStrike" baseline="0" dirty="0">
                <a:latin typeface="HelveticaNeue-Light-Identity-H"/>
              </a:rPr>
              <a:t>abris et habitats </a:t>
            </a:r>
            <a:r>
              <a:rPr lang="es-ES" sz="1800" b="0" i="0" u="none" strike="noStrike" baseline="0" dirty="0">
                <a:latin typeface="HelveticaNeue-Light-Identity-H"/>
              </a:rPr>
              <a:t>a des </a:t>
            </a:r>
            <a:r>
              <a:rPr lang="fr-FR" sz="1800" b="0" i="0" u="none" strike="noStrike" baseline="0" dirty="0">
                <a:latin typeface="HelveticaNeue-Light-Identity-H"/>
              </a:rPr>
              <a:t>résultats directs en matière de protection </a:t>
            </a:r>
            <a:r>
              <a:rPr lang="fr-FR" sz="1200" dirty="0"/>
              <a:t>:</a:t>
            </a:r>
          </a:p>
          <a:p>
            <a:pPr marL="514350" indent="-285750" algn="l">
              <a:buFontTx/>
              <a:buChar char="-"/>
            </a:pPr>
            <a:r>
              <a:rPr lang="fr-FR" sz="1800" b="0" i="0" u="none" strike="noStrike" baseline="0" dirty="0">
                <a:latin typeface="HelveticaNeue-Light-Identity-H"/>
              </a:rPr>
              <a:t>La création d’un habitat sécurisé </a:t>
            </a:r>
            <a:r>
              <a:rPr lang="en-US" sz="1200" dirty="0"/>
              <a:t>(</a:t>
            </a:r>
            <a:r>
              <a:rPr lang="fr-FR" sz="1800" b="0" i="0" u="none" strike="noStrike" baseline="0" dirty="0">
                <a:latin typeface="HelveticaNeue-Light-Identity-H"/>
              </a:rPr>
              <a:t>endroits au sens large où les gens et communautés vivent</a:t>
            </a:r>
            <a:r>
              <a:rPr lang="en-US" sz="1800" dirty="0"/>
              <a:t>)</a:t>
            </a:r>
            <a:r>
              <a:rPr lang="en-US" sz="1200" dirty="0"/>
              <a:t> </a:t>
            </a:r>
            <a:r>
              <a:rPr lang="fr-FR" sz="1800" b="0" i="0" u="none" strike="noStrike" baseline="0" dirty="0">
                <a:latin typeface="HelveticaNeue-Light-Identity-H"/>
              </a:rPr>
              <a:t>permet aux personnes de vivre dans la dignité, la sécurité et des moyens d’existence</a:t>
            </a:r>
          </a:p>
          <a:p>
            <a:pPr marL="514350" marR="0" lvl="0" indent="-285750" algn="l" defTabSz="914400" rtl="0" eaLnBrk="1" fontAlgn="auto" latinLnBrk="0" hangingPunct="1">
              <a:lnSpc>
                <a:spcPct val="100000"/>
              </a:lnSpc>
              <a:spcBef>
                <a:spcPts val="0"/>
              </a:spcBef>
              <a:spcAft>
                <a:spcPts val="0"/>
              </a:spcAft>
              <a:buClr>
                <a:srgbClr val="000000"/>
              </a:buClr>
              <a:buSzPts val="1400"/>
              <a:buFontTx/>
              <a:buChar char="-"/>
              <a:tabLst/>
              <a:defRPr/>
            </a:pPr>
            <a:r>
              <a:rPr lang="fr-FR" sz="1800" b="0" i="0" u="none" strike="noStrike" baseline="0" dirty="0">
                <a:latin typeface="HelveticaNeue-Light-Identity-H"/>
              </a:rPr>
              <a:t>Concevoir des abris appropriés </a:t>
            </a:r>
            <a:r>
              <a:rPr lang="fr-FR" sz="1200" dirty="0"/>
              <a:t>(</a:t>
            </a:r>
            <a:r>
              <a:rPr lang="fr-FR" sz="1800" b="0" i="0" u="none" strike="noStrike" baseline="0" dirty="0">
                <a:latin typeface="HelveticaNeue-Light-Identity-H"/>
              </a:rPr>
              <a:t>l’espace de vie des ménages</a:t>
            </a:r>
            <a:r>
              <a:rPr lang="fr-FR" sz="1800" dirty="0"/>
              <a:t>)</a:t>
            </a:r>
            <a:r>
              <a:rPr lang="en-US" sz="1200" dirty="0"/>
              <a:t> </a:t>
            </a:r>
            <a:r>
              <a:rPr lang="en-US" sz="1200" dirty="0" err="1"/>
              <a:t>promeut</a:t>
            </a:r>
            <a:r>
              <a:rPr lang="en-US" sz="1200" dirty="0"/>
              <a:t> </a:t>
            </a:r>
            <a:r>
              <a:rPr lang="fr-FR" sz="1200" dirty="0"/>
              <a:t>la sécurité, la protection et l’accessibilité, par ex : intimité pour les adolescentes filles, </a:t>
            </a:r>
            <a:r>
              <a:rPr lang="fr-FR" sz="2800" dirty="0"/>
              <a:t>aborder les dangers physiques et garantir les </a:t>
            </a:r>
            <a:r>
              <a:rPr lang="es-ES" sz="1800" b="0" i="0" u="none" strike="noStrike" baseline="0" dirty="0" err="1">
                <a:latin typeface="HelveticaNeue-Light-Identity-H"/>
              </a:rPr>
              <a:t>voies</a:t>
            </a:r>
            <a:r>
              <a:rPr lang="es-ES" sz="1800" b="0" i="0" u="none" strike="noStrike" baseline="0" dirty="0">
                <a:latin typeface="HelveticaNeue-Light-Identity-H"/>
              </a:rPr>
              <a:t> </a:t>
            </a:r>
            <a:r>
              <a:rPr lang="es-ES" sz="1800" b="0" i="0" u="none" strike="noStrike" baseline="0" dirty="0" err="1">
                <a:latin typeface="HelveticaNeue-Light-Identity-H"/>
              </a:rPr>
              <a:t>d’accès</a:t>
            </a:r>
            <a:r>
              <a:rPr lang="es-ES" sz="1800" b="0" i="0" u="none" strike="noStrike" baseline="0" dirty="0">
                <a:latin typeface="HelveticaNeue-Light-Identity-H"/>
              </a:rPr>
              <a:t> </a:t>
            </a:r>
            <a:r>
              <a:rPr lang="es-ES" sz="1800" b="0" i="0" u="none" strike="noStrike" baseline="0" dirty="0" err="1">
                <a:latin typeface="HelveticaNeue-Light-Identity-H"/>
              </a:rPr>
              <a:t>sûres</a:t>
            </a:r>
            <a:r>
              <a:rPr lang="es-ES" sz="1800" b="0" i="0" u="none" strike="noStrike" baseline="0" dirty="0">
                <a:latin typeface="HelveticaNeue-Light-Identity-H"/>
              </a:rPr>
              <a:t> </a:t>
            </a:r>
            <a:r>
              <a:rPr lang="fr-FR" sz="2800" dirty="0"/>
              <a:t>aux écoles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a:t>
            </a:r>
            <a:r>
              <a:rPr lang="en-US" sz="1800" i="1" dirty="0" err="1">
                <a:latin typeface="Arial"/>
                <a:ea typeface="Arial"/>
                <a:cs typeface="Arial"/>
                <a:sym typeface="Arial"/>
              </a:rPr>
              <a:t>icones</a:t>
            </a:r>
            <a:r>
              <a:rPr lang="en-US" sz="1800" i="1" dirty="0">
                <a:latin typeface="Arial"/>
                <a:ea typeface="Arial"/>
                <a:cs typeface="Arial"/>
                <a:sym typeface="Arial"/>
              </a:rPr>
              <a:t> </a:t>
            </a:r>
            <a:r>
              <a:rPr lang="en-US" sz="1800" b="1" i="1" dirty="0">
                <a:latin typeface="Arial"/>
                <a:ea typeface="Arial"/>
                <a:cs typeface="Arial"/>
                <a:sym typeface="Arial"/>
              </a:rPr>
              <a:t>adolescent &amp; </a:t>
            </a:r>
            <a:r>
              <a:rPr lang="en-US" sz="1800" b="1" i="1" dirty="0" err="1">
                <a:latin typeface="Arial"/>
                <a:ea typeface="Arial"/>
                <a:cs typeface="Arial"/>
                <a:sym typeface="Arial"/>
              </a:rPr>
              <a:t>prévention</a:t>
            </a:r>
            <a:r>
              <a:rPr lang="en-US" sz="1800" i="1" dirty="0"/>
              <a:t>]</a:t>
            </a:r>
            <a:endParaRPr lang="fr-FR" sz="1800" b="0" i="0" u="none" strike="noStrike" baseline="0" dirty="0">
              <a:latin typeface="HelveticaNeue-Light-Identity-H"/>
            </a:endParaRPr>
          </a:p>
          <a:p>
            <a:pPr algn="l">
              <a:buFontTx/>
              <a:buChar char="-"/>
            </a:pPr>
            <a:endParaRPr lang="en-US" b="1" dirty="0"/>
          </a:p>
          <a:p>
            <a:pPr marL="0" lvl="0" indent="0" algn="l" rtl="0">
              <a:spcBef>
                <a:spcPts val="0"/>
              </a:spcBef>
              <a:spcAft>
                <a:spcPts val="0"/>
              </a:spcAft>
              <a:buNone/>
            </a:pPr>
            <a:r>
              <a:rPr lang="en-US" b="1" dirty="0"/>
              <a:t>Standard 28: Gestion des camps &amp; PE</a:t>
            </a:r>
          </a:p>
          <a:p>
            <a:pPr marL="171450" lvl="0" indent="-171450" algn="l" rtl="0">
              <a:spcBef>
                <a:spcPts val="0"/>
              </a:spcBef>
              <a:spcAft>
                <a:spcPts val="0"/>
              </a:spcAft>
              <a:buFont typeface="Arial" panose="020B0604020202020204" pitchFamily="34" charset="0"/>
              <a:buChar char="•"/>
            </a:pPr>
            <a:r>
              <a:rPr lang="fr-FR" sz="1800" b="0" i="0" u="none" strike="noStrike" baseline="0" dirty="0">
                <a:solidFill>
                  <a:srgbClr val="000000"/>
                </a:solidFill>
                <a:latin typeface="HelveticaNeue-Light-Identity-H"/>
              </a:rPr>
              <a:t>Les principaux objectifs de la gestion des camps </a:t>
            </a:r>
            <a:r>
              <a:rPr lang="es-ES" sz="1800" b="0" i="0" u="none" strike="noStrike" baseline="0" dirty="0" err="1">
                <a:solidFill>
                  <a:srgbClr val="000000"/>
                </a:solidFill>
                <a:latin typeface="HelveticaNeue-Light-Identity-H"/>
              </a:rPr>
              <a:t>sont</a:t>
            </a:r>
            <a:r>
              <a:rPr lang="es-ES" sz="1800" b="0" i="0" u="none" strike="noStrike" baseline="0" dirty="0">
                <a:solidFill>
                  <a:srgbClr val="000000"/>
                </a:solidFill>
                <a:latin typeface="HelveticaNeue-Light-Identity-H"/>
              </a:rPr>
              <a:t> de f</a:t>
            </a:r>
            <a:r>
              <a:rPr lang="fr-FR" sz="1800" b="0" i="0" u="none" strike="noStrike" baseline="0" dirty="0" err="1">
                <a:solidFill>
                  <a:srgbClr val="000000"/>
                </a:solidFill>
                <a:latin typeface="HelveticaNeue-Light-Identity-H"/>
              </a:rPr>
              <a:t>avoriser</a:t>
            </a:r>
            <a:r>
              <a:rPr lang="fr-FR" sz="1800" b="0" i="0" u="none" strike="noStrike" baseline="0" dirty="0">
                <a:solidFill>
                  <a:srgbClr val="000000"/>
                </a:solidFill>
                <a:latin typeface="HelveticaNeue-Light-Identity-H"/>
              </a:rPr>
              <a:t> un accès équitable et digne des réfugiés, des personnes déplacées à l’intérieur de leur propre pays et des populations migrantes vivant dans des établissements temporaires (y compris des camps, des centres collectifs/d’évacuation et des établissements spontanés) aux services d’assistance vitale et de protection. </a:t>
            </a:r>
            <a:r>
              <a:rPr lang="fr-FR" sz="1800" b="0" i="0" u="none" strike="noStrike" baseline="0" dirty="0">
                <a:latin typeface="HelveticaNeue-Light-Identity-H"/>
              </a:rPr>
              <a:t>Tous les enfants ont le droit d’accéder aux équipements éducatifs, aux soins, aux services psychosociaux, aux opportunités récréatives et activités religieuses qui répondent à leurs besoins individuels</a:t>
            </a:r>
          </a:p>
          <a:p>
            <a:pPr marL="171450" lvl="0" indent="-171450" algn="l" rtl="0">
              <a:spcBef>
                <a:spcPts val="0"/>
              </a:spcBef>
              <a:spcAft>
                <a:spcPts val="0"/>
              </a:spcAft>
              <a:buFont typeface="Arial" panose="020B0604020202020204" pitchFamily="34" charset="0"/>
              <a:buChar char="•"/>
            </a:pPr>
            <a:r>
              <a:rPr lang="es-ES" sz="1800" b="0" i="0" u="none" strike="noStrike" baseline="0" dirty="0">
                <a:latin typeface="HelveticaNeue-Light-Identity-H"/>
              </a:rPr>
              <a:t>La </a:t>
            </a:r>
            <a:r>
              <a:rPr lang="es-ES" sz="1800" b="0" i="0" u="none" strike="noStrike" baseline="0" dirty="0" err="1">
                <a:latin typeface="HelveticaNeue-Light-Identity-H"/>
              </a:rPr>
              <a:t>protection</a:t>
            </a:r>
            <a:r>
              <a:rPr lang="es-ES" sz="1800" b="0" i="0" u="none" strike="noStrike" baseline="0" dirty="0">
                <a:latin typeface="HelveticaNeue-Light-Identity-H"/>
              </a:rPr>
              <a:t> de </a:t>
            </a:r>
            <a:r>
              <a:rPr lang="es-ES" sz="1800" b="0" i="0" u="none" strike="noStrike" baseline="0" dirty="0" err="1">
                <a:latin typeface="HelveticaNeue-Light-Identity-H"/>
              </a:rPr>
              <a:t>l’enfance</a:t>
            </a:r>
            <a:r>
              <a:rPr lang="es-ES" sz="1800" b="0" i="0" u="none" strike="noStrike" baseline="0" dirty="0">
                <a:latin typeface="HelveticaNeue-Light-Identity-H"/>
              </a:rPr>
              <a:t> </a:t>
            </a:r>
            <a:r>
              <a:rPr lang="fr-FR" sz="1800" b="0" i="0" u="none" strike="noStrike" baseline="0" dirty="0">
                <a:latin typeface="HelveticaNeue-Light-Identity-H"/>
              </a:rPr>
              <a:t>et les acteurs de la gestion de camp ont besoin de collaborer pour s’assurer d’une participation significative des enfants, dans</a:t>
            </a:r>
            <a:r>
              <a:rPr lang="fr-FR" sz="2800" dirty="0"/>
              <a:t> la conception, le suivi et l'ajustement des programmes et dans les mécanismes de représentation dans les structures de gestion des camps </a:t>
            </a:r>
          </a:p>
          <a:p>
            <a:pPr marL="171450" lvl="0" indent="-171450" algn="l" rtl="0">
              <a:spcBef>
                <a:spcPts val="0"/>
              </a:spcBef>
              <a:spcAft>
                <a:spcPts val="0"/>
              </a:spcAft>
              <a:buFont typeface="Arial" panose="020B0604020202020204" pitchFamily="34" charset="0"/>
              <a:buChar char="•"/>
            </a:pPr>
            <a:r>
              <a:rPr lang="fr-FR" sz="1800" b="0" i="0" u="none" strike="noStrike" baseline="0" dirty="0">
                <a:latin typeface="HelveticaNeue-Light-Identity-H"/>
              </a:rPr>
              <a:t>Les acteurs de la gestion de camp devront surveiller les problèmes de sécurité (violences à caractère sexuelle et basées sur le genre, les enlèvements, les attaques physiques, le travail des enfants et autres dangers - explosifs et munitions, noyade ou feu, </a:t>
            </a:r>
            <a:r>
              <a:rPr lang="fr-FR" sz="1800" b="0" i="0" u="none" strike="noStrike" baseline="0" dirty="0">
                <a:solidFill>
                  <a:srgbClr val="FFFFFF"/>
                </a:solidFill>
                <a:latin typeface="HelveticaNeue-Roman-Identity-H"/>
              </a:rPr>
              <a:t>mauvais éclairage ou des points d’eau/ toilettes isolés qui engendrent des </a:t>
            </a:r>
            <a:r>
              <a:rPr lang="es-ES" sz="1800" b="0" i="0" u="none" strike="noStrike" baseline="0" dirty="0" err="1">
                <a:solidFill>
                  <a:srgbClr val="FFFFFF"/>
                </a:solidFill>
                <a:latin typeface="HelveticaNeue-Roman-Identity-H"/>
              </a:rPr>
              <a:t>événements</a:t>
            </a:r>
            <a:r>
              <a:rPr lang="es-ES" sz="1800" b="0" i="0" u="none" strike="noStrike" baseline="0" dirty="0">
                <a:solidFill>
                  <a:srgbClr val="FFFFFF"/>
                </a:solidFill>
                <a:latin typeface="HelveticaNeue-Roman-Identity-H"/>
              </a:rPr>
              <a:t> de </a:t>
            </a:r>
            <a:r>
              <a:rPr lang="es-ES" sz="1800" b="0" i="0" u="none" strike="noStrike" baseline="0" dirty="0" err="1">
                <a:solidFill>
                  <a:srgbClr val="FFFFFF"/>
                </a:solidFill>
                <a:latin typeface="HelveticaNeue-Roman-Identity-H"/>
              </a:rPr>
              <a:t>violence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sexuelle</a:t>
            </a:r>
            <a:r>
              <a:rPr lang="fr-FR" sz="1800" b="0" i="0" u="none" strike="noStrike" baseline="0" dirty="0">
                <a:latin typeface="HelveticaNeue-Light-Identity-H"/>
              </a:rPr>
              <a:t>), et organiser mesures habituelles d’atténuation des risques (l’éclairage approprié, patrouilles sur les routes de collecte du bois de chauffage, contrôle des routes menant aux écoles, balisage des zones contaminées par des explosifs et munitions ou clôture des étendues d’eau</a:t>
            </a:r>
            <a:r>
              <a:rPr lang="en-US"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icon </a:t>
            </a:r>
            <a:r>
              <a:rPr lang="en-US" b="1" i="1" dirty="0" err="1">
                <a:latin typeface="Arial"/>
                <a:ea typeface="Arial"/>
                <a:cs typeface="Arial"/>
                <a:sym typeface="Arial"/>
              </a:rPr>
              <a:t>prévention</a:t>
            </a:r>
            <a:r>
              <a:rPr lang="en-US" i="1" dirty="0"/>
              <a:t>]</a:t>
            </a:r>
            <a:endParaRPr dirty="0">
              <a:latin typeface="Arial"/>
              <a:ea typeface="Arial"/>
              <a:cs typeface="Arial"/>
              <a:sym typeface="Arial"/>
            </a:endParaRPr>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2625998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1 : Standards pour assurer une réponse de qualité </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fr-FR" dirty="0"/>
              <a:t>Le CPMS comporte une section complète consacrée au personnel de la protection de l'enfance qui travaille avec d'autres acteurs humanitaires et apprend d'eux pour améliorer la protection et le bien-être des enfants.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CLICK : Les approches multisectorielles reflètent les besoins interconnectés des enfants et soulignent la responsabilité collective de tous les acteurs humanitaires pour protéger les enfants et leurs familles. </a:t>
            </a:r>
          </a:p>
          <a:p>
            <a:pPr marL="171450" marR="0" lvl="0" indent="-171450" algn="l" rtl="0">
              <a:lnSpc>
                <a:spcPct val="100000"/>
              </a:lnSpc>
              <a:spcBef>
                <a:spcPts val="0"/>
              </a:spcBef>
              <a:spcAft>
                <a:spcPts val="0"/>
              </a:spcAft>
              <a:buClr>
                <a:schemeClr val="dk1"/>
              </a:buClr>
              <a:buSzPts val="1200"/>
              <a:buFont typeface="Arial"/>
              <a:buChar char="•"/>
            </a:pPr>
            <a:r>
              <a:rPr lang="fr-FR" dirty="0"/>
              <a:t>CLIC : 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acteurs humanitaires car leurs besoins relèvent de tous les secteurs. </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La programmation multisectorielle - qui inclut et prend en compte les considérations de protection de l'enfant (telles que les risques particuliers, les vulnérabilités, les stades de développement, etc.) peut être un moyen efficace d'obtenir des résultats réels et de meilleure qualité pour les deux / tous les secteurs.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a:t>
            </a:r>
            <a:r>
              <a:rPr lang="fr-FR" dirty="0" err="1"/>
              <a:t>Working</a:t>
            </a:r>
            <a:r>
              <a:rPr lang="fr-FR" dirty="0"/>
              <a:t> </a:t>
            </a:r>
            <a:r>
              <a:rPr lang="fr-FR" dirty="0" err="1"/>
              <a:t>Together</a:t>
            </a:r>
            <a:r>
              <a:rPr lang="fr-FR" dirty="0"/>
              <a:t> (Travailler Ensemble) est un cadre intersectoriel visant à promouvoir la protection et le bien-être des enfants à l'aide de normes humanitaires. Il a été créé par un processus consultatif à grande échelle, et est mis à jour tous les 6 mois. Actuellement, les secteurs prioritaires sont : la santé, l'éducation, la sécurité alimentaire, la coordination et la gestion des camps.</a:t>
            </a:r>
          </a:p>
          <a:p>
            <a:pPr marL="171450" marR="0" lvl="0" indent="-171450" algn="l" rtl="0">
              <a:lnSpc>
                <a:spcPct val="100000"/>
              </a:lnSpc>
              <a:spcBef>
                <a:spcPts val="0"/>
              </a:spcBef>
              <a:spcAft>
                <a:spcPts val="0"/>
              </a:spcAft>
              <a:buClr>
                <a:schemeClr val="dk1"/>
              </a:buClr>
              <a:buSzPts val="1200"/>
              <a:buFont typeface="Arial"/>
              <a:buChar char="•"/>
            </a:pPr>
            <a:r>
              <a:rPr lang="fr-FR" dirty="0"/>
              <a:t>CLIQUEZ : Consultez le microsite de l'initiative mondiale "</a:t>
            </a:r>
            <a:r>
              <a:rPr lang="fr-FR" dirty="0" err="1"/>
              <a:t>Working</a:t>
            </a:r>
            <a:r>
              <a:rPr lang="fr-FR" dirty="0"/>
              <a:t> </a:t>
            </a:r>
            <a:r>
              <a:rPr lang="fr-FR" dirty="0" err="1"/>
              <a:t>across</a:t>
            </a:r>
            <a:r>
              <a:rPr lang="fr-FR" dirty="0"/>
              <a:t> </a:t>
            </a:r>
            <a:r>
              <a:rPr lang="fr-FR" dirty="0" err="1"/>
              <a:t>Sectors</a:t>
            </a:r>
            <a:r>
              <a:rPr lang="fr-FR" dirty="0"/>
              <a:t>" et les dossiers de ressources spécifiques aux secteurs.</a:t>
            </a:r>
          </a:p>
          <a:p>
            <a:pPr marL="0" marR="0" lvl="0" indent="0" algn="l" rtl="0">
              <a:lnSpc>
                <a:spcPct val="100000"/>
              </a:lnSpc>
              <a:spcBef>
                <a:spcPts val="0"/>
              </a:spcBef>
              <a:spcAft>
                <a:spcPts val="0"/>
              </a:spcAft>
              <a:buClr>
                <a:schemeClr val="dk1"/>
              </a:buClr>
              <a:buSzPts val="1200"/>
              <a:buFont typeface="Arial"/>
              <a:buNone/>
            </a:pP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i="1" baseline="0" dirty="0"/>
              <a:t>Le CPMS fournit des actions clés pour la protection de l'enfance et d'autres travailleurs sectoriels en matière de généralisation (</a:t>
            </a:r>
            <a:r>
              <a:rPr lang="fr-FR" i="1" baseline="0" dirty="0" err="1"/>
              <a:t>mainstreaming</a:t>
            </a:r>
            <a:r>
              <a:rPr lang="fr-FR" i="1" baseline="0" dirty="0"/>
              <a:t>) et d'intégration.</a:t>
            </a:r>
          </a:p>
          <a:p>
            <a:endParaRPr lang="en-US" dirty="0">
              <a:solidFill>
                <a:srgbClr val="5F7085"/>
              </a:solidFill>
              <a:effectLst/>
            </a:endParaRPr>
          </a:p>
          <a:p>
            <a:pPr marL="228600" indent="0">
              <a:buFont typeface="Arial" panose="020B0604020202020204" pitchFamily="34" charset="0"/>
              <a:buNone/>
            </a:pPr>
            <a:endParaRPr lang="en-US" i="0" baseline="0"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i="1" baseline="0" dirty="0"/>
              <a:t>Elles ne fournissent cependant pas de conseils spécifiques à chaque secteur humanitaire. Celles-ci peuvent être trouvées dans les normes pertinentes pour chaque secteur, telles que </a:t>
            </a:r>
            <a:r>
              <a:rPr lang="en-US" dirty="0"/>
              <a:t> </a:t>
            </a:r>
            <a:r>
              <a:rPr lang="en-US" dirty="0">
                <a:hlinkClick r:id="rId3"/>
              </a:rPr>
              <a:t>Minimum Economic Recovery Standards (MERS)</a:t>
            </a:r>
            <a:r>
              <a:rPr lang="en-US" dirty="0"/>
              <a:t>, le </a:t>
            </a:r>
            <a:r>
              <a:rPr lang="en-US" dirty="0">
                <a:hlinkClick r:id="rId4"/>
              </a:rPr>
              <a:t>Minimum Standards for Education (INEE)</a:t>
            </a:r>
            <a:r>
              <a:rPr lang="en-US" dirty="0"/>
              <a:t> et le </a:t>
            </a:r>
            <a:r>
              <a:rPr lang="en-US" dirty="0">
                <a:hlinkClick r:id="rId5"/>
              </a:rPr>
              <a:t>Sphere Standards</a:t>
            </a:r>
            <a:r>
              <a:rPr lang="en-US" dirty="0"/>
              <a:t>. </a:t>
            </a:r>
            <a:r>
              <a:rPr lang="fr-FR" i="1" baseline="0" dirty="0"/>
              <a:t>Les deux (ou plusieurs) séries de standard doivent toujours être utilisées conjointement.</a:t>
            </a:r>
          </a:p>
          <a:p>
            <a:pPr marL="228600" indent="0">
              <a:buFont typeface="Arial" panose="020B0604020202020204" pitchFamily="34" charset="0"/>
              <a:buNone/>
            </a:pPr>
            <a:endParaRPr lang="en-US" dirty="0">
              <a:solidFill>
                <a:srgbClr val="5F7085"/>
              </a:solidFill>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FR" i="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 </a:t>
            </a:r>
            <a:r>
              <a:rPr lang="en-US" b="1" dirty="0" err="1"/>
              <a:t>Sujet</a:t>
            </a:r>
            <a:r>
              <a:rPr lang="en-US" b="1" dirty="0"/>
              <a:t> de discussion </a:t>
            </a:r>
            <a:r>
              <a:rPr lang="en-US" dirty="0"/>
              <a:t>: Can anyone name standards under Pillar 4? </a:t>
            </a:r>
            <a:r>
              <a:rPr lang="fr-FR" dirty="0"/>
              <a:t>Quelqu'un peut-il citer des standards relevant du Pilier 4 ?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50800" indent="0">
              <a:buFont typeface="Arial"/>
              <a:buNone/>
            </a:pPr>
            <a:r>
              <a:rPr lang="en-US" b="1" dirty="0">
                <a:solidFill>
                  <a:schemeClr val="bg2"/>
                </a:solidFill>
              </a:rPr>
              <a:t>Trois </a:t>
            </a:r>
            <a:r>
              <a:rPr lang="en-US" b="1" dirty="0" err="1">
                <a:solidFill>
                  <a:schemeClr val="bg2"/>
                </a:solidFill>
              </a:rPr>
              <a:t>approches</a:t>
            </a:r>
            <a:r>
              <a:rPr lang="en-US" dirty="0">
                <a:solidFill>
                  <a:schemeClr val="bg2"/>
                </a:solidFill>
              </a:rPr>
              <a:t>:</a:t>
            </a:r>
          </a:p>
          <a:p>
            <a:endParaRPr lang="en-US" dirty="0">
              <a:solidFill>
                <a:schemeClr val="bg2"/>
              </a:solidFill>
            </a:endParaRPr>
          </a:p>
          <a:p>
            <a:r>
              <a:rPr lang="es-ES" sz="1200" b="0" i="0" u="none" strike="noStrike" cap="none" dirty="0" err="1">
                <a:solidFill>
                  <a:schemeClr val="bg2"/>
                </a:solidFill>
                <a:latin typeface="+mn-lt"/>
                <a:ea typeface="+mn-ea"/>
                <a:cs typeface="+mn-cs"/>
                <a:sym typeface="Arial"/>
              </a:rPr>
              <a:t>Intégration</a:t>
            </a:r>
            <a:r>
              <a:rPr lang="es-ES" sz="1200" b="0" i="0" u="none" strike="noStrike" cap="none" dirty="0">
                <a:solidFill>
                  <a:schemeClr val="bg2"/>
                </a:solidFill>
                <a:latin typeface="+mn-lt"/>
                <a:ea typeface="+mn-ea"/>
                <a:cs typeface="+mn-cs"/>
                <a:sym typeface="Arial"/>
              </a:rPr>
              <a:t> </a:t>
            </a:r>
          </a:p>
          <a:p>
            <a:r>
              <a:rPr lang="en-GB" sz="1200" b="0" dirty="0" err="1">
                <a:solidFill>
                  <a:schemeClr val="bg2"/>
                </a:solidFill>
              </a:rPr>
              <a:t>Approche</a:t>
            </a:r>
            <a:r>
              <a:rPr lang="en-GB" sz="1200" b="0" dirty="0">
                <a:solidFill>
                  <a:schemeClr val="bg2"/>
                </a:solidFill>
              </a:rPr>
              <a:t> </a:t>
            </a:r>
            <a:r>
              <a:rPr lang="en-GB" sz="1200" b="0" dirty="0" err="1">
                <a:solidFill>
                  <a:schemeClr val="bg2"/>
                </a:solidFill>
              </a:rPr>
              <a:t>intégrée</a:t>
            </a:r>
            <a:endParaRPr lang="en-GB" sz="1200" b="0" dirty="0">
              <a:solidFill>
                <a:schemeClr val="bg2"/>
              </a:solidFill>
            </a:endParaRPr>
          </a:p>
          <a:p>
            <a:pPr marR="0" algn="l" rtl="0">
              <a:lnSpc>
                <a:spcPct val="100000"/>
              </a:lnSpc>
              <a:spcBef>
                <a:spcPts val="0"/>
              </a:spcBef>
              <a:spcAft>
                <a:spcPts val="0"/>
              </a:spcAft>
              <a:buClr>
                <a:srgbClr val="000000"/>
              </a:buClr>
              <a:buFont typeface="Arial"/>
            </a:pPr>
            <a:r>
              <a:rPr lang="es-ES" sz="1200" b="0" i="0" u="none" strike="noStrike" cap="none" dirty="0" err="1">
                <a:solidFill>
                  <a:schemeClr val="bg2"/>
                </a:solidFill>
                <a:latin typeface="+mn-lt"/>
                <a:ea typeface="+mn-ea"/>
                <a:cs typeface="+mn-cs"/>
                <a:sym typeface="Arial"/>
              </a:rPr>
              <a:t>Programmation</a:t>
            </a:r>
            <a:r>
              <a:rPr lang="es-ES" sz="1200" b="0" i="0" u="none" strike="noStrike" cap="none" dirty="0">
                <a:solidFill>
                  <a:schemeClr val="bg2"/>
                </a:solidFill>
                <a:latin typeface="+mn-lt"/>
                <a:ea typeface="+mn-ea"/>
                <a:cs typeface="+mn-cs"/>
                <a:sym typeface="Arial"/>
              </a:rPr>
              <a:t> </a:t>
            </a:r>
            <a:r>
              <a:rPr lang="es-ES" sz="1200" b="0" i="0" u="none" strike="noStrike" cap="none" dirty="0" err="1">
                <a:solidFill>
                  <a:schemeClr val="bg2"/>
                </a:solidFill>
                <a:latin typeface="+mn-lt"/>
                <a:ea typeface="+mn-ea"/>
                <a:cs typeface="+mn-cs"/>
                <a:sym typeface="Arial"/>
              </a:rPr>
              <a:t>conjointe</a:t>
            </a:r>
            <a:endParaRPr lang="es-ES" sz="1200" b="0" i="0" u="none" strike="noStrike" cap="none" baseline="0" dirty="0">
              <a:solidFill>
                <a:schemeClr val="bg2"/>
              </a:solidFill>
              <a:latin typeface="+mn-lt"/>
              <a:ea typeface="+mn-ea"/>
              <a:cs typeface="+mn-cs"/>
              <a:sym typeface="Arial"/>
            </a:endParaRPr>
          </a:p>
          <a:p>
            <a:pPr marR="0" algn="l" rtl="0">
              <a:lnSpc>
                <a:spcPct val="100000"/>
              </a:lnSpc>
              <a:spcBef>
                <a:spcPts val="0"/>
              </a:spcBef>
              <a:spcAft>
                <a:spcPts val="0"/>
              </a:spcAft>
              <a:buClr>
                <a:srgbClr val="000000"/>
              </a:buClr>
              <a:buFont typeface="Arial"/>
            </a:pPr>
            <a:endParaRPr lang="es-ES" sz="1200" b="0" i="0" u="none" strike="noStrike" cap="none" baseline="0" dirty="0">
              <a:solidFill>
                <a:schemeClr val="bg2"/>
              </a:solidFill>
              <a:latin typeface="+mn-lt"/>
              <a:ea typeface="+mn-ea"/>
              <a:cs typeface="+mn-cs"/>
              <a:sym typeface="Arial"/>
            </a:endParaRPr>
          </a:p>
          <a:p>
            <a:pPr marL="514350" marR="0" indent="-285750" algn="l" rtl="0">
              <a:lnSpc>
                <a:spcPct val="100000"/>
              </a:lnSpc>
              <a:spcBef>
                <a:spcPts val="0"/>
              </a:spcBef>
              <a:spcAft>
                <a:spcPts val="0"/>
              </a:spcAft>
              <a:buClr>
                <a:srgbClr val="000000"/>
              </a:buClr>
              <a:buFont typeface="Arial" panose="020B0604020202020204" pitchFamily="34" charset="0"/>
              <a:buChar char="•"/>
            </a:pPr>
            <a:r>
              <a:rPr lang="fr-FR" sz="1800" b="0" i="0" u="none" strike="noStrike" baseline="0" dirty="0">
                <a:solidFill>
                  <a:srgbClr val="000000"/>
                </a:solidFill>
                <a:latin typeface="HelveticaNeue-Light-Identity-H"/>
              </a:rPr>
              <a:t>La </a:t>
            </a:r>
            <a:r>
              <a:rPr lang="fr-FR" sz="1800" b="1" i="0" u="none" strike="noStrike" baseline="0" dirty="0">
                <a:solidFill>
                  <a:srgbClr val="000000"/>
                </a:solidFill>
                <a:latin typeface="HelveticaNeue-Light-Identity-H"/>
              </a:rPr>
              <a:t>protection transversale </a:t>
            </a:r>
            <a:r>
              <a:rPr lang="fr-FR" sz="1800" b="0" i="0" u="none" strike="noStrike" baseline="0" dirty="0">
                <a:solidFill>
                  <a:srgbClr val="000000"/>
                </a:solidFill>
                <a:latin typeface="HelveticaNeue-Light-Identity-H"/>
              </a:rPr>
              <a:t>» est le processus qui vise à:</a:t>
            </a:r>
          </a:p>
          <a:p>
            <a:pPr marL="228600" indent="0" algn="l">
              <a:buFont typeface="Arial" panose="020B0604020202020204" pitchFamily="34" charset="0"/>
              <a:buNone/>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Incorporer des principes de protection humanitaire de base en faisant la promotion de la sécurité, de la dignité et de l’accès à toutes les personnes </a:t>
            </a:r>
            <a:r>
              <a:rPr lang="es-ES" sz="1800" b="0" i="0" u="none" strike="noStrike" baseline="0" dirty="0" err="1">
                <a:solidFill>
                  <a:srgbClr val="000000"/>
                </a:solidFill>
                <a:latin typeface="HelveticaNeue-Light-Identity-H"/>
              </a:rPr>
              <a:t>affectées</a:t>
            </a:r>
            <a:r>
              <a:rPr lang="es-ES" sz="1800" b="0" i="0" u="none" strike="noStrike" baseline="0" dirty="0">
                <a:solidFill>
                  <a:srgbClr val="000000"/>
                </a:solidFill>
                <a:latin typeface="HelveticaNeue-Light-Identity-H"/>
              </a:rPr>
              <a:t>;</a:t>
            </a:r>
          </a:p>
          <a:p>
            <a:pPr algn="l"/>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Assurer la redevabilité envers les populations affectées, ainsi que leur </a:t>
            </a:r>
            <a:r>
              <a:rPr lang="es-ES" sz="1800" b="0" i="0" u="none" strike="noStrike" baseline="0" dirty="0" err="1">
                <a:solidFill>
                  <a:srgbClr val="000000"/>
                </a:solidFill>
                <a:latin typeface="HelveticaNeue-Light-Identity-H"/>
              </a:rPr>
              <a:t>implication</a:t>
            </a:r>
            <a:r>
              <a:rPr lang="es-ES" sz="1800" b="0" i="0" u="none" strike="noStrike" baseline="0" dirty="0">
                <a:solidFill>
                  <a:srgbClr val="000000"/>
                </a:solidFill>
                <a:latin typeface="HelveticaNeue-Light-Identity-H"/>
              </a:rPr>
              <a:t> et </a:t>
            </a:r>
            <a:r>
              <a:rPr lang="es-ES" sz="1800" b="0" i="0" u="none" strike="noStrike" baseline="0" dirty="0" err="1">
                <a:solidFill>
                  <a:srgbClr val="000000"/>
                </a:solidFill>
                <a:latin typeface="HelveticaNeue-Light-Identity-H"/>
              </a:rPr>
              <a:t>leur</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autonomisation</a:t>
            </a:r>
            <a:r>
              <a:rPr lang="es-ES" sz="1800" b="0" i="0" u="none" strike="noStrike" baseline="0" dirty="0">
                <a:solidFill>
                  <a:srgbClr val="000000"/>
                </a:solidFill>
                <a:latin typeface="HelveticaNeue-Light-Identity-H"/>
              </a:rPr>
              <a:t>.</a:t>
            </a:r>
            <a:endParaRPr lang="en-GB" sz="1200" b="0" i="0" u="none" strike="noStrike" cap="none" dirty="0">
              <a:solidFill>
                <a:schemeClr val="bg2"/>
              </a:solidFill>
              <a:latin typeface="+mn-lt"/>
              <a:ea typeface="+mn-ea"/>
              <a:cs typeface="+mn-cs"/>
              <a:sym typeface="Arial"/>
            </a:endParaRPr>
          </a:p>
          <a:p>
            <a:pPr marL="228600" indent="0">
              <a:buFont typeface="Arial" panose="020B0604020202020204" pitchFamily="34" charset="0"/>
              <a:buNone/>
            </a:pPr>
            <a:endParaRPr lang="en-US" dirty="0">
              <a:solidFill>
                <a:schemeClr val="dk1"/>
              </a:solidFill>
              <a:effectLst/>
            </a:endParaRPr>
          </a:p>
          <a:p>
            <a:pPr algn="l"/>
            <a:r>
              <a:rPr lang="fr-FR" sz="1800" b="0" i="0" u="none" strike="noStrike" baseline="0" dirty="0">
                <a:latin typeface="HelveticaNeue-Light-Identity-H"/>
              </a:rPr>
              <a:t>La prise en compte des problématiques spécifiques de la protection de l’enfance dans tous les aspects de l’action humanitaire permet d’optimiser les effets protecteurs de l’aide humanitaire, sans toutefois engendrer de risques pour les enfants. </a:t>
            </a:r>
            <a:r>
              <a:rPr lang="es-ES" sz="1800" b="0" i="0" u="none" strike="noStrike" baseline="0" dirty="0">
                <a:latin typeface="HelveticaNeue-Light-Identity-H"/>
              </a:rPr>
              <a:t>La </a:t>
            </a:r>
            <a:r>
              <a:rPr lang="fr-FR" sz="1800" b="0" i="0" u="none" strike="noStrike" baseline="0" dirty="0">
                <a:latin typeface="HelveticaNeue-Light-Identity-H"/>
              </a:rPr>
              <a:t>protection transversale est capitale et relève du principe de « ne pas porter préjudice » qui sous-tend toute action humanitaire.</a:t>
            </a:r>
            <a:endParaRPr lang="en-US" dirty="0">
              <a:solidFill>
                <a:srgbClr val="5F7085"/>
              </a:solidFill>
              <a:effectLst/>
            </a:endParaRPr>
          </a:p>
          <a:p>
            <a:pPr marL="228600" indent="0">
              <a:buFont typeface="Arial" panose="020B0604020202020204" pitchFamily="34" charset="0"/>
              <a:buNone/>
            </a:pPr>
            <a:r>
              <a:rPr lang="fr-FR" dirty="0"/>
              <a:t>L'intégration de la protection est applicable et essentielle à tous les programmes, quel que soit le résultat visé. </a:t>
            </a:r>
            <a:endParaRPr lang="en-US" dirty="0"/>
          </a:p>
          <a:p>
            <a:pPr marL="228600" indent="0">
              <a:buFont typeface="Arial" panose="020B0604020202020204" pitchFamily="34" charset="0"/>
              <a:buNone/>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Une « </a:t>
            </a:r>
            <a:r>
              <a:rPr lang="fr-FR" sz="1800" b="1" i="0" u="none" strike="noStrike" baseline="0" dirty="0">
                <a:latin typeface="HelveticaNeue-Light-Identity-H"/>
              </a:rPr>
              <a:t>approche intégrée </a:t>
            </a:r>
            <a:r>
              <a:rPr lang="fr-FR" sz="1800" b="0" i="0" u="none" strike="noStrike" baseline="0" dirty="0">
                <a:latin typeface="HelveticaNeue-Light-Identity-H"/>
              </a:rPr>
              <a:t>» permet à deux ou plusieurs secteurs de travailler ensemble à l’obtention d’un résultat de programme commun. Sur la base de l’identification et de l’analyse commune des capacités et des besoins, l’approche intégrée implique de concevoir et mettre en </a:t>
            </a:r>
            <a:r>
              <a:rPr lang="fr-FR" sz="1800" b="0" i="0" u="none" strike="noStrike" baseline="0" dirty="0" err="1">
                <a:latin typeface="HelveticaNeue-Light-Identity-H"/>
              </a:rPr>
              <a:t>oeuvre</a:t>
            </a:r>
            <a:r>
              <a:rPr lang="fr-FR" sz="1800" b="0" i="0" u="none" strike="noStrike" baseline="0" dirty="0">
                <a:latin typeface="HelveticaNeue-Light-Identity-H"/>
              </a:rPr>
              <a:t> des programmes, conjointement avec d’autres secteurs, dans le but </a:t>
            </a:r>
            <a:r>
              <a:rPr lang="es-ES" sz="1800" b="0" i="0" u="none" strike="noStrike" baseline="0" dirty="0">
                <a:latin typeface="HelveticaNeue-Light-Identity-H"/>
              </a:rPr>
              <a:t>de:</a:t>
            </a:r>
            <a:endParaRPr lang="en-US" dirty="0"/>
          </a:p>
          <a:p>
            <a:pPr marL="1428750" lvl="2" indent="-285750" algn="l">
              <a:buFont typeface="Arial" panose="020B0604020202020204" pitchFamily="34" charset="0"/>
              <a:buChar char="•"/>
            </a:pPr>
            <a:r>
              <a:rPr lang="fr-FR" sz="1800" b="0" i="0" u="none" strike="noStrike" baseline="0" dirty="0">
                <a:solidFill>
                  <a:srgbClr val="000000"/>
                </a:solidFill>
                <a:latin typeface="HelveticaNeue-Light-Identity-H"/>
              </a:rPr>
              <a:t>Prévenir la maltraitance, la négligence et la violence envers les enfants;</a:t>
            </a:r>
          </a:p>
          <a:p>
            <a:pPr marL="1428750" lvl="2" indent="-285750" algn="l">
              <a:buFont typeface="Arial" panose="020B0604020202020204" pitchFamily="34" charset="0"/>
              <a:buChar char="•"/>
            </a:pPr>
            <a:r>
              <a:rPr lang="fr-FR" sz="1800" b="0" i="0" u="none" strike="noStrike" baseline="0" dirty="0">
                <a:solidFill>
                  <a:srgbClr val="000000"/>
                </a:solidFill>
                <a:latin typeface="HelveticaNeue-Light-Identity-H"/>
              </a:rPr>
              <a:t>Garantir la qualité des services;</a:t>
            </a:r>
          </a:p>
          <a:p>
            <a:pPr marL="1428750" lvl="2"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Promouvoir le développement, les droits et le bien-être des enfants;</a:t>
            </a:r>
          </a:p>
          <a:p>
            <a:pPr marL="1428750" lvl="2"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Consolider la coopération avec d’autres secteurs, et tirer parti de leurs </a:t>
            </a:r>
            <a:r>
              <a:rPr lang="es-ES" sz="1800" b="0" i="0" u="none" strike="noStrike" baseline="0" dirty="0" err="1">
                <a:solidFill>
                  <a:srgbClr val="000000"/>
                </a:solidFill>
                <a:latin typeface="HelveticaNeue-Light-Identity-H"/>
              </a:rPr>
              <a:t>résultats</a:t>
            </a:r>
            <a:r>
              <a:rPr lang="es-ES" sz="1800" b="0" i="0" u="none" strike="noStrike" baseline="0" dirty="0">
                <a:solidFill>
                  <a:srgbClr val="000000"/>
                </a:solidFill>
                <a:latin typeface="HelveticaNeue-Light-Identity-H"/>
              </a:rPr>
              <a:t>.</a:t>
            </a:r>
            <a:endParaRPr lang="en-US" dirty="0"/>
          </a:p>
          <a:p>
            <a:pPr algn="l"/>
            <a:r>
              <a:rPr lang="fr-FR" dirty="0"/>
              <a:t>Il promeut des processus et des résultats bénéfiques pour tous les secteurs concernés. </a:t>
            </a:r>
            <a:r>
              <a:rPr lang="fr-FR" sz="1800" b="0" i="0" u="none" strike="noStrike" baseline="0" dirty="0">
                <a:solidFill>
                  <a:srgbClr val="000000"/>
                </a:solidFill>
                <a:latin typeface="HelveticaNeue-Light-Identity-H"/>
              </a:rPr>
              <a:t>Lorsque la protection de l’enfance est prise en compte dans une approche intégrée, les résultats bénéfiques de protection </a:t>
            </a:r>
            <a:r>
              <a:rPr lang="es-ES" sz="1800" b="0" i="0" u="none" strike="noStrike" baseline="0" dirty="0">
                <a:solidFill>
                  <a:srgbClr val="000000"/>
                </a:solidFill>
                <a:latin typeface="HelveticaNeue-Light-Identity-H"/>
              </a:rPr>
              <a:t>de </a:t>
            </a:r>
            <a:r>
              <a:rPr lang="es-ES" sz="1800" b="0" i="0" u="none" strike="noStrike" baseline="0" dirty="0" err="1">
                <a:solidFill>
                  <a:srgbClr val="000000"/>
                </a:solidFill>
                <a:latin typeface="HelveticaNeue-Light-Identity-H"/>
              </a:rPr>
              <a:t>l’enfance</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augmentent</a:t>
            </a:r>
            <a:r>
              <a:rPr lang="es-ES" sz="1800" b="0" i="0" u="none" strike="noStrike" baseline="0" dirty="0">
                <a:solidFill>
                  <a:srgbClr val="000000"/>
                </a:solidFill>
                <a:latin typeface="HelveticaNeue-Light-Identity-H"/>
              </a:rPr>
              <a:t>. </a:t>
            </a:r>
          </a:p>
          <a:p>
            <a:pPr algn="l"/>
            <a:endParaRPr lang="en-US" i="1" baseline="0" dirty="0"/>
          </a:p>
          <a:p>
            <a:pPr marL="514350" indent="-285750" algn="l">
              <a:buFont typeface="Arial" panose="020B0604020202020204" pitchFamily="34" charset="0"/>
              <a:buChar char="•"/>
            </a:pPr>
            <a:r>
              <a:rPr lang="fr-FR" sz="1800" b="0" i="0" u="none" strike="noStrike" baseline="0" dirty="0">
                <a:latin typeface="HelveticaNeue-Light-Identity-H"/>
              </a:rPr>
              <a:t>Les étapes de la </a:t>
            </a:r>
            <a:r>
              <a:rPr lang="fr-FR" sz="1800" b="1" i="0" u="none" strike="noStrike" baseline="0" dirty="0">
                <a:latin typeface="HelveticaNeue-Light-Identity-H"/>
              </a:rPr>
              <a:t>programmation conjointe </a:t>
            </a:r>
            <a:r>
              <a:rPr lang="fr-FR" sz="1800" b="0" i="0" u="none" strike="noStrike" baseline="0" dirty="0">
                <a:latin typeface="HelveticaNeue-Light-Identity-H"/>
              </a:rPr>
              <a:t>et de la programmation intégrée passent par un continuum de différents niveaux d’analyse de la situation, de conception du programme, puis de sa mise en </a:t>
            </a:r>
            <a:r>
              <a:rPr lang="fr-FR" sz="1800" b="0" i="0" u="none" strike="noStrike" baseline="0" dirty="0" err="1">
                <a:latin typeface="HelveticaNeue-Light-Identity-H"/>
              </a:rPr>
              <a:t>oeuvre</a:t>
            </a:r>
            <a:r>
              <a:rPr lang="fr-FR" sz="1800" b="0" i="0" u="none" strike="noStrike" baseline="0" dirty="0">
                <a:latin typeface="HelveticaNeue-Light-Identity-H"/>
              </a:rPr>
              <a:t>. </a:t>
            </a:r>
            <a:endParaRPr lang="en-US" i="1" baseline="0"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fr-FR" dirty="0"/>
              <a:t>Cette diapositive est un résumé des actions clés qui sont incluses dans tous les secteurs. Il s'agit de la ligne de base minimale. </a:t>
            </a:r>
            <a:endParaRPr lang="en-GB" dirty="0"/>
          </a:p>
        </p:txBody>
      </p:sp>
      <p:sp>
        <p:nvSpPr>
          <p:cNvPr id="4" name="Slide Number Placeholder 3"/>
          <p:cNvSpPr>
            <a:spLocks noGrp="1"/>
          </p:cNvSpPr>
          <p:nvPr>
            <p:ph type="sldNum" sz="quarter" idx="5"/>
          </p:nvPr>
        </p:nvSpPr>
        <p:spPr/>
        <p:txBody>
          <a:bodyPr/>
          <a:lstStyle/>
          <a:p>
            <a:fld id="{72F2A52D-D4AB-DB47-89AB-C9EF581345D4}" type="slidenum">
              <a:rPr lang="en-GB" smtClean="0"/>
              <a:t>7</a:t>
            </a:fld>
            <a:endParaRPr lang="en-GB"/>
          </a:p>
        </p:txBody>
      </p:sp>
    </p:spTree>
    <p:extLst>
      <p:ext uri="{BB962C8B-B14F-4D97-AF65-F5344CB8AC3E}">
        <p14:creationId xmlns:p14="http://schemas.microsoft.com/office/powerpoint/2010/main" val="2768563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a:t>
            </a:r>
            <a:r>
              <a:rPr lang="fr-FR" i="1" dirty="0"/>
              <a:t>Ci-dessous, les points clés de chaque standard. </a:t>
            </a:r>
            <a:r>
              <a:rPr lang="fr-FR" sz="1200" i="1" dirty="0">
                <a:effectLst/>
                <a:latin typeface="Calibri" panose="020F0502020204030204" pitchFamily="34" charset="0"/>
                <a:ea typeface="Calibri" panose="020F0502020204030204" pitchFamily="34" charset="0"/>
                <a:cs typeface="Arial" panose="020B0604020202020204" pitchFamily="34" charset="0"/>
              </a:rPr>
              <a:t>Selon le groupe que vous encadrez, les domaines d’intérêt des personnes qui le constituent, les programmes que vous privilégiez, le contexte ou le temps dont vous disposez, vous pouvez sélectionner un ou deux Standards clés pour chaque pilier.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i="1" dirty="0"/>
              <a:t>Cela peut être très familier pour votre public ou quelque chose d'assez nouveau, veillez à préparer vos commentaires en conséquence</a:t>
            </a:r>
            <a:r>
              <a:rPr lang="en-US" i="1" dirty="0"/>
              <a:t>]</a:t>
            </a:r>
          </a:p>
          <a:p>
            <a:pPr marL="0" lvl="0" indent="0" algn="l" rtl="0">
              <a:spcBef>
                <a:spcPts val="0"/>
              </a:spcBef>
              <a:spcAft>
                <a:spcPts val="0"/>
              </a:spcAft>
              <a:buNone/>
            </a:pPr>
            <a:endParaRPr dirty="0"/>
          </a:p>
          <a:p>
            <a:pPr marL="0" lvl="0" indent="0" algn="l" rtl="0">
              <a:spcBef>
                <a:spcPts val="0"/>
              </a:spcBef>
              <a:spcAft>
                <a:spcPts val="0"/>
              </a:spcAft>
              <a:buNone/>
            </a:pPr>
            <a:r>
              <a:rPr lang="en-US" b="1" dirty="0"/>
              <a:t>Standard 21: </a:t>
            </a:r>
            <a:r>
              <a:rPr lang="en-US" b="1" dirty="0" err="1"/>
              <a:t>Sécurité</a:t>
            </a:r>
            <a:r>
              <a:rPr lang="en-US" b="1" dirty="0"/>
              <a:t> </a:t>
            </a:r>
            <a:r>
              <a:rPr lang="en-US" b="1" dirty="0" err="1"/>
              <a:t>alimentaire</a:t>
            </a:r>
            <a:r>
              <a:rPr lang="en-US" b="1" dirty="0"/>
              <a:t> et PE</a:t>
            </a:r>
            <a:endParaRPr lang="en-US" dirty="0"/>
          </a:p>
          <a:p>
            <a:pPr marL="171450" lvl="0" indent="-171450" algn="l" rtl="0">
              <a:spcBef>
                <a:spcPts val="0"/>
              </a:spcBef>
              <a:spcAft>
                <a:spcPts val="0"/>
              </a:spcAft>
              <a:buFont typeface="Arial" panose="020B0604020202020204" pitchFamily="34" charset="0"/>
              <a:buChar char="•"/>
            </a:pPr>
            <a:r>
              <a:rPr lang="es-ES" sz="1800" b="0" i="0" u="none" strike="noStrike" baseline="0" dirty="0" err="1">
                <a:latin typeface="HelveticaNeue-Light-Identity-H"/>
              </a:rPr>
              <a:t>L’insécurité</a:t>
            </a:r>
            <a:r>
              <a:rPr lang="es-ES" sz="1800" b="0" i="0" u="none" strike="noStrike" baseline="0" dirty="0">
                <a:latin typeface="HelveticaNeue-Light-Identity-H"/>
              </a:rPr>
              <a:t> </a:t>
            </a:r>
            <a:r>
              <a:rPr lang="es-ES" sz="1800" b="0" i="0" u="none" strike="noStrike" baseline="0" dirty="0" err="1">
                <a:latin typeface="HelveticaNeue-Light-Identity-H"/>
              </a:rPr>
              <a:t>alimentaire</a:t>
            </a:r>
            <a:r>
              <a:rPr lang="es-ES" sz="1800" b="0" i="0" u="none" strike="noStrike" baseline="0" dirty="0">
                <a:latin typeface="HelveticaNeue-Light-Identity-H"/>
              </a:rPr>
              <a:t> augmente les </a:t>
            </a:r>
            <a:r>
              <a:rPr lang="fr-FR" sz="1800" b="0" i="0" u="none" strike="noStrike" baseline="0" dirty="0">
                <a:latin typeface="HelveticaNeue-Light-Identity-H"/>
              </a:rPr>
              <a:t>risques quant à la protection de l’enfance ainsi que la possibilité de choisir des stratégies d’adaptation négatives comme la négligence, le mariage précoce et </a:t>
            </a:r>
            <a:r>
              <a:rPr lang="es-ES" sz="1800" b="0" i="0" u="none" strike="noStrike" baseline="0" dirty="0">
                <a:latin typeface="HelveticaNeue-Light-Identity-H"/>
              </a:rPr>
              <a:t>le </a:t>
            </a:r>
            <a:r>
              <a:rPr lang="es-ES" sz="1800" b="0" i="0" u="none" strike="noStrike" baseline="0" dirty="0" err="1">
                <a:latin typeface="HelveticaNeue-Light-Identity-H"/>
              </a:rPr>
              <a:t>travail</a:t>
            </a:r>
            <a:r>
              <a:rPr lang="es-ES" sz="1800" b="0" i="0" u="none" strike="noStrike" baseline="0" dirty="0">
                <a:latin typeface="HelveticaNeue-Light-Identity-H"/>
              </a:rPr>
              <a:t> des </a:t>
            </a:r>
            <a:r>
              <a:rPr lang="es-ES" sz="1800" b="0" i="0" u="none" strike="noStrike" baseline="0" dirty="0" err="1">
                <a:latin typeface="HelveticaNeue-Light-Identity-H"/>
              </a:rPr>
              <a:t>enfants</a:t>
            </a:r>
            <a:r>
              <a:rPr lang="es-ES" sz="1800" b="0" i="0" u="none" strike="noStrike" baseline="0" dirty="0">
                <a:latin typeface="HelveticaNeue-Light-Identity-H"/>
              </a:rPr>
              <a:t>.</a:t>
            </a:r>
            <a:r>
              <a:rPr lang="en-US" dirty="0"/>
              <a:t> </a:t>
            </a:r>
            <a:r>
              <a:rPr lang="fr-FR" sz="1800" b="0" i="0" u="none" strike="noStrike" baseline="0" dirty="0">
                <a:latin typeface="HelveticaNeue-Light-Identity-H"/>
              </a:rPr>
              <a:t>La protection de l’enfance peut être intégrée dans chacun des 4 piliers de la sécurité alimentaire – la disponibilité, l’accessibilité, la stabilité et l’utilisation – ce qui permet de maintenir la protection et le bien-être de l’enfant.</a:t>
            </a:r>
          </a:p>
          <a:p>
            <a:pPr marL="171450" lvl="0" indent="-171450" algn="l" rtl="0">
              <a:spcBef>
                <a:spcPts val="0"/>
              </a:spcBef>
              <a:spcAft>
                <a:spcPts val="0"/>
              </a:spcAft>
              <a:buFont typeface="Arial" panose="020B0604020202020204" pitchFamily="34" charset="0"/>
              <a:buChar char="•"/>
            </a:pPr>
            <a:r>
              <a:rPr lang="es-ES" sz="1800" b="0" i="0" u="none" strike="noStrike" baseline="0" dirty="0">
                <a:latin typeface="HelveticaNeue-Light-Identity-H"/>
              </a:rPr>
              <a:t>Ce Standard </a:t>
            </a:r>
            <a:r>
              <a:rPr lang="fr-FR" sz="1800" b="0" i="0" u="none" strike="noStrike" baseline="0" dirty="0">
                <a:latin typeface="HelveticaNeue-Light-Identity-H"/>
              </a:rPr>
              <a:t>présente une approche systématique et intégrée entre les secteurs de la sécurité alimentaire et de la protection de l’enfance, basée sur la coordination </a:t>
            </a:r>
            <a:r>
              <a:rPr lang="es-ES" sz="1800" b="0" i="0" u="none" strike="noStrike" baseline="0" dirty="0">
                <a:latin typeface="HelveticaNeue-Light-Identity-H"/>
              </a:rPr>
              <a:t>et la </a:t>
            </a:r>
            <a:r>
              <a:rPr lang="es-ES" sz="1800" b="0" i="0" u="none" strike="noStrike" baseline="0" dirty="0" err="1">
                <a:latin typeface="HelveticaNeue-Light-Identity-H"/>
              </a:rPr>
              <a:t>complémentarité</a:t>
            </a:r>
            <a:r>
              <a:rPr lang="es-ES" sz="1800" b="0" i="0" u="none" strike="noStrike" baseline="0" dirty="0">
                <a:latin typeface="HelveticaNeue-Light-Identity-H"/>
              </a:rPr>
              <a:t>.</a:t>
            </a:r>
            <a:endParaRPr lang="en-US" dirty="0"/>
          </a:p>
          <a:p>
            <a:pPr marL="171450" lvl="0" indent="-171450" algn="l" rtl="0">
              <a:spcBef>
                <a:spcPts val="0"/>
              </a:spcBef>
              <a:spcAft>
                <a:spcPts val="0"/>
              </a:spcAft>
              <a:buFont typeface="Arial" panose="020B0604020202020204" pitchFamily="34" charset="0"/>
              <a:buChar char="•"/>
            </a:pPr>
            <a:r>
              <a:rPr lang="en-US" b="0" dirty="0" err="1"/>
              <a:t>Icône</a:t>
            </a:r>
            <a:r>
              <a:rPr lang="en-US" b="0" dirty="0"/>
              <a:t>: </a:t>
            </a:r>
            <a:r>
              <a:rPr lang="fr-FR" dirty="0"/>
              <a:t>De nombreux liens avec la </a:t>
            </a:r>
            <a:r>
              <a:rPr lang="fr-FR" b="1" dirty="0"/>
              <a:t>sauvegarde</a:t>
            </a:r>
            <a:r>
              <a:rPr lang="fr-FR" dirty="0"/>
              <a:t> : principes de sauvegarde pour toutes les formes d'assistance ; formation sur les procédures de sauvegarde, les codes de conduite et les politiques de protection contre l'exploitation et les abus sexuels (PPEA) ; </a:t>
            </a:r>
            <a:r>
              <a:rPr lang="es-ES" sz="1800" b="0" i="0" u="none" strike="noStrike" baseline="0" dirty="0" err="1">
                <a:latin typeface="HelveticaNeue-Light-Identity-H"/>
              </a:rPr>
              <a:t>mécanismes</a:t>
            </a:r>
            <a:r>
              <a:rPr lang="es-ES" sz="1800" b="0" i="0" u="none" strike="noStrike" baseline="0" dirty="0">
                <a:latin typeface="HelveticaNeue-Light-Identity-H"/>
              </a:rPr>
              <a:t> de </a:t>
            </a:r>
            <a:r>
              <a:rPr lang="fr-FR" sz="1800" b="0" i="0" u="none" strike="noStrike" baseline="0" dirty="0">
                <a:latin typeface="HelveticaNeue-Light-Identity-H"/>
              </a:rPr>
              <a:t>feedback et de rapport communs, adaptés aux enfants, accessibles et confidentiels, pour les inquiétudes liées à la protection de l’enfance dans le cadre de la redevabilité envers les Populations Affectées </a:t>
            </a:r>
            <a:r>
              <a:rPr lang="es-ES" sz="1800" b="0" i="0" u="none" strike="noStrike" baseline="0" dirty="0">
                <a:latin typeface="HelveticaNeue-Light-Identity-H"/>
              </a:rPr>
              <a:t>(AAP).</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icone</a:t>
            </a:r>
            <a:r>
              <a:rPr lang="en-US" i="1" dirty="0">
                <a:latin typeface="Arial"/>
                <a:ea typeface="Arial"/>
                <a:cs typeface="Arial"/>
                <a:sym typeface="Arial"/>
              </a:rPr>
              <a:t> </a:t>
            </a:r>
            <a:r>
              <a:rPr lang="fr-FR" b="0" i="1" dirty="0"/>
              <a:t>sauvegarde</a:t>
            </a:r>
            <a:r>
              <a:rPr lang="en-US" i="1" dirty="0"/>
              <a:t>] </a:t>
            </a:r>
            <a:endParaRPr lang="en-US" b="0" dirty="0"/>
          </a:p>
          <a:p>
            <a:pPr marL="0" lvl="0" indent="0" algn="l" rtl="0">
              <a:spcBef>
                <a:spcPts val="0"/>
              </a:spcBef>
              <a:spcAft>
                <a:spcPts val="0"/>
              </a:spcAft>
              <a:buNone/>
            </a:pPr>
            <a:endParaRPr dirty="0"/>
          </a:p>
          <a:p>
            <a:pPr marL="0" lvl="0" indent="0" algn="l" rtl="0">
              <a:spcBef>
                <a:spcPts val="0"/>
              </a:spcBef>
              <a:spcAft>
                <a:spcPts val="0"/>
              </a:spcAft>
              <a:buNone/>
            </a:pPr>
            <a:r>
              <a:rPr lang="en-US" b="1" dirty="0">
                <a:latin typeface="Arial"/>
                <a:ea typeface="Arial"/>
                <a:cs typeface="Arial"/>
                <a:sym typeface="Arial"/>
              </a:rPr>
              <a:t>Standard 22: </a:t>
            </a:r>
            <a:r>
              <a:rPr lang="en-US" b="1" dirty="0" err="1">
                <a:latin typeface="Arial"/>
                <a:ea typeface="Arial"/>
                <a:cs typeface="Arial"/>
                <a:sym typeface="Arial"/>
              </a:rPr>
              <a:t>Moyens</a:t>
            </a:r>
            <a:r>
              <a:rPr lang="en-US" b="1" dirty="0">
                <a:latin typeface="Arial"/>
                <a:ea typeface="Arial"/>
                <a:cs typeface="Arial"/>
                <a:sym typeface="Arial"/>
              </a:rPr>
              <a:t> de </a:t>
            </a:r>
            <a:r>
              <a:rPr lang="en-US" b="1" dirty="0" err="1">
                <a:latin typeface="Arial"/>
                <a:ea typeface="Arial"/>
                <a:cs typeface="Arial"/>
                <a:sym typeface="Arial"/>
              </a:rPr>
              <a:t>subsistance</a:t>
            </a:r>
            <a:r>
              <a:rPr lang="en-US" b="1" dirty="0">
                <a:latin typeface="Arial"/>
                <a:ea typeface="Arial"/>
                <a:cs typeface="Arial"/>
                <a:sym typeface="Arial"/>
              </a:rPr>
              <a:t> &amp; </a:t>
            </a:r>
            <a:r>
              <a:rPr lang="en-US" b="1" dirty="0"/>
              <a:t>PE</a:t>
            </a:r>
            <a:endParaRPr lang="en-US" b="1" dirty="0">
              <a:latin typeface="Arial"/>
              <a:ea typeface="Arial"/>
              <a:cs typeface="Arial"/>
              <a:sym typeface="Arial"/>
            </a:endParaRPr>
          </a:p>
          <a:p>
            <a:pPr marL="514350" indent="-285750" algn="l">
              <a:buFont typeface="Arial" panose="020B0604020202020204" pitchFamily="34" charset="0"/>
              <a:buChar char="•"/>
            </a:pPr>
            <a:r>
              <a:rPr lang="es-ES" sz="1800" b="0" i="0" u="none" strike="noStrike" baseline="0" dirty="0">
                <a:latin typeface="HelveticaNeue-Light-Identity-H"/>
              </a:rPr>
              <a:t>’</a:t>
            </a:r>
            <a:r>
              <a:rPr lang="es-ES" sz="1800" b="0" i="0" u="none" strike="noStrike" baseline="0" dirty="0" err="1">
                <a:latin typeface="HelveticaNeue-Light-Identity-H"/>
              </a:rPr>
              <a:t>moyen</a:t>
            </a:r>
            <a:r>
              <a:rPr lang="es-ES" sz="1800" b="0" i="0" u="none" strike="noStrike" baseline="0" dirty="0">
                <a:latin typeface="HelveticaNeue-Light-Identity-H"/>
              </a:rPr>
              <a:t> de </a:t>
            </a:r>
            <a:r>
              <a:rPr lang="es-ES" sz="1800" b="0" i="0" u="none" strike="noStrike" baseline="0" dirty="0" err="1">
                <a:latin typeface="HelveticaNeue-Light-Identity-H"/>
              </a:rPr>
              <a:t>subsistance</a:t>
            </a:r>
            <a:r>
              <a:rPr lang="es-ES" sz="1800" b="0" i="0" u="none" strike="noStrike" baseline="0" dirty="0">
                <a:latin typeface="HelveticaNeue-Light-Identity-H"/>
              </a:rPr>
              <a:t>’: </a:t>
            </a:r>
            <a:r>
              <a:rPr lang="fr-FR" sz="1800" b="0" i="0" u="none" strike="noStrike" baseline="0" dirty="0">
                <a:latin typeface="HelveticaNeue-Light-Identity-H"/>
              </a:rPr>
              <a:t>capacités, atouts, opportunités et activités nécessaires pour permettre aux individus, familles et communautés de subvenir à leurs </a:t>
            </a:r>
            <a:r>
              <a:rPr lang="es-ES" sz="1800" b="0" i="0" u="none" strike="noStrike" baseline="0" dirty="0" err="1">
                <a:latin typeface="HelveticaNeue-Light-Identity-H"/>
              </a:rPr>
              <a:t>besoins</a:t>
            </a:r>
            <a:r>
              <a:rPr lang="es-ES" sz="1800" b="0" i="0" u="none" strike="noStrike" baseline="0" dirty="0">
                <a:latin typeface="HelveticaNeue-Light-Identity-H"/>
              </a:rPr>
              <a:t> </a:t>
            </a:r>
            <a:r>
              <a:rPr lang="es-ES" sz="1800" b="0" i="0" u="none" strike="noStrike" baseline="0" dirty="0" err="1">
                <a:latin typeface="HelveticaNeue-Light-Identity-H"/>
              </a:rPr>
              <a:t>pécuniers</a:t>
            </a:r>
            <a:endParaRPr lang="es-ES" sz="1800" b="0" i="0" u="none" strike="noStrike" baseline="0" dirty="0">
              <a:latin typeface="HelveticaNeue-Light-Identity-H"/>
            </a:endParaRPr>
          </a:p>
          <a:p>
            <a:pPr marL="514350" indent="-285750" algn="l">
              <a:buFont typeface="Arial" panose="020B0604020202020204" pitchFamily="34" charset="0"/>
              <a:buChar char="•"/>
            </a:pPr>
            <a:r>
              <a:rPr lang="fr-FR" sz="1800" b="0" i="0" u="none" strike="noStrike" baseline="0" dirty="0">
                <a:latin typeface="HelveticaNeue-Light-Identity-H"/>
              </a:rPr>
              <a:t>Lorsque la capacité d’une famille à procurer de la nourriture, un logement, une éducation et des soins adéquats est réduite, les enfants sont exposés à plusieurs risques de protection. Les interventions en matière de relèvement économique et de moyens de subsistance peuvent avoir un impact protecteur important sur les enfants : </a:t>
            </a:r>
            <a:r>
              <a:rPr lang="fr-FR" sz="2800" dirty="0"/>
              <a:t>la probabilité que le ménage fasse des choix préjudiciables aux enfants en essayant de satisfaire leurs besoins alimentaires est réduite lorsque les revenus sont stables. </a:t>
            </a:r>
            <a:endParaRPr lang="fr-FR" sz="1800" b="0" i="0" u="none" strike="noStrike" baseline="0" dirty="0">
              <a:latin typeface="HelveticaNeue-Light-Identity-H"/>
            </a:endParaRPr>
          </a:p>
          <a:p>
            <a:pPr marL="171450" lvl="0" indent="-171450" algn="l" rtl="0">
              <a:spcBef>
                <a:spcPts val="0"/>
              </a:spcBef>
              <a:spcAft>
                <a:spcPts val="0"/>
              </a:spcAft>
              <a:buFont typeface="Arial" panose="020B0604020202020204" pitchFamily="34" charset="0"/>
              <a:buChar char="•"/>
            </a:pPr>
            <a:r>
              <a:rPr lang="en-US" b="1" dirty="0" err="1"/>
              <a:t>Icone</a:t>
            </a:r>
            <a:r>
              <a:rPr lang="en-US" dirty="0"/>
              <a:t>: </a:t>
            </a:r>
            <a:r>
              <a:rPr lang="fr-FR" dirty="0"/>
              <a:t>ciblage approprié des interventions de relance économique et de moyens de subsistance pour les personnes en charge d’enfants et pour les enfants plus âgés en âge de travailler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icone</a:t>
            </a:r>
            <a:r>
              <a:rPr lang="en-US" i="1" dirty="0">
                <a:latin typeface="Arial"/>
                <a:ea typeface="Arial"/>
                <a:cs typeface="Arial"/>
                <a:sym typeface="Arial"/>
              </a:rPr>
              <a:t> Adolescents</a:t>
            </a:r>
            <a:r>
              <a:rPr lang="en-US" i="1" dirty="0"/>
              <a:t>] . </a:t>
            </a:r>
            <a:r>
              <a:rPr lang="en-US" sz="1200" b="0" i="0" u="none" strike="noStrike" baseline="0" dirty="0">
                <a:latin typeface="Calibri"/>
              </a:rPr>
              <a:t>Nous </a:t>
            </a:r>
            <a:r>
              <a:rPr lang="en-US" sz="1200" b="0" i="0" u="none" strike="noStrike" baseline="0" dirty="0" err="1">
                <a:latin typeface="Calibri"/>
              </a:rPr>
              <a:t>devons</a:t>
            </a:r>
            <a:r>
              <a:rPr lang="en-US" sz="1200" b="0" i="0" u="none" strike="noStrike" baseline="0" dirty="0">
                <a:latin typeface="Calibri"/>
              </a:rPr>
              <a:t> </a:t>
            </a:r>
            <a:r>
              <a:rPr lang="en-US" sz="1200" b="0" i="0" u="none" strike="noStrike" baseline="0" dirty="0" err="1">
                <a:latin typeface="Calibri"/>
              </a:rPr>
              <a:t>être</a:t>
            </a:r>
            <a:r>
              <a:rPr lang="en-US" sz="1200" b="0" i="0" u="none" strike="noStrike" baseline="0" dirty="0">
                <a:latin typeface="Calibri"/>
              </a:rPr>
              <a:t> </a:t>
            </a:r>
            <a:r>
              <a:rPr lang="fr-FR" sz="1800" b="0" i="0" u="none" strike="noStrike" baseline="0" dirty="0">
                <a:latin typeface="HelveticaNeue-Light-Identity-H"/>
              </a:rPr>
              <a:t>conscients des stéréotypes traditionnels et aux obstacles liés au genre ou aux normes culturelles concernant le type de travail approprié pour un genre ou un groupe déterminé (et leurs liens avec la dépendance économique à l’égard d’autres personnes, l’exclusion </a:t>
            </a:r>
            <a:r>
              <a:rPr lang="es-ES" sz="1800" b="0" i="0" u="none" strike="noStrike" baseline="0" dirty="0">
                <a:latin typeface="HelveticaNeue-Light-Identity-H"/>
              </a:rPr>
              <a:t>des </a:t>
            </a:r>
            <a:r>
              <a:rPr lang="es-ES" sz="1800" b="0" i="0" u="none" strike="noStrike" baseline="0" dirty="0" err="1">
                <a:latin typeface="HelveticaNeue-Light-Identity-H"/>
              </a:rPr>
              <a:t>emplois</a:t>
            </a:r>
            <a:r>
              <a:rPr lang="es-ES" sz="1800" b="0" i="0" u="none" strike="noStrike" baseline="0" dirty="0">
                <a:latin typeface="HelveticaNeue-Light-Identity-H"/>
              </a:rPr>
              <a:t> </a:t>
            </a:r>
            <a:r>
              <a:rPr lang="es-ES" sz="1800" b="0" i="0" u="none" strike="noStrike" baseline="0" dirty="0" err="1">
                <a:latin typeface="HelveticaNeue-Light-Identity-H"/>
              </a:rPr>
              <a:t>formels</a:t>
            </a:r>
            <a:r>
              <a:rPr lang="es-ES" sz="1800" b="0" i="0" u="none" strike="noStrike" baseline="0" dirty="0">
                <a:solidFill>
                  <a:schemeClr val="dk1"/>
                </a:solidFill>
                <a:latin typeface="HelveticaNeue-Light-Identity-H"/>
              </a:rPr>
              <a:t>, les e</a:t>
            </a:r>
            <a:r>
              <a:rPr lang="fr-FR" sz="1800" b="0" i="0" u="none" strike="noStrike" baseline="0" dirty="0" err="1">
                <a:solidFill>
                  <a:srgbClr val="000000"/>
                </a:solidFill>
                <a:latin typeface="HelveticaNeue-Light-Identity-H"/>
              </a:rPr>
              <a:t>nvironnements</a:t>
            </a:r>
            <a:r>
              <a:rPr lang="fr-FR" sz="1800" b="0" i="0" u="none" strike="noStrike" baseline="0" dirty="0">
                <a:solidFill>
                  <a:srgbClr val="000000"/>
                </a:solidFill>
                <a:latin typeface="HelveticaNeue-Light-Identity-H"/>
              </a:rPr>
              <a:t> de travail informels, relevant de l’exploitation; les r</a:t>
            </a:r>
            <a:r>
              <a:rPr lang="es-ES" sz="1800" b="0" i="0" u="none" strike="noStrike" baseline="0" dirty="0" err="1">
                <a:solidFill>
                  <a:srgbClr val="000000"/>
                </a:solidFill>
                <a:latin typeface="HelveticaNeue-Light-Identity-H"/>
              </a:rPr>
              <a:t>elations</a:t>
            </a:r>
            <a:r>
              <a:rPr lang="es-ES" sz="1800" b="0" i="0" u="none" strike="noStrike" baseline="0" dirty="0">
                <a:solidFill>
                  <a:srgbClr val="000000"/>
                </a:solidFill>
                <a:latin typeface="HelveticaNeue-Light-Identity-H"/>
              </a:rPr>
              <a:t> abusives…)</a:t>
            </a:r>
            <a:endParaRPr lang="fr-FR" sz="1800" b="0" i="0" u="none" strike="noStrike" baseline="0" dirty="0">
              <a:latin typeface="HelveticaNeue-Light-Identity-H"/>
            </a:endParaRPr>
          </a:p>
          <a:p>
            <a:pPr marL="0" lvl="0" indent="0" algn="l" rtl="0">
              <a:spcBef>
                <a:spcPts val="0"/>
              </a:spcBef>
              <a:spcAft>
                <a:spcPts val="0"/>
              </a:spcAft>
              <a:buNone/>
            </a:pPr>
            <a:endParaRPr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23: Education &amp; PE</a:t>
            </a:r>
          </a:p>
          <a:p>
            <a:pPr marL="514350" indent="-285750" algn="l">
              <a:buFont typeface="Arial" panose="020B0604020202020204" pitchFamily="34" charset="0"/>
              <a:buChar char="•"/>
            </a:pPr>
            <a:r>
              <a:rPr lang="fr-FR" sz="1800" b="0" i="0" u="none" strike="noStrike" baseline="0" dirty="0">
                <a:latin typeface="HelveticaNeue-Light-Identity-H"/>
              </a:rPr>
              <a:t>Un accès insuffisant à l’éducation a des conséquences négatives directes sur le bien-être et le développement des enfants.</a:t>
            </a:r>
            <a:r>
              <a:rPr lang="en-US" sz="1200" b="0" i="0" u="none" strike="noStrike" baseline="0" dirty="0">
                <a:latin typeface="Calibri"/>
              </a:rPr>
              <a:t> </a:t>
            </a:r>
            <a:r>
              <a:rPr lang="es-ES" sz="1800" b="0" i="0" u="none" strike="noStrike" baseline="0" dirty="0">
                <a:latin typeface="HelveticaNeue-Light-Identity-H"/>
              </a:rPr>
              <a:t>Les </a:t>
            </a:r>
            <a:r>
              <a:rPr lang="es-ES" sz="1800" b="0" i="0" u="none" strike="noStrike" baseline="0" dirty="0" err="1">
                <a:latin typeface="HelveticaNeue-Light-Identity-H"/>
              </a:rPr>
              <a:t>enfants</a:t>
            </a:r>
            <a:r>
              <a:rPr lang="es-ES" sz="1800" b="0" i="0" u="none" strike="noStrike" baseline="0" dirty="0">
                <a:latin typeface="HelveticaNeue-Light-Identity-H"/>
              </a:rPr>
              <a:t> qui </a:t>
            </a:r>
            <a:r>
              <a:rPr lang="es-ES" sz="1800" b="0" i="0" u="none" strike="noStrike" baseline="0" dirty="0" err="1">
                <a:latin typeface="HelveticaNeue-Light-Identity-H"/>
              </a:rPr>
              <a:t>ne</a:t>
            </a:r>
            <a:r>
              <a:rPr lang="es-ES" sz="1800" b="0" i="0" u="none" strike="noStrike" baseline="0" dirty="0">
                <a:latin typeface="HelveticaNeue-Light-Identity-H"/>
              </a:rPr>
              <a:t> </a:t>
            </a:r>
            <a:r>
              <a:rPr lang="fr-FR" sz="1800" b="0" i="0" u="none" strike="noStrike" baseline="0" dirty="0">
                <a:latin typeface="HelveticaNeue-Light-Identity-H"/>
              </a:rPr>
              <a:t>sont pas scolarisés peuvent être confrontés à des risques liés à la protection de l’enfance plus importants. Les préoccupations liées à la protection de l’enfance peuvent empêcher les enfants d’accéder à l’éducation ou avoir un impact négatif sur les résultats en matière scolaire. les intervenants dans le domaine de l’éducation et de la protection de l’enfance visent en général les enfants qui fréquentent les écoles formelles et les enfants non scolarisés; la plupart des activités sont donc réalisées </a:t>
            </a:r>
            <a:r>
              <a:rPr lang="es-ES" sz="1800" b="0" i="0" u="none" strike="noStrike" baseline="0" dirty="0" err="1">
                <a:latin typeface="HelveticaNeue-Light-Identity-H"/>
              </a:rPr>
              <a:t>conjointement</a:t>
            </a:r>
            <a:r>
              <a:rPr lang="es-ES" sz="1800" b="0" i="0" u="none" strike="noStrike" baseline="0" dirty="0">
                <a:latin typeface="HelveticaNeue-Light-Identity-H"/>
              </a:rPr>
              <a:t>.</a:t>
            </a:r>
            <a:endParaRPr lang="fr-FR" sz="1800" b="0" i="0" u="none" strike="noStrike" baseline="0" dirty="0">
              <a:latin typeface="HelveticaNeue-Light-Identity-H"/>
            </a:endParaRPr>
          </a:p>
          <a:p>
            <a:pPr marL="514350" indent="-285750" algn="l">
              <a:buFont typeface="Arial" panose="020B0604020202020204" pitchFamily="34" charset="0"/>
              <a:buChar char="•"/>
            </a:pPr>
            <a:r>
              <a:rPr lang="fr-FR" sz="1800" b="0" i="0" u="none" strike="noStrike" baseline="0" dirty="0">
                <a:latin typeface="HelveticaNeue-Light-Identity-H"/>
              </a:rPr>
              <a:t>Ce standard explique comment les acteurs de l’éducation et de la protection de l’enfance peuvent collaborer plus systématiquement, sur la base de la complémentarité, afin de favoriser le bien-être des enfants. </a:t>
            </a:r>
            <a:r>
              <a:rPr lang="es-ES" sz="1800" b="0" i="0" u="none" strike="noStrike" baseline="0" dirty="0">
                <a:solidFill>
                  <a:srgbClr val="FFFFFF"/>
                </a:solidFill>
                <a:latin typeface="HelveticaNeue-Roman-Identity-H"/>
              </a:rPr>
              <a:t>Les </a:t>
            </a:r>
            <a:r>
              <a:rPr lang="es-ES" sz="1800" b="0" i="0" u="none" strike="noStrike" baseline="0" dirty="0" err="1">
                <a:solidFill>
                  <a:srgbClr val="FFFFFF"/>
                </a:solidFill>
                <a:latin typeface="HelveticaNeue-Roman-Identity-H"/>
              </a:rPr>
              <a:t>approches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appropriées</a:t>
            </a:r>
            <a:r>
              <a:rPr lang="es-ES" sz="1800" b="0" i="0" u="none" strike="noStrike" baseline="0" dirty="0">
                <a:solidFill>
                  <a:srgbClr val="FFFFFF"/>
                </a:solidFill>
                <a:latin typeface="HelveticaNeue-Roman-Identity-H"/>
              </a:rPr>
              <a:t> (</a:t>
            </a:r>
            <a:r>
              <a:rPr lang="fr-FR" sz="2800" dirty="0"/>
              <a:t>comme les approches participatives, inclusives, disciplinaires positives et sensibles au genre) </a:t>
            </a:r>
            <a:r>
              <a:rPr lang="es-ES" sz="1800" b="0" i="0" u="none" strike="noStrike" baseline="0" dirty="0" err="1">
                <a:solidFill>
                  <a:srgbClr val="FFFFFF"/>
                </a:solidFill>
                <a:latin typeface="HelveticaNeue-Roman-Identity-H"/>
              </a:rPr>
              <a:t>doivent</a:t>
            </a:r>
            <a:r>
              <a:rPr lang="es-ES" sz="1800" b="0" i="0" u="none" strike="noStrike" baseline="0" dirty="0">
                <a:solidFill>
                  <a:srgbClr val="FFFFFF"/>
                </a:solidFill>
                <a:latin typeface="HelveticaNeue-Roman-Identity-H"/>
              </a:rPr>
              <a:t> </a:t>
            </a:r>
            <a:r>
              <a:rPr lang="fr-FR" sz="1800" b="0" i="0" u="none" strike="noStrike" baseline="0" dirty="0">
                <a:solidFill>
                  <a:srgbClr val="FFFFFF"/>
                </a:solidFill>
                <a:latin typeface="HelveticaNeue-Roman-Identity-H"/>
              </a:rPr>
              <a:t>s’aligner sur les standards minimaux de la protection de l’enfant et de l’éducation et être adaptées au pays. </a:t>
            </a:r>
          </a:p>
          <a:p>
            <a:pPr marL="514350" indent="-285750" algn="l">
              <a:buFont typeface="Arial" panose="020B0604020202020204" pitchFamily="34" charset="0"/>
              <a:buChar char="•"/>
            </a:pPr>
            <a:r>
              <a:rPr lang="fr-FR" sz="1800" b="0" i="0" u="none" strike="noStrike" baseline="0" dirty="0">
                <a:solidFill>
                  <a:srgbClr val="FFFFFF"/>
                </a:solidFill>
                <a:latin typeface="HelveticaNeue-Roman-Identity-H"/>
              </a:rPr>
              <a:t>L</a:t>
            </a:r>
            <a:r>
              <a:rPr lang="es-ES" sz="1800" b="0" i="0" u="none" strike="noStrike" baseline="0" dirty="0">
                <a:solidFill>
                  <a:srgbClr val="FFFFFF"/>
                </a:solidFill>
                <a:latin typeface="HelveticaNeue-Roman-Identity-H"/>
              </a:rPr>
              <a:t>es </a:t>
            </a:r>
            <a:r>
              <a:rPr lang="es-ES" sz="1800" b="0" i="0" u="none" strike="noStrike" baseline="0" dirty="0" err="1">
                <a:solidFill>
                  <a:srgbClr val="FFFFFF"/>
                </a:solidFill>
                <a:latin typeface="HelveticaNeue-Roman-Identity-H"/>
              </a:rPr>
              <a:t>lieux</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d’éducation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formels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ou</a:t>
            </a:r>
            <a:r>
              <a:rPr lang="es-ES" sz="1800" b="0" i="0" u="none" strike="noStrike" baseline="0" dirty="0">
                <a:solidFill>
                  <a:srgbClr val="FFFFFF"/>
                </a:solidFill>
                <a:latin typeface="HelveticaNeue-Roman-Identity-H"/>
              </a:rPr>
              <a:t> non </a:t>
            </a:r>
            <a:r>
              <a:rPr lang="es-ES" sz="1800" b="0" i="0" u="none" strike="noStrike" baseline="0" dirty="0" err="1">
                <a:solidFill>
                  <a:srgbClr val="FFFFFF"/>
                </a:solidFill>
                <a:latin typeface="HelveticaNeue-Roman-Identity-H"/>
              </a:rPr>
              <a:t>formels</a:t>
            </a:r>
            <a:r>
              <a:rPr lang="es-ES" sz="1800" b="0" i="0" u="none" strike="noStrike" baseline="0" dirty="0">
                <a:solidFill>
                  <a:srgbClr val="FFFFFF"/>
                </a:solidFill>
                <a:latin typeface="HelveticaNeue-Roman-Identity-H"/>
              </a:rPr>
              <a:t> </a:t>
            </a:r>
            <a:r>
              <a:rPr lang="fr-FR" sz="1800" b="0" i="0" u="none" strike="noStrike" baseline="0" dirty="0">
                <a:solidFill>
                  <a:srgbClr val="FFFFFF"/>
                </a:solidFill>
                <a:latin typeface="HelveticaNeue-Roman-Identity-H"/>
              </a:rPr>
              <a:t>doivent prétendre répondre </a:t>
            </a:r>
            <a:r>
              <a:rPr lang="es-ES" sz="1800" b="0" i="0" u="none" strike="noStrike" baseline="0" dirty="0" err="1">
                <a:solidFill>
                  <a:srgbClr val="FFFFFF"/>
                </a:solidFill>
                <a:latin typeface="HelveticaNeue-Roman-Identity-H"/>
              </a:rPr>
              <a:t>aux</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critères</a:t>
            </a:r>
            <a:r>
              <a:rPr lang="es-ES" sz="1800" b="0" i="0" u="none" strike="noStrike" baseline="0" dirty="0">
                <a:solidFill>
                  <a:srgbClr val="FFFFFF"/>
                </a:solidFill>
                <a:latin typeface="HelveticaNeue-Roman-Identity-H"/>
              </a:rPr>
              <a:t> de </a:t>
            </a:r>
            <a:r>
              <a:rPr lang="es-ES" sz="1800" b="0" i="0" u="none" strike="noStrike" baseline="0" dirty="0" err="1">
                <a:solidFill>
                  <a:srgbClr val="FFFFFF"/>
                </a:solidFill>
                <a:latin typeface="HelveticaNeue-Roman-Identity-H"/>
              </a:rPr>
              <a:t>sécurité</a:t>
            </a:r>
            <a:r>
              <a:rPr lang="es-ES" sz="1800" b="0" i="0" u="none" strike="noStrike" baseline="0" dirty="0">
                <a:solidFill>
                  <a:srgbClr val="FFFFFF"/>
                </a:solidFill>
                <a:latin typeface="HelveticaNeue-Roman-Identity-H"/>
              </a:rPr>
              <a:t>, qui </a:t>
            </a:r>
            <a:r>
              <a:rPr lang="es-ES" sz="1800" b="0" i="0" u="none" strike="noStrike" baseline="0" dirty="0" err="1">
                <a:solidFill>
                  <a:srgbClr val="FFFFFF"/>
                </a:solidFill>
                <a:latin typeface="HelveticaNeue-Roman-Identity-H"/>
              </a:rPr>
              <a:t>devraient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être</a:t>
            </a:r>
            <a:r>
              <a:rPr lang="es-ES" sz="1800" b="0" i="0" u="none" strike="noStrike" baseline="0" dirty="0">
                <a:solidFill>
                  <a:srgbClr val="FFFFFF"/>
                </a:solidFill>
                <a:latin typeface="HelveticaNeue-Roman-Identity-H"/>
              </a:rPr>
              <a:t> </a:t>
            </a:r>
            <a:r>
              <a:rPr lang="fr-FR" sz="1800" b="0" i="0" u="none" strike="noStrike" baseline="0" dirty="0">
                <a:solidFill>
                  <a:srgbClr val="FFFFFF"/>
                </a:solidFill>
                <a:latin typeface="HelveticaNeue-Roman-Identity-H"/>
              </a:rPr>
              <a:t>déterminés dans le pays et peuvent comprendre: </a:t>
            </a:r>
            <a:r>
              <a:rPr lang="es-ES" sz="1800" b="0" i="0" u="none" strike="noStrike" baseline="0" dirty="0">
                <a:solidFill>
                  <a:srgbClr val="FFFFFF"/>
                </a:solidFill>
                <a:latin typeface="HelveticaNeue-Roman-Identity-H"/>
              </a:rPr>
              <a:t>une </a:t>
            </a:r>
            <a:r>
              <a:rPr lang="es-ES" sz="1800" b="0" i="0" u="none" strike="noStrike" baseline="0" dirty="0" err="1">
                <a:solidFill>
                  <a:srgbClr val="FFFFFF"/>
                </a:solidFill>
                <a:latin typeface="HelveticaNeue-Roman-Identity-H"/>
              </a:rPr>
              <a:t>infrastructure</a:t>
            </a:r>
            <a:r>
              <a:rPr lang="es-ES" sz="1800" b="0" i="0" u="none" strike="noStrike" baseline="0" dirty="0">
                <a:solidFill>
                  <a:srgbClr val="FFFFFF"/>
                </a:solidFill>
                <a:latin typeface="HelveticaNeue-Roman-Identity-H"/>
              </a:rPr>
              <a:t> </a:t>
            </a:r>
            <a:r>
              <a:rPr lang="fr-FR" sz="1800" b="0" i="0" u="none" strike="noStrike" baseline="0" dirty="0">
                <a:solidFill>
                  <a:srgbClr val="FFFFFF"/>
                </a:solidFill>
                <a:latin typeface="HelveticaNeue-Roman-Identity-H"/>
              </a:rPr>
              <a:t>sûre et sécurisée, un emplacement dégagé de munitions explosives, des </a:t>
            </a:r>
            <a:r>
              <a:rPr lang="es-ES" sz="1800" b="0" i="0" u="none" strike="noStrike" baseline="0" dirty="0" err="1">
                <a:solidFill>
                  <a:srgbClr val="FFFFFF"/>
                </a:solidFill>
                <a:latin typeface="HelveticaNeue-Roman-Identity-H"/>
              </a:rPr>
              <a:t>installations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appropriées</a:t>
            </a:r>
            <a:r>
              <a:rPr lang="es-ES" sz="1800" b="0" i="0" u="none" strike="noStrike" baseline="0" dirty="0">
                <a:solidFill>
                  <a:srgbClr val="FFFFFF"/>
                </a:solidFill>
                <a:latin typeface="HelveticaNeue-Roman-Identity-H"/>
              </a:rPr>
              <a:t>, un </a:t>
            </a:r>
            <a:r>
              <a:rPr lang="es-ES" sz="1800" b="0" i="0" u="none" strike="noStrike" baseline="0" dirty="0" err="1">
                <a:solidFill>
                  <a:srgbClr val="FFFFFF"/>
                </a:solidFill>
                <a:latin typeface="HelveticaNeue-Roman-Identity-H"/>
              </a:rPr>
              <a:t>espace</a:t>
            </a:r>
            <a:r>
              <a:rPr lang="es-ES" sz="1800" b="0" i="0" u="none" strike="noStrike" baseline="0" dirty="0">
                <a:solidFill>
                  <a:srgbClr val="FFFFFF"/>
                </a:solidFill>
                <a:latin typeface="HelveticaNeue-Roman-Identity-H"/>
              </a:rPr>
              <a:t> </a:t>
            </a:r>
            <a:r>
              <a:rPr lang="fr-FR" sz="1800" b="0" i="0" u="none" strike="noStrike" baseline="0" dirty="0">
                <a:solidFill>
                  <a:srgbClr val="FFFFFF"/>
                </a:solidFill>
                <a:latin typeface="HelveticaNeue-Roman-Identity-H"/>
              </a:rPr>
              <a:t>suffisant, accessibilité (à l’intérieur et autour du centre d’apprentissage) et </a:t>
            </a:r>
            <a:r>
              <a:rPr lang="es-ES" sz="1800" b="0" i="0" u="none" strike="noStrike" baseline="0" dirty="0">
                <a:solidFill>
                  <a:srgbClr val="FFFFFF"/>
                </a:solidFill>
                <a:latin typeface="HelveticaNeue-Roman-Identity-H"/>
              </a:rPr>
              <a:t>des </a:t>
            </a:r>
            <a:r>
              <a:rPr lang="es-ES" sz="1800" b="0" i="0" u="none" strike="noStrike" baseline="0" dirty="0" err="1">
                <a:solidFill>
                  <a:srgbClr val="FFFFFF"/>
                </a:solidFill>
                <a:latin typeface="HelveticaNeue-Roman-Identity-H"/>
              </a:rPr>
              <a:t>environnements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inclusifs</a:t>
            </a:r>
            <a:r>
              <a:rPr lang="es-ES" sz="1800" b="0" i="0" u="none" strike="noStrike" baseline="0" dirty="0">
                <a:solidFill>
                  <a:srgbClr val="FFFFFF"/>
                </a:solidFill>
                <a:latin typeface="HelveticaNeue-Roman-Identity-H"/>
              </a:rPr>
              <a:t> (en </a:t>
            </a:r>
            <a:r>
              <a:rPr lang="fr-FR" sz="1800" b="0" i="0" u="none" strike="noStrike" baseline="0" dirty="0">
                <a:solidFill>
                  <a:srgbClr val="FFFFFF"/>
                </a:solidFill>
                <a:latin typeface="HelveticaNeue-Roman-Identity-H"/>
              </a:rPr>
              <a:t>termes d’emplacement, de genre, de langue, de race, de religion, </a:t>
            </a:r>
            <a:r>
              <a:rPr lang="es-ES" sz="1800" b="0" i="0" u="none" strike="noStrike" baseline="0" dirty="0" err="1">
                <a:solidFill>
                  <a:srgbClr val="FFFFFF"/>
                </a:solidFill>
                <a:latin typeface="HelveticaNeue-Roman-Identity-H"/>
              </a:rPr>
              <a:t>d’environnement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d’apprentissage</a:t>
            </a:r>
            <a:r>
              <a:rPr lang="es-ES" sz="1800" b="0" i="0" u="none" strike="noStrike" baseline="0" dirty="0">
                <a:solidFill>
                  <a:srgbClr val="FFFFFF"/>
                </a:solidFill>
                <a:latin typeface="HelveticaNeue-Roman-Identity-H"/>
              </a:rPr>
              <a:t>)</a:t>
            </a:r>
          </a:p>
          <a:p>
            <a:pPr marL="514350" indent="-285750" algn="l">
              <a:buFont typeface="Arial" panose="020B0604020202020204" pitchFamily="34" charset="0"/>
              <a:buChar char="•"/>
            </a:pPr>
            <a:r>
              <a:rPr lang="es-ES" sz="1800" b="0" i="0" u="none" strike="noStrike" baseline="0" dirty="0" err="1">
                <a:solidFill>
                  <a:srgbClr val="000000"/>
                </a:solidFill>
                <a:latin typeface="HelveticaNeue-Light-Identity-H"/>
              </a:rPr>
              <a:t>Pour</a:t>
            </a:r>
            <a:r>
              <a:rPr lang="es-ES" sz="1800" b="0" i="0" u="none" strike="noStrike" baseline="0" dirty="0">
                <a:solidFill>
                  <a:srgbClr val="000000"/>
                </a:solidFill>
                <a:latin typeface="HelveticaNeue-Light-Identity-H"/>
              </a:rPr>
              <a:t> une </a:t>
            </a:r>
            <a:r>
              <a:rPr lang="fr-FR" sz="1800" b="0" i="0" u="none" strike="noStrike" baseline="0" dirty="0">
                <a:solidFill>
                  <a:srgbClr val="000000"/>
                </a:solidFill>
                <a:latin typeface="HelveticaNeue-Light-Identity-H"/>
              </a:rPr>
              <a:t>orientation approfondie sur l’éducation, se reporter à </a:t>
            </a:r>
            <a:r>
              <a:rPr lang="fr-FR" sz="1800" b="0" i="1" u="none" strike="noStrike" baseline="0" dirty="0">
                <a:solidFill>
                  <a:srgbClr val="333333"/>
                </a:solidFill>
                <a:latin typeface="HelveticaNeue-LightItalic-Identity-H"/>
              </a:rPr>
              <a:t>Normes minimales pour </a:t>
            </a:r>
            <a:r>
              <a:rPr lang="es-ES" sz="1800" b="0" i="1" u="none" strike="noStrike" baseline="0" dirty="0" err="1">
                <a:solidFill>
                  <a:srgbClr val="333333"/>
                </a:solidFill>
                <a:latin typeface="HelveticaNeue-LightItalic-Identity-H"/>
              </a:rPr>
              <a:t>l’éducation</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2800" dirty="0"/>
              <a:t>Toutes les actions clés de cette norme s'appliquent aux acteurs des deux secteurs </a:t>
            </a:r>
            <a:endParaRPr lang="es-ES" sz="1800" b="0" i="0" u="none" strike="noStrike" baseline="0" dirty="0">
              <a:solidFill>
                <a:srgbClr val="FFFFFF"/>
              </a:solidFill>
              <a:latin typeface="HelveticaNeue-Roman-Identity-H"/>
            </a:endParaRPr>
          </a:p>
          <a:p>
            <a:pPr marL="0" lvl="0" indent="0" algn="l" rtl="0">
              <a:spcBef>
                <a:spcPts val="0"/>
              </a:spcBef>
              <a:spcAft>
                <a:spcPts val="0"/>
              </a:spcAft>
              <a:buNone/>
            </a:pPr>
            <a:endParaRPr lang="en-US" dirty="0"/>
          </a:p>
          <a:p>
            <a:pPr>
              <a:lnSpc>
                <a:spcPct val="107000"/>
              </a:lnSpc>
              <a:spcAft>
                <a:spcPts val="800"/>
              </a:spcAft>
            </a:pPr>
            <a:r>
              <a:rPr lang="fr-FR" sz="1200" i="1" dirty="0">
                <a:effectLst/>
                <a:latin typeface="Calibri" panose="020F0502020204030204" pitchFamily="34" charset="0"/>
                <a:ea typeface="Calibri" panose="020F0502020204030204" pitchFamily="34" charset="0"/>
                <a:cs typeface="Arial" panose="020B0604020202020204" pitchFamily="34" charset="0"/>
              </a:rPr>
              <a:t>Remarque à l’intention des animateurs : si vous disposez d’assez de temps, essayez de faire en sorte que votre séance soit divertissante ! Cela aidera les participant(e)s à se sentir plus à l’aise avec le guide. Il est possible que vous n’ayez pas assez de temps pour effectuer toutes les activités suggérées dans cette présentation.</a:t>
            </a:r>
            <a:endParaRPr lang="fr-FR" sz="1200"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marL="0" lvl="0" indent="0" algn="l" rtl="0">
              <a:spcBef>
                <a:spcPts val="0"/>
              </a:spcBef>
              <a:spcAft>
                <a:spcPts val="0"/>
              </a:spcAft>
              <a:buFont typeface="Arial" panose="020B0604020202020204" pitchFamily="34" charset="0"/>
              <a:buNone/>
            </a:pPr>
            <a:r>
              <a:rPr lang="fr-FR" b="1" dirty="0"/>
              <a:t>Sujet de discussion </a:t>
            </a:r>
            <a:r>
              <a:rPr lang="fr-FR" dirty="0"/>
              <a:t>: </a:t>
            </a:r>
            <a:r>
              <a:rPr lang="en-US" dirty="0">
                <a:sym typeface="Wingdings" panose="05000000000000000000" pitchFamily="2" charset="2"/>
              </a:rPr>
              <a:t> </a:t>
            </a:r>
            <a:r>
              <a:rPr lang="fr-FR" dirty="0"/>
              <a:t>Discuter des liens entre l’Education &amp; la Prévention / la Sauvegarde / l’Adolescence / et les contextes de Réfugiés et épidémies de maladies infectieuses, en recherchant les icônes dans le Standard 23 du manuel </a:t>
            </a:r>
            <a:endParaRPr lang="en-US" dirty="0">
              <a:sym typeface="Wingdings" panose="05000000000000000000" pitchFamily="2" charset="2"/>
            </a:endParaRPr>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a:t>
            </a:r>
            <a:r>
              <a:rPr lang="fr-FR" i="1" dirty="0"/>
              <a:t>Ci-dessous, les points clés de chaque standard. </a:t>
            </a:r>
            <a:r>
              <a:rPr lang="fr-FR" sz="1200" i="1" dirty="0">
                <a:effectLst/>
                <a:latin typeface="Calibri" panose="020F0502020204030204" pitchFamily="34" charset="0"/>
                <a:ea typeface="Calibri" panose="020F0502020204030204" pitchFamily="34" charset="0"/>
                <a:cs typeface="Arial" panose="020B0604020202020204" pitchFamily="34" charset="0"/>
              </a:rPr>
              <a:t>Selon le groupe que vous encadrez, les domaines d’intérêt des personnes qui le constituent, les programmes que vous privilégiez, le contexte ou le temps dont vous disposez, vous pouvez sélectionner un ou deux Standards clés pour chaque pilier.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i="1" dirty="0"/>
              <a:t>Cela peut être très familier pour votre public ou quelque chose d'assez nouveau, veillez à préparer vos commentaires en conséquence</a:t>
            </a:r>
            <a:r>
              <a:rPr lang="en-US" i="1" dirty="0"/>
              <a:t>]</a:t>
            </a:r>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24: </a:t>
            </a:r>
            <a:r>
              <a:rPr lang="en-US" b="1" dirty="0" err="1">
                <a:latin typeface="Arial"/>
                <a:ea typeface="Arial"/>
                <a:cs typeface="Arial"/>
                <a:sym typeface="Arial"/>
              </a:rPr>
              <a:t>Santé</a:t>
            </a:r>
            <a:r>
              <a:rPr lang="en-US" b="1" dirty="0">
                <a:latin typeface="Arial"/>
                <a:ea typeface="Arial"/>
                <a:cs typeface="Arial"/>
                <a:sym typeface="Arial"/>
              </a:rPr>
              <a:t> </a:t>
            </a:r>
            <a:r>
              <a:rPr lang="en-US" b="1" dirty="0"/>
              <a:t>&amp; PE</a:t>
            </a:r>
          </a:p>
          <a:p>
            <a:pPr marL="171450" lvl="0" indent="-171450" algn="l" rtl="0">
              <a:spcBef>
                <a:spcPts val="0"/>
              </a:spcBef>
              <a:spcAft>
                <a:spcPts val="0"/>
              </a:spcAft>
              <a:buFont typeface="Arial" panose="020B0604020202020204" pitchFamily="34" charset="0"/>
              <a:buChar char="•"/>
            </a:pPr>
            <a:r>
              <a:rPr lang="fr-FR" sz="1800" b="0" i="0" u="none" strike="noStrike" baseline="0" dirty="0">
                <a:solidFill>
                  <a:srgbClr val="000000"/>
                </a:solidFill>
                <a:latin typeface="HelveticaNeue-Light-Identity-H"/>
              </a:rPr>
              <a:t>Améliorer la santé des enfants renforce les facteurs de protection de l’enfant et à l’inverse, une meilleure protection peut aussi améliorer la santé physique de l’enfant ainsi que son bien-être. Une approche intégrée en santé et protection </a:t>
            </a:r>
            <a:r>
              <a:rPr lang="es-ES" sz="1800" b="0" i="0" u="none" strike="noStrike" baseline="0" dirty="0">
                <a:solidFill>
                  <a:srgbClr val="000000"/>
                </a:solidFill>
                <a:latin typeface="HelveticaNeue-Light-Identity-H"/>
              </a:rPr>
              <a:t>de </a:t>
            </a:r>
            <a:r>
              <a:rPr lang="es-ES" sz="1800" b="0" i="0" u="none" strike="noStrike" baseline="0" dirty="0" err="1">
                <a:solidFill>
                  <a:srgbClr val="000000"/>
                </a:solidFill>
                <a:latin typeface="HelveticaNeue-Light-Identity-H"/>
              </a:rPr>
              <a:t>l’enfance</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est</a:t>
            </a:r>
            <a:r>
              <a:rPr lang="es-ES" sz="1800" b="0" i="0" u="none" strike="noStrike" baseline="0" dirty="0">
                <a:solidFill>
                  <a:srgbClr val="000000"/>
                </a:solidFill>
                <a:latin typeface="HelveticaNeue-Light-Identity-H"/>
              </a:rPr>
              <a:t>: </a:t>
            </a:r>
            <a:r>
              <a:rPr lang="es-ES" sz="1800" b="0" i="1" u="none" strike="noStrike" baseline="0" dirty="0">
                <a:solidFill>
                  <a:srgbClr val="3D5F97"/>
                </a:solidFill>
                <a:latin typeface="CMSY9"/>
              </a:rPr>
              <a:t> </a:t>
            </a:r>
            <a:r>
              <a:rPr lang="es-ES" sz="1800" b="0" i="0" u="none" strike="noStrike" baseline="0" dirty="0" err="1">
                <a:solidFill>
                  <a:srgbClr val="000000"/>
                </a:solidFill>
                <a:latin typeface="HelveticaNeue-Light-Identity-H"/>
              </a:rPr>
              <a:t>Sûre</a:t>
            </a:r>
            <a:r>
              <a:rPr lang="es-ES" sz="1800" b="0" i="0" u="none" strike="noStrike" baseline="0" dirty="0">
                <a:solidFill>
                  <a:srgbClr val="000000"/>
                </a:solidFill>
                <a:latin typeface="HelveticaNeue-Light-Identity-H"/>
              </a:rPr>
              <a:t>;</a:t>
            </a:r>
            <a:r>
              <a:rPr lang="es-ES" sz="1800" b="0" i="1" u="none" strike="noStrike" baseline="0" dirty="0">
                <a:solidFill>
                  <a:srgbClr val="3D5F97"/>
                </a:solidFill>
                <a:latin typeface="CMSY9"/>
              </a:rPr>
              <a:t> </a:t>
            </a:r>
            <a:r>
              <a:rPr lang="es-ES" sz="1800" b="0" i="0" u="none" strike="noStrike" baseline="0" dirty="0" err="1">
                <a:solidFill>
                  <a:srgbClr val="000000"/>
                </a:solidFill>
                <a:latin typeface="HelveticaNeue-Light-Identity-H"/>
              </a:rPr>
              <a:t>Protectrice</a:t>
            </a:r>
            <a:r>
              <a:rPr lang="es-ES" sz="1800" b="0" i="0" u="none" strike="noStrike" baseline="0" dirty="0">
                <a:solidFill>
                  <a:srgbClr val="000000"/>
                </a:solidFill>
                <a:latin typeface="HelveticaNeue-Light-Identity-H"/>
              </a:rPr>
              <a:t>;</a:t>
            </a:r>
            <a:r>
              <a:rPr lang="es-ES" sz="1800" b="0" i="1" u="none" strike="noStrike" baseline="0" dirty="0">
                <a:solidFill>
                  <a:srgbClr val="3D5F97"/>
                </a:solidFill>
                <a:latin typeface="CMSY9"/>
              </a:rPr>
              <a:t> </a:t>
            </a:r>
            <a:r>
              <a:rPr lang="es-ES" sz="1800" b="0" i="0" u="none" strike="noStrike" baseline="0" dirty="0">
                <a:solidFill>
                  <a:srgbClr val="000000"/>
                </a:solidFill>
                <a:latin typeface="HelveticaNeue-Light-Identity-H"/>
              </a:rPr>
              <a:t>Inclusive;</a:t>
            </a:r>
            <a:r>
              <a:rPr lang="es-ES" sz="1800" b="0" i="1" u="none" strike="noStrike" baseline="0" dirty="0">
                <a:solidFill>
                  <a:srgbClr val="3D5F97"/>
                </a:solidFill>
                <a:latin typeface="CMSY9"/>
              </a:rPr>
              <a:t> </a:t>
            </a:r>
            <a:r>
              <a:rPr lang="es-ES" sz="1800" b="0" i="0" u="none" strike="noStrike" baseline="0" dirty="0" err="1">
                <a:solidFill>
                  <a:srgbClr val="000000"/>
                </a:solidFill>
                <a:latin typeface="HelveticaNeue-Light-Identity-H"/>
              </a:rPr>
              <a:t>Méthodique</a:t>
            </a:r>
            <a:r>
              <a:rPr lang="es-ES" sz="1800" b="0" i="0" u="none" strike="noStrike" baseline="0" dirty="0">
                <a:solidFill>
                  <a:srgbClr val="000000"/>
                </a:solidFill>
                <a:latin typeface="HelveticaNeue-Light-Identity-H"/>
              </a:rPr>
              <a:t>;</a:t>
            </a:r>
            <a:r>
              <a:rPr lang="es-ES" sz="1800" b="0" i="1" u="none" strike="noStrike" baseline="0" dirty="0">
                <a:solidFill>
                  <a:srgbClr val="3D5F97"/>
                </a:solidFill>
                <a:latin typeface="CMSY9"/>
              </a:rPr>
              <a:t> </a:t>
            </a:r>
            <a:r>
              <a:rPr lang="es-ES" sz="1800" b="0" i="0" u="none" strike="noStrike" baseline="0" dirty="0" err="1">
                <a:solidFill>
                  <a:srgbClr val="000000"/>
                </a:solidFill>
                <a:latin typeface="HelveticaNeue-Light-Identity-H"/>
              </a:rPr>
              <a:t>Complémentaire</a:t>
            </a:r>
            <a:r>
              <a:rPr lang="es-ES" sz="1800" b="0" i="0" u="none" strike="noStrike" baseline="0" dirty="0">
                <a:solidFill>
                  <a:srgbClr val="000000"/>
                </a:solidFill>
                <a:latin typeface="HelveticaNeue-Light-Identity-H"/>
              </a:rPr>
              <a:t>; </a:t>
            </a: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Valide pour tous les secteurs;</a:t>
            </a: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Participative pour les enfants, les familles et les communautés.</a:t>
            </a:r>
          </a:p>
          <a:p>
            <a:pPr marL="171450" lvl="0" indent="-171450" algn="l" rtl="0">
              <a:spcBef>
                <a:spcPts val="0"/>
              </a:spcBef>
              <a:spcAft>
                <a:spcPts val="0"/>
              </a:spcAft>
              <a:buFont typeface="Arial" panose="020B0604020202020204" pitchFamily="34" charset="0"/>
              <a:buChar char="•"/>
            </a:pPr>
            <a:r>
              <a:rPr lang="fr-FR" sz="1800" b="0" i="0" u="none" strike="noStrike" baseline="0" dirty="0">
                <a:solidFill>
                  <a:srgbClr val="000000"/>
                </a:solidFill>
                <a:latin typeface="HelveticaNeue-Light-Identity-H"/>
              </a:rPr>
              <a:t>Les </a:t>
            </a:r>
            <a:r>
              <a:rPr lang="fr-FR" sz="1800" b="0" i="0" u="none" strike="noStrike" baseline="0" dirty="0">
                <a:solidFill>
                  <a:srgbClr val="FFFFFF"/>
                </a:solidFill>
                <a:latin typeface="HelveticaNeue-Roman-Identity-H"/>
              </a:rPr>
              <a:t>professionnels de la santé doivent être formés à </a:t>
            </a:r>
            <a:r>
              <a:rPr lang="es-ES" sz="1800" b="0" i="0" u="none" strike="noStrike" baseline="0" dirty="0" err="1">
                <a:solidFill>
                  <a:srgbClr val="FFFFFF"/>
                </a:solidFill>
                <a:latin typeface="HelveticaNeue-Roman-Identity-H"/>
              </a:rPr>
              <a:t>l’identification</a:t>
            </a:r>
            <a:r>
              <a:rPr lang="es-ES" sz="1800" b="0" i="0" u="none" strike="noStrike" baseline="0" dirty="0">
                <a:solidFill>
                  <a:srgbClr val="FFFFFF"/>
                </a:solidFill>
                <a:latin typeface="HelveticaNeue-Roman-Identity-H"/>
              </a:rPr>
              <a:t> des </a:t>
            </a:r>
            <a:r>
              <a:rPr lang="es-ES" sz="1800" b="0" i="0" u="none" strike="noStrike" baseline="0" dirty="0" err="1">
                <a:solidFill>
                  <a:srgbClr val="FFFFFF"/>
                </a:solidFill>
                <a:latin typeface="HelveticaNeue-Roman-Identity-H"/>
              </a:rPr>
              <a:t>enfants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affectés</a:t>
            </a:r>
            <a:r>
              <a:rPr lang="es-ES" sz="1800" b="0" i="0" u="none" strike="noStrike" baseline="0" dirty="0">
                <a:solidFill>
                  <a:srgbClr val="FFFFFF"/>
                </a:solidFill>
                <a:latin typeface="HelveticaNeue-Roman-Identity-H"/>
              </a:rPr>
              <a:t> par </a:t>
            </a:r>
            <a:r>
              <a:rPr lang="es-ES" sz="1800" b="0" i="0" u="none" strike="noStrike" baseline="0" dirty="0" err="1">
                <a:solidFill>
                  <a:srgbClr val="FFFFFF"/>
                </a:solidFill>
                <a:latin typeface="HelveticaNeue-Roman-Identity-H"/>
              </a:rPr>
              <a:t>l’abus</a:t>
            </a:r>
            <a:r>
              <a:rPr lang="es-ES" sz="1800" b="0" i="0" u="none" strike="noStrike" baseline="0" dirty="0">
                <a:solidFill>
                  <a:srgbClr val="FFFFFF"/>
                </a:solidFill>
                <a:latin typeface="HelveticaNeue-Roman-Identity-H"/>
              </a:rPr>
              <a:t>, la </a:t>
            </a:r>
            <a:r>
              <a:rPr lang="es-ES" sz="1800" b="0" i="0" u="none" strike="noStrike" baseline="0" dirty="0" err="1">
                <a:solidFill>
                  <a:srgbClr val="FFFFFF"/>
                </a:solidFill>
                <a:latin typeface="HelveticaNeue-Roman-Identity-H"/>
              </a:rPr>
              <a:t>négligence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l’exploitation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ou</a:t>
            </a:r>
            <a:r>
              <a:rPr lang="es-ES" sz="1800" b="0" i="0" u="none" strike="noStrike" baseline="0" dirty="0">
                <a:solidFill>
                  <a:srgbClr val="FFFFFF"/>
                </a:solidFill>
                <a:latin typeface="HelveticaNeue-Roman-Identity-H"/>
              </a:rPr>
              <a:t> la </a:t>
            </a:r>
            <a:r>
              <a:rPr lang="es-ES" sz="1800" b="0" i="0" u="none" strike="noStrike" baseline="0" dirty="0" err="1">
                <a:solidFill>
                  <a:srgbClr val="FFFFFF"/>
                </a:solidFill>
                <a:latin typeface="HelveticaNeue-Roman-Identity-H"/>
              </a:rPr>
              <a:t>violence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incluant</a:t>
            </a:r>
            <a:r>
              <a:rPr lang="es-ES" sz="1800" b="0" i="0" u="none" strike="noStrike" baseline="0" dirty="0">
                <a:solidFill>
                  <a:srgbClr val="FFFFFF"/>
                </a:solidFill>
                <a:latin typeface="HelveticaNeue-Roman-Identity-H"/>
              </a:rPr>
              <a:t> les signes </a:t>
            </a:r>
            <a:r>
              <a:rPr lang="es-ES" sz="1800" b="0" i="0" u="none" strike="noStrike" baseline="0" dirty="0" err="1">
                <a:solidFill>
                  <a:srgbClr val="FFFFFF"/>
                </a:solidFill>
                <a:latin typeface="HelveticaNeue-Roman-Identity-H"/>
              </a:rPr>
              <a:t>physiques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psychologiques</a:t>
            </a:r>
            <a:r>
              <a:rPr lang="es-ES" sz="1800" b="0" i="0" u="none" strike="noStrike" baseline="0" dirty="0">
                <a:solidFill>
                  <a:srgbClr val="FFFFFF"/>
                </a:solidFill>
                <a:latin typeface="HelveticaNeue-Roman-Identity-H"/>
              </a:rPr>
              <a:t> et </a:t>
            </a:r>
            <a:r>
              <a:rPr lang="es-ES" sz="1800" b="0" i="0" u="none" strike="noStrike" baseline="0" dirty="0" err="1">
                <a:solidFill>
                  <a:srgbClr val="FFFFFF"/>
                </a:solidFill>
                <a:latin typeface="HelveticaNeue-Roman-Identity-H"/>
              </a:rPr>
              <a:t>émotionnels</a:t>
            </a:r>
            <a:r>
              <a:rPr lang="es-ES" sz="1800" b="0" i="0" u="none" strike="noStrike" baseline="0" dirty="0">
                <a:solidFill>
                  <a:srgbClr val="FFFFFF"/>
                </a:solidFill>
                <a:latin typeface="HelveticaNeue-Roman-Identity-H"/>
              </a:rPr>
              <a:t> de </a:t>
            </a:r>
            <a:r>
              <a:rPr lang="es-ES" sz="1800" b="0" i="0" u="none" strike="noStrike" baseline="0" dirty="0" err="1">
                <a:solidFill>
                  <a:srgbClr val="FFFFFF"/>
                </a:solidFill>
                <a:latin typeface="HelveticaNeue-Roman-Identity-H"/>
              </a:rPr>
              <a:t>ceux-ci</a:t>
            </a:r>
            <a:r>
              <a:rPr lang="es-ES" sz="1800" b="0" i="0" u="none" strike="noStrike" baseline="0" dirty="0">
                <a:solidFill>
                  <a:srgbClr val="FFFFFF"/>
                </a:solidFill>
                <a:latin typeface="HelveticaNeue-Roman-Identity-H"/>
              </a:rPr>
              <a:t>)</a:t>
            </a:r>
            <a:endParaRPr lang="en-US" dirty="0"/>
          </a:p>
          <a:p>
            <a:pPr marL="171450" lvl="0" indent="-171450" algn="l" rtl="0">
              <a:spcBef>
                <a:spcPts val="0"/>
              </a:spcBef>
              <a:spcAft>
                <a:spcPts val="0"/>
              </a:spcAft>
              <a:buFont typeface="Arial" panose="020B0604020202020204" pitchFamily="34" charset="0"/>
              <a:buChar char="•"/>
            </a:pPr>
            <a:r>
              <a:rPr lang="fr-FR" sz="1800" b="0" i="0" u="none" strike="noStrike" baseline="0" dirty="0">
                <a:solidFill>
                  <a:srgbClr val="FFFFFF"/>
                </a:solidFill>
                <a:latin typeface="HelveticaNeue-Roman-Identity-H"/>
              </a:rPr>
              <a:t>Il est important de </a:t>
            </a:r>
            <a:r>
              <a:rPr lang="es-ES" sz="1800" b="0" i="0" u="none" strike="noStrike" baseline="0" dirty="0" err="1">
                <a:solidFill>
                  <a:srgbClr val="FFFFFF"/>
                </a:solidFill>
                <a:latin typeface="HelveticaNeue-Light-Identity-H"/>
              </a:rPr>
              <a:t>mette</a:t>
            </a:r>
            <a:r>
              <a:rPr lang="es-ES" sz="1800" b="0" i="0" u="none" strike="noStrike" baseline="0" dirty="0">
                <a:solidFill>
                  <a:srgbClr val="FFFFFF"/>
                </a:solidFill>
                <a:latin typeface="HelveticaNeue-Light-Identity-H"/>
              </a:rPr>
              <a:t> en </a:t>
            </a:r>
            <a:r>
              <a:rPr lang="fr-FR" sz="1800" b="0" i="0" u="none" strike="noStrike" baseline="0" dirty="0" err="1">
                <a:latin typeface="HelveticaNeue-Light-Identity-H"/>
              </a:rPr>
              <a:t>oeuvre</a:t>
            </a:r>
            <a:r>
              <a:rPr lang="fr-FR" sz="1800" b="0" i="0" u="none" strike="noStrike" baseline="0" dirty="0">
                <a:latin typeface="HelveticaNeue-Light-Identity-H"/>
              </a:rPr>
              <a:t> des procédures accessibles, adaptées aux enfants, qui tiennent compte des traumatismes vécus pour admettre, traiter et d</a:t>
            </a:r>
            <a:r>
              <a:rPr lang="es-ES" sz="1800" b="0" i="0" u="none" strike="noStrike" baseline="0" dirty="0" err="1">
                <a:latin typeface="HelveticaNeue-Light-Identity-H"/>
              </a:rPr>
              <a:t>écharger</a:t>
            </a:r>
            <a:r>
              <a:rPr lang="es-ES" sz="1800" b="0" i="0" u="none" strike="noStrike" baseline="0" dirty="0">
                <a:latin typeface="HelveticaNeue-Light-Identity-H"/>
              </a:rPr>
              <a:t> les </a:t>
            </a:r>
            <a:r>
              <a:rPr lang="es-ES" sz="1800" b="0" i="0" u="none" strike="noStrike" baseline="0" dirty="0" err="1">
                <a:latin typeface="HelveticaNeue-Light-Identity-H"/>
              </a:rPr>
              <a:t>enfants</a:t>
            </a:r>
            <a:r>
              <a:rPr lang="es-ES" sz="1800" b="0" i="0" u="none" strike="noStrike" baseline="0" dirty="0">
                <a:latin typeface="HelveticaNeue-Light-Identity-H"/>
              </a:rPr>
              <a:t> </a:t>
            </a:r>
          </a:p>
          <a:p>
            <a:pPr marL="171450" lvl="0" indent="-171450" algn="l" rtl="0">
              <a:spcBef>
                <a:spcPts val="0"/>
              </a:spcBef>
              <a:spcAft>
                <a:spcPts val="0"/>
              </a:spcAft>
              <a:buFont typeface="Arial" panose="020B0604020202020204" pitchFamily="34" charset="0"/>
              <a:buChar char="•"/>
            </a:pPr>
            <a:r>
              <a:rPr lang="en-US" b="0" dirty="0" err="1"/>
              <a:t>Icones</a:t>
            </a:r>
            <a:r>
              <a:rPr lang="en-US" b="0" dirty="0"/>
              <a:t>: </a:t>
            </a:r>
          </a:p>
          <a:p>
            <a:pPr marL="171450" lvl="0" indent="-171450" algn="l" rtl="0">
              <a:spcBef>
                <a:spcPts val="0"/>
              </a:spcBef>
              <a:spcAft>
                <a:spcPts val="0"/>
              </a:spcAft>
              <a:buFontTx/>
              <a:buChar char="-"/>
            </a:pPr>
            <a:r>
              <a:rPr lang="fr-FR" dirty="0"/>
              <a:t>Une approche intégrée de la santé et de la protection de l'enfance devrait inclure un système de coordination pour permettre des mécanismes de référencement, des protocoles sûrs et confidentiels et le partage d'informations entre les deux secteurs [</a:t>
            </a:r>
            <a:r>
              <a:rPr lang="en-US" i="1" dirty="0">
                <a:latin typeface="Arial"/>
                <a:ea typeface="Arial"/>
                <a:cs typeface="Arial"/>
                <a:sym typeface="Wingdings" panose="05000000000000000000" pitchFamily="2" charset="2"/>
              </a:rPr>
              <a:t></a:t>
            </a:r>
            <a:r>
              <a:rPr lang="fr-FR" dirty="0"/>
              <a:t> l'icône de </a:t>
            </a:r>
            <a:r>
              <a:rPr lang="fr-FR" b="1" dirty="0"/>
              <a:t>gestion de cas</a:t>
            </a:r>
            <a:r>
              <a:rPr lang="fr-FR" dirty="0"/>
              <a:t>] </a:t>
            </a:r>
          </a:p>
          <a:p>
            <a:pPr marL="171450" lvl="0" indent="-171450" algn="l" rtl="0">
              <a:spcBef>
                <a:spcPts val="0"/>
              </a:spcBef>
              <a:spcAft>
                <a:spcPts val="0"/>
              </a:spcAft>
              <a:buFontTx/>
              <a:buChar char="-"/>
            </a:pPr>
            <a:r>
              <a:rPr lang="fr-FR" dirty="0"/>
              <a:t>De nombreux liens avec la </a:t>
            </a:r>
            <a:r>
              <a:rPr lang="fr-FR" b="1" dirty="0"/>
              <a:t>prévention</a:t>
            </a:r>
            <a:r>
              <a:rPr lang="fr-FR" dirty="0"/>
              <a:t>, en incluant des préoccupations, des principes et des approches afin que les acteurs puissent correctement prévenir, identifier et/ou atténuer les cas de protection de l'enfance, et éviter la séparation des familles lors des orientations et des admissions. </a:t>
            </a:r>
          </a:p>
          <a:p>
            <a:pPr marL="171450" lvl="0" indent="-171450" algn="l" rtl="0">
              <a:spcBef>
                <a:spcPts val="0"/>
              </a:spcBef>
              <a:spcAft>
                <a:spcPts val="0"/>
              </a:spcAft>
              <a:buFontTx/>
              <a:buChar char="-"/>
            </a:pPr>
            <a:r>
              <a:rPr lang="fr-FR" dirty="0"/>
              <a:t>Cette norme est également particulièrement pertinente dans les </a:t>
            </a:r>
            <a:r>
              <a:rPr lang="fr-FR" b="1" dirty="0"/>
              <a:t>épidémies de maladies infectieuses </a:t>
            </a:r>
            <a:r>
              <a:rPr lang="fr-FR" dirty="0"/>
              <a:t>! </a:t>
            </a:r>
            <a:endParaRPr lang="en-US" b="0" dirty="0"/>
          </a:p>
          <a:p>
            <a:pPr marL="0" lvl="0" indent="0" algn="l" rtl="0">
              <a:spcBef>
                <a:spcPts val="0"/>
              </a:spcBef>
              <a:spcAft>
                <a:spcPts val="0"/>
              </a:spcAft>
              <a:buNone/>
            </a:pPr>
            <a:endParaRPr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25: Nutrition </a:t>
            </a:r>
            <a:r>
              <a:rPr lang="en-US" b="1" dirty="0"/>
              <a:t>&amp; PE</a:t>
            </a:r>
          </a:p>
          <a:p>
            <a:pPr marL="171450" lvl="0" indent="-171450" algn="l" rtl="0">
              <a:spcBef>
                <a:spcPts val="0"/>
              </a:spcBef>
              <a:spcAft>
                <a:spcPts val="0"/>
              </a:spcAft>
              <a:buFont typeface="Arial" panose="020B0604020202020204" pitchFamily="34" charset="0"/>
              <a:buChar char="•"/>
            </a:pPr>
            <a:r>
              <a:rPr lang="es-ES" sz="1800" b="0" i="0" u="none" strike="noStrike" baseline="0" dirty="0">
                <a:latin typeface="HelveticaNeue-Light-Identity-H"/>
              </a:rPr>
              <a:t>Les </a:t>
            </a:r>
            <a:r>
              <a:rPr lang="es-ES" sz="1800" b="0" i="0" u="none" strike="noStrike" baseline="0" dirty="0" err="1">
                <a:latin typeface="HelveticaNeue-Light-Identity-H"/>
              </a:rPr>
              <a:t>déséquilibres</a:t>
            </a:r>
            <a:r>
              <a:rPr lang="es-ES" sz="1800" b="0" i="0" u="none" strike="noStrike" baseline="0" dirty="0">
                <a:latin typeface="HelveticaNeue-Light-Identity-H"/>
              </a:rPr>
              <a:t> </a:t>
            </a:r>
            <a:r>
              <a:rPr lang="es-ES" sz="1800" b="0" i="0" u="none" strike="noStrike" baseline="0" dirty="0" err="1">
                <a:latin typeface="HelveticaNeue-Light-Identity-H"/>
              </a:rPr>
              <a:t>nutritionnels</a:t>
            </a:r>
            <a:r>
              <a:rPr lang="es-ES" sz="1800" b="0" i="0" u="none" strike="noStrike" baseline="0" dirty="0">
                <a:latin typeface="HelveticaNeue-Light-Identity-H"/>
              </a:rPr>
              <a:t> </a:t>
            </a:r>
            <a:r>
              <a:rPr lang="es-ES" sz="1800" b="0" i="0" u="none" strike="noStrike" baseline="0" dirty="0" err="1">
                <a:latin typeface="HelveticaNeue-Light-Identity-H"/>
              </a:rPr>
              <a:t>s’aggravent</a:t>
            </a:r>
            <a:r>
              <a:rPr lang="es-ES" sz="1800" b="0" i="0" u="none" strike="noStrike" baseline="0" dirty="0">
                <a:latin typeface="HelveticaNeue-Light-Identity-H"/>
              </a:rPr>
              <a:t> </a:t>
            </a:r>
            <a:r>
              <a:rPr lang="fr-FR" sz="1800" b="0" i="0" u="none" strike="noStrike" baseline="0" dirty="0">
                <a:latin typeface="HelveticaNeue-Light-Identity-H"/>
              </a:rPr>
              <a:t>souvent en période de crise lorsque les personnes ayant la charge des enfants ont du mal à fournir de la nourriture, des revenus et des soins de santé à leurs familles. </a:t>
            </a:r>
            <a:r>
              <a:rPr lang="fr-FR" sz="2800" dirty="0"/>
              <a:t>La séparation familiale peut devenir plus probable. Les enfants ou leurs parents peuvent partir pour trouver un travail rémunéré, y compris un travail dangereux, peuvent abandonner l'école et perdre le soutien de leurs pairs. Les familles peuvent placer leurs enfants en institution afin que leurs enfants puissent accéder à la nourriture. </a:t>
            </a:r>
          </a:p>
          <a:p>
            <a:pPr marL="171450" lvl="0" indent="-171450" algn="l" rtl="0">
              <a:spcBef>
                <a:spcPts val="0"/>
              </a:spcBef>
              <a:spcAft>
                <a:spcPts val="0"/>
              </a:spcAft>
              <a:buFont typeface="Arial" panose="020B0604020202020204" pitchFamily="34" charset="0"/>
              <a:buChar char="•"/>
            </a:pPr>
            <a:r>
              <a:rPr lang="fr-FR" sz="2800" dirty="0"/>
              <a:t>La nutrition et la PE ciblent des groupes similaires qui sont particulièrement vulnérables : les ménages gérés par des enfants ; Enfants privés de soins parentaux ou séparés de leur famille ; Les mères enceintes et allaitantes de moins de 18 ans ; Enfants handicapés ; Enfants montrant des signes de violence physique et sexuelle ; Enfants montrant des signes de détresse mentale; Enfants pris en charge par un parent/tuteur en détresse mentale ; Enfants sous la garde d'un parent/tuteur incapable de s'occuper d'eux, etc.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icones</a:t>
            </a:r>
            <a:r>
              <a:rPr lang="en-US" i="1" dirty="0">
                <a:latin typeface="Arial"/>
                <a:ea typeface="Arial"/>
                <a:cs typeface="Arial"/>
                <a:sym typeface="Arial"/>
              </a:rPr>
              <a:t> </a:t>
            </a:r>
            <a:r>
              <a:rPr lang="en-US" b="1" i="1" dirty="0">
                <a:latin typeface="Arial"/>
                <a:ea typeface="Arial"/>
                <a:cs typeface="Arial"/>
                <a:sym typeface="Arial"/>
              </a:rPr>
              <a:t>Adolescents / Première </a:t>
            </a:r>
            <a:r>
              <a:rPr lang="en-US" b="1" i="1" dirty="0" err="1">
                <a:latin typeface="Arial"/>
                <a:ea typeface="Arial"/>
                <a:cs typeface="Arial"/>
                <a:sym typeface="Arial"/>
              </a:rPr>
              <a:t>enfance</a:t>
            </a:r>
            <a:r>
              <a:rPr lang="en-US" b="1" i="1" dirty="0">
                <a:latin typeface="Arial"/>
                <a:ea typeface="Arial"/>
                <a:cs typeface="Arial"/>
                <a:sym typeface="Arial"/>
              </a:rPr>
              <a:t> </a:t>
            </a:r>
            <a:r>
              <a:rPr lang="en-US" i="1" dirty="0"/>
              <a:t>] </a:t>
            </a:r>
            <a:r>
              <a:rPr lang="fr-FR" dirty="0"/>
              <a:t>montrer les liens dans la programmation, c'est-à-dire : le soutien à l'alimentation du nourrisson et du jeune enfant ; cours d'allaitement et groupes de soutien par les pairs pour les adolescentes enceintes </a:t>
            </a:r>
          </a:p>
          <a:p>
            <a:pPr marL="171450" lvl="0" indent="-171450" algn="l" rtl="0">
              <a:spcBef>
                <a:spcPts val="0"/>
              </a:spcBef>
              <a:spcAft>
                <a:spcPts val="0"/>
              </a:spcAft>
              <a:buFont typeface="Arial" panose="020B0604020202020204" pitchFamily="34" charset="0"/>
              <a:buChar char="•"/>
            </a:pPr>
            <a:r>
              <a:rPr lang="fr-FR" sz="1800" b="0" i="0" u="none" strike="noStrike" baseline="0" dirty="0">
                <a:solidFill>
                  <a:srgbClr val="000000"/>
                </a:solidFill>
                <a:latin typeface="HelveticaNeue-Light-Identity-H"/>
              </a:rPr>
              <a:t>Il existe de nombreuses opportunités pour intégrer des approches, </a:t>
            </a:r>
            <a:r>
              <a:rPr lang="es-ES" sz="1800" b="0" i="0" u="none" strike="noStrike" baseline="0" dirty="0" err="1">
                <a:solidFill>
                  <a:srgbClr val="000000"/>
                </a:solidFill>
                <a:latin typeface="HelveticaNeue-Light-Identity-H"/>
              </a:rPr>
              <a:t>notamment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0" u="none" strike="noStrike" baseline="0" dirty="0" err="1">
                <a:solidFill>
                  <a:srgbClr val="000000"/>
                </a:solidFill>
                <a:latin typeface="HelveticaNeue-Light-Identity-H"/>
              </a:rPr>
              <a:t>Gestion</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conjointe</a:t>
            </a:r>
            <a:r>
              <a:rPr lang="es-ES" sz="1800" b="0" i="0" u="none" strike="noStrike" baseline="0" dirty="0">
                <a:solidFill>
                  <a:srgbClr val="000000"/>
                </a:solidFill>
                <a:latin typeface="HelveticaNeue-Light-Identity-H"/>
              </a:rPr>
              <a:t> des cas;</a:t>
            </a:r>
          </a:p>
          <a:p>
            <a:pPr marL="514350" indent="-285750" algn="l">
              <a:buFont typeface="Arial" panose="020B0604020202020204" pitchFamily="34" charset="0"/>
              <a:buChar char="•"/>
            </a:pPr>
            <a:r>
              <a:rPr lang="fr-FR" sz="2800" dirty="0"/>
              <a:t>Référencement des enfants ayant besoin de services vers les établissements de santé et les centres d'alimentation nutritionnelle </a:t>
            </a:r>
            <a:endParaRPr lang="es-ES"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Soutien holistique pour des services accessibles;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Encouragement à des soins adéquats et nourriciers;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Programmes communs avec alimentation thérapeutique, complémentaire ou généralisée et parentalité positive;</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Des espaces polyvalents qui répondent aux besoins des deux secteurs.</a:t>
            </a:r>
            <a:endParaRPr lang="fr-FR" dirty="0"/>
          </a:p>
          <a:p>
            <a:pPr marL="0" lvl="0" indent="0" algn="l" rtl="0">
              <a:spcBef>
                <a:spcPts val="0"/>
              </a:spcBef>
              <a:spcAft>
                <a:spcPts val="0"/>
              </a:spcAft>
              <a:buFont typeface="Arial" panose="020B0604020202020204" pitchFamily="34" charset="0"/>
              <a:buNone/>
            </a:pPr>
            <a:endParaRPr lang="en-US" b="1" dirty="0">
              <a:latin typeface="Arial"/>
              <a:cs typeface="Arial"/>
              <a:sym typeface="Arial"/>
            </a:endParaRPr>
          </a:p>
          <a:p>
            <a:pPr marL="171450" lvl="0" indent="-171450" algn="l" rtl="0">
              <a:spcBef>
                <a:spcPts val="0"/>
              </a:spcBef>
              <a:spcAft>
                <a:spcPts val="0"/>
              </a:spcAft>
              <a:buFont typeface="Arial" panose="020B0604020202020204" pitchFamily="34" charset="0"/>
              <a:buChar char="•"/>
            </a:pPr>
            <a:endParaRPr dirty="0">
              <a:latin typeface="Arial"/>
              <a:ea typeface="Arial"/>
              <a:cs typeface="Arial"/>
              <a:sym typeface="Arial"/>
            </a:endParaRPr>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540055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2"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3" r:id="rId12"/>
    <p:sldLayoutId id="2147483674" r:id="rId13"/>
    <p:sldLayoutId id="2147483675" r:id="rId14"/>
    <p:sldLayoutId id="2147483676" r:id="rId15"/>
    <p:sldLayoutId id="2147483677" r:id="rId16"/>
    <p:sldLayoutId id="2147483678" r:id="rId17"/>
    <p:sldLayoutId id="2147483681" r:id="rId18"/>
    <p:sldLayoutId id="2147483683" r:id="rId19"/>
    <p:sldLayoutId id="2147483684" r:id="rId20"/>
    <p:sldLayoutId id="2147483686"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39.png"/><Relationship Id="rId5" Type="http://schemas.openxmlformats.org/officeDocument/2006/relationships/image" Target="../media/image46.pn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microsoft.com/office/2007/relationships/hdphoto" Target="../media/hdphoto2.wdp"/><Relationship Id="rId5" Type="http://schemas.openxmlformats.org/officeDocument/2006/relationships/image" Target="../media/image48.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14.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395656" y="2064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fr-FR" dirty="0"/>
              <a:t>Pilier 4</a:t>
            </a:r>
            <a:r>
              <a:rPr lang="en-US" kern="1200" dirty="0">
                <a:latin typeface="Calibri Light" panose="020F0302020204030204" pitchFamily="34" charset="0"/>
                <a:ea typeface="+mj-ea"/>
                <a:cs typeface="Calibri Light" panose="020F0302020204030204" pitchFamily="34" charset="0"/>
                <a:sym typeface="Arial"/>
              </a:rPr>
              <a:t>– description des Standards</a:t>
            </a:r>
            <a:endParaRPr dirty="0"/>
          </a:p>
        </p:txBody>
      </p:sp>
      <p:sp>
        <p:nvSpPr>
          <p:cNvPr id="330" name="Google Shape;330;p15"/>
          <p:cNvSpPr txBox="1">
            <a:spLocks noGrp="1"/>
          </p:cNvSpPr>
          <p:nvPr>
            <p:ph sz="half" idx="1"/>
          </p:nvPr>
        </p:nvSpPr>
        <p:spPr>
          <a:xfrm>
            <a:off x="2745633" y="1467618"/>
            <a:ext cx="4502958" cy="23671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ct val="100000"/>
              <a:buNone/>
            </a:pPr>
            <a:r>
              <a:rPr lang="en-US" sz="2400" b="1" dirty="0">
                <a:solidFill>
                  <a:schemeClr val="bg2"/>
                </a:solidFill>
              </a:rPr>
              <a:t>St. 26: EAH &amp; PE</a:t>
            </a:r>
            <a:endParaRPr lang="en-US" sz="2400" dirty="0">
              <a:solidFill>
                <a:schemeClr val="bg2"/>
              </a:solidFill>
            </a:endParaRPr>
          </a:p>
          <a:p>
            <a:pPr marL="0" lvl="0" indent="0" algn="l" rtl="0">
              <a:lnSpc>
                <a:spcPct val="90000"/>
              </a:lnSpc>
              <a:spcBef>
                <a:spcPts val="0"/>
              </a:spcBef>
              <a:spcAft>
                <a:spcPts val="0"/>
              </a:spcAft>
              <a:buClr>
                <a:schemeClr val="accent3"/>
              </a:buClr>
              <a:buSzPct val="100000"/>
              <a:buNone/>
            </a:pPr>
            <a:endParaRPr lang="en-US" sz="2400" dirty="0">
              <a:solidFill>
                <a:schemeClr val="bg2"/>
              </a:solidFill>
            </a:endParaRPr>
          </a:p>
          <a:p>
            <a:pPr marL="342900" indent="-342900">
              <a:spcBef>
                <a:spcPts val="0"/>
              </a:spcBef>
              <a:buClr>
                <a:schemeClr val="accent3"/>
              </a:buClr>
              <a:buSzPct val="100000"/>
            </a:pPr>
            <a:r>
              <a:rPr lang="fr-FR" sz="2400" dirty="0">
                <a:solidFill>
                  <a:schemeClr val="bg2"/>
                </a:solidFill>
              </a:rPr>
              <a:t>Pratiques, services, installations et interventions d’EAH / </a:t>
            </a:r>
            <a:r>
              <a:rPr lang="en-US" sz="2400" dirty="0">
                <a:solidFill>
                  <a:schemeClr val="bg2"/>
                </a:solidFill>
              </a:rPr>
              <a:t>WASH </a:t>
            </a:r>
            <a:r>
              <a:rPr lang="en-US" sz="2400" dirty="0" err="1">
                <a:solidFill>
                  <a:schemeClr val="bg2"/>
                </a:solidFill>
              </a:rPr>
              <a:t>adaptées</a:t>
            </a:r>
            <a:r>
              <a:rPr lang="en-US" sz="2400" dirty="0">
                <a:solidFill>
                  <a:schemeClr val="bg2"/>
                </a:solidFill>
              </a:rPr>
              <a:t> aux </a:t>
            </a:r>
            <a:r>
              <a:rPr lang="en-US" sz="2400" dirty="0" err="1">
                <a:solidFill>
                  <a:schemeClr val="bg2"/>
                </a:solidFill>
              </a:rPr>
              <a:t>besoins</a:t>
            </a:r>
            <a:r>
              <a:rPr lang="en-US" sz="2400" dirty="0">
                <a:solidFill>
                  <a:schemeClr val="bg2"/>
                </a:solidFill>
              </a:rPr>
              <a:t> des enfants</a:t>
            </a:r>
          </a:p>
          <a:p>
            <a:pPr marL="0" indent="0">
              <a:spcBef>
                <a:spcPts val="0"/>
              </a:spcBef>
              <a:buClr>
                <a:schemeClr val="accent3"/>
              </a:buClr>
              <a:buSzPct val="100000"/>
              <a:buNone/>
            </a:pPr>
            <a:endParaRPr lang="en-US" sz="2400" dirty="0">
              <a:solidFill>
                <a:schemeClr val="bg2"/>
              </a:solidFil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538427" y="1830036"/>
            <a:ext cx="4213907" cy="28781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chemeClr val="accent3"/>
              </a:buClr>
              <a:buSzPct val="100000"/>
              <a:buNone/>
            </a:pPr>
            <a:r>
              <a:rPr lang="en-US" sz="2400" b="1" dirty="0">
                <a:solidFill>
                  <a:schemeClr val="bg2"/>
                </a:solidFill>
              </a:rPr>
              <a:t>St. 27</a:t>
            </a:r>
            <a:r>
              <a:rPr lang="en-US" sz="2400" dirty="0">
                <a:solidFill>
                  <a:schemeClr val="bg2"/>
                </a:solidFill>
              </a:rPr>
              <a:t> </a:t>
            </a:r>
            <a:r>
              <a:rPr lang="en-US" sz="2400" b="1" dirty="0">
                <a:solidFill>
                  <a:schemeClr val="bg2"/>
                </a:solidFill>
              </a:rPr>
              <a:t>: Abris, habitat &amp; PE</a:t>
            </a:r>
          </a:p>
          <a:p>
            <a:pPr marL="0" indent="0">
              <a:spcBef>
                <a:spcPts val="0"/>
              </a:spcBef>
              <a:buClr>
                <a:schemeClr val="accent3"/>
              </a:buClr>
              <a:buSzPct val="100000"/>
              <a:buNone/>
            </a:pPr>
            <a:endParaRPr lang="en-US" sz="2400" dirty="0">
              <a:solidFill>
                <a:schemeClr val="bg2"/>
              </a:solidFill>
            </a:endParaRPr>
          </a:p>
          <a:p>
            <a:pPr indent="-457200">
              <a:buClr>
                <a:schemeClr val="accent3"/>
              </a:buClr>
              <a:buSzPct val="100000"/>
            </a:pPr>
            <a:r>
              <a:rPr lang="fr-FR" sz="2400" dirty="0">
                <a:solidFill>
                  <a:schemeClr val="bg2"/>
                </a:solidFill>
              </a:rPr>
              <a:t>Critères de sécurité, de bien-être et de privacité dans les interventions d’abri et d’habitat</a:t>
            </a:r>
          </a:p>
          <a:p>
            <a:pPr indent="-457200">
              <a:buClr>
                <a:schemeClr val="accent3"/>
              </a:buClr>
              <a:buSzPct val="100000"/>
            </a:pPr>
            <a:endParaRPr lang="fr-FR" sz="2400" dirty="0">
              <a:solidFill>
                <a:schemeClr val="bg2"/>
              </a:solidFill>
            </a:endParaRPr>
          </a:p>
          <a:p>
            <a:pPr indent="-457200">
              <a:buClr>
                <a:schemeClr val="accent3"/>
              </a:buClr>
              <a:buSzPct val="100000"/>
            </a:pPr>
            <a:endParaRPr lang="en-US" sz="2400" dirty="0">
              <a:solidFill>
                <a:schemeClr val="bg2"/>
              </a:solidFill>
            </a:endParaRPr>
          </a:p>
        </p:txBody>
      </p:sp>
      <p:sp>
        <p:nvSpPr>
          <p:cNvPr id="11" name="Google Shape;330;p15">
            <a:extLst>
              <a:ext uri="{FF2B5EF4-FFF2-40B4-BE49-F238E27FC236}">
                <a16:creationId xmlns:a16="http://schemas.microsoft.com/office/drawing/2014/main" id="{477E5F83-B358-480A-8C19-1F8101F22F3F}"/>
              </a:ext>
            </a:extLst>
          </p:cNvPr>
          <p:cNvSpPr txBox="1">
            <a:spLocks/>
          </p:cNvSpPr>
          <p:nvPr/>
        </p:nvSpPr>
        <p:spPr>
          <a:xfrm>
            <a:off x="2870841" y="4033906"/>
            <a:ext cx="4963549" cy="23671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chemeClr val="accent3"/>
              </a:buClr>
              <a:buSzPct val="100000"/>
              <a:buFont typeface="Arial"/>
              <a:buNone/>
            </a:pPr>
            <a:r>
              <a:rPr lang="en-US" sz="2400" b="1" dirty="0">
                <a:solidFill>
                  <a:schemeClr val="bg2"/>
                </a:solidFill>
              </a:rPr>
              <a:t>St. 28 : Gestion des camps &amp; PE</a:t>
            </a:r>
          </a:p>
          <a:p>
            <a:pPr marL="342900" indent="-342900">
              <a:spcBef>
                <a:spcPts val="0"/>
              </a:spcBef>
              <a:buClr>
                <a:schemeClr val="accent3"/>
              </a:buClr>
              <a:buSzPct val="100000"/>
            </a:pPr>
            <a:r>
              <a:rPr lang="fr-FR" sz="2400" dirty="0">
                <a:solidFill>
                  <a:srgbClr val="000000"/>
                </a:solidFill>
                <a:latin typeface="HelveticaNeue-Light-Identity-H"/>
              </a:rPr>
              <a:t>Accès aux services d’assistance vitale et de protection</a:t>
            </a:r>
          </a:p>
          <a:p>
            <a:pPr marL="342900" indent="-342900">
              <a:spcBef>
                <a:spcPts val="0"/>
              </a:spcBef>
              <a:buClr>
                <a:schemeClr val="accent3"/>
              </a:buClr>
              <a:buSzPct val="100000"/>
            </a:pPr>
            <a:r>
              <a:rPr lang="fr-FR" sz="2400" dirty="0">
                <a:solidFill>
                  <a:srgbClr val="000000"/>
                </a:solidFill>
                <a:latin typeface="HelveticaNeue-Light-Identity-H"/>
              </a:rPr>
              <a:t>Participation significative </a:t>
            </a:r>
          </a:p>
          <a:p>
            <a:pPr marL="342900" indent="-342900">
              <a:spcBef>
                <a:spcPts val="0"/>
              </a:spcBef>
              <a:buClr>
                <a:schemeClr val="accent3"/>
              </a:buClr>
              <a:buSzPct val="100000"/>
            </a:pPr>
            <a:r>
              <a:rPr lang="fr-FR" sz="2400" dirty="0">
                <a:solidFill>
                  <a:srgbClr val="000000"/>
                </a:solidFill>
                <a:latin typeface="HelveticaNeue-Light-Identity-H"/>
              </a:rPr>
              <a:t>Surveiller &amp; rapporter les problèmes de sécurité </a:t>
            </a:r>
            <a:endParaRPr lang="en-US" sz="2400" dirty="0">
              <a:solidFill>
                <a:srgbClr val="000000"/>
              </a:solidFill>
              <a:latin typeface="HelveticaNeue-Light-Identity-H"/>
            </a:endParaRPr>
          </a:p>
          <a:p>
            <a:pPr marL="0" indent="0">
              <a:spcBef>
                <a:spcPts val="0"/>
              </a:spcBef>
              <a:buClr>
                <a:schemeClr val="accent3"/>
              </a:buClr>
              <a:buSzPct val="100000"/>
              <a:buNone/>
            </a:pPr>
            <a:endParaRPr lang="en-US" sz="2400" dirty="0">
              <a:solidFill>
                <a:schemeClr val="bg2"/>
              </a:solidFill>
            </a:endParaRPr>
          </a:p>
          <a:p>
            <a:pPr marL="342900" indent="-342900">
              <a:spcBef>
                <a:spcPts val="0"/>
              </a:spcBef>
              <a:buClr>
                <a:schemeClr val="accent3"/>
              </a:buClr>
              <a:buSzPct val="100000"/>
            </a:pPr>
            <a:endParaRPr lang="en-US" sz="2400" dirty="0">
              <a:solidFill>
                <a:schemeClr val="bg2"/>
              </a:solidFill>
            </a:endParaRPr>
          </a:p>
        </p:txBody>
      </p:sp>
      <p:sp>
        <p:nvSpPr>
          <p:cNvPr id="12" name="ZoneTexte 11">
            <a:extLst>
              <a:ext uri="{FF2B5EF4-FFF2-40B4-BE49-F238E27FC236}">
                <a16:creationId xmlns:a16="http://schemas.microsoft.com/office/drawing/2014/main" id="{D1F04340-E02D-4FAB-B777-20DDB3B1F3F6}"/>
              </a:ext>
            </a:extLst>
          </p:cNvPr>
          <p:cNvSpPr txBox="1"/>
          <p:nvPr/>
        </p:nvSpPr>
        <p:spPr>
          <a:xfrm>
            <a:off x="8279204" y="4563665"/>
            <a:ext cx="3473130"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indent="0">
              <a:buClr>
                <a:schemeClr val="accent3"/>
              </a:buClr>
              <a:buSzPct val="100000"/>
              <a:buNone/>
            </a:pPr>
            <a:r>
              <a:rPr lang="fr-FR" sz="1800" dirty="0">
                <a:solidFill>
                  <a:schemeClr val="bg2"/>
                </a:solidFill>
              </a:rPr>
              <a:t>Habitat sécurisé </a:t>
            </a:r>
            <a:r>
              <a:rPr lang="en-US" sz="1800" dirty="0">
                <a:solidFill>
                  <a:schemeClr val="bg2"/>
                </a:solidFill>
              </a:rPr>
              <a:t>= </a:t>
            </a:r>
            <a:r>
              <a:rPr lang="fr-FR" sz="1800" dirty="0">
                <a:solidFill>
                  <a:schemeClr val="bg2"/>
                </a:solidFill>
              </a:rPr>
              <a:t>dignité, sécurité et moyens d’existence</a:t>
            </a:r>
          </a:p>
          <a:p>
            <a:pPr marL="0" indent="0">
              <a:buClr>
                <a:schemeClr val="accent3"/>
              </a:buClr>
              <a:buSzPct val="100000"/>
              <a:buNone/>
            </a:pPr>
            <a:r>
              <a:rPr lang="fr-FR" sz="1800" dirty="0">
                <a:solidFill>
                  <a:schemeClr val="bg2"/>
                </a:solidFill>
              </a:rPr>
              <a:t>Abris appropriés </a:t>
            </a:r>
            <a:r>
              <a:rPr lang="en-US" sz="1800" dirty="0">
                <a:solidFill>
                  <a:schemeClr val="bg2"/>
                </a:solidFill>
              </a:rPr>
              <a:t>= </a:t>
            </a:r>
            <a:r>
              <a:rPr lang="fr-FR" sz="1800" dirty="0">
                <a:solidFill>
                  <a:schemeClr val="bg2"/>
                </a:solidFill>
              </a:rPr>
              <a:t>sécurité, protection et accessibilité</a:t>
            </a:r>
            <a:endParaRPr lang="en-US" sz="1800" dirty="0">
              <a:solidFill>
                <a:schemeClr val="bg2"/>
              </a:solidFill>
            </a:endParaRPr>
          </a:p>
        </p:txBody>
      </p:sp>
      <p:pic>
        <p:nvPicPr>
          <p:cNvPr id="3" name="Image 2">
            <a:extLst>
              <a:ext uri="{FF2B5EF4-FFF2-40B4-BE49-F238E27FC236}">
                <a16:creationId xmlns:a16="http://schemas.microsoft.com/office/drawing/2014/main" id="{5DB84546-0CDB-46BF-8ED4-6BD5D7861C15}"/>
              </a:ext>
            </a:extLst>
          </p:cNvPr>
          <p:cNvPicPr>
            <a:picLocks noChangeAspect="1"/>
          </p:cNvPicPr>
          <p:nvPr/>
        </p:nvPicPr>
        <p:blipFill>
          <a:blip r:embed="rId3"/>
          <a:stretch>
            <a:fillRect/>
          </a:stretch>
        </p:blipFill>
        <p:spPr>
          <a:xfrm>
            <a:off x="5601694" y="1278369"/>
            <a:ext cx="698848" cy="689006"/>
          </a:xfrm>
          <a:prstGeom prst="rect">
            <a:avLst/>
          </a:prstGeom>
        </p:spPr>
      </p:pic>
      <p:pic>
        <p:nvPicPr>
          <p:cNvPr id="5" name="Image 4">
            <a:extLst>
              <a:ext uri="{FF2B5EF4-FFF2-40B4-BE49-F238E27FC236}">
                <a16:creationId xmlns:a16="http://schemas.microsoft.com/office/drawing/2014/main" id="{12550A95-600A-4B74-9A6B-B36E6D664FAA}"/>
              </a:ext>
            </a:extLst>
          </p:cNvPr>
          <p:cNvPicPr>
            <a:picLocks noChangeAspect="1"/>
          </p:cNvPicPr>
          <p:nvPr/>
        </p:nvPicPr>
        <p:blipFill>
          <a:blip r:embed="rId4"/>
          <a:stretch>
            <a:fillRect/>
          </a:stretch>
        </p:blipFill>
        <p:spPr>
          <a:xfrm>
            <a:off x="6316381" y="1232713"/>
            <a:ext cx="598072" cy="747589"/>
          </a:xfrm>
          <a:prstGeom prst="rect">
            <a:avLst/>
          </a:prstGeom>
        </p:spPr>
      </p:pic>
      <p:pic>
        <p:nvPicPr>
          <p:cNvPr id="8" name="Image 7">
            <a:extLst>
              <a:ext uri="{FF2B5EF4-FFF2-40B4-BE49-F238E27FC236}">
                <a16:creationId xmlns:a16="http://schemas.microsoft.com/office/drawing/2014/main" id="{4B1F5716-4223-44F0-BB32-D2CFBE0F641D}"/>
              </a:ext>
            </a:extLst>
          </p:cNvPr>
          <p:cNvPicPr>
            <a:picLocks noChangeAspect="1"/>
          </p:cNvPicPr>
          <p:nvPr/>
        </p:nvPicPr>
        <p:blipFill>
          <a:blip r:embed="rId5"/>
          <a:stretch>
            <a:fillRect/>
          </a:stretch>
        </p:blipFill>
        <p:spPr>
          <a:xfrm>
            <a:off x="9108586" y="5942764"/>
            <a:ext cx="724412" cy="632423"/>
          </a:xfrm>
          <a:prstGeom prst="rect">
            <a:avLst/>
          </a:prstGeom>
        </p:spPr>
      </p:pic>
      <p:pic>
        <p:nvPicPr>
          <p:cNvPr id="14" name="Image 13">
            <a:extLst>
              <a:ext uri="{FF2B5EF4-FFF2-40B4-BE49-F238E27FC236}">
                <a16:creationId xmlns:a16="http://schemas.microsoft.com/office/drawing/2014/main" id="{C771AB85-6E48-48F7-83DD-023A62A703AC}"/>
              </a:ext>
            </a:extLst>
          </p:cNvPr>
          <p:cNvPicPr>
            <a:picLocks noChangeAspect="1"/>
          </p:cNvPicPr>
          <p:nvPr/>
        </p:nvPicPr>
        <p:blipFill>
          <a:blip r:embed="rId3"/>
          <a:stretch>
            <a:fillRect/>
          </a:stretch>
        </p:blipFill>
        <p:spPr>
          <a:xfrm>
            <a:off x="9996381" y="5942764"/>
            <a:ext cx="698848" cy="689006"/>
          </a:xfrm>
          <a:prstGeom prst="rect">
            <a:avLst/>
          </a:prstGeom>
        </p:spPr>
      </p:pic>
      <p:pic>
        <p:nvPicPr>
          <p:cNvPr id="15" name="Image 14">
            <a:extLst>
              <a:ext uri="{FF2B5EF4-FFF2-40B4-BE49-F238E27FC236}">
                <a16:creationId xmlns:a16="http://schemas.microsoft.com/office/drawing/2014/main" id="{CC8AF127-0640-4D2A-9BDE-16754B4A3C0E}"/>
              </a:ext>
            </a:extLst>
          </p:cNvPr>
          <p:cNvPicPr>
            <a:picLocks noChangeAspect="1"/>
          </p:cNvPicPr>
          <p:nvPr/>
        </p:nvPicPr>
        <p:blipFill>
          <a:blip r:embed="rId3"/>
          <a:stretch>
            <a:fillRect/>
          </a:stretch>
        </p:blipFill>
        <p:spPr>
          <a:xfrm>
            <a:off x="3792505" y="6056602"/>
            <a:ext cx="698848" cy="689006"/>
          </a:xfrm>
          <a:prstGeom prst="rect">
            <a:avLst/>
          </a:prstGeom>
        </p:spPr>
      </p:pic>
      <p:pic>
        <p:nvPicPr>
          <p:cNvPr id="13" name="Image 12">
            <a:extLst>
              <a:ext uri="{FF2B5EF4-FFF2-40B4-BE49-F238E27FC236}">
                <a16:creationId xmlns:a16="http://schemas.microsoft.com/office/drawing/2014/main" id="{D692A85F-CC8E-40E5-868C-AC9DC9A16C95}"/>
              </a:ext>
            </a:extLst>
          </p:cNvPr>
          <p:cNvPicPr>
            <a:picLocks noChangeAspect="1"/>
          </p:cNvPicPr>
          <p:nvPr/>
        </p:nvPicPr>
        <p:blipFill>
          <a:blip r:embed="rId6"/>
          <a:stretch>
            <a:fillRect/>
          </a:stretch>
        </p:blipFill>
        <p:spPr>
          <a:xfrm rot="16200000">
            <a:off x="-2186852" y="2163670"/>
            <a:ext cx="6806321" cy="2478979"/>
          </a:xfrm>
          <a:prstGeom prst="rect">
            <a:avLst/>
          </a:prstGeom>
        </p:spPr>
      </p:pic>
    </p:spTree>
    <p:extLst>
      <p:ext uri="{BB962C8B-B14F-4D97-AF65-F5344CB8AC3E}">
        <p14:creationId xmlns:p14="http://schemas.microsoft.com/office/powerpoint/2010/main" val="51076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P spid="11" grpId="0" build="p"/>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4"/>
              </a:buClr>
              <a:buSzPts val="3600"/>
              <a:buFont typeface="Helvetica Neue"/>
              <a:buNone/>
            </a:pPr>
            <a:br>
              <a:rPr lang="fr-FR" sz="4100" dirty="0"/>
            </a:br>
            <a:r>
              <a:rPr lang="fr-FR" sz="4100" dirty="0"/>
              <a:t>Vous avez besoin de plus que </a:t>
            </a:r>
            <a:r>
              <a:rPr lang="fr-FR" sz="4100"/>
              <a:t>la </a:t>
            </a:r>
            <a:br>
              <a:rPr lang="fr-FR" sz="4100"/>
            </a:br>
            <a:r>
              <a:rPr lang="fr-FR" sz="4100"/>
              <a:t>version papier</a:t>
            </a:r>
            <a:r>
              <a:rPr lang="en-US" sz="4100"/>
              <a:t>?</a:t>
            </a:r>
            <a:br>
              <a:rPr lang="en-US" sz="4100" dirty="0"/>
            </a:b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5E145039-F2C0-00AD-B886-14DEA57ECD65}"/>
              </a:ext>
            </a:extLst>
          </p:cNvPr>
          <p:cNvPicPr preferRelativeResize="0"/>
          <p:nvPr/>
        </p:nvPicPr>
        <p:blipFill>
          <a:blip r:embed="rId6">
            <a:alphaModFix/>
          </a:blip>
          <a:stretch>
            <a:fillRect/>
          </a:stretch>
        </p:blipFill>
        <p:spPr>
          <a:xfrm>
            <a:off x="9296325" y="2933500"/>
            <a:ext cx="3279798" cy="2370526"/>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dirty="0" err="1"/>
              <a:t>Travailler</a:t>
            </a:r>
            <a:r>
              <a:rPr lang="en-US" dirty="0"/>
              <a:t> Ensemble</a:t>
            </a:r>
            <a:endParaRPr dirty="0"/>
          </a:p>
        </p:txBody>
      </p:sp>
      <p:sp>
        <p:nvSpPr>
          <p:cNvPr id="209" name="Google Shape;209;g1351c3ce7f4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92500" lnSpcReduction="20000"/>
          </a:bodyPr>
          <a:lstStyle/>
          <a:p>
            <a:pPr lvl="0" indent="-391983">
              <a:buSzPct val="108108"/>
            </a:pPr>
            <a:r>
              <a:rPr lang="fr-FR" dirty="0">
                <a:solidFill>
                  <a:schemeClr val="dk2"/>
                </a:solidFill>
              </a:rPr>
              <a:t>Besoins interconnectés des enfants</a:t>
            </a:r>
          </a:p>
          <a:p>
            <a:pPr lvl="0" indent="-391983">
              <a:buSzPct val="108108"/>
            </a:pPr>
            <a:r>
              <a:rPr lang="fr-FR" dirty="0">
                <a:solidFill>
                  <a:schemeClr val="dk2"/>
                </a:solidFill>
              </a:rPr>
              <a:t>Responsabilité collective = centralité de la protection</a:t>
            </a:r>
          </a:p>
          <a:p>
            <a:pPr lvl="0" indent="-391983">
              <a:buSzPct val="108108"/>
            </a:pPr>
            <a:r>
              <a:rPr lang="fr-FR" dirty="0">
                <a:solidFill>
                  <a:schemeClr val="dk2"/>
                </a:solidFill>
              </a:rPr>
              <a:t>Impact de meilleure qualité</a:t>
            </a:r>
          </a:p>
          <a:p>
            <a:pPr marL="457200" lvl="0" indent="-391983" algn="l" rtl="0">
              <a:lnSpc>
                <a:spcPct val="90000"/>
              </a:lnSpc>
              <a:spcBef>
                <a:spcPts val="1000"/>
              </a:spcBef>
              <a:spcAft>
                <a:spcPts val="0"/>
              </a:spcAft>
              <a:buSzPct val="108108"/>
              <a:buChar char="•"/>
            </a:pPr>
            <a:endParaRPr dirty="0">
              <a:solidFill>
                <a:schemeClr val="dk2"/>
              </a:solidFill>
            </a:endParaRPr>
          </a:p>
          <a:p>
            <a:pPr marL="457200" lvl="0" indent="-228600" algn="l" rtl="0">
              <a:lnSpc>
                <a:spcPct val="90000"/>
              </a:lnSpc>
              <a:spcBef>
                <a:spcPts val="1000"/>
              </a:spcBef>
              <a:spcAft>
                <a:spcPts val="0"/>
              </a:spcAft>
              <a:buSzPct val="108108"/>
              <a:buNone/>
            </a:pPr>
            <a:endParaRPr dirty="0"/>
          </a:p>
        </p:txBody>
      </p:sp>
      <p:pic>
        <p:nvPicPr>
          <p:cNvPr id="212" name="Google Shape;212;g1351c3ce7f4_0_7" descr="Imagen de la pantalla de un celular en la mano&#10;&#10;Descripción generada automáticamente con confianza baja"/>
          <p:cNvPicPr preferRelativeResize="0"/>
          <p:nvPr/>
        </p:nvPicPr>
        <p:blipFill rotWithShape="1">
          <a:blip r:embed="rId3">
            <a:alphaModFix/>
          </a:blip>
          <a:srcRect t="13035" r="-50" b="-13075"/>
          <a:stretch/>
        </p:blipFill>
        <p:spPr>
          <a:xfrm>
            <a:off x="6498489" y="2202686"/>
            <a:ext cx="2757600" cy="1550343"/>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81209" y="237146"/>
            <a:ext cx="2519997" cy="3311714"/>
          </a:xfrm>
          <a:prstGeom prst="rect">
            <a:avLst/>
          </a:prstGeom>
          <a:noFill/>
          <a:ln>
            <a:noFill/>
          </a:ln>
        </p:spPr>
      </p:pic>
      <p:pic>
        <p:nvPicPr>
          <p:cNvPr id="3" name="Picture 2">
            <a:extLst>
              <a:ext uri="{FF2B5EF4-FFF2-40B4-BE49-F238E27FC236}">
                <a16:creationId xmlns:a16="http://schemas.microsoft.com/office/drawing/2014/main" id="{47A4C6D3-67DB-92B1-D042-BC3C8C4F1F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697" y="5408262"/>
            <a:ext cx="4809660" cy="927775"/>
          </a:xfrm>
          <a:prstGeom prst="rect">
            <a:avLst/>
          </a:prstGeom>
        </p:spPr>
      </p:pic>
      <p:pic>
        <p:nvPicPr>
          <p:cNvPr id="5" name="Picture 4">
            <a:extLst>
              <a:ext uri="{FF2B5EF4-FFF2-40B4-BE49-F238E27FC236}">
                <a16:creationId xmlns:a16="http://schemas.microsoft.com/office/drawing/2014/main" id="{AFE5DE7F-0705-A13C-A0D5-0EB30729D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3369" y="254462"/>
            <a:ext cx="2757599" cy="1954819"/>
          </a:xfrm>
          <a:prstGeom prst="rect">
            <a:avLst/>
          </a:prstGeom>
        </p:spPr>
      </p:pic>
      <p:pic>
        <p:nvPicPr>
          <p:cNvPr id="7" name="Picture 6">
            <a:extLst>
              <a:ext uri="{FF2B5EF4-FFF2-40B4-BE49-F238E27FC236}">
                <a16:creationId xmlns:a16="http://schemas.microsoft.com/office/drawing/2014/main" id="{51D3FFA7-7184-94D5-9A65-BC6CBDDF7F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8445" y="3753029"/>
            <a:ext cx="5302761" cy="3093542"/>
          </a:xfrm>
          <a:prstGeom prst="rect">
            <a:avLst/>
          </a:prstGeom>
        </p:spPr>
      </p:pic>
    </p:spTree>
    <p:extLst>
      <p:ext uri="{BB962C8B-B14F-4D97-AF65-F5344CB8AC3E}">
        <p14:creationId xmlns:p14="http://schemas.microsoft.com/office/powerpoint/2010/main" val="322572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par>
                                <p:cTn id="17" presetID="2" presetClass="entr" presetSubtype="4" fill="hold" nodeType="withEffect">
                                  <p:stCondLst>
                                    <p:cond delay="0"/>
                                  </p:stCondLst>
                                  <p:childTnLst>
                                    <p:set>
                                      <p:cBhvr>
                                        <p:cTn id="18" dur="1" fill="hold">
                                          <p:stCondLst>
                                            <p:cond delay="0"/>
                                          </p:stCondLst>
                                        </p:cTn>
                                        <p:tgtEl>
                                          <p:spTgt spid="212"/>
                                        </p:tgtEl>
                                        <p:attrNameLst>
                                          <p:attrName>style.visibility</p:attrName>
                                        </p:attrNameLst>
                                      </p:cBhvr>
                                      <p:to>
                                        <p:strVal val="visible"/>
                                      </p:to>
                                    </p:set>
                                    <p:anim calcmode="lin" valueType="num">
                                      <p:cBhvr additive="base">
                                        <p:cTn id="19" dur="500"/>
                                        <p:tgtEl>
                                          <p:spTgt spid="2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2096941" y="323056"/>
            <a:ext cx="956594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a:latin typeface="Calibri" panose="020F0502020204030204" pitchFamily="34" charset="0"/>
                <a:cs typeface="Calibri" panose="020F0502020204030204" pitchFamily="34" charset="0"/>
              </a:rPr>
              <a:t>Standards </a:t>
            </a:r>
            <a:r>
              <a:rPr lang="en-US" dirty="0" err="1">
                <a:latin typeface="Calibri" panose="020F0502020204030204" pitchFamily="34" charset="0"/>
                <a:cs typeface="Calibri" panose="020F0502020204030204" pitchFamily="34" charset="0"/>
              </a:rPr>
              <a:t>spécifiques</a:t>
            </a:r>
            <a:r>
              <a:rPr lang="en-US" dirty="0">
                <a:latin typeface="Calibri" panose="020F0502020204030204" pitchFamily="34" charset="0"/>
                <a:cs typeface="Calibri" panose="020F0502020204030204" pitchFamily="34" charset="0"/>
              </a:rPr>
              <a:t> au </a:t>
            </a:r>
            <a:r>
              <a:rPr lang="en-US" dirty="0" err="1">
                <a:latin typeface="Calibri" panose="020F0502020204030204" pitchFamily="34" charset="0"/>
                <a:cs typeface="Calibri" panose="020F0502020204030204" pitchFamily="34" charset="0"/>
              </a:rPr>
              <a:t>secteur</a:t>
            </a:r>
            <a:endParaRPr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C89F0379-5E2D-41C7-8AAF-FD6F6E0A7C2F}"/>
              </a:ext>
            </a:extLst>
          </p:cNvPr>
          <p:cNvPicPr>
            <a:picLocks noChangeAspect="1"/>
          </p:cNvPicPr>
          <p:nvPr/>
        </p:nvPicPr>
        <p:blipFill>
          <a:blip r:embed="rId3"/>
          <a:stretch>
            <a:fillRect/>
          </a:stretch>
        </p:blipFill>
        <p:spPr>
          <a:xfrm>
            <a:off x="8675275" y="2642074"/>
            <a:ext cx="2651316" cy="1573851"/>
          </a:xfrm>
          <a:prstGeom prst="rect">
            <a:avLst/>
          </a:prstGeom>
        </p:spPr>
      </p:pic>
      <p:pic>
        <p:nvPicPr>
          <p:cNvPr id="6" name="Image 5">
            <a:extLst>
              <a:ext uri="{FF2B5EF4-FFF2-40B4-BE49-F238E27FC236}">
                <a16:creationId xmlns:a16="http://schemas.microsoft.com/office/drawing/2014/main" id="{5BF030AC-6EC9-4ED6-AB79-E243A54CC824}"/>
              </a:ext>
            </a:extLst>
          </p:cNvPr>
          <p:cNvPicPr>
            <a:picLocks noChangeAspect="1"/>
          </p:cNvPicPr>
          <p:nvPr/>
        </p:nvPicPr>
        <p:blipFill>
          <a:blip r:embed="rId4"/>
          <a:stretch>
            <a:fillRect/>
          </a:stretch>
        </p:blipFill>
        <p:spPr>
          <a:xfrm>
            <a:off x="6879912" y="5085236"/>
            <a:ext cx="1060042" cy="1325563"/>
          </a:xfrm>
          <a:prstGeom prst="rect">
            <a:avLst/>
          </a:prstGeom>
        </p:spPr>
      </p:pic>
      <p:pic>
        <p:nvPicPr>
          <p:cNvPr id="9" name="Image 8">
            <a:extLst>
              <a:ext uri="{FF2B5EF4-FFF2-40B4-BE49-F238E27FC236}">
                <a16:creationId xmlns:a16="http://schemas.microsoft.com/office/drawing/2014/main" id="{9B426358-DE7B-4E83-AC15-1692A4F3CDE4}"/>
              </a:ext>
            </a:extLst>
          </p:cNvPr>
          <p:cNvPicPr>
            <a:picLocks noChangeAspect="1"/>
          </p:cNvPicPr>
          <p:nvPr/>
        </p:nvPicPr>
        <p:blipFill>
          <a:blip r:embed="rId5"/>
          <a:stretch>
            <a:fillRect/>
          </a:stretch>
        </p:blipFill>
        <p:spPr>
          <a:xfrm>
            <a:off x="4465339" y="3457731"/>
            <a:ext cx="1058232" cy="1503362"/>
          </a:xfrm>
          <a:prstGeom prst="rect">
            <a:avLst/>
          </a:prstGeom>
        </p:spPr>
      </p:pic>
      <p:pic>
        <p:nvPicPr>
          <p:cNvPr id="11" name="Image 10">
            <a:extLst>
              <a:ext uri="{FF2B5EF4-FFF2-40B4-BE49-F238E27FC236}">
                <a16:creationId xmlns:a16="http://schemas.microsoft.com/office/drawing/2014/main" id="{697123C6-3B77-4236-A380-44C5025C6E8D}"/>
              </a:ext>
            </a:extLst>
          </p:cNvPr>
          <p:cNvPicPr>
            <a:picLocks noChangeAspect="1"/>
          </p:cNvPicPr>
          <p:nvPr/>
        </p:nvPicPr>
        <p:blipFill>
          <a:blip r:embed="rId6"/>
          <a:stretch>
            <a:fillRect/>
          </a:stretch>
        </p:blipFill>
        <p:spPr>
          <a:xfrm>
            <a:off x="2429605" y="1648619"/>
            <a:ext cx="1087122" cy="1628775"/>
          </a:xfrm>
          <a:prstGeom prst="rect">
            <a:avLst/>
          </a:prstGeom>
        </p:spPr>
      </p:pic>
    </p:spTree>
    <p:extLst>
      <p:ext uri="{BB962C8B-B14F-4D97-AF65-F5344CB8AC3E}">
        <p14:creationId xmlns:p14="http://schemas.microsoft.com/office/powerpoint/2010/main" val="2381468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1552354" y="-149701"/>
            <a:ext cx="956594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fr-FR" dirty="0"/>
              <a:t>Pilier 4</a:t>
            </a:r>
            <a:r>
              <a:rPr lang="en-US" dirty="0"/>
              <a:t> - </a:t>
            </a:r>
            <a:r>
              <a:rPr lang="en-US" dirty="0" err="1"/>
              <a:t>Approches</a:t>
            </a:r>
            <a:endParaRPr dirty="0"/>
          </a:p>
        </p:txBody>
      </p:sp>
      <p:sp>
        <p:nvSpPr>
          <p:cNvPr id="7" name="Google Shape;404;p19">
            <a:extLst>
              <a:ext uri="{FF2B5EF4-FFF2-40B4-BE49-F238E27FC236}">
                <a16:creationId xmlns:a16="http://schemas.microsoft.com/office/drawing/2014/main" id="{234815C3-C855-40D5-9CF2-410A68E9B841}"/>
              </a:ext>
            </a:extLst>
          </p:cNvPr>
          <p:cNvSpPr txBox="1">
            <a:spLocks/>
          </p:cNvSpPr>
          <p:nvPr/>
        </p:nvSpPr>
        <p:spPr>
          <a:xfrm>
            <a:off x="1736059" y="1648619"/>
            <a:ext cx="956594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endParaRPr lang="en-US" dirty="0">
              <a:solidFill>
                <a:schemeClr val="bg2"/>
              </a:solidFill>
            </a:endParaRPr>
          </a:p>
          <a:p>
            <a:pPr marL="50800" indent="0">
              <a:buNone/>
            </a:pPr>
            <a:endParaRPr lang="en-US" dirty="0">
              <a:solidFill>
                <a:schemeClr val="bg2"/>
              </a:solidFill>
            </a:endParaRPr>
          </a:p>
          <a:p>
            <a:pPr marL="50800" indent="0">
              <a:buNone/>
            </a:pPr>
            <a:endParaRPr lang="en-US" dirty="0">
              <a:solidFill>
                <a:schemeClr val="bg2"/>
              </a:solidFill>
            </a:endParaRPr>
          </a:p>
        </p:txBody>
      </p:sp>
      <p:graphicFrame>
        <p:nvGraphicFramePr>
          <p:cNvPr id="5" name="Table 7">
            <a:extLst>
              <a:ext uri="{FF2B5EF4-FFF2-40B4-BE49-F238E27FC236}">
                <a16:creationId xmlns:a16="http://schemas.microsoft.com/office/drawing/2014/main" id="{07C3C681-FF8B-DC45-84A0-9ABC8AF8227B}"/>
              </a:ext>
            </a:extLst>
          </p:cNvPr>
          <p:cNvGraphicFramePr>
            <a:graphicFrameLocks noGrp="1"/>
          </p:cNvGraphicFramePr>
          <p:nvPr>
            <p:extLst>
              <p:ext uri="{D42A27DB-BD31-4B8C-83A1-F6EECF244321}">
                <p14:modId xmlns:p14="http://schemas.microsoft.com/office/powerpoint/2010/main" val="319024021"/>
              </p:ext>
            </p:extLst>
          </p:nvPr>
        </p:nvGraphicFramePr>
        <p:xfrm>
          <a:off x="1280059" y="856458"/>
          <a:ext cx="10566530" cy="2019614"/>
        </p:xfrm>
        <a:graphic>
          <a:graphicData uri="http://schemas.openxmlformats.org/drawingml/2006/table">
            <a:tbl>
              <a:tblPr firstRow="1" bandRow="1">
                <a:tableStyleId>{5C22544A-7EE6-4342-B048-85BDC9FD1C3A}</a:tableStyleId>
              </a:tblPr>
              <a:tblGrid>
                <a:gridCol w="2041123">
                  <a:extLst>
                    <a:ext uri="{9D8B030D-6E8A-4147-A177-3AD203B41FA5}">
                      <a16:colId xmlns:a16="http://schemas.microsoft.com/office/drawing/2014/main" val="1065799688"/>
                    </a:ext>
                  </a:extLst>
                </a:gridCol>
                <a:gridCol w="3242143">
                  <a:extLst>
                    <a:ext uri="{9D8B030D-6E8A-4147-A177-3AD203B41FA5}">
                      <a16:colId xmlns:a16="http://schemas.microsoft.com/office/drawing/2014/main" val="3864510167"/>
                    </a:ext>
                  </a:extLst>
                </a:gridCol>
                <a:gridCol w="2641632">
                  <a:extLst>
                    <a:ext uri="{9D8B030D-6E8A-4147-A177-3AD203B41FA5}">
                      <a16:colId xmlns:a16="http://schemas.microsoft.com/office/drawing/2014/main" val="3007618142"/>
                    </a:ext>
                  </a:extLst>
                </a:gridCol>
                <a:gridCol w="2641632">
                  <a:extLst>
                    <a:ext uri="{9D8B030D-6E8A-4147-A177-3AD203B41FA5}">
                      <a16:colId xmlns:a16="http://schemas.microsoft.com/office/drawing/2014/main" val="1566498090"/>
                    </a:ext>
                  </a:extLst>
                </a:gridCol>
              </a:tblGrid>
              <a:tr h="648014">
                <a:tc>
                  <a:txBody>
                    <a:bodyPr/>
                    <a:lstStyle/>
                    <a:p>
                      <a:r>
                        <a:rPr lang="en-GB" dirty="0"/>
                        <a:t>Modes de travail</a:t>
                      </a:r>
                    </a:p>
                  </a:txBody>
                  <a:tcPr/>
                </a:tc>
                <a:tc>
                  <a:txBody>
                    <a:bodyPr/>
                    <a:lstStyle/>
                    <a:p>
                      <a:r>
                        <a:rPr lang="en-GB" dirty="0"/>
                        <a:t>Implications </a:t>
                      </a:r>
                      <a:r>
                        <a:rPr lang="en-GB" dirty="0" err="1"/>
                        <a:t>sectorielles</a:t>
                      </a:r>
                      <a:endParaRPr lang="en-GB" dirty="0"/>
                    </a:p>
                  </a:txBody>
                  <a:tcPr/>
                </a:tc>
                <a:tc>
                  <a:txBody>
                    <a:bodyPr/>
                    <a:lstStyle/>
                    <a:p>
                      <a:r>
                        <a:rPr lang="en-GB" dirty="0" err="1"/>
                        <a:t>Finalité</a:t>
                      </a:r>
                      <a:endParaRPr lang="en-GB" dirty="0"/>
                    </a:p>
                  </a:txBody>
                  <a:tcPr/>
                </a:tc>
                <a:tc>
                  <a:txBody>
                    <a:bodyPr/>
                    <a:lstStyle/>
                    <a:p>
                      <a:r>
                        <a:rPr lang="en-GB" dirty="0" err="1"/>
                        <a:t>Considérations</a:t>
                      </a:r>
                      <a:endParaRPr lang="en-GB" dirty="0"/>
                    </a:p>
                  </a:txBody>
                  <a:tcPr/>
                </a:tc>
                <a:extLst>
                  <a:ext uri="{0D108BD9-81ED-4DB2-BD59-A6C34878D82A}">
                    <a16:rowId xmlns:a16="http://schemas.microsoft.com/office/drawing/2014/main" val="4190486628"/>
                  </a:ext>
                </a:extLst>
              </a:tr>
              <a:tr h="1087835">
                <a:tc>
                  <a:txBody>
                    <a:bodyPr/>
                    <a:lstStyle/>
                    <a:p>
                      <a:r>
                        <a:rPr lang="es-ES" sz="1800" b="1" i="0" u="none" strike="noStrike" cap="none" dirty="0" err="1">
                          <a:solidFill>
                            <a:schemeClr val="bg2"/>
                          </a:solidFill>
                          <a:latin typeface="+mn-lt"/>
                          <a:ea typeface="+mn-ea"/>
                          <a:cs typeface="+mn-cs"/>
                          <a:sym typeface="Arial"/>
                        </a:rPr>
                        <a:t>Intégration</a:t>
                      </a:r>
                      <a:r>
                        <a:rPr lang="es-ES" sz="1800" b="1" i="0" u="none" strike="noStrike" cap="none" dirty="0">
                          <a:solidFill>
                            <a:schemeClr val="bg2"/>
                          </a:solidFill>
                          <a:latin typeface="+mn-lt"/>
                          <a:ea typeface="+mn-ea"/>
                          <a:cs typeface="+mn-cs"/>
                          <a:sym typeface="Arial"/>
                        </a:rPr>
                        <a:t> des</a:t>
                      </a:r>
                    </a:p>
                    <a:p>
                      <a:r>
                        <a:rPr lang="es-ES" sz="1800" b="1" i="0" u="none" strike="noStrike" cap="none" dirty="0" err="1">
                          <a:solidFill>
                            <a:schemeClr val="bg2"/>
                          </a:solidFill>
                          <a:latin typeface="+mn-lt"/>
                          <a:ea typeface="+mn-ea"/>
                          <a:cs typeface="+mn-cs"/>
                          <a:sym typeface="Arial"/>
                        </a:rPr>
                        <a:t>principes</a:t>
                      </a:r>
                      <a:r>
                        <a:rPr lang="es-ES" sz="1800" b="1" i="0" u="none" strike="noStrike" cap="none" dirty="0">
                          <a:solidFill>
                            <a:schemeClr val="bg2"/>
                          </a:solidFill>
                          <a:latin typeface="+mn-lt"/>
                          <a:ea typeface="+mn-ea"/>
                          <a:cs typeface="+mn-cs"/>
                          <a:sym typeface="Arial"/>
                        </a:rPr>
                        <a:t> de</a:t>
                      </a:r>
                    </a:p>
                    <a:p>
                      <a:r>
                        <a:rPr lang="es-ES" sz="1800" b="1" i="0" u="none" strike="noStrike" cap="none" dirty="0" err="1">
                          <a:solidFill>
                            <a:schemeClr val="bg2"/>
                          </a:solidFill>
                          <a:latin typeface="+mn-lt"/>
                          <a:ea typeface="+mn-ea"/>
                          <a:cs typeface="+mn-cs"/>
                          <a:sym typeface="Arial"/>
                        </a:rPr>
                        <a:t>protection</a:t>
                      </a:r>
                      <a:r>
                        <a:rPr lang="es-ES" sz="1800" b="1" i="0" u="none" strike="noStrike" cap="none" dirty="0">
                          <a:solidFill>
                            <a:schemeClr val="bg2"/>
                          </a:solidFill>
                          <a:latin typeface="+mn-lt"/>
                          <a:ea typeface="+mn-ea"/>
                          <a:cs typeface="+mn-cs"/>
                          <a:sym typeface="Arial"/>
                        </a:rPr>
                        <a:t> de</a:t>
                      </a:r>
                    </a:p>
                    <a:p>
                      <a:r>
                        <a:rPr lang="es-ES" sz="1800" b="1" i="0" u="none" strike="noStrike" cap="none" dirty="0" err="1">
                          <a:solidFill>
                            <a:schemeClr val="bg2"/>
                          </a:solidFill>
                          <a:latin typeface="+mn-lt"/>
                          <a:ea typeface="+mn-ea"/>
                          <a:cs typeface="+mn-cs"/>
                          <a:sym typeface="Arial"/>
                        </a:rPr>
                        <a:t>l'enfance</a:t>
                      </a:r>
                      <a:endParaRPr lang="en-GB" sz="1800" b="1" i="0" u="none" strike="noStrike" cap="none" dirty="0">
                        <a:solidFill>
                          <a:schemeClr val="bg2"/>
                        </a:solidFill>
                        <a:latin typeface="+mn-lt"/>
                        <a:ea typeface="+mn-ea"/>
                        <a:cs typeface="+mn-cs"/>
                        <a:sym typeface="Arial"/>
                      </a:endParaRPr>
                    </a:p>
                  </a:txBody>
                  <a:tcPr>
                    <a:solidFill>
                      <a:schemeClr val="bg2">
                        <a:lumMod val="25000"/>
                        <a:lumOff val="75000"/>
                      </a:schemeClr>
                    </a:solidFill>
                  </a:tcPr>
                </a:tc>
                <a:tc>
                  <a:txBody>
                    <a:bodyPr/>
                    <a:lstStyle/>
                    <a:p>
                      <a:r>
                        <a:rPr lang="es-ES" sz="1400" b="0" i="0" u="none" strike="noStrike" cap="none" baseline="0" dirty="0" err="1">
                          <a:solidFill>
                            <a:schemeClr val="dk1"/>
                          </a:solidFill>
                          <a:latin typeface="+mn-lt"/>
                          <a:ea typeface="+mn-ea"/>
                          <a:cs typeface="+mn-cs"/>
                          <a:sym typeface="Arial"/>
                        </a:rPr>
                        <a:t>Sectorielle</a:t>
                      </a:r>
                      <a:r>
                        <a:rPr lang="es-ES" sz="1400" b="0" i="0" u="none" strike="noStrike" cap="none" baseline="0" dirty="0">
                          <a:solidFill>
                            <a:schemeClr val="dk1"/>
                          </a:solidFill>
                          <a:latin typeface="+mn-lt"/>
                          <a:ea typeface="+mn-ea"/>
                          <a:cs typeface="+mn-cs"/>
                          <a:sym typeface="Arial"/>
                        </a:rPr>
                        <a:t> :</a:t>
                      </a:r>
                    </a:p>
                    <a:p>
                      <a:r>
                        <a:rPr lang="es-ES" sz="1400" b="0" i="0" u="none" strike="noStrike" cap="none" baseline="0" dirty="0">
                          <a:solidFill>
                            <a:schemeClr val="dk1"/>
                          </a:solidFill>
                          <a:latin typeface="+mn-lt"/>
                          <a:ea typeface="+mn-ea"/>
                          <a:cs typeface="+mn-cs"/>
                          <a:sym typeface="Arial"/>
                        </a:rPr>
                        <a:t>mesures </a:t>
                      </a:r>
                      <a:r>
                        <a:rPr lang="es-ES" sz="1400" b="0" i="0" u="none" strike="noStrike" cap="none" baseline="0" dirty="0" err="1">
                          <a:solidFill>
                            <a:schemeClr val="dk1"/>
                          </a:solidFill>
                          <a:latin typeface="+mn-lt"/>
                          <a:ea typeface="+mn-ea"/>
                          <a:cs typeface="+mn-cs"/>
                          <a:sym typeface="Arial"/>
                        </a:rPr>
                        <a:t>prises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au</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sein</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d'un</a:t>
                      </a:r>
                      <a:endParaRPr lang="es-ES" sz="1400" b="0" i="0" u="none" strike="noStrike" cap="none" baseline="0" dirty="0">
                        <a:solidFill>
                          <a:schemeClr val="dk1"/>
                        </a:solidFill>
                        <a:latin typeface="+mn-lt"/>
                        <a:ea typeface="+mn-ea"/>
                        <a:cs typeface="+mn-cs"/>
                        <a:sym typeface="Arial"/>
                      </a:endParaRPr>
                    </a:p>
                    <a:p>
                      <a:r>
                        <a:rPr lang="es-ES" sz="1400" b="0" i="0" u="none" strike="noStrike" cap="none" baseline="0" dirty="0" err="1">
                          <a:solidFill>
                            <a:schemeClr val="dk1"/>
                          </a:solidFill>
                          <a:latin typeface="+mn-lt"/>
                          <a:ea typeface="+mn-ea"/>
                          <a:cs typeface="+mn-cs"/>
                          <a:sym typeface="Arial"/>
                        </a:rPr>
                        <a:t>secteur</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particulier</a:t>
                      </a:r>
                      <a:endParaRPr lang="en-GB" dirty="0"/>
                    </a:p>
                  </a:txBody>
                  <a:tcPr>
                    <a:solidFill>
                      <a:schemeClr val="bg2">
                        <a:lumMod val="25000"/>
                        <a:lumOff val="75000"/>
                      </a:schemeClr>
                    </a:solidFill>
                  </a:tcPr>
                </a:tc>
                <a:tc>
                  <a:txBody>
                    <a:bodyPr/>
                    <a:lstStyle/>
                    <a:p>
                      <a:r>
                        <a:rPr lang="es-ES" sz="1200" b="0" i="0" u="none" strike="noStrike" cap="none" baseline="0" dirty="0" err="1">
                          <a:solidFill>
                            <a:schemeClr val="dk1"/>
                          </a:solidFill>
                          <a:latin typeface="+mn-lt"/>
                          <a:ea typeface="+mn-ea"/>
                          <a:cs typeface="+mn-cs"/>
                          <a:sym typeface="Arial"/>
                        </a:rPr>
                        <a:t>Promouvoir</a:t>
                      </a:r>
                      <a:r>
                        <a:rPr lang="es-ES" sz="1200" b="0" i="0" u="none" strike="noStrike" cap="none" baseline="0" dirty="0">
                          <a:solidFill>
                            <a:schemeClr val="dk1"/>
                          </a:solidFill>
                          <a:latin typeface="+mn-lt"/>
                          <a:ea typeface="+mn-ea"/>
                          <a:cs typeface="+mn-cs"/>
                          <a:sym typeface="Arial"/>
                        </a:rPr>
                        <a:t> un cadre </a:t>
                      </a:r>
                      <a:r>
                        <a:rPr lang="es-ES" sz="1200" b="0" i="0" u="none" strike="noStrike" cap="none" baseline="0" dirty="0" err="1">
                          <a:solidFill>
                            <a:schemeClr val="dk1"/>
                          </a:solidFill>
                          <a:latin typeface="+mn-lt"/>
                          <a:ea typeface="+mn-ea"/>
                          <a:cs typeface="+mn-cs"/>
                          <a:sym typeface="Arial"/>
                        </a:rPr>
                        <a:t>sûr</a:t>
                      </a:r>
                      <a:r>
                        <a:rPr lang="es-ES" sz="1200" b="0" i="0" u="none" strike="noStrike" cap="none" baseline="0" dirty="0">
                          <a:solidFill>
                            <a:schemeClr val="dk1"/>
                          </a:solidFill>
                          <a:latin typeface="+mn-lt"/>
                          <a:ea typeface="+mn-ea"/>
                          <a:cs typeface="+mn-cs"/>
                          <a:sym typeface="Arial"/>
                        </a:rPr>
                        <a:t>, digne et </a:t>
                      </a:r>
                      <a:r>
                        <a:rPr lang="es-ES" sz="1200" b="0" i="0" u="none" strike="noStrike" cap="none" baseline="0" dirty="0" err="1">
                          <a:solidFill>
                            <a:schemeClr val="dk1"/>
                          </a:solidFill>
                          <a:latin typeface="+mn-lt"/>
                          <a:ea typeface="+mn-ea"/>
                          <a:cs typeface="+mn-cs"/>
                          <a:sym typeface="Arial"/>
                        </a:rPr>
                        <a:t>protecteur</a:t>
                      </a:r>
                      <a:r>
                        <a:rPr lang="es-ES" sz="1200" b="0" i="0" u="none" strike="noStrike" cap="none" baseline="0" dirty="0">
                          <a:solidFill>
                            <a:schemeClr val="dk1"/>
                          </a:solidFill>
                          <a:latin typeface="+mn-lt"/>
                          <a:ea typeface="+mn-ea"/>
                          <a:cs typeface="+mn-cs"/>
                          <a:sym typeface="Arial"/>
                        </a:rPr>
                        <a:t>, et </a:t>
                      </a:r>
                      <a:r>
                        <a:rPr lang="es-ES" sz="1200" b="0" i="0" u="none" strike="noStrike" cap="none" baseline="0" dirty="0" err="1">
                          <a:solidFill>
                            <a:schemeClr val="dk1"/>
                          </a:solidFill>
                          <a:latin typeface="+mn-lt"/>
                          <a:ea typeface="+mn-ea"/>
                          <a:cs typeface="+mn-cs"/>
                          <a:sym typeface="Arial"/>
                        </a:rPr>
                        <a:t>améliorer</a:t>
                      </a:r>
                      <a:r>
                        <a:rPr lang="es-ES" sz="1200" b="0" i="0" u="none" strike="noStrike" cap="none" baseline="0" dirty="0">
                          <a:solidFill>
                            <a:schemeClr val="dk1"/>
                          </a:solidFill>
                          <a:latin typeface="+mn-lt"/>
                          <a:ea typeface="+mn-ea"/>
                          <a:cs typeface="+mn-cs"/>
                          <a:sym typeface="Arial"/>
                        </a:rPr>
                        <a:t> </a:t>
                      </a:r>
                      <a:r>
                        <a:rPr lang="es-ES" sz="1200" b="0" i="0" u="none" strike="noStrike" cap="none" baseline="0" dirty="0" err="1">
                          <a:solidFill>
                            <a:schemeClr val="dk1"/>
                          </a:solidFill>
                          <a:latin typeface="+mn-lt"/>
                          <a:ea typeface="+mn-ea"/>
                          <a:cs typeface="+mn-cs"/>
                          <a:sym typeface="Arial"/>
                        </a:rPr>
                        <a:t>l'impact</a:t>
                      </a:r>
                      <a:r>
                        <a:rPr lang="es-ES" sz="1200" b="0" i="0" u="none" strike="noStrike" cap="none" baseline="0" dirty="0">
                          <a:solidFill>
                            <a:schemeClr val="dk1"/>
                          </a:solidFill>
                          <a:latin typeface="+mn-lt"/>
                          <a:ea typeface="+mn-ea"/>
                          <a:cs typeface="+mn-cs"/>
                          <a:sym typeface="Arial"/>
                        </a:rPr>
                        <a:t> de</a:t>
                      </a:r>
                    </a:p>
                    <a:p>
                      <a:r>
                        <a:rPr lang="es-ES" sz="1200" b="0" i="0" u="none" strike="noStrike" cap="none" baseline="0" dirty="0" err="1">
                          <a:solidFill>
                            <a:schemeClr val="dk1"/>
                          </a:solidFill>
                          <a:latin typeface="+mn-lt"/>
                          <a:ea typeface="+mn-ea"/>
                          <a:cs typeface="+mn-cs"/>
                          <a:sym typeface="Arial"/>
                        </a:rPr>
                        <a:t>tous</a:t>
                      </a:r>
                      <a:r>
                        <a:rPr lang="es-ES" sz="1200" b="0" i="0" u="none" strike="noStrike" cap="none" baseline="0" dirty="0">
                          <a:solidFill>
                            <a:schemeClr val="dk1"/>
                          </a:solidFill>
                          <a:latin typeface="+mn-lt"/>
                          <a:ea typeface="+mn-ea"/>
                          <a:cs typeface="+mn-cs"/>
                          <a:sym typeface="Arial"/>
                        </a:rPr>
                        <a:t> les </a:t>
                      </a:r>
                      <a:r>
                        <a:rPr lang="es-ES" sz="1200" b="0" i="0" u="none" strike="noStrike" cap="none" baseline="0" dirty="0" err="1">
                          <a:solidFill>
                            <a:schemeClr val="dk1"/>
                          </a:solidFill>
                          <a:latin typeface="+mn-lt"/>
                          <a:ea typeface="+mn-ea"/>
                          <a:cs typeface="+mn-cs"/>
                          <a:sym typeface="Arial"/>
                        </a:rPr>
                        <a:t>acteurs</a:t>
                      </a:r>
                      <a:r>
                        <a:rPr lang="es-ES" sz="1200" b="0" i="0" u="none" strike="noStrike" cap="none" baseline="0" dirty="0">
                          <a:solidFill>
                            <a:schemeClr val="dk1"/>
                          </a:solidFill>
                          <a:latin typeface="+mn-lt"/>
                          <a:ea typeface="+mn-ea"/>
                          <a:cs typeface="+mn-cs"/>
                          <a:sym typeface="Arial"/>
                        </a:rPr>
                        <a:t> </a:t>
                      </a:r>
                      <a:r>
                        <a:rPr lang="es-ES" sz="1200" b="0" i="0" u="none" strike="noStrike" cap="none" baseline="0" dirty="0" err="1">
                          <a:solidFill>
                            <a:schemeClr val="dk1"/>
                          </a:solidFill>
                          <a:latin typeface="+mn-lt"/>
                          <a:ea typeface="+mn-ea"/>
                          <a:cs typeface="+mn-cs"/>
                          <a:sym typeface="Arial"/>
                        </a:rPr>
                        <a:t>humanitaires</a:t>
                      </a:r>
                      <a:r>
                        <a:rPr lang="es-ES" sz="1200" b="0" i="0" u="none" strike="noStrike" cap="none" baseline="0" dirty="0">
                          <a:solidFill>
                            <a:schemeClr val="dk1"/>
                          </a:solidFill>
                          <a:latin typeface="+mn-lt"/>
                          <a:ea typeface="+mn-ea"/>
                          <a:cs typeface="+mn-cs"/>
                          <a:sym typeface="Arial"/>
                        </a:rPr>
                        <a:t> en </a:t>
                      </a:r>
                      <a:r>
                        <a:rPr lang="es-ES" sz="1200" b="0" i="0" u="none" strike="noStrike" cap="none" baseline="0" dirty="0" err="1">
                          <a:solidFill>
                            <a:schemeClr val="dk1"/>
                          </a:solidFill>
                          <a:latin typeface="+mn-lt"/>
                          <a:ea typeface="+mn-ea"/>
                          <a:cs typeface="+mn-cs"/>
                          <a:sym typeface="Arial"/>
                        </a:rPr>
                        <a:t>suivant</a:t>
                      </a:r>
                      <a:r>
                        <a:rPr lang="es-ES" sz="1200" b="0" i="0" u="none" strike="noStrike" cap="none" baseline="0" dirty="0">
                          <a:solidFill>
                            <a:schemeClr val="dk1"/>
                          </a:solidFill>
                          <a:latin typeface="+mn-lt"/>
                          <a:ea typeface="+mn-ea"/>
                          <a:cs typeface="+mn-cs"/>
                          <a:sym typeface="Arial"/>
                        </a:rPr>
                        <a:t> le </a:t>
                      </a:r>
                      <a:r>
                        <a:rPr lang="es-ES" sz="1200" b="0" i="0" u="none" strike="noStrike" cap="none" baseline="0" dirty="0" err="1">
                          <a:solidFill>
                            <a:schemeClr val="dk1"/>
                          </a:solidFill>
                          <a:latin typeface="+mn-lt"/>
                          <a:ea typeface="+mn-ea"/>
                          <a:cs typeface="+mn-cs"/>
                          <a:sym typeface="Arial"/>
                        </a:rPr>
                        <a:t>principe</a:t>
                      </a:r>
                      <a:r>
                        <a:rPr lang="es-ES" sz="1200" b="0" i="0" u="none" strike="noStrike" cap="none" baseline="0" dirty="0">
                          <a:solidFill>
                            <a:schemeClr val="dk1"/>
                          </a:solidFill>
                          <a:latin typeface="+mn-lt"/>
                          <a:ea typeface="+mn-ea"/>
                          <a:cs typeface="+mn-cs"/>
                          <a:sym typeface="Arial"/>
                        </a:rPr>
                        <a:t> « </a:t>
                      </a:r>
                      <a:r>
                        <a:rPr lang="es-ES" sz="1200" b="0" i="0" u="none" strike="noStrike" cap="none" baseline="0" dirty="0" err="1">
                          <a:solidFill>
                            <a:schemeClr val="dk1"/>
                          </a:solidFill>
                          <a:latin typeface="+mn-lt"/>
                          <a:ea typeface="+mn-ea"/>
                          <a:cs typeface="+mn-cs"/>
                          <a:sym typeface="Arial"/>
                        </a:rPr>
                        <a:t>ne</a:t>
                      </a:r>
                      <a:r>
                        <a:rPr lang="es-ES" sz="1200" b="0" i="0" u="none" strike="noStrike" cap="none" baseline="0" dirty="0">
                          <a:solidFill>
                            <a:schemeClr val="dk1"/>
                          </a:solidFill>
                          <a:latin typeface="+mn-lt"/>
                          <a:ea typeface="+mn-ea"/>
                          <a:cs typeface="+mn-cs"/>
                          <a:sym typeface="Arial"/>
                        </a:rPr>
                        <a:t> </a:t>
                      </a:r>
                      <a:r>
                        <a:rPr lang="es-ES" sz="1200" b="0" i="0" u="none" strike="noStrike" cap="none" baseline="0" dirty="0" err="1">
                          <a:solidFill>
                            <a:schemeClr val="dk1"/>
                          </a:solidFill>
                          <a:latin typeface="+mn-lt"/>
                          <a:ea typeface="+mn-ea"/>
                          <a:cs typeface="+mn-cs"/>
                          <a:sym typeface="Arial"/>
                        </a:rPr>
                        <a:t>pas</a:t>
                      </a:r>
                      <a:endParaRPr lang="es-ES" sz="1200" b="0" i="0" u="none" strike="noStrike" cap="none" baseline="0" dirty="0">
                        <a:solidFill>
                          <a:schemeClr val="dk1"/>
                        </a:solidFill>
                        <a:latin typeface="+mn-lt"/>
                        <a:ea typeface="+mn-ea"/>
                        <a:cs typeface="+mn-cs"/>
                        <a:sym typeface="Arial"/>
                      </a:endParaRPr>
                    </a:p>
                    <a:p>
                      <a:r>
                        <a:rPr lang="es-ES" sz="1200" b="0" i="0" u="none" strike="noStrike" cap="none" baseline="0" dirty="0" err="1">
                          <a:solidFill>
                            <a:schemeClr val="dk1"/>
                          </a:solidFill>
                          <a:latin typeface="+mn-lt"/>
                          <a:ea typeface="+mn-ea"/>
                          <a:cs typeface="+mn-cs"/>
                          <a:sym typeface="Arial"/>
                        </a:rPr>
                        <a:t>porter</a:t>
                      </a:r>
                      <a:r>
                        <a:rPr lang="es-ES" sz="1200" b="0" i="0" u="none" strike="noStrike" cap="none" baseline="0" dirty="0">
                          <a:solidFill>
                            <a:schemeClr val="dk1"/>
                          </a:solidFill>
                          <a:latin typeface="+mn-lt"/>
                          <a:ea typeface="+mn-ea"/>
                          <a:cs typeface="+mn-cs"/>
                          <a:sym typeface="Arial"/>
                        </a:rPr>
                        <a:t> </a:t>
                      </a:r>
                      <a:r>
                        <a:rPr lang="es-ES" sz="1200" b="0" i="0" u="none" strike="noStrike" cap="none" baseline="0" dirty="0" err="1">
                          <a:solidFill>
                            <a:schemeClr val="dk1"/>
                          </a:solidFill>
                          <a:latin typeface="+mn-lt"/>
                          <a:ea typeface="+mn-ea"/>
                          <a:cs typeface="+mn-cs"/>
                          <a:sym typeface="Arial"/>
                        </a:rPr>
                        <a:t>préjudice</a:t>
                      </a:r>
                      <a:r>
                        <a:rPr lang="es-ES" sz="1200" b="0" i="0" u="none" strike="noStrike" cap="none" baseline="0" dirty="0">
                          <a:solidFill>
                            <a:schemeClr val="dk1"/>
                          </a:solidFill>
                          <a:latin typeface="+mn-lt"/>
                          <a:ea typeface="+mn-ea"/>
                          <a:cs typeface="+mn-cs"/>
                          <a:sym typeface="Arial"/>
                        </a:rPr>
                        <a:t> » (« do </a:t>
                      </a:r>
                      <a:r>
                        <a:rPr lang="fr-FR" sz="1200" b="0" i="0" u="none" strike="noStrike" cap="none" baseline="0" dirty="0">
                          <a:solidFill>
                            <a:schemeClr val="dk1"/>
                          </a:solidFill>
                          <a:latin typeface="+mn-lt"/>
                          <a:ea typeface="+mn-ea"/>
                          <a:cs typeface="+mn-cs"/>
                          <a:sym typeface="Arial"/>
                        </a:rPr>
                        <a:t>no </a:t>
                      </a:r>
                      <a:r>
                        <a:rPr lang="fr-FR" sz="1200" b="0" i="0" u="none" strike="noStrike" cap="none" baseline="0" dirty="0" err="1">
                          <a:solidFill>
                            <a:schemeClr val="dk1"/>
                          </a:solidFill>
                          <a:latin typeface="+mn-lt"/>
                          <a:ea typeface="+mn-ea"/>
                          <a:cs typeface="+mn-cs"/>
                          <a:sym typeface="Arial"/>
                        </a:rPr>
                        <a:t>harm</a:t>
                      </a:r>
                      <a:r>
                        <a:rPr lang="fr-FR" sz="1200" b="0" i="0" u="none" strike="noStrike" cap="none" baseline="0" dirty="0">
                          <a:solidFill>
                            <a:schemeClr val="dk1"/>
                          </a:solidFill>
                          <a:latin typeface="+mn-lt"/>
                          <a:ea typeface="+mn-ea"/>
                          <a:cs typeface="+mn-cs"/>
                          <a:sym typeface="Arial"/>
                        </a:rPr>
                        <a:t> ») et réduire de </a:t>
                      </a:r>
                      <a:r>
                        <a:rPr lang="es-ES" sz="1200" b="0" i="0" u="none" strike="noStrike" cap="none" baseline="0" dirty="0" err="1">
                          <a:solidFill>
                            <a:schemeClr val="dk1"/>
                          </a:solidFill>
                          <a:latin typeface="+mn-lt"/>
                          <a:ea typeface="+mn-ea"/>
                          <a:cs typeface="+mn-cs"/>
                          <a:sym typeface="Arial"/>
                        </a:rPr>
                        <a:t>manière</a:t>
                      </a:r>
                      <a:r>
                        <a:rPr lang="es-ES" sz="1200" b="0" i="0" u="none" strike="noStrike" cap="none" baseline="0" dirty="0">
                          <a:solidFill>
                            <a:schemeClr val="dk1"/>
                          </a:solidFill>
                          <a:latin typeface="+mn-lt"/>
                          <a:ea typeface="+mn-ea"/>
                          <a:cs typeface="+mn-cs"/>
                          <a:sym typeface="Arial"/>
                        </a:rPr>
                        <a:t> </a:t>
                      </a:r>
                      <a:r>
                        <a:rPr lang="es-ES" sz="1200" b="0" i="0" u="none" strike="noStrike" cap="none" baseline="0" dirty="0" err="1">
                          <a:solidFill>
                            <a:schemeClr val="dk1"/>
                          </a:solidFill>
                          <a:latin typeface="+mn-lt"/>
                          <a:ea typeface="+mn-ea"/>
                          <a:cs typeface="+mn-cs"/>
                          <a:sym typeface="Arial"/>
                        </a:rPr>
                        <a:t>pro-active</a:t>
                      </a:r>
                      <a:r>
                        <a:rPr lang="es-ES" sz="1200" b="0" i="0" u="none" strike="noStrike" cap="none" baseline="0" dirty="0">
                          <a:solidFill>
                            <a:schemeClr val="dk1"/>
                          </a:solidFill>
                          <a:latin typeface="+mn-lt"/>
                          <a:ea typeface="+mn-ea"/>
                          <a:cs typeface="+mn-cs"/>
                          <a:sym typeface="Arial"/>
                        </a:rPr>
                        <a:t> les risques et les </a:t>
                      </a:r>
                      <a:r>
                        <a:rPr lang="es-ES" sz="1200" b="0" i="0" u="none" strike="noStrike" cap="none" baseline="0" dirty="0" err="1">
                          <a:solidFill>
                            <a:schemeClr val="dk1"/>
                          </a:solidFill>
                          <a:latin typeface="+mn-lt"/>
                          <a:ea typeface="+mn-ea"/>
                          <a:cs typeface="+mn-cs"/>
                          <a:sym typeface="Arial"/>
                        </a:rPr>
                        <a:t>préjudices</a:t>
                      </a:r>
                      <a:r>
                        <a:rPr lang="es-ES" sz="1050" b="0" i="0" u="none" strike="noStrike" cap="none" baseline="0" dirty="0">
                          <a:solidFill>
                            <a:schemeClr val="dk1"/>
                          </a:solidFill>
                          <a:latin typeface="+mn-lt"/>
                          <a:ea typeface="+mn-ea"/>
                          <a:cs typeface="+mn-cs"/>
                          <a:sym typeface="Arial"/>
                        </a:rPr>
                        <a:t>.</a:t>
                      </a:r>
                      <a:endParaRPr lang="en-GB" sz="1050" dirty="0"/>
                    </a:p>
                  </a:txBody>
                  <a:tcPr>
                    <a:solidFill>
                      <a:schemeClr val="bg2">
                        <a:lumMod val="25000"/>
                        <a:lumOff val="75000"/>
                      </a:schemeClr>
                    </a:solidFill>
                  </a:tcPr>
                </a:tc>
                <a:tc>
                  <a:txBody>
                    <a:bodyPr/>
                    <a:lstStyle/>
                    <a:p>
                      <a:r>
                        <a:rPr lang="fr-FR" dirty="0"/>
                        <a:t>* Appliquer et contextualiser les actions clés dans les SMPE </a:t>
                      </a:r>
                      <a:endParaRPr lang="en-GB" dirty="0"/>
                    </a:p>
                  </a:txBody>
                  <a:tcPr>
                    <a:solidFill>
                      <a:schemeClr val="bg2">
                        <a:lumMod val="25000"/>
                        <a:lumOff val="75000"/>
                      </a:schemeClr>
                    </a:solidFill>
                  </a:tcPr>
                </a:tc>
                <a:extLst>
                  <a:ext uri="{0D108BD9-81ED-4DB2-BD59-A6C34878D82A}">
                    <a16:rowId xmlns:a16="http://schemas.microsoft.com/office/drawing/2014/main" val="1491600312"/>
                  </a:ext>
                </a:extLst>
              </a:tr>
            </a:tbl>
          </a:graphicData>
        </a:graphic>
      </p:graphicFrame>
      <p:graphicFrame>
        <p:nvGraphicFramePr>
          <p:cNvPr id="6" name="Table 7">
            <a:extLst>
              <a:ext uri="{FF2B5EF4-FFF2-40B4-BE49-F238E27FC236}">
                <a16:creationId xmlns:a16="http://schemas.microsoft.com/office/drawing/2014/main" id="{A125DF21-FAF5-4FCD-9C82-3C09FF4084CB}"/>
              </a:ext>
            </a:extLst>
          </p:cNvPr>
          <p:cNvGraphicFramePr>
            <a:graphicFrameLocks noGrp="1"/>
          </p:cNvGraphicFramePr>
          <p:nvPr>
            <p:extLst>
              <p:ext uri="{D42A27DB-BD31-4B8C-83A1-F6EECF244321}">
                <p14:modId xmlns:p14="http://schemas.microsoft.com/office/powerpoint/2010/main" val="1297352718"/>
              </p:ext>
            </p:extLst>
          </p:nvPr>
        </p:nvGraphicFramePr>
        <p:xfrm>
          <a:off x="1280058" y="4848026"/>
          <a:ext cx="10566530" cy="1584960"/>
        </p:xfrm>
        <a:graphic>
          <a:graphicData uri="http://schemas.openxmlformats.org/drawingml/2006/table">
            <a:tbl>
              <a:tblPr firstRow="1" bandRow="1">
                <a:tableStyleId>{5C22544A-7EE6-4342-B048-85BDC9FD1C3A}</a:tableStyleId>
              </a:tblPr>
              <a:tblGrid>
                <a:gridCol w="2041123">
                  <a:extLst>
                    <a:ext uri="{9D8B030D-6E8A-4147-A177-3AD203B41FA5}">
                      <a16:colId xmlns:a16="http://schemas.microsoft.com/office/drawing/2014/main" val="1065799688"/>
                    </a:ext>
                  </a:extLst>
                </a:gridCol>
                <a:gridCol w="3242143">
                  <a:extLst>
                    <a:ext uri="{9D8B030D-6E8A-4147-A177-3AD203B41FA5}">
                      <a16:colId xmlns:a16="http://schemas.microsoft.com/office/drawing/2014/main" val="3864510167"/>
                    </a:ext>
                  </a:extLst>
                </a:gridCol>
                <a:gridCol w="2641632">
                  <a:extLst>
                    <a:ext uri="{9D8B030D-6E8A-4147-A177-3AD203B41FA5}">
                      <a16:colId xmlns:a16="http://schemas.microsoft.com/office/drawing/2014/main" val="3007618142"/>
                    </a:ext>
                  </a:extLst>
                </a:gridCol>
                <a:gridCol w="2641632">
                  <a:extLst>
                    <a:ext uri="{9D8B030D-6E8A-4147-A177-3AD203B41FA5}">
                      <a16:colId xmlns:a16="http://schemas.microsoft.com/office/drawing/2014/main" val="1566498090"/>
                    </a:ext>
                  </a:extLst>
                </a:gridCol>
              </a:tblGrid>
              <a:tr h="0">
                <a:tc>
                  <a:txBody>
                    <a:bodyPr/>
                    <a:lstStyle/>
                    <a:p>
                      <a:pPr marR="0" algn="l" rtl="0">
                        <a:lnSpc>
                          <a:spcPct val="100000"/>
                        </a:lnSpc>
                        <a:spcBef>
                          <a:spcPts val="0"/>
                        </a:spcBef>
                        <a:spcAft>
                          <a:spcPts val="0"/>
                        </a:spcAft>
                        <a:buClr>
                          <a:srgbClr val="000000"/>
                        </a:buClr>
                        <a:buFont typeface="Arial"/>
                      </a:pPr>
                      <a:r>
                        <a:rPr lang="es-ES" sz="1800" b="1" i="0" u="none" strike="noStrike" cap="none" dirty="0" err="1">
                          <a:solidFill>
                            <a:schemeClr val="bg2"/>
                          </a:solidFill>
                          <a:latin typeface="+mn-lt"/>
                          <a:ea typeface="+mn-ea"/>
                          <a:cs typeface="+mn-cs"/>
                          <a:sym typeface="Arial"/>
                        </a:rPr>
                        <a:t>Programmation</a:t>
                      </a:r>
                      <a:endParaRPr lang="es-ES" sz="1800" b="1" i="0" u="none" strike="noStrike" cap="none" dirty="0">
                        <a:solidFill>
                          <a:schemeClr val="bg2"/>
                        </a:solidFill>
                        <a:latin typeface="+mn-lt"/>
                        <a:ea typeface="+mn-ea"/>
                        <a:cs typeface="+mn-cs"/>
                        <a:sym typeface="Arial"/>
                      </a:endParaRPr>
                    </a:p>
                    <a:p>
                      <a:pPr marR="0" algn="l" rtl="0">
                        <a:lnSpc>
                          <a:spcPct val="100000"/>
                        </a:lnSpc>
                        <a:spcBef>
                          <a:spcPts val="0"/>
                        </a:spcBef>
                        <a:spcAft>
                          <a:spcPts val="0"/>
                        </a:spcAft>
                        <a:buClr>
                          <a:srgbClr val="000000"/>
                        </a:buClr>
                        <a:buFont typeface="Arial"/>
                      </a:pPr>
                      <a:r>
                        <a:rPr lang="es-ES" sz="1800" b="1" i="0" u="none" strike="noStrike" cap="none" dirty="0" err="1">
                          <a:solidFill>
                            <a:schemeClr val="bg2"/>
                          </a:solidFill>
                          <a:latin typeface="+mn-lt"/>
                          <a:ea typeface="+mn-ea"/>
                          <a:cs typeface="+mn-cs"/>
                          <a:sym typeface="Arial"/>
                        </a:rPr>
                        <a:t>conjointe</a:t>
                      </a:r>
                      <a:endParaRPr lang="en-GB" sz="1800" b="1" i="0" u="none" strike="noStrike" cap="none" dirty="0">
                        <a:solidFill>
                          <a:schemeClr val="bg2"/>
                        </a:solidFill>
                        <a:latin typeface="+mn-lt"/>
                        <a:ea typeface="+mn-ea"/>
                        <a:cs typeface="+mn-cs"/>
                        <a:sym typeface="Arial"/>
                      </a:endParaRPr>
                    </a:p>
                  </a:txBody>
                  <a:tcPr>
                    <a:solidFill>
                      <a:schemeClr val="bg2">
                        <a:lumMod val="25000"/>
                        <a:lumOff val="75000"/>
                      </a:schemeClr>
                    </a:solidFill>
                  </a:tcPr>
                </a:tc>
                <a:tc>
                  <a:txBody>
                    <a:bodyPr/>
                    <a:lstStyle/>
                    <a:p>
                      <a:pPr marR="0" algn="l" rtl="0">
                        <a:lnSpc>
                          <a:spcPct val="100000"/>
                        </a:lnSpc>
                        <a:spcBef>
                          <a:spcPts val="0"/>
                        </a:spcBef>
                        <a:spcAft>
                          <a:spcPts val="0"/>
                        </a:spcAft>
                        <a:buClr>
                          <a:srgbClr val="000000"/>
                        </a:buClr>
                        <a:buFont typeface="Arial"/>
                      </a:pPr>
                      <a:r>
                        <a:rPr lang="es-ES" sz="1400" b="0" i="0" u="none" strike="noStrike" cap="none" baseline="0" dirty="0">
                          <a:solidFill>
                            <a:schemeClr val="dk1"/>
                          </a:solidFill>
                          <a:latin typeface="+mn-lt"/>
                          <a:ea typeface="+mn-ea"/>
                          <a:cs typeface="+mn-cs"/>
                          <a:sym typeface="Arial"/>
                        </a:rPr>
                        <a:t>Chaque </a:t>
                      </a:r>
                      <a:r>
                        <a:rPr lang="es-ES" sz="1400" b="0" i="0" u="none" strike="noStrike" cap="none" baseline="0" dirty="0" err="1">
                          <a:solidFill>
                            <a:schemeClr val="dk1"/>
                          </a:solidFill>
                          <a:latin typeface="+mn-lt"/>
                          <a:ea typeface="+mn-ea"/>
                          <a:cs typeface="+mn-cs"/>
                          <a:sym typeface="Arial"/>
                        </a:rPr>
                        <a:t>secteur</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garde</a:t>
                      </a:r>
                      <a:r>
                        <a:rPr lang="es-ES" sz="1400" b="0" i="0" u="none" strike="noStrike" cap="none" baseline="0" dirty="0">
                          <a:solidFill>
                            <a:schemeClr val="dk1"/>
                          </a:solidFill>
                          <a:latin typeface="+mn-lt"/>
                          <a:ea typeface="+mn-ea"/>
                          <a:cs typeface="+mn-cs"/>
                          <a:sym typeface="Arial"/>
                        </a:rPr>
                        <a:t> le </a:t>
                      </a:r>
                      <a:r>
                        <a:rPr lang="es-ES" sz="1400" b="0" i="0" u="none" strike="noStrike" cap="none" baseline="0" dirty="0" err="1">
                          <a:solidFill>
                            <a:schemeClr val="dk1"/>
                          </a:solidFill>
                          <a:latin typeface="+mn-lt"/>
                          <a:ea typeface="+mn-ea"/>
                          <a:cs typeface="+mn-cs"/>
                          <a:sym typeface="Arial"/>
                        </a:rPr>
                        <a:t>cap</a:t>
                      </a:r>
                      <a:r>
                        <a:rPr lang="es-ES" sz="1400" b="0" i="0" u="none" strike="noStrike" cap="none" baseline="0" dirty="0">
                          <a:solidFill>
                            <a:schemeClr val="dk1"/>
                          </a:solidFill>
                          <a:latin typeface="+mn-lt"/>
                          <a:ea typeface="+mn-ea"/>
                          <a:cs typeface="+mn-cs"/>
                          <a:sym typeface="Arial"/>
                        </a:rPr>
                        <a:t> sur</a:t>
                      </a:r>
                    </a:p>
                    <a:p>
                      <a:pPr marR="0" algn="l" rtl="0">
                        <a:lnSpc>
                          <a:spcPct val="100000"/>
                        </a:lnSpc>
                        <a:spcBef>
                          <a:spcPts val="0"/>
                        </a:spcBef>
                        <a:spcAft>
                          <a:spcPts val="0"/>
                        </a:spcAft>
                        <a:buClr>
                          <a:srgbClr val="000000"/>
                        </a:buClr>
                        <a:buFont typeface="Arial"/>
                      </a:pPr>
                      <a:r>
                        <a:rPr lang="es-ES" sz="1400" b="0" i="0" u="none" strike="noStrike" cap="none" baseline="0" dirty="0" err="1">
                          <a:solidFill>
                            <a:schemeClr val="dk1"/>
                          </a:solidFill>
                          <a:latin typeface="+mn-lt"/>
                          <a:ea typeface="+mn-ea"/>
                          <a:cs typeface="+mn-cs"/>
                          <a:sym typeface="Arial"/>
                        </a:rPr>
                        <a:t>ses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propres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objectifs</a:t>
                      </a:r>
                      <a:r>
                        <a:rPr lang="es-ES" sz="1400" b="0" i="0" u="none" strike="noStrike" cap="none" baseline="0" dirty="0">
                          <a:solidFill>
                            <a:schemeClr val="dk1"/>
                          </a:solidFill>
                          <a:latin typeface="+mn-lt"/>
                          <a:ea typeface="+mn-ea"/>
                          <a:cs typeface="+mn-cs"/>
                          <a:sym typeface="Arial"/>
                        </a:rPr>
                        <a:t>, mais </a:t>
                      </a:r>
                      <a:r>
                        <a:rPr lang="es-ES" sz="1400" b="0" i="0" u="none" strike="noStrike" cap="none" baseline="0" dirty="0" err="1">
                          <a:solidFill>
                            <a:schemeClr val="dk1"/>
                          </a:solidFill>
                          <a:latin typeface="+mn-lt"/>
                          <a:ea typeface="+mn-ea"/>
                          <a:cs typeface="+mn-cs"/>
                          <a:sym typeface="Arial"/>
                        </a:rPr>
                        <a:t>met</a:t>
                      </a:r>
                      <a:r>
                        <a:rPr lang="es-ES" sz="1400" b="0" i="0" u="none" strike="noStrike" cap="none" baseline="0" dirty="0">
                          <a:solidFill>
                            <a:schemeClr val="dk1"/>
                          </a:solidFill>
                          <a:latin typeface="+mn-lt"/>
                          <a:ea typeface="+mn-ea"/>
                          <a:cs typeface="+mn-cs"/>
                          <a:sym typeface="Arial"/>
                        </a:rPr>
                        <a:t> en place </a:t>
                      </a:r>
                      <a:r>
                        <a:rPr lang="es-ES" sz="1400" b="0" i="0" u="none" strike="noStrike" cap="none" baseline="0" dirty="0" err="1">
                          <a:solidFill>
                            <a:schemeClr val="dk1"/>
                          </a:solidFill>
                          <a:latin typeface="+mn-lt"/>
                          <a:ea typeface="+mn-ea"/>
                          <a:cs typeface="+mn-cs"/>
                          <a:sym typeface="Arial"/>
                        </a:rPr>
                        <a:t>conjointement</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certains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points</a:t>
                      </a:r>
                      <a:endParaRPr lang="es-ES" sz="1400" b="0" i="0" u="none" strike="noStrike" cap="none" baseline="0" dirty="0">
                        <a:solidFill>
                          <a:schemeClr val="dk1"/>
                        </a:solidFill>
                        <a:latin typeface="+mn-lt"/>
                        <a:ea typeface="+mn-ea"/>
                        <a:cs typeface="+mn-cs"/>
                        <a:sym typeface="Arial"/>
                      </a:endParaRPr>
                    </a:p>
                    <a:p>
                      <a:pPr marR="0" algn="l" rtl="0">
                        <a:lnSpc>
                          <a:spcPct val="100000"/>
                        </a:lnSpc>
                        <a:spcBef>
                          <a:spcPts val="0"/>
                        </a:spcBef>
                        <a:spcAft>
                          <a:spcPts val="0"/>
                        </a:spcAft>
                        <a:buClr>
                          <a:srgbClr val="000000"/>
                        </a:buClr>
                        <a:buFont typeface="Arial"/>
                      </a:pPr>
                      <a:r>
                        <a:rPr lang="es-ES" sz="1400" b="0" i="0" u="none" strike="noStrike" cap="none" baseline="0" dirty="0">
                          <a:solidFill>
                            <a:schemeClr val="dk1"/>
                          </a:solidFill>
                          <a:latin typeface="+mn-lt"/>
                          <a:ea typeface="+mn-ea"/>
                          <a:cs typeface="+mn-cs"/>
                          <a:sym typeface="Arial"/>
                        </a:rPr>
                        <a:t>de </a:t>
                      </a:r>
                      <a:r>
                        <a:rPr lang="es-ES" sz="1400" b="0" i="0" u="none" strike="noStrike" cap="none" baseline="0" dirty="0" err="1">
                          <a:solidFill>
                            <a:schemeClr val="dk1"/>
                          </a:solidFill>
                          <a:latin typeface="+mn-lt"/>
                          <a:ea typeface="+mn-ea"/>
                          <a:cs typeface="+mn-cs"/>
                          <a:sym typeface="Arial"/>
                        </a:rPr>
                        <a:t>ses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programmes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avec</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d'autres</a:t>
                      </a:r>
                      <a:endParaRPr lang="es-ES" sz="1400" b="0" i="0" u="none" strike="noStrike" cap="none" baseline="0" dirty="0">
                        <a:solidFill>
                          <a:schemeClr val="dk1"/>
                        </a:solidFill>
                        <a:latin typeface="+mn-lt"/>
                        <a:ea typeface="+mn-ea"/>
                        <a:cs typeface="+mn-cs"/>
                        <a:sym typeface="Arial"/>
                      </a:endParaRPr>
                    </a:p>
                    <a:p>
                      <a:pPr marR="0" algn="l" rtl="0">
                        <a:lnSpc>
                          <a:spcPct val="100000"/>
                        </a:lnSpc>
                        <a:spcBef>
                          <a:spcPts val="0"/>
                        </a:spcBef>
                        <a:spcAft>
                          <a:spcPts val="0"/>
                        </a:spcAft>
                        <a:buClr>
                          <a:srgbClr val="000000"/>
                        </a:buClr>
                        <a:buFont typeface="Arial"/>
                      </a:pPr>
                      <a:r>
                        <a:rPr lang="es-ES" sz="1400" b="0" i="0" u="none" strike="noStrike" cap="none" baseline="0" dirty="0" err="1">
                          <a:solidFill>
                            <a:schemeClr val="dk1"/>
                          </a:solidFill>
                          <a:latin typeface="+mn-lt"/>
                          <a:ea typeface="+mn-ea"/>
                          <a:cs typeface="+mn-cs"/>
                          <a:sym typeface="Arial"/>
                        </a:rPr>
                        <a:t>secteurs</a:t>
                      </a:r>
                      <a:r>
                        <a:rPr lang="es-ES" sz="1400" b="0" i="0" u="none" strike="noStrike" cap="none" baseline="0" dirty="0">
                          <a:solidFill>
                            <a:schemeClr val="dk1"/>
                          </a:solidFill>
                          <a:latin typeface="+mn-lt"/>
                          <a:ea typeface="+mn-ea"/>
                          <a:cs typeface="+mn-cs"/>
                          <a:sym typeface="Arial"/>
                        </a:rPr>
                        <a:t>.</a:t>
                      </a:r>
                      <a:endParaRPr lang="en-GB" sz="1400" b="0" i="0" u="none" strike="noStrike" cap="none" baseline="0" dirty="0">
                        <a:solidFill>
                          <a:schemeClr val="dk1"/>
                        </a:solidFill>
                        <a:latin typeface="+mn-lt"/>
                        <a:ea typeface="+mn-ea"/>
                        <a:cs typeface="+mn-cs"/>
                        <a:sym typeface="Arial"/>
                      </a:endParaRPr>
                    </a:p>
                  </a:txBody>
                  <a:tcPr>
                    <a:solidFill>
                      <a:schemeClr val="bg2">
                        <a:lumMod val="25000"/>
                        <a:lumOff val="75000"/>
                      </a:schemeClr>
                    </a:solidFill>
                  </a:tcPr>
                </a:tc>
                <a:tc>
                  <a:txBody>
                    <a:bodyPr/>
                    <a:lstStyle/>
                    <a:p>
                      <a:pPr marR="0" algn="l" rtl="0">
                        <a:lnSpc>
                          <a:spcPct val="100000"/>
                        </a:lnSpc>
                        <a:spcBef>
                          <a:spcPts val="0"/>
                        </a:spcBef>
                        <a:spcAft>
                          <a:spcPts val="0"/>
                        </a:spcAft>
                        <a:buClr>
                          <a:srgbClr val="000000"/>
                        </a:buClr>
                        <a:buFont typeface="Arial"/>
                      </a:pPr>
                      <a:r>
                        <a:rPr lang="es-ES" sz="1400" b="0" i="0" u="none" strike="noStrike" cap="none" baseline="0" dirty="0" err="1">
                          <a:solidFill>
                            <a:schemeClr val="dk1"/>
                          </a:solidFill>
                          <a:latin typeface="+mn-lt"/>
                          <a:ea typeface="+mn-ea"/>
                          <a:cs typeface="+mn-cs"/>
                          <a:sym typeface="Arial"/>
                        </a:rPr>
                        <a:t>Obtenir</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aussi</a:t>
                      </a:r>
                      <a:r>
                        <a:rPr lang="es-ES" sz="1400" b="0" i="0" u="none" strike="noStrike" cap="none" baseline="0" dirty="0">
                          <a:solidFill>
                            <a:schemeClr val="dk1"/>
                          </a:solidFill>
                          <a:latin typeface="+mn-lt"/>
                          <a:ea typeface="+mn-ea"/>
                          <a:cs typeface="+mn-cs"/>
                          <a:sym typeface="Arial"/>
                        </a:rPr>
                        <a:t> bien des</a:t>
                      </a:r>
                    </a:p>
                    <a:p>
                      <a:pPr marR="0" algn="l" rtl="0">
                        <a:lnSpc>
                          <a:spcPct val="100000"/>
                        </a:lnSpc>
                        <a:spcBef>
                          <a:spcPts val="0"/>
                        </a:spcBef>
                        <a:spcAft>
                          <a:spcPts val="0"/>
                        </a:spcAft>
                        <a:buClr>
                          <a:srgbClr val="000000"/>
                        </a:buClr>
                        <a:buFont typeface="Arial"/>
                      </a:pPr>
                      <a:r>
                        <a:rPr lang="fr-FR" sz="1400" b="0" i="0" u="none" strike="noStrike" cap="none" baseline="0" dirty="0">
                          <a:solidFill>
                            <a:schemeClr val="dk1"/>
                          </a:solidFill>
                          <a:latin typeface="+mn-lt"/>
                          <a:ea typeface="+mn-ea"/>
                          <a:cs typeface="+mn-cs"/>
                          <a:sym typeface="Arial"/>
                        </a:rPr>
                        <a:t>résultats au niveau de la</a:t>
                      </a:r>
                    </a:p>
                    <a:p>
                      <a:pPr marR="0" algn="l" rtl="0">
                        <a:lnSpc>
                          <a:spcPct val="100000"/>
                        </a:lnSpc>
                        <a:spcBef>
                          <a:spcPts val="0"/>
                        </a:spcBef>
                        <a:spcAft>
                          <a:spcPts val="0"/>
                        </a:spcAft>
                        <a:buClr>
                          <a:srgbClr val="000000"/>
                        </a:buClr>
                        <a:buFont typeface="Arial"/>
                      </a:pPr>
                      <a:r>
                        <a:rPr lang="es-ES" sz="1400" b="0" i="0" u="none" strike="noStrike" cap="none" baseline="0" dirty="0" err="1">
                          <a:solidFill>
                            <a:schemeClr val="dk1"/>
                          </a:solidFill>
                          <a:latin typeface="+mn-lt"/>
                          <a:ea typeface="+mn-ea"/>
                          <a:cs typeface="+mn-cs"/>
                          <a:sym typeface="Arial"/>
                        </a:rPr>
                        <a:t>protection</a:t>
                      </a:r>
                      <a:r>
                        <a:rPr lang="es-ES" sz="1400" b="0" i="0" u="none" strike="noStrike" cap="none" baseline="0" dirty="0">
                          <a:solidFill>
                            <a:schemeClr val="dk1"/>
                          </a:solidFill>
                          <a:latin typeface="+mn-lt"/>
                          <a:ea typeface="+mn-ea"/>
                          <a:cs typeface="+mn-cs"/>
                          <a:sym typeface="Arial"/>
                        </a:rPr>
                        <a:t> que </a:t>
                      </a:r>
                      <a:r>
                        <a:rPr lang="es-ES" sz="1400" b="0" i="0" u="none" strike="noStrike" cap="none" baseline="0" dirty="0" err="1">
                          <a:solidFill>
                            <a:schemeClr val="dk1"/>
                          </a:solidFill>
                          <a:latin typeface="+mn-lt"/>
                          <a:ea typeface="+mn-ea"/>
                          <a:cs typeface="+mn-cs"/>
                          <a:sym typeface="Arial"/>
                        </a:rPr>
                        <a:t>dans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d'autres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secteurs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tout</a:t>
                      </a:r>
                      <a:r>
                        <a:rPr lang="es-ES" sz="1400" b="0" i="0" u="none" strike="noStrike" cap="none" baseline="0" dirty="0">
                          <a:solidFill>
                            <a:schemeClr val="dk1"/>
                          </a:solidFill>
                          <a:latin typeface="+mn-lt"/>
                          <a:ea typeface="+mn-ea"/>
                          <a:cs typeface="+mn-cs"/>
                          <a:sym typeface="Arial"/>
                        </a:rPr>
                        <a:t> en </a:t>
                      </a:r>
                      <a:r>
                        <a:rPr lang="es-ES" sz="1400" b="0" i="0" u="none" strike="noStrike" cap="none" baseline="0" dirty="0" err="1">
                          <a:solidFill>
                            <a:schemeClr val="dk1"/>
                          </a:solidFill>
                          <a:latin typeface="+mn-lt"/>
                          <a:ea typeface="+mn-ea"/>
                          <a:cs typeface="+mn-cs"/>
                          <a:sym typeface="Arial"/>
                        </a:rPr>
                        <a:t>optimisant</a:t>
                      </a:r>
                      <a:r>
                        <a:rPr lang="es-ES" sz="1400" b="0" i="0" u="none" strike="noStrike" cap="none" baseline="0" dirty="0">
                          <a:solidFill>
                            <a:schemeClr val="dk1"/>
                          </a:solidFill>
                          <a:latin typeface="+mn-lt"/>
                          <a:ea typeface="+mn-ea"/>
                          <a:cs typeface="+mn-cs"/>
                          <a:sym typeface="Arial"/>
                        </a:rPr>
                        <a:t> les</a:t>
                      </a:r>
                    </a:p>
                    <a:p>
                      <a:pPr marR="0" algn="l" rtl="0">
                        <a:lnSpc>
                          <a:spcPct val="100000"/>
                        </a:lnSpc>
                        <a:spcBef>
                          <a:spcPts val="0"/>
                        </a:spcBef>
                        <a:spcAft>
                          <a:spcPts val="0"/>
                        </a:spcAft>
                        <a:buClr>
                          <a:srgbClr val="000000"/>
                        </a:buClr>
                        <a:buFont typeface="Arial"/>
                      </a:pPr>
                      <a:r>
                        <a:rPr lang="es-ES" sz="1400" b="0" i="0" u="none" strike="noStrike" cap="none" baseline="0" dirty="0" err="1">
                          <a:solidFill>
                            <a:schemeClr val="dk1"/>
                          </a:solidFill>
                          <a:latin typeface="+mn-lt"/>
                          <a:ea typeface="+mn-ea"/>
                          <a:cs typeface="+mn-cs"/>
                          <a:sym typeface="Arial"/>
                        </a:rPr>
                        <a:t>ressources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l'accès</a:t>
                      </a:r>
                      <a:r>
                        <a:rPr lang="es-ES" sz="1400" b="0" i="0" u="none" strike="noStrike" cap="none" baseline="0" dirty="0">
                          <a:solidFill>
                            <a:schemeClr val="dk1"/>
                          </a:solidFill>
                          <a:latin typeface="+mn-lt"/>
                          <a:ea typeface="+mn-ea"/>
                          <a:cs typeface="+mn-cs"/>
                          <a:sym typeface="Arial"/>
                        </a:rPr>
                        <a:t>, les</a:t>
                      </a:r>
                    </a:p>
                    <a:p>
                      <a:pPr marR="0" algn="l" rtl="0">
                        <a:lnSpc>
                          <a:spcPct val="100000"/>
                        </a:lnSpc>
                        <a:spcBef>
                          <a:spcPts val="0"/>
                        </a:spcBef>
                        <a:spcAft>
                          <a:spcPts val="0"/>
                        </a:spcAft>
                        <a:buClr>
                          <a:srgbClr val="000000"/>
                        </a:buClr>
                        <a:buFont typeface="Arial"/>
                      </a:pPr>
                      <a:r>
                        <a:rPr lang="es-ES" sz="1400" b="0" i="0" u="none" strike="noStrike" cap="none" baseline="0" dirty="0" err="1">
                          <a:solidFill>
                            <a:schemeClr val="dk1"/>
                          </a:solidFill>
                          <a:latin typeface="+mn-lt"/>
                          <a:ea typeface="+mn-ea"/>
                          <a:cs typeface="+mn-cs"/>
                          <a:sym typeface="Arial"/>
                        </a:rPr>
                        <a:t>Capacités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opérationnelles</a:t>
                      </a:r>
                      <a:r>
                        <a:rPr lang="es-ES" sz="1400" b="0" i="0" u="none" strike="noStrike" cap="none" baseline="0" dirty="0">
                          <a:solidFill>
                            <a:schemeClr val="dk1"/>
                          </a:solidFill>
                          <a:latin typeface="+mn-lt"/>
                          <a:ea typeface="+mn-ea"/>
                          <a:cs typeface="+mn-cs"/>
                          <a:sym typeface="Arial"/>
                        </a:rPr>
                        <a:t>, etc.</a:t>
                      </a:r>
                      <a:r>
                        <a:rPr lang="en-GB" sz="1400" b="0" i="0" u="none" strike="noStrike" cap="none" baseline="0" dirty="0">
                          <a:solidFill>
                            <a:schemeClr val="dk1"/>
                          </a:solidFill>
                          <a:latin typeface="+mn-lt"/>
                          <a:ea typeface="+mn-ea"/>
                          <a:cs typeface="+mn-cs"/>
                          <a:sym typeface="Arial"/>
                        </a:rPr>
                        <a:t>.</a:t>
                      </a:r>
                    </a:p>
                  </a:txBody>
                  <a:tcPr>
                    <a:solidFill>
                      <a:schemeClr val="bg2">
                        <a:lumMod val="25000"/>
                        <a:lumOff val="75000"/>
                      </a:schemeClr>
                    </a:solidFill>
                  </a:tcPr>
                </a:tc>
                <a:tc>
                  <a:txBody>
                    <a:bodyPr/>
                    <a:lstStyle/>
                    <a:p>
                      <a:r>
                        <a:rPr lang="en-GB" b="0" dirty="0">
                          <a:solidFill>
                            <a:schemeClr val="tx1"/>
                          </a:solidFill>
                        </a:rPr>
                        <a:t>* </a:t>
                      </a:r>
                      <a:r>
                        <a:rPr lang="es-ES" sz="1400" b="0" i="0" u="none" strike="noStrike" cap="none" baseline="0" dirty="0" err="1">
                          <a:solidFill>
                            <a:schemeClr val="dk1"/>
                          </a:solidFill>
                          <a:latin typeface="+mn-lt"/>
                          <a:ea typeface="+mn-ea"/>
                          <a:cs typeface="+mn-cs"/>
                          <a:sym typeface="Arial"/>
                        </a:rPr>
                        <a:t>Planification</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conjointe</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nécessaire</a:t>
                      </a:r>
                      <a:r>
                        <a:rPr lang="es-ES" sz="1400" b="0" i="0" u="none" strike="noStrike" cap="none" baseline="0" dirty="0">
                          <a:solidFill>
                            <a:schemeClr val="dk1"/>
                          </a:solidFill>
                          <a:latin typeface="+mn-lt"/>
                          <a:ea typeface="+mn-ea"/>
                          <a:cs typeface="+mn-cs"/>
                          <a:sym typeface="Arial"/>
                        </a:rPr>
                        <a:t> + </a:t>
                      </a:r>
                      <a:r>
                        <a:rPr lang="es-ES" sz="1400" b="0" i="0" u="none" strike="noStrike" cap="none" baseline="0" dirty="0" err="1">
                          <a:solidFill>
                            <a:schemeClr val="dk1"/>
                          </a:solidFill>
                          <a:latin typeface="+mn-lt"/>
                          <a:ea typeface="+mn-ea"/>
                          <a:cs typeface="+mn-cs"/>
                          <a:sym typeface="Arial"/>
                        </a:rPr>
                        <a:t>coordination</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anticipée</a:t>
                      </a:r>
                      <a:r>
                        <a:rPr lang="es-ES" sz="1400" b="0" i="0" u="none" strike="noStrike" cap="none" baseline="0" dirty="0">
                          <a:solidFill>
                            <a:schemeClr val="dk1"/>
                          </a:solidFill>
                          <a:latin typeface="+mn-lt"/>
                          <a:ea typeface="+mn-ea"/>
                          <a:cs typeface="+mn-cs"/>
                          <a:sym typeface="Arial"/>
                        </a:rPr>
                        <a:t> entre la PE/ </a:t>
                      </a:r>
                      <a:r>
                        <a:rPr lang="fr-FR" sz="1400" b="0" i="0" u="none" strike="noStrike" cap="none" baseline="0" dirty="0">
                          <a:solidFill>
                            <a:schemeClr val="dk1"/>
                          </a:solidFill>
                          <a:latin typeface="+mn-lt"/>
                          <a:ea typeface="+mn-ea"/>
                          <a:cs typeface="+mn-cs"/>
                          <a:sym typeface="Arial"/>
                        </a:rPr>
                        <a:t>autres</a:t>
                      </a:r>
                    </a:p>
                    <a:p>
                      <a:r>
                        <a:rPr lang="es-ES" sz="1400" b="0" i="0" u="none" strike="noStrike" cap="none" baseline="0" dirty="0" err="1">
                          <a:solidFill>
                            <a:schemeClr val="dk1"/>
                          </a:solidFill>
                          <a:latin typeface="+mn-lt"/>
                          <a:ea typeface="+mn-ea"/>
                          <a:cs typeface="+mn-cs"/>
                          <a:sym typeface="Arial"/>
                        </a:rPr>
                        <a:t>secteurs</a:t>
                      </a:r>
                      <a:r>
                        <a:rPr lang="es-ES" sz="1400" b="0" i="0" u="none" strike="noStrike" cap="none" baseline="0" dirty="0">
                          <a:solidFill>
                            <a:schemeClr val="dk1"/>
                          </a:solidFill>
                          <a:latin typeface="+mn-lt"/>
                          <a:ea typeface="+mn-ea"/>
                          <a:cs typeface="+mn-cs"/>
                          <a:sym typeface="Arial"/>
                        </a:rPr>
                        <a:t> + </a:t>
                      </a:r>
                      <a:r>
                        <a:rPr lang="es-ES" sz="1400" b="0" i="0" u="none" strike="noStrike" cap="none" baseline="0" dirty="0" err="1">
                          <a:solidFill>
                            <a:schemeClr val="dk1"/>
                          </a:solidFill>
                          <a:latin typeface="+mn-lt"/>
                          <a:ea typeface="+mn-ea"/>
                          <a:cs typeface="+mn-cs"/>
                          <a:sym typeface="Arial"/>
                        </a:rPr>
                        <a:t>formations</a:t>
                      </a:r>
                      <a:r>
                        <a:rPr lang="es-ES" sz="1400" b="0" i="0" u="none" strike="noStrike" cap="none" baseline="0" dirty="0">
                          <a:solidFill>
                            <a:schemeClr val="dk1"/>
                          </a:solidFill>
                          <a:latin typeface="+mn-lt"/>
                          <a:ea typeface="+mn-ea"/>
                          <a:cs typeface="+mn-cs"/>
                          <a:sym typeface="Arial"/>
                        </a:rPr>
                        <a:t> + </a:t>
                      </a:r>
                      <a:r>
                        <a:rPr lang="es-ES" sz="1400" b="0" i="0" u="none" strike="noStrike" cap="none" baseline="0" dirty="0" err="1">
                          <a:solidFill>
                            <a:schemeClr val="dk1"/>
                          </a:solidFill>
                          <a:latin typeface="+mn-lt"/>
                          <a:ea typeface="+mn-ea"/>
                          <a:cs typeface="+mn-cs"/>
                          <a:sym typeface="Arial"/>
                        </a:rPr>
                        <a:t>Procédures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opérationnelles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standardisées</a:t>
                      </a:r>
                      <a:endParaRPr lang="en-GB" sz="1400" b="0" i="0" u="none" strike="noStrike" cap="none" baseline="0" dirty="0">
                        <a:solidFill>
                          <a:schemeClr val="dk1"/>
                        </a:solidFill>
                        <a:latin typeface="+mn-lt"/>
                        <a:ea typeface="+mn-ea"/>
                        <a:cs typeface="+mn-cs"/>
                        <a:sym typeface="Arial"/>
                      </a:endParaRPr>
                    </a:p>
                  </a:txBody>
                  <a:tcPr>
                    <a:solidFill>
                      <a:schemeClr val="bg2">
                        <a:lumMod val="25000"/>
                        <a:lumOff val="75000"/>
                      </a:schemeClr>
                    </a:solidFill>
                  </a:tcPr>
                </a:tc>
                <a:extLst>
                  <a:ext uri="{0D108BD9-81ED-4DB2-BD59-A6C34878D82A}">
                    <a16:rowId xmlns:a16="http://schemas.microsoft.com/office/drawing/2014/main" val="2138569683"/>
                  </a:ext>
                </a:extLst>
              </a:tr>
            </a:tbl>
          </a:graphicData>
        </a:graphic>
      </p:graphicFrame>
      <p:graphicFrame>
        <p:nvGraphicFramePr>
          <p:cNvPr id="8" name="Table 7">
            <a:extLst>
              <a:ext uri="{FF2B5EF4-FFF2-40B4-BE49-F238E27FC236}">
                <a16:creationId xmlns:a16="http://schemas.microsoft.com/office/drawing/2014/main" id="{80A52DD8-BB08-4A25-BDAE-C120062DBFED}"/>
              </a:ext>
            </a:extLst>
          </p:cNvPr>
          <p:cNvGraphicFramePr>
            <a:graphicFrameLocks noGrp="1"/>
          </p:cNvGraphicFramePr>
          <p:nvPr>
            <p:extLst>
              <p:ext uri="{D42A27DB-BD31-4B8C-83A1-F6EECF244321}">
                <p14:modId xmlns:p14="http://schemas.microsoft.com/office/powerpoint/2010/main" val="1756687121"/>
              </p:ext>
            </p:extLst>
          </p:nvPr>
        </p:nvGraphicFramePr>
        <p:xfrm>
          <a:off x="1280059" y="2834773"/>
          <a:ext cx="10566530" cy="2011680"/>
        </p:xfrm>
        <a:graphic>
          <a:graphicData uri="http://schemas.openxmlformats.org/drawingml/2006/table">
            <a:tbl>
              <a:tblPr firstRow="1" bandRow="1">
                <a:tableStyleId>{5C22544A-7EE6-4342-B048-85BDC9FD1C3A}</a:tableStyleId>
              </a:tblPr>
              <a:tblGrid>
                <a:gridCol w="2041123">
                  <a:extLst>
                    <a:ext uri="{9D8B030D-6E8A-4147-A177-3AD203B41FA5}">
                      <a16:colId xmlns:a16="http://schemas.microsoft.com/office/drawing/2014/main" val="1065799688"/>
                    </a:ext>
                  </a:extLst>
                </a:gridCol>
                <a:gridCol w="3242143">
                  <a:extLst>
                    <a:ext uri="{9D8B030D-6E8A-4147-A177-3AD203B41FA5}">
                      <a16:colId xmlns:a16="http://schemas.microsoft.com/office/drawing/2014/main" val="3864510167"/>
                    </a:ext>
                  </a:extLst>
                </a:gridCol>
                <a:gridCol w="2641632">
                  <a:extLst>
                    <a:ext uri="{9D8B030D-6E8A-4147-A177-3AD203B41FA5}">
                      <a16:colId xmlns:a16="http://schemas.microsoft.com/office/drawing/2014/main" val="3007618142"/>
                    </a:ext>
                  </a:extLst>
                </a:gridCol>
                <a:gridCol w="2641632">
                  <a:extLst>
                    <a:ext uri="{9D8B030D-6E8A-4147-A177-3AD203B41FA5}">
                      <a16:colId xmlns:a16="http://schemas.microsoft.com/office/drawing/2014/main" val="1566498090"/>
                    </a:ext>
                  </a:extLst>
                </a:gridCol>
              </a:tblGrid>
              <a:tr h="1080764">
                <a:tc>
                  <a:txBody>
                    <a:bodyPr/>
                    <a:lstStyle/>
                    <a:p>
                      <a:r>
                        <a:rPr lang="en-GB" sz="1800" b="1" dirty="0" err="1">
                          <a:solidFill>
                            <a:schemeClr val="bg2"/>
                          </a:solidFill>
                        </a:rPr>
                        <a:t>Approche</a:t>
                      </a:r>
                      <a:r>
                        <a:rPr lang="en-GB" sz="1800" b="1" dirty="0">
                          <a:solidFill>
                            <a:schemeClr val="bg2"/>
                          </a:solidFill>
                        </a:rPr>
                        <a:t> </a:t>
                      </a:r>
                      <a:r>
                        <a:rPr lang="en-GB" sz="1800" b="1" dirty="0" err="1">
                          <a:solidFill>
                            <a:schemeClr val="bg2"/>
                          </a:solidFill>
                        </a:rPr>
                        <a:t>Integrée</a:t>
                      </a:r>
                      <a:endParaRPr lang="en-GB" sz="1800" b="1" dirty="0">
                        <a:solidFill>
                          <a:schemeClr val="bg2"/>
                        </a:solidFill>
                      </a:endParaRPr>
                    </a:p>
                  </a:txBody>
                  <a:tcPr>
                    <a:solidFill>
                      <a:schemeClr val="bg2">
                        <a:lumMod val="25000"/>
                        <a:lumOff val="75000"/>
                      </a:schemeClr>
                    </a:solidFill>
                  </a:tcPr>
                </a:tc>
                <a:tc>
                  <a:txBody>
                    <a:bodyPr/>
                    <a:lstStyle/>
                    <a:p>
                      <a:r>
                        <a:rPr lang="es-ES" sz="1400" b="0" i="0" u="none" strike="noStrike" cap="none" baseline="0" dirty="0" err="1">
                          <a:solidFill>
                            <a:schemeClr val="dk1"/>
                          </a:solidFill>
                          <a:latin typeface="+mn-lt"/>
                          <a:ea typeface="+mn-ea"/>
                          <a:cs typeface="+mn-cs"/>
                          <a:sym typeface="Arial"/>
                        </a:rPr>
                        <a:t>Privilégier</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l’aproche</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collective</a:t>
                      </a:r>
                      <a:r>
                        <a:rPr lang="es-ES" sz="1400" b="0" i="0" u="none" strike="noStrike" cap="none" baseline="0" dirty="0">
                          <a:solidFill>
                            <a:schemeClr val="dk1"/>
                          </a:solidFill>
                          <a:latin typeface="+mn-lt"/>
                          <a:ea typeface="+mn-ea"/>
                          <a:cs typeface="+mn-cs"/>
                          <a:sym typeface="Arial"/>
                        </a:rPr>
                        <a:t> à </a:t>
                      </a:r>
                      <a:r>
                        <a:rPr lang="es-ES" sz="1400" b="0" i="0" u="none" strike="noStrike" cap="none" baseline="0" dirty="0" err="1">
                          <a:solidFill>
                            <a:schemeClr val="dk1"/>
                          </a:solidFill>
                          <a:latin typeface="+mn-lt"/>
                          <a:ea typeface="+mn-ea"/>
                          <a:cs typeface="+mn-cs"/>
                          <a:sym typeface="Arial"/>
                        </a:rPr>
                        <a:t>l’aproche</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sectorielle</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dans</a:t>
                      </a:r>
                      <a:r>
                        <a:rPr lang="es-ES" sz="1400" b="0" i="0" u="none" strike="noStrike" cap="none" baseline="0" dirty="0">
                          <a:solidFill>
                            <a:schemeClr val="dk1"/>
                          </a:solidFill>
                          <a:latin typeface="+mn-lt"/>
                          <a:ea typeface="+mn-ea"/>
                          <a:cs typeface="+mn-cs"/>
                          <a:sym typeface="Arial"/>
                        </a:rPr>
                        <a:t> la </a:t>
                      </a:r>
                      <a:r>
                        <a:rPr lang="es-ES" sz="1400" b="0" i="0" u="none" strike="noStrike" cap="none" baseline="0" dirty="0" err="1">
                          <a:solidFill>
                            <a:schemeClr val="dk1"/>
                          </a:solidFill>
                          <a:latin typeface="+mn-lt"/>
                          <a:ea typeface="+mn-ea"/>
                          <a:cs typeface="+mn-cs"/>
                          <a:sym typeface="Arial"/>
                        </a:rPr>
                        <a:t>planification</a:t>
                      </a:r>
                      <a:r>
                        <a:rPr lang="es-ES" sz="1400" b="0" i="0" u="none" strike="noStrike" cap="none" baseline="0" dirty="0">
                          <a:solidFill>
                            <a:schemeClr val="dk1"/>
                          </a:solidFill>
                          <a:latin typeface="+mn-lt"/>
                          <a:ea typeface="+mn-ea"/>
                          <a:cs typeface="+mn-cs"/>
                          <a:sym typeface="Arial"/>
                        </a:rPr>
                        <a:t>, la mise en </a:t>
                      </a:r>
                      <a:r>
                        <a:rPr lang="es-ES" sz="1400" b="0" i="0" u="none" strike="noStrike" cap="none" baseline="0" dirty="0" err="1">
                          <a:solidFill>
                            <a:schemeClr val="dk1"/>
                          </a:solidFill>
                          <a:latin typeface="+mn-lt"/>
                          <a:ea typeface="+mn-ea"/>
                          <a:cs typeface="+mn-cs"/>
                          <a:sym typeface="Arial"/>
                        </a:rPr>
                        <a:t>oeuvre</a:t>
                      </a:r>
                      <a:r>
                        <a:rPr lang="es-ES" sz="1400" b="0" i="0" u="none" strike="noStrike" cap="none" baseline="0" dirty="0">
                          <a:solidFill>
                            <a:schemeClr val="dk1"/>
                          </a:solidFill>
                          <a:latin typeface="+mn-lt"/>
                          <a:ea typeface="+mn-ea"/>
                          <a:cs typeface="+mn-cs"/>
                          <a:sym typeface="Arial"/>
                        </a:rPr>
                        <a:t>, le </a:t>
                      </a:r>
                      <a:r>
                        <a:rPr lang="es-ES" sz="1400" b="0" i="0" u="none" strike="noStrike" cap="none" baseline="0" dirty="0" err="1">
                          <a:solidFill>
                            <a:schemeClr val="dk1"/>
                          </a:solidFill>
                          <a:latin typeface="+mn-lt"/>
                          <a:ea typeface="+mn-ea"/>
                          <a:cs typeface="+mn-cs"/>
                          <a:sym typeface="Arial"/>
                        </a:rPr>
                        <a:t>suivi</a:t>
                      </a:r>
                      <a:r>
                        <a:rPr lang="es-ES" sz="1400" b="0" i="0" u="none" strike="noStrike" cap="none" baseline="0" dirty="0">
                          <a:solidFill>
                            <a:schemeClr val="dk1"/>
                          </a:solidFill>
                          <a:latin typeface="+mn-lt"/>
                          <a:ea typeface="+mn-ea"/>
                          <a:cs typeface="+mn-cs"/>
                          <a:sym typeface="Arial"/>
                        </a:rPr>
                        <a:t> et </a:t>
                      </a:r>
                      <a:r>
                        <a:rPr lang="es-ES" sz="1400" b="0" i="0" u="none" strike="noStrike" cap="none" baseline="0" dirty="0" err="1">
                          <a:solidFill>
                            <a:schemeClr val="dk1"/>
                          </a:solidFill>
                          <a:latin typeface="+mn-lt"/>
                          <a:ea typeface="+mn-ea"/>
                          <a:cs typeface="+mn-cs"/>
                          <a:sym typeface="Arial"/>
                        </a:rPr>
                        <a:t>l’évaluation</a:t>
                      </a:r>
                      <a:r>
                        <a:rPr lang="es-ES" sz="1400" b="0" i="0" u="none" strike="noStrike" cap="none" baseline="0" dirty="0">
                          <a:solidFill>
                            <a:schemeClr val="dk1"/>
                          </a:solidFill>
                          <a:latin typeface="+mn-lt"/>
                          <a:ea typeface="+mn-ea"/>
                          <a:cs typeface="+mn-cs"/>
                          <a:sym typeface="Arial"/>
                        </a:rPr>
                        <a:t>.</a:t>
                      </a:r>
                    </a:p>
                    <a:p>
                      <a:r>
                        <a:rPr lang="es-ES" sz="1400" b="0" i="0" u="none" strike="noStrike" cap="none" baseline="0" dirty="0">
                          <a:solidFill>
                            <a:schemeClr val="dk1"/>
                          </a:solidFill>
                          <a:latin typeface="+mn-lt"/>
                          <a:ea typeface="+mn-ea"/>
                          <a:cs typeface="+mn-cs"/>
                          <a:sym typeface="Arial"/>
                        </a:rPr>
                        <a:t>La </a:t>
                      </a:r>
                      <a:r>
                        <a:rPr lang="es-ES" sz="1400" b="0" i="0" u="none" strike="noStrike" cap="none" baseline="0" dirty="0" err="1">
                          <a:solidFill>
                            <a:schemeClr val="dk1"/>
                          </a:solidFill>
                          <a:latin typeface="+mn-lt"/>
                          <a:ea typeface="+mn-ea"/>
                          <a:cs typeface="+mn-cs"/>
                          <a:sym typeface="Arial"/>
                        </a:rPr>
                        <a:t>compréhension</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globale</a:t>
                      </a:r>
                      <a:r>
                        <a:rPr lang="es-ES" sz="1400" b="0" i="0" u="none" strike="noStrike" cap="none" baseline="0" dirty="0">
                          <a:solidFill>
                            <a:schemeClr val="dk1"/>
                          </a:solidFill>
                          <a:latin typeface="+mn-lt"/>
                          <a:ea typeface="+mn-ea"/>
                          <a:cs typeface="+mn-cs"/>
                          <a:sym typeface="Arial"/>
                        </a:rPr>
                        <a:t> du </a:t>
                      </a:r>
                      <a:r>
                        <a:rPr lang="es-ES" sz="1400" b="0" i="0" u="none" strike="noStrike" cap="none" baseline="0" dirty="0" err="1">
                          <a:solidFill>
                            <a:schemeClr val="dk1"/>
                          </a:solidFill>
                          <a:latin typeface="+mn-lt"/>
                          <a:ea typeface="+mn-ea"/>
                          <a:cs typeface="+mn-cs"/>
                          <a:sym typeface="Arial"/>
                        </a:rPr>
                        <a:t>bienêtre</a:t>
                      </a:r>
                      <a:r>
                        <a:rPr lang="es-ES" sz="1400" b="0" i="0" u="none" strike="noStrike" cap="none" baseline="0" dirty="0">
                          <a:solidFill>
                            <a:schemeClr val="dk1"/>
                          </a:solidFill>
                          <a:latin typeface="+mn-lt"/>
                          <a:ea typeface="+mn-ea"/>
                          <a:cs typeface="+mn-cs"/>
                          <a:sym typeface="Arial"/>
                        </a:rPr>
                        <a:t> de </a:t>
                      </a:r>
                      <a:r>
                        <a:rPr lang="es-ES" sz="1400" b="0" i="0" u="none" strike="noStrike" cap="none" baseline="0" dirty="0" err="1">
                          <a:solidFill>
                            <a:schemeClr val="dk1"/>
                          </a:solidFill>
                          <a:latin typeface="+mn-lt"/>
                          <a:ea typeface="+mn-ea"/>
                          <a:cs typeface="+mn-cs"/>
                          <a:sym typeface="Arial"/>
                        </a:rPr>
                        <a:t>l’enfant</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constitue</a:t>
                      </a:r>
                      <a:r>
                        <a:rPr lang="es-ES" sz="1400" b="0" i="0" u="none" strike="noStrike" cap="none" baseline="0" dirty="0">
                          <a:solidFill>
                            <a:schemeClr val="dk1"/>
                          </a:solidFill>
                          <a:latin typeface="+mn-lt"/>
                          <a:ea typeface="+mn-ea"/>
                          <a:cs typeface="+mn-cs"/>
                          <a:sym typeface="Arial"/>
                        </a:rPr>
                        <a:t> le </a:t>
                      </a:r>
                      <a:r>
                        <a:rPr lang="es-ES" sz="1400" b="0" i="0" u="none" strike="noStrike" cap="none" baseline="0" dirty="0" err="1">
                          <a:solidFill>
                            <a:schemeClr val="dk1"/>
                          </a:solidFill>
                          <a:latin typeface="+mn-lt"/>
                          <a:ea typeface="+mn-ea"/>
                          <a:cs typeface="+mn-cs"/>
                          <a:sym typeface="Arial"/>
                        </a:rPr>
                        <a:t>point</a:t>
                      </a:r>
                      <a:r>
                        <a:rPr lang="es-ES" sz="1400" b="0" i="0" u="none" strike="noStrike" cap="none" baseline="0" dirty="0">
                          <a:solidFill>
                            <a:schemeClr val="dk1"/>
                          </a:solidFill>
                          <a:latin typeface="+mn-lt"/>
                          <a:ea typeface="+mn-ea"/>
                          <a:cs typeface="+mn-cs"/>
                          <a:sym typeface="Arial"/>
                        </a:rPr>
                        <a:t> de </a:t>
                      </a:r>
                      <a:r>
                        <a:rPr lang="es-ES" sz="1400" b="0" i="0" u="none" strike="noStrike" cap="none" baseline="0" dirty="0" err="1">
                          <a:solidFill>
                            <a:schemeClr val="dk1"/>
                          </a:solidFill>
                          <a:latin typeface="+mn-lt"/>
                          <a:ea typeface="+mn-ea"/>
                          <a:cs typeface="+mn-cs"/>
                          <a:sym typeface="Arial"/>
                        </a:rPr>
                        <a:t>départ</a:t>
                      </a:r>
                      <a:r>
                        <a:rPr lang="es-ES" sz="1400" b="0" i="0" u="none" strike="noStrike" cap="none" baseline="0" dirty="0">
                          <a:solidFill>
                            <a:schemeClr val="dk1"/>
                          </a:solidFill>
                          <a:latin typeface="+mn-lt"/>
                          <a:ea typeface="+mn-ea"/>
                          <a:cs typeface="+mn-cs"/>
                          <a:sym typeface="Arial"/>
                        </a:rPr>
                        <a:t> de </a:t>
                      </a:r>
                      <a:r>
                        <a:rPr lang="es-ES" sz="1400" b="0" i="0" u="none" strike="noStrike" cap="none" baseline="0" dirty="0" err="1">
                          <a:solidFill>
                            <a:schemeClr val="dk1"/>
                          </a:solidFill>
                          <a:latin typeface="+mn-lt"/>
                          <a:ea typeface="+mn-ea"/>
                          <a:cs typeface="+mn-cs"/>
                          <a:sym typeface="Arial"/>
                        </a:rPr>
                        <a:t>l’action</a:t>
                      </a:r>
                      <a:r>
                        <a:rPr lang="es-ES" sz="1400" b="0" i="0" u="none" strike="noStrike" cap="none" baseline="0" dirty="0">
                          <a:solidFill>
                            <a:schemeClr val="dk1"/>
                          </a:solidFill>
                          <a:latin typeface="+mn-lt"/>
                          <a:ea typeface="+mn-ea"/>
                          <a:cs typeface="+mn-cs"/>
                          <a:sym typeface="Arial"/>
                        </a:rPr>
                        <a:t>, qui </a:t>
                      </a:r>
                      <a:r>
                        <a:rPr lang="es-ES" sz="1400" b="0" i="0" u="none" strike="noStrike" cap="none" baseline="0" dirty="0" err="1">
                          <a:solidFill>
                            <a:schemeClr val="dk1"/>
                          </a:solidFill>
                          <a:latin typeface="+mn-lt"/>
                          <a:ea typeface="+mn-ea"/>
                          <a:cs typeface="+mn-cs"/>
                          <a:sym typeface="Arial"/>
                        </a:rPr>
                        <a:t>s’appuiera</a:t>
                      </a:r>
                      <a:r>
                        <a:rPr lang="es-ES" sz="1400" b="0" i="0" u="none" strike="noStrike" cap="none" baseline="0" dirty="0">
                          <a:solidFill>
                            <a:schemeClr val="dk1"/>
                          </a:solidFill>
                          <a:latin typeface="+mn-lt"/>
                          <a:ea typeface="+mn-ea"/>
                          <a:cs typeface="+mn-cs"/>
                          <a:sym typeface="Arial"/>
                        </a:rPr>
                        <a:t> sur –des </a:t>
                      </a:r>
                      <a:r>
                        <a:rPr lang="es-ES" sz="1400" b="0" i="0" u="none" strike="noStrike" cap="none" baseline="0" dirty="0" err="1">
                          <a:solidFill>
                            <a:schemeClr val="dk1"/>
                          </a:solidFill>
                          <a:latin typeface="+mn-lt"/>
                          <a:ea typeface="+mn-ea"/>
                          <a:cs typeface="+mn-cs"/>
                          <a:sym typeface="Arial"/>
                        </a:rPr>
                        <a:t>compétences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sectorielles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afin</a:t>
                      </a:r>
                      <a:r>
                        <a:rPr lang="es-ES" sz="1400" b="0" i="0" u="none" strike="noStrike" cap="none" baseline="0" dirty="0">
                          <a:solidFill>
                            <a:schemeClr val="dk1"/>
                          </a:solidFill>
                          <a:latin typeface="+mn-lt"/>
                          <a:ea typeface="+mn-ea"/>
                          <a:cs typeface="+mn-cs"/>
                          <a:sym typeface="Arial"/>
                        </a:rPr>
                        <a:t> de servir la </a:t>
                      </a:r>
                      <a:r>
                        <a:rPr lang="es-ES" sz="1400" b="0" i="0" u="none" strike="noStrike" cap="none" baseline="0" dirty="0" err="1">
                          <a:solidFill>
                            <a:schemeClr val="dk1"/>
                          </a:solidFill>
                          <a:latin typeface="+mn-lt"/>
                          <a:ea typeface="+mn-ea"/>
                          <a:cs typeface="+mn-cs"/>
                          <a:sym typeface="Arial"/>
                        </a:rPr>
                        <a:t>réalisation</a:t>
                      </a:r>
                      <a:r>
                        <a:rPr lang="es-ES" sz="1400" b="0" i="0" u="none" strike="noStrike" cap="none" baseline="0" dirty="0">
                          <a:solidFill>
                            <a:schemeClr val="dk1"/>
                          </a:solidFill>
                          <a:latin typeface="+mn-lt"/>
                          <a:ea typeface="+mn-ea"/>
                          <a:cs typeface="+mn-cs"/>
                          <a:sym typeface="Arial"/>
                        </a:rPr>
                        <a:t> de </a:t>
                      </a:r>
                      <a:r>
                        <a:rPr lang="es-ES" sz="1400" b="0" i="0" u="none" strike="noStrike" cap="none" baseline="0" dirty="0" err="1">
                          <a:solidFill>
                            <a:schemeClr val="dk1"/>
                          </a:solidFill>
                          <a:latin typeface="+mn-lt"/>
                          <a:ea typeface="+mn-ea"/>
                          <a:cs typeface="+mn-cs"/>
                          <a:sym typeface="Arial"/>
                        </a:rPr>
                        <a:t>cet</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objectif</a:t>
                      </a:r>
                      <a:r>
                        <a:rPr lang="es-ES" sz="1400" b="0" i="0" u="none" strike="noStrike" cap="none" baseline="0" dirty="0">
                          <a:solidFill>
                            <a:schemeClr val="dk1"/>
                          </a:solidFill>
                          <a:latin typeface="+mn-lt"/>
                          <a:ea typeface="+mn-ea"/>
                          <a:cs typeface="+mn-cs"/>
                          <a:sym typeface="Arial"/>
                        </a:rPr>
                        <a:t>.</a:t>
                      </a:r>
                      <a:endParaRPr lang="en-GB" sz="1400" b="0" i="0" u="none" strike="noStrike" cap="none" baseline="0" dirty="0">
                        <a:solidFill>
                          <a:schemeClr val="dk1"/>
                        </a:solidFill>
                        <a:latin typeface="+mn-lt"/>
                        <a:ea typeface="+mn-ea"/>
                        <a:cs typeface="+mn-cs"/>
                        <a:sym typeface="Arial"/>
                      </a:endParaRPr>
                    </a:p>
                  </a:txBody>
                  <a:tcPr>
                    <a:solidFill>
                      <a:schemeClr val="bg2">
                        <a:lumMod val="25000"/>
                        <a:lumOff val="75000"/>
                      </a:schemeClr>
                    </a:solidFill>
                  </a:tcPr>
                </a:tc>
                <a:tc>
                  <a:txBody>
                    <a:bodyPr/>
                    <a:lstStyle/>
                    <a:p>
                      <a:r>
                        <a:rPr lang="es-ES" sz="1400" b="0" i="0" u="none" strike="noStrike" cap="none" baseline="0" dirty="0" err="1">
                          <a:solidFill>
                            <a:schemeClr val="dk1"/>
                          </a:solidFill>
                          <a:latin typeface="+mn-lt"/>
                          <a:ea typeface="+mn-ea"/>
                          <a:cs typeface="+mn-cs"/>
                          <a:sym typeface="Arial"/>
                        </a:rPr>
                        <a:t>Obtenir</a:t>
                      </a:r>
                      <a:r>
                        <a:rPr lang="es-ES" sz="1400" b="0" i="0" u="none" strike="noStrike" cap="none" baseline="0" dirty="0">
                          <a:solidFill>
                            <a:schemeClr val="dk1"/>
                          </a:solidFill>
                          <a:latin typeface="+mn-lt"/>
                          <a:ea typeface="+mn-ea"/>
                          <a:cs typeface="+mn-cs"/>
                          <a:sym typeface="Arial"/>
                        </a:rPr>
                        <a:t> des </a:t>
                      </a:r>
                      <a:r>
                        <a:rPr lang="es-ES" sz="1400" b="0" i="0" u="none" strike="noStrike" cap="none" baseline="0" dirty="0" err="1">
                          <a:solidFill>
                            <a:schemeClr val="dk1"/>
                          </a:solidFill>
                          <a:latin typeface="+mn-lt"/>
                          <a:ea typeface="+mn-ea"/>
                          <a:cs typeface="+mn-cs"/>
                          <a:sym typeface="Arial"/>
                        </a:rPr>
                        <a:t>résultats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concrets</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au</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bénéfice</a:t>
                      </a:r>
                      <a:r>
                        <a:rPr lang="es-ES" sz="1400" b="0" i="0" u="none" strike="noStrike" cap="none" baseline="0" dirty="0">
                          <a:solidFill>
                            <a:schemeClr val="dk1"/>
                          </a:solidFill>
                          <a:latin typeface="+mn-lt"/>
                          <a:ea typeface="+mn-ea"/>
                          <a:cs typeface="+mn-cs"/>
                          <a:sym typeface="Arial"/>
                        </a:rPr>
                        <a:t> des </a:t>
                      </a:r>
                      <a:r>
                        <a:rPr lang="es-ES" sz="1400" b="0" i="0" u="none" strike="noStrike" cap="none" baseline="0" dirty="0" err="1">
                          <a:solidFill>
                            <a:schemeClr val="dk1"/>
                          </a:solidFill>
                          <a:latin typeface="+mn-lt"/>
                          <a:ea typeface="+mn-ea"/>
                          <a:cs typeface="+mn-cs"/>
                          <a:sym typeface="Arial"/>
                        </a:rPr>
                        <a:t>enfants</a:t>
                      </a:r>
                      <a:r>
                        <a:rPr lang="es-ES" sz="1400" b="0" i="0" u="none" strike="noStrike" cap="none" baseline="0" dirty="0">
                          <a:solidFill>
                            <a:schemeClr val="dk1"/>
                          </a:solidFill>
                          <a:latin typeface="+mn-lt"/>
                          <a:ea typeface="+mn-ea"/>
                          <a:cs typeface="+mn-cs"/>
                          <a:sym typeface="Arial"/>
                        </a:rPr>
                        <a:t> par une </a:t>
                      </a:r>
                      <a:r>
                        <a:rPr lang="es-ES" sz="1400" b="0" i="0" u="none" strike="noStrike" cap="none" baseline="0" dirty="0" err="1">
                          <a:solidFill>
                            <a:schemeClr val="dk1"/>
                          </a:solidFill>
                          <a:latin typeface="+mn-lt"/>
                          <a:ea typeface="+mn-ea"/>
                          <a:cs typeface="+mn-cs"/>
                          <a:sym typeface="Arial"/>
                        </a:rPr>
                        <a:t>approche</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collective</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méthodique</a:t>
                      </a:r>
                      <a:r>
                        <a:rPr lang="es-ES" sz="1400" b="0" i="0" u="none" strike="noStrike" cap="none" baseline="0" dirty="0">
                          <a:solidFill>
                            <a:schemeClr val="dk1"/>
                          </a:solidFill>
                          <a:latin typeface="+mn-lt"/>
                          <a:ea typeface="+mn-ea"/>
                          <a:cs typeface="+mn-cs"/>
                          <a:sym typeface="Arial"/>
                        </a:rPr>
                        <a:t>, concerté et </a:t>
                      </a:r>
                      <a:r>
                        <a:rPr lang="es-ES" sz="1400" b="0" i="0" u="none" strike="noStrike" cap="none" baseline="0" dirty="0" err="1">
                          <a:solidFill>
                            <a:schemeClr val="dk1"/>
                          </a:solidFill>
                          <a:latin typeface="+mn-lt"/>
                          <a:ea typeface="+mn-ea"/>
                          <a:cs typeface="+mn-cs"/>
                          <a:sym typeface="Arial"/>
                        </a:rPr>
                        <a:t>multi-sectorielle</a:t>
                      </a:r>
                      <a:r>
                        <a:rPr lang="es-ES" sz="1400" b="0" i="0" u="none" strike="noStrike" cap="none" baseline="0" dirty="0">
                          <a:solidFill>
                            <a:schemeClr val="dk1"/>
                          </a:solidFill>
                          <a:latin typeface="+mn-lt"/>
                          <a:ea typeface="+mn-ea"/>
                          <a:cs typeface="+mn-cs"/>
                          <a:sym typeface="Arial"/>
                        </a:rPr>
                        <a:t> </a:t>
                      </a:r>
                      <a:r>
                        <a:rPr lang="es-ES" sz="1400" b="0" i="0" u="none" strike="noStrike" cap="none" baseline="0" dirty="0" err="1">
                          <a:solidFill>
                            <a:schemeClr val="dk1"/>
                          </a:solidFill>
                          <a:latin typeface="+mn-lt"/>
                          <a:ea typeface="+mn-ea"/>
                          <a:cs typeface="+mn-cs"/>
                          <a:sym typeface="Arial"/>
                        </a:rPr>
                        <a:t>lors</a:t>
                      </a:r>
                      <a:r>
                        <a:rPr lang="es-ES" sz="1400" b="0" i="0" u="none" strike="noStrike" cap="none" baseline="0" dirty="0">
                          <a:solidFill>
                            <a:schemeClr val="dk1"/>
                          </a:solidFill>
                          <a:latin typeface="+mn-lt"/>
                          <a:ea typeface="+mn-ea"/>
                          <a:cs typeface="+mn-cs"/>
                          <a:sym typeface="Arial"/>
                        </a:rPr>
                        <a:t> de </a:t>
                      </a:r>
                      <a:r>
                        <a:rPr lang="es-ES" sz="1400" b="0" i="0" u="none" strike="noStrike" cap="none" baseline="0" dirty="0" err="1">
                          <a:solidFill>
                            <a:schemeClr val="dk1"/>
                          </a:solidFill>
                          <a:latin typeface="+mn-lt"/>
                          <a:ea typeface="+mn-ea"/>
                          <a:cs typeface="+mn-cs"/>
                          <a:sym typeface="Arial"/>
                        </a:rPr>
                        <a:t>l’évaluation</a:t>
                      </a:r>
                      <a:r>
                        <a:rPr lang="es-ES" sz="1400" b="0" i="0" u="none" strike="noStrike" cap="none" baseline="0" dirty="0">
                          <a:solidFill>
                            <a:schemeClr val="dk1"/>
                          </a:solidFill>
                          <a:latin typeface="+mn-lt"/>
                          <a:ea typeface="+mn-ea"/>
                          <a:cs typeface="+mn-cs"/>
                          <a:sym typeface="Arial"/>
                        </a:rPr>
                        <a:t>, la </a:t>
                      </a:r>
                      <a:r>
                        <a:rPr lang="es-ES" sz="1400" b="0" i="0" u="none" strike="noStrike" cap="none" baseline="0" dirty="0" err="1">
                          <a:solidFill>
                            <a:schemeClr val="dk1"/>
                          </a:solidFill>
                          <a:latin typeface="+mn-lt"/>
                          <a:ea typeface="+mn-ea"/>
                          <a:cs typeface="+mn-cs"/>
                          <a:sym typeface="Arial"/>
                        </a:rPr>
                        <a:t>définition</a:t>
                      </a:r>
                      <a:r>
                        <a:rPr lang="es-ES" sz="1400" b="0" i="0" u="none" strike="noStrike" cap="none" baseline="0" dirty="0">
                          <a:solidFill>
                            <a:schemeClr val="dk1"/>
                          </a:solidFill>
                          <a:latin typeface="+mn-lt"/>
                          <a:ea typeface="+mn-ea"/>
                          <a:cs typeface="+mn-cs"/>
                          <a:sym typeface="Arial"/>
                        </a:rPr>
                        <a:t> des </a:t>
                      </a:r>
                      <a:r>
                        <a:rPr lang="es-ES" sz="1400" b="0" i="0" u="none" strike="noStrike" cap="none" baseline="0" dirty="0" err="1">
                          <a:solidFill>
                            <a:schemeClr val="dk1"/>
                          </a:solidFill>
                          <a:latin typeface="+mn-lt"/>
                          <a:ea typeface="+mn-ea"/>
                          <a:cs typeface="+mn-cs"/>
                          <a:sym typeface="Arial"/>
                        </a:rPr>
                        <a:t>objectifs</a:t>
                      </a:r>
                      <a:r>
                        <a:rPr lang="es-ES" sz="1400" b="0" i="0" u="none" strike="noStrike" cap="none" baseline="0" dirty="0">
                          <a:solidFill>
                            <a:schemeClr val="dk1"/>
                          </a:solidFill>
                          <a:latin typeface="+mn-lt"/>
                          <a:ea typeface="+mn-ea"/>
                          <a:cs typeface="+mn-cs"/>
                          <a:sym typeface="Arial"/>
                        </a:rPr>
                        <a:t>, la </a:t>
                      </a:r>
                      <a:r>
                        <a:rPr lang="es-ES" sz="1400" b="0" i="0" u="none" strike="noStrike" cap="none" baseline="0" dirty="0" err="1">
                          <a:solidFill>
                            <a:schemeClr val="dk1"/>
                          </a:solidFill>
                          <a:latin typeface="+mn-lt"/>
                          <a:ea typeface="+mn-ea"/>
                          <a:cs typeface="+mn-cs"/>
                          <a:sym typeface="Arial"/>
                        </a:rPr>
                        <a:t>planification</a:t>
                      </a:r>
                      <a:r>
                        <a:rPr lang="es-ES" sz="1400" b="0" i="0" u="none" strike="noStrike" cap="none" baseline="0" dirty="0">
                          <a:solidFill>
                            <a:schemeClr val="dk1"/>
                          </a:solidFill>
                          <a:latin typeface="+mn-lt"/>
                          <a:ea typeface="+mn-ea"/>
                          <a:cs typeface="+mn-cs"/>
                          <a:sym typeface="Arial"/>
                        </a:rPr>
                        <a:t>, la mise </a:t>
                      </a:r>
                      <a:r>
                        <a:rPr lang="fr-FR" sz="1400" b="0" i="0" u="none" strike="noStrike" cap="none" baseline="0" dirty="0">
                          <a:solidFill>
                            <a:schemeClr val="dk1"/>
                          </a:solidFill>
                          <a:latin typeface="+mn-lt"/>
                          <a:ea typeface="+mn-ea"/>
                          <a:cs typeface="+mn-cs"/>
                          <a:sym typeface="Arial"/>
                        </a:rPr>
                        <a:t>en </a:t>
                      </a:r>
                      <a:r>
                        <a:rPr lang="fr-FR" sz="1400" b="0" i="0" u="none" strike="noStrike" cap="none" baseline="0" dirty="0" err="1">
                          <a:solidFill>
                            <a:schemeClr val="dk1"/>
                          </a:solidFill>
                          <a:latin typeface="+mn-lt"/>
                          <a:ea typeface="+mn-ea"/>
                          <a:cs typeface="+mn-cs"/>
                          <a:sym typeface="Arial"/>
                        </a:rPr>
                        <a:t>oeuvre</a:t>
                      </a:r>
                      <a:r>
                        <a:rPr lang="fr-FR" sz="1400" b="0" i="0" u="none" strike="noStrike" cap="none" baseline="0" dirty="0">
                          <a:solidFill>
                            <a:schemeClr val="dk1"/>
                          </a:solidFill>
                          <a:latin typeface="+mn-lt"/>
                          <a:ea typeface="+mn-ea"/>
                          <a:cs typeface="+mn-cs"/>
                          <a:sym typeface="Arial"/>
                        </a:rPr>
                        <a:t> et le suivi</a:t>
                      </a:r>
                      <a:endParaRPr lang="en-GB" sz="1400" b="0" i="0" u="none" strike="noStrike" cap="none" baseline="0" dirty="0">
                        <a:solidFill>
                          <a:schemeClr val="dk1"/>
                        </a:solidFill>
                        <a:latin typeface="+mn-lt"/>
                        <a:ea typeface="+mn-ea"/>
                        <a:cs typeface="+mn-cs"/>
                        <a:sym typeface="Arial"/>
                      </a:endParaRPr>
                    </a:p>
                  </a:txBody>
                  <a:tcPr>
                    <a:solidFill>
                      <a:schemeClr val="bg2">
                        <a:lumMod val="25000"/>
                        <a:lumOff val="75000"/>
                      </a:schemeClr>
                    </a:solidFill>
                  </a:tcPr>
                </a:tc>
                <a:tc>
                  <a:txBody>
                    <a:bodyPr/>
                    <a:lstStyle/>
                    <a:p>
                      <a:r>
                        <a:rPr lang="en-GB" b="0" dirty="0">
                          <a:solidFill>
                            <a:schemeClr val="tx1"/>
                          </a:solidFill>
                        </a:rPr>
                        <a:t>* </a:t>
                      </a:r>
                      <a:r>
                        <a:rPr lang="fr-FR" sz="1400" b="0" i="0" u="none" strike="noStrike" cap="none" dirty="0">
                          <a:solidFill>
                            <a:schemeClr val="dk1"/>
                          </a:solidFill>
                          <a:latin typeface="+mn-lt"/>
                          <a:ea typeface="+mn-ea"/>
                          <a:cs typeface="+mn-cs"/>
                          <a:sym typeface="Arial"/>
                        </a:rPr>
                        <a:t>Les points à considérer reprennent </a:t>
                      </a:r>
                      <a:r>
                        <a:rPr lang="es-ES" sz="1400" b="0" i="0" u="none" strike="noStrike" cap="none" dirty="0" err="1">
                          <a:solidFill>
                            <a:schemeClr val="dk1"/>
                          </a:solidFill>
                          <a:latin typeface="+mn-lt"/>
                          <a:ea typeface="+mn-ea"/>
                          <a:cs typeface="+mn-cs"/>
                          <a:sym typeface="Arial"/>
                        </a:rPr>
                        <a:t>ceux</a:t>
                      </a:r>
                      <a:r>
                        <a:rPr lang="es-ES" sz="1400" b="0" i="0" u="none" strike="noStrike" cap="none" dirty="0">
                          <a:solidFill>
                            <a:schemeClr val="dk1"/>
                          </a:solidFill>
                          <a:latin typeface="+mn-lt"/>
                          <a:ea typeface="+mn-ea"/>
                          <a:cs typeface="+mn-cs"/>
                          <a:sym typeface="Arial"/>
                        </a:rPr>
                        <a:t> de la </a:t>
                      </a:r>
                      <a:r>
                        <a:rPr lang="es-ES" sz="1400" b="0" i="0" u="none" strike="noStrike" cap="none" dirty="0" err="1">
                          <a:solidFill>
                            <a:schemeClr val="dk1"/>
                          </a:solidFill>
                          <a:latin typeface="+mn-lt"/>
                          <a:ea typeface="+mn-ea"/>
                          <a:cs typeface="+mn-cs"/>
                          <a:sym typeface="Arial"/>
                        </a:rPr>
                        <a:t>programmation</a:t>
                      </a:r>
                      <a:r>
                        <a:rPr lang="es-ES" sz="1400" b="0" i="0" u="none" strike="noStrike" cap="none" dirty="0">
                          <a:solidFill>
                            <a:schemeClr val="dk1"/>
                          </a:solidFill>
                          <a:latin typeface="+mn-lt"/>
                          <a:ea typeface="+mn-ea"/>
                          <a:cs typeface="+mn-cs"/>
                          <a:sym typeface="Arial"/>
                        </a:rPr>
                        <a:t> </a:t>
                      </a:r>
                      <a:r>
                        <a:rPr lang="fr-FR" sz="1400" b="0" i="0" u="none" strike="noStrike" cap="none" dirty="0">
                          <a:solidFill>
                            <a:schemeClr val="dk1"/>
                          </a:solidFill>
                          <a:latin typeface="+mn-lt"/>
                          <a:ea typeface="+mn-ea"/>
                          <a:cs typeface="+mn-cs"/>
                          <a:sym typeface="Arial"/>
                        </a:rPr>
                        <a:t>conjointe, mais impliquent ici un</a:t>
                      </a:r>
                    </a:p>
                    <a:p>
                      <a:r>
                        <a:rPr lang="es-ES" sz="1400" b="0" i="0" u="none" strike="noStrike" cap="none" dirty="0" err="1">
                          <a:solidFill>
                            <a:schemeClr val="dk1"/>
                          </a:solidFill>
                          <a:latin typeface="+mn-lt"/>
                          <a:ea typeface="+mn-ea"/>
                          <a:cs typeface="+mn-cs"/>
                          <a:sym typeface="Arial"/>
                        </a:rPr>
                        <a:t>engagement</a:t>
                      </a:r>
                      <a:r>
                        <a:rPr lang="es-ES" sz="1400" b="0" i="0" u="none" strike="noStrike" cap="none" dirty="0">
                          <a:solidFill>
                            <a:schemeClr val="dk1"/>
                          </a:solidFill>
                          <a:latin typeface="+mn-lt"/>
                          <a:ea typeface="+mn-ea"/>
                          <a:cs typeface="+mn-cs"/>
                          <a:sym typeface="Arial"/>
                        </a:rPr>
                        <a:t> et une </a:t>
                      </a:r>
                      <a:r>
                        <a:rPr lang="es-ES" sz="1400" b="0" i="0" u="none" strike="noStrike" cap="none" dirty="0" err="1">
                          <a:solidFill>
                            <a:schemeClr val="dk1"/>
                          </a:solidFill>
                          <a:latin typeface="+mn-lt"/>
                          <a:ea typeface="+mn-ea"/>
                          <a:cs typeface="+mn-cs"/>
                          <a:sym typeface="Arial"/>
                        </a:rPr>
                        <a:t>coordination</a:t>
                      </a:r>
                      <a:r>
                        <a:rPr lang="es-ES" sz="1400" b="0" i="0" u="none" strike="noStrike" cap="none" dirty="0">
                          <a:solidFill>
                            <a:schemeClr val="dk1"/>
                          </a:solidFill>
                          <a:latin typeface="+mn-lt"/>
                          <a:ea typeface="+mn-ea"/>
                          <a:cs typeface="+mn-cs"/>
                          <a:sym typeface="Arial"/>
                        </a:rPr>
                        <a:t> </a:t>
                      </a:r>
                      <a:r>
                        <a:rPr lang="es-ES" sz="1400" b="0" i="0" u="none" strike="noStrike" cap="none" dirty="0" err="1">
                          <a:solidFill>
                            <a:schemeClr val="dk1"/>
                          </a:solidFill>
                          <a:latin typeface="+mn-lt"/>
                          <a:ea typeface="+mn-ea"/>
                          <a:cs typeface="+mn-cs"/>
                          <a:sym typeface="Arial"/>
                        </a:rPr>
                        <a:t>accrus</a:t>
                      </a:r>
                      <a:r>
                        <a:rPr lang="es-ES" sz="1400" b="0" i="0" u="none" strike="noStrike" cap="none" dirty="0">
                          <a:solidFill>
                            <a:schemeClr val="dk1"/>
                          </a:solidFill>
                          <a:latin typeface="+mn-lt"/>
                          <a:ea typeface="+mn-ea"/>
                          <a:cs typeface="+mn-cs"/>
                          <a:sym typeface="Arial"/>
                        </a:rPr>
                        <a:t>.</a:t>
                      </a:r>
                      <a:endParaRPr lang="en-GB" sz="1400" b="0" i="0" u="none" strike="noStrike" cap="none" dirty="0">
                        <a:solidFill>
                          <a:schemeClr val="dk1"/>
                        </a:solidFill>
                        <a:latin typeface="+mn-lt"/>
                        <a:ea typeface="+mn-ea"/>
                        <a:cs typeface="+mn-cs"/>
                        <a:sym typeface="Arial"/>
                      </a:endParaRPr>
                    </a:p>
                  </a:txBody>
                  <a:tcPr>
                    <a:solidFill>
                      <a:schemeClr val="bg2">
                        <a:lumMod val="25000"/>
                        <a:lumOff val="75000"/>
                      </a:schemeClr>
                    </a:solidFill>
                  </a:tcPr>
                </a:tc>
                <a:extLst>
                  <a:ext uri="{0D108BD9-81ED-4DB2-BD59-A6C34878D82A}">
                    <a16:rowId xmlns:a16="http://schemas.microsoft.com/office/drawing/2014/main" val="276082013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F574D2-F821-A046-B6F7-AE0B0B2E0EDB}"/>
              </a:ext>
            </a:extLst>
          </p:cNvPr>
          <p:cNvSpPr>
            <a:spLocks noGrp="1"/>
          </p:cNvSpPr>
          <p:nvPr>
            <p:ph type="title"/>
          </p:nvPr>
        </p:nvSpPr>
        <p:spPr>
          <a:xfrm>
            <a:off x="235131" y="1"/>
            <a:ext cx="9165811" cy="1690688"/>
          </a:xfrm>
        </p:spPr>
        <p:txBody>
          <a:bodyPr/>
          <a:lstStyle/>
          <a:p>
            <a:r>
              <a:rPr lang="fr-FR" dirty="0"/>
              <a:t>Pilier 4 </a:t>
            </a:r>
            <a:r>
              <a:rPr lang="en-GB" dirty="0"/>
              <a:t>: Actions </a:t>
            </a:r>
            <a:r>
              <a:rPr lang="en-GB" dirty="0" err="1"/>
              <a:t>Comunes</a:t>
            </a:r>
            <a:r>
              <a:rPr lang="en-GB" dirty="0"/>
              <a:t> à </a:t>
            </a:r>
            <a:r>
              <a:rPr lang="en-GB" dirty="0" err="1"/>
              <a:t>tous</a:t>
            </a:r>
            <a:r>
              <a:rPr lang="en-GB" dirty="0"/>
              <a:t> les </a:t>
            </a:r>
            <a:r>
              <a:rPr lang="en-GB" dirty="0" err="1"/>
              <a:t>Secteurs</a:t>
            </a:r>
            <a:endParaRPr lang="en-GB" dirty="0"/>
          </a:p>
        </p:txBody>
      </p:sp>
      <p:sp>
        <p:nvSpPr>
          <p:cNvPr id="3" name="Marcador de contenido 2">
            <a:extLst>
              <a:ext uri="{FF2B5EF4-FFF2-40B4-BE49-F238E27FC236}">
                <a16:creationId xmlns:a16="http://schemas.microsoft.com/office/drawing/2014/main" id="{40655091-55E8-DD40-9C9C-861ED09BA2FD}"/>
              </a:ext>
            </a:extLst>
          </p:cNvPr>
          <p:cNvSpPr>
            <a:spLocks noGrp="1"/>
          </p:cNvSpPr>
          <p:nvPr>
            <p:ph sz="half" idx="4294967295"/>
          </p:nvPr>
        </p:nvSpPr>
        <p:spPr>
          <a:xfrm>
            <a:off x="574427" y="1690689"/>
            <a:ext cx="8213132" cy="4135345"/>
          </a:xfrm>
        </p:spPr>
        <p:txBody>
          <a:bodyPr>
            <a:normAutofit fontScale="77500" lnSpcReduction="20000"/>
          </a:bodyPr>
          <a:lstStyle/>
          <a:p>
            <a:pPr marL="514350" indent="-514350">
              <a:buFont typeface="+mj-lt"/>
              <a:buAutoNum type="arabicPeriod"/>
            </a:pPr>
            <a:r>
              <a:rPr lang="fr-FR" dirty="0"/>
              <a:t>Intégrer les questions de protection de l'enfance dans les </a:t>
            </a:r>
            <a:r>
              <a:rPr lang="fr-FR" b="1" dirty="0"/>
              <a:t>évaluations</a:t>
            </a:r>
            <a:r>
              <a:rPr lang="fr-FR" dirty="0"/>
              <a:t> sectorielles et multisectorielles </a:t>
            </a:r>
          </a:p>
          <a:p>
            <a:pPr marL="514350" indent="-514350">
              <a:buFont typeface="+mj-lt"/>
              <a:buAutoNum type="arabicPeriod"/>
            </a:pPr>
            <a:r>
              <a:rPr lang="fr-FR" dirty="0"/>
              <a:t>Renforcer les </a:t>
            </a:r>
            <a:r>
              <a:rPr lang="fr-FR" b="1" dirty="0"/>
              <a:t>capacités</a:t>
            </a:r>
            <a:r>
              <a:rPr lang="fr-FR" dirty="0"/>
              <a:t> des acteurs sectoriels à:</a:t>
            </a:r>
          </a:p>
          <a:p>
            <a:pPr indent="-457200"/>
            <a:r>
              <a:rPr lang="fr-FR" dirty="0"/>
              <a:t>identifier et orienter les enfants à risque, </a:t>
            </a:r>
          </a:p>
          <a:p>
            <a:pPr indent="-457200"/>
            <a:r>
              <a:rPr lang="fr-FR" dirty="0"/>
              <a:t>soutenir les enfants en détresse et </a:t>
            </a:r>
          </a:p>
          <a:p>
            <a:pPr indent="-457200"/>
            <a:r>
              <a:rPr lang="fr-FR" dirty="0"/>
              <a:t>prévenir les préjudices causés aux enfants dans leur programmation</a:t>
            </a:r>
          </a:p>
          <a:p>
            <a:pPr marL="0" indent="0">
              <a:buNone/>
            </a:pPr>
            <a:r>
              <a:rPr lang="fr-FR" dirty="0"/>
              <a:t>3. Renforcer les mécanismes conjoints de partage d'informations et de suivi </a:t>
            </a:r>
          </a:p>
          <a:p>
            <a:pPr marL="0" indent="0">
              <a:buNone/>
            </a:pPr>
            <a:r>
              <a:rPr lang="fr-FR" sz="2700" dirty="0"/>
              <a:t>4. Coordonner les opportunités de </a:t>
            </a:r>
            <a:r>
              <a:rPr lang="fr-FR" sz="2700" b="1" dirty="0"/>
              <a:t>dialogue communautaire </a:t>
            </a:r>
            <a:r>
              <a:rPr lang="fr-FR" sz="2700" dirty="0"/>
              <a:t>et de messagerie </a:t>
            </a:r>
          </a:p>
          <a:p>
            <a:pPr marL="0" indent="0">
              <a:buNone/>
            </a:pPr>
            <a:r>
              <a:rPr lang="fr-FR" sz="2700" dirty="0"/>
              <a:t>5. Renforcer la </a:t>
            </a:r>
            <a:r>
              <a:rPr lang="fr-FR" sz="2700" b="1" dirty="0"/>
              <a:t>participation des enfants </a:t>
            </a:r>
            <a:r>
              <a:rPr lang="fr-FR" sz="2700" dirty="0"/>
              <a:t>tout au long du cycle du programme </a:t>
            </a:r>
            <a:endParaRPr lang="en-GB" sz="2700" dirty="0"/>
          </a:p>
          <a:p>
            <a:pPr marL="514350" indent="-514350">
              <a:buFont typeface="+mj-lt"/>
              <a:buAutoNum type="arabicPeriod"/>
            </a:pPr>
            <a:endParaRPr lang="en-GB" dirty="0"/>
          </a:p>
          <a:p>
            <a:pPr marL="0" indent="0">
              <a:buNone/>
            </a:pPr>
            <a:endParaRPr lang="en-GB" dirty="0"/>
          </a:p>
        </p:txBody>
      </p:sp>
      <p:pic>
        <p:nvPicPr>
          <p:cNvPr id="5" name="Picture 4" descr="Icon&#10;&#10;Description automatically generated">
            <a:extLst>
              <a:ext uri="{FF2B5EF4-FFF2-40B4-BE49-F238E27FC236}">
                <a16:creationId xmlns:a16="http://schemas.microsoft.com/office/drawing/2014/main" id="{A363A810-F7FB-A94B-A5BF-DC2ADE2653C5}"/>
              </a:ext>
            </a:extLst>
          </p:cNvPr>
          <p:cNvPicPr>
            <a:picLocks noChangeAspect="1"/>
          </p:cNvPicPr>
          <p:nvPr/>
        </p:nvPicPr>
        <p:blipFill>
          <a:blip r:embed="rId3"/>
          <a:stretch>
            <a:fillRect/>
          </a:stretch>
        </p:blipFill>
        <p:spPr>
          <a:xfrm flipH="1">
            <a:off x="8787559" y="1749005"/>
            <a:ext cx="1226765" cy="1339571"/>
          </a:xfrm>
          <a:prstGeom prst="rect">
            <a:avLst/>
          </a:prstGeom>
        </p:spPr>
      </p:pic>
      <p:pic>
        <p:nvPicPr>
          <p:cNvPr id="6" name="Picture 5" descr="Icon&#10;&#10;Description automatically generated">
            <a:extLst>
              <a:ext uri="{FF2B5EF4-FFF2-40B4-BE49-F238E27FC236}">
                <a16:creationId xmlns:a16="http://schemas.microsoft.com/office/drawing/2014/main" id="{6702B8A7-2F6B-7743-8971-DEDD3F62CF48}"/>
              </a:ext>
            </a:extLst>
          </p:cNvPr>
          <p:cNvPicPr>
            <a:picLocks noChangeAspect="1"/>
          </p:cNvPicPr>
          <p:nvPr/>
        </p:nvPicPr>
        <p:blipFill>
          <a:blip r:embed="rId4"/>
          <a:stretch>
            <a:fillRect/>
          </a:stretch>
        </p:blipFill>
        <p:spPr>
          <a:xfrm>
            <a:off x="9113142" y="3769425"/>
            <a:ext cx="2190959" cy="1339571"/>
          </a:xfrm>
          <a:prstGeom prst="rect">
            <a:avLst/>
          </a:prstGeom>
        </p:spPr>
      </p:pic>
      <p:pic>
        <p:nvPicPr>
          <p:cNvPr id="8" name="Picture 7" descr="Icon&#10;&#10;Description automatically generated">
            <a:extLst>
              <a:ext uri="{FF2B5EF4-FFF2-40B4-BE49-F238E27FC236}">
                <a16:creationId xmlns:a16="http://schemas.microsoft.com/office/drawing/2014/main" id="{EA4E3C50-D26A-5748-8273-F53E99262E50}"/>
              </a:ext>
            </a:extLst>
          </p:cNvPr>
          <p:cNvPicPr>
            <a:picLocks noChangeAspect="1"/>
          </p:cNvPicPr>
          <p:nvPr/>
        </p:nvPicPr>
        <p:blipFill>
          <a:blip r:embed="rId5"/>
          <a:stretch>
            <a:fillRect/>
          </a:stretch>
        </p:blipFill>
        <p:spPr>
          <a:xfrm>
            <a:off x="10552914" y="1452725"/>
            <a:ext cx="1235633" cy="1788616"/>
          </a:xfrm>
          <a:prstGeom prst="rect">
            <a:avLst/>
          </a:prstGeom>
        </p:spPr>
      </p:pic>
    </p:spTree>
    <p:extLst>
      <p:ext uri="{BB962C8B-B14F-4D97-AF65-F5344CB8AC3E}">
        <p14:creationId xmlns:p14="http://schemas.microsoft.com/office/powerpoint/2010/main" val="160681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2479699" y="130781"/>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fr-FR" dirty="0"/>
              <a:t>Pilier 4 </a:t>
            </a:r>
            <a:r>
              <a:rPr lang="en-US" kern="1200" dirty="0">
                <a:latin typeface="Calibri Light" panose="020F0302020204030204" pitchFamily="34" charset="0"/>
                <a:ea typeface="+mj-ea"/>
                <a:cs typeface="Calibri Light" panose="020F0302020204030204" pitchFamily="34" charset="0"/>
                <a:sym typeface="Arial"/>
              </a:rPr>
              <a:t>– description des Standards</a:t>
            </a:r>
            <a:endParaRPr kern="1200" dirty="0">
              <a:latin typeface="Calibri Light" panose="020F0302020204030204" pitchFamily="34" charset="0"/>
              <a:ea typeface="+mj-ea"/>
              <a:cs typeface="Calibri Light" panose="020F0302020204030204" pitchFamily="34" charset="0"/>
              <a:sym typeface="Arial"/>
            </a:endParaRPr>
          </a:p>
        </p:txBody>
      </p:sp>
      <p:sp>
        <p:nvSpPr>
          <p:cNvPr id="322" name="Google Shape;322;p14"/>
          <p:cNvSpPr txBox="1">
            <a:spLocks noGrp="1"/>
          </p:cNvSpPr>
          <p:nvPr>
            <p:ph sz="half" idx="1"/>
          </p:nvPr>
        </p:nvSpPr>
        <p:spPr>
          <a:xfrm>
            <a:off x="2582238" y="1468820"/>
            <a:ext cx="4781553" cy="509762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ts val="2800"/>
              <a:buNone/>
            </a:pPr>
            <a:r>
              <a:rPr lang="en-US" sz="2400" b="1" dirty="0">
                <a:solidFill>
                  <a:schemeClr val="bg2"/>
                </a:solidFill>
                <a:latin typeface="+mn-lt"/>
                <a:cs typeface="Calibri" panose="020F0502020204030204" pitchFamily="34" charset="0"/>
              </a:rPr>
              <a:t>St. 21: </a:t>
            </a:r>
            <a:r>
              <a:rPr lang="en-US" sz="2400" b="1" dirty="0" err="1">
                <a:solidFill>
                  <a:schemeClr val="bg2"/>
                </a:solidFill>
                <a:latin typeface="+mn-lt"/>
                <a:cs typeface="Calibri" panose="020F0502020204030204" pitchFamily="34" charset="0"/>
              </a:rPr>
              <a:t>Sécurité</a:t>
            </a:r>
            <a:r>
              <a:rPr lang="en-US" sz="2400" b="1" dirty="0">
                <a:solidFill>
                  <a:schemeClr val="bg2"/>
                </a:solidFill>
                <a:latin typeface="+mn-lt"/>
                <a:cs typeface="Calibri" panose="020F0502020204030204" pitchFamily="34" charset="0"/>
              </a:rPr>
              <a:t> </a:t>
            </a:r>
            <a:r>
              <a:rPr lang="en-US" sz="2400" b="1" dirty="0" err="1">
                <a:solidFill>
                  <a:schemeClr val="bg2"/>
                </a:solidFill>
                <a:latin typeface="+mn-lt"/>
                <a:cs typeface="Calibri" panose="020F0502020204030204" pitchFamily="34" charset="0"/>
              </a:rPr>
              <a:t>Alimentaire</a:t>
            </a:r>
            <a:r>
              <a:rPr lang="en-US" sz="2400" b="1" dirty="0">
                <a:solidFill>
                  <a:schemeClr val="bg2"/>
                </a:solidFill>
                <a:latin typeface="+mn-lt"/>
                <a:cs typeface="Calibri" panose="020F0502020204030204" pitchFamily="34" charset="0"/>
              </a:rPr>
              <a:t> &amp; PE</a:t>
            </a:r>
          </a:p>
          <a:p>
            <a:pPr marL="0" lvl="0" indent="0" algn="l" rtl="0">
              <a:lnSpc>
                <a:spcPct val="90000"/>
              </a:lnSpc>
              <a:spcBef>
                <a:spcPts val="0"/>
              </a:spcBef>
              <a:spcAft>
                <a:spcPts val="0"/>
              </a:spcAft>
              <a:buClr>
                <a:schemeClr val="accent3"/>
              </a:buClr>
              <a:buSzPts val="2800"/>
              <a:buNone/>
            </a:pPr>
            <a:endParaRPr lang="en-US" sz="2400" dirty="0">
              <a:solidFill>
                <a:schemeClr val="bg2"/>
              </a:solidFill>
              <a:latin typeface="+mn-lt"/>
              <a:cs typeface="Calibri" panose="020F0502020204030204" pitchFamily="34" charset="0"/>
            </a:endParaRPr>
          </a:p>
          <a:p>
            <a:r>
              <a:rPr lang="fr-FR" sz="2400" dirty="0">
                <a:solidFill>
                  <a:schemeClr val="bg2"/>
                </a:solidFill>
              </a:rPr>
              <a:t>Approche systématique et intégrée pour la protection et le bien-être </a:t>
            </a:r>
          </a:p>
          <a:p>
            <a:r>
              <a:rPr lang="fr-FR" sz="2400" dirty="0">
                <a:solidFill>
                  <a:schemeClr val="bg2"/>
                </a:solidFill>
              </a:rPr>
              <a:t>Coordination &amp; </a:t>
            </a:r>
            <a:r>
              <a:rPr lang="fr-FR" sz="2400" dirty="0" err="1">
                <a:solidFill>
                  <a:schemeClr val="bg2"/>
                </a:solidFill>
              </a:rPr>
              <a:t>complementarité</a:t>
            </a:r>
            <a:endParaRPr lang="en-US" sz="2400" dirty="0">
              <a:solidFill>
                <a:schemeClr val="bg2"/>
              </a:solidFill>
              <a:latin typeface="+mn-lt"/>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a:p>
            <a:pPr marL="0" indent="0">
              <a:spcBef>
                <a:spcPts val="0"/>
              </a:spcBef>
              <a:buClr>
                <a:schemeClr val="accent3"/>
              </a:buClr>
              <a:buNone/>
            </a:pPr>
            <a:r>
              <a:rPr lang="en-US" sz="2400" b="1" dirty="0">
                <a:solidFill>
                  <a:schemeClr val="bg2"/>
                </a:solidFill>
                <a:latin typeface="+mn-lt"/>
                <a:cs typeface="Calibri" panose="020F0502020204030204" pitchFamily="34" charset="0"/>
              </a:rPr>
              <a:t>St. 22: </a:t>
            </a:r>
            <a:r>
              <a:rPr lang="en-US" sz="2400" b="1" dirty="0" err="1">
                <a:solidFill>
                  <a:schemeClr val="bg2"/>
                </a:solidFill>
                <a:latin typeface="+mn-lt"/>
                <a:cs typeface="Calibri" panose="020F0502020204030204" pitchFamily="34" charset="0"/>
              </a:rPr>
              <a:t>Moyens</a:t>
            </a:r>
            <a:r>
              <a:rPr lang="en-US" sz="2400" b="1" dirty="0">
                <a:solidFill>
                  <a:schemeClr val="bg2"/>
                </a:solidFill>
                <a:latin typeface="+mn-lt"/>
                <a:cs typeface="Calibri" panose="020F0502020204030204" pitchFamily="34" charset="0"/>
              </a:rPr>
              <a:t> de Subsistence &amp; PE</a:t>
            </a:r>
          </a:p>
          <a:p>
            <a:pPr marL="342900" indent="-342900">
              <a:spcBef>
                <a:spcPts val="0"/>
              </a:spcBef>
              <a:buClr>
                <a:schemeClr val="accent3"/>
              </a:buClr>
            </a:pPr>
            <a:endParaRPr lang="en-US" sz="2400" dirty="0"/>
          </a:p>
          <a:p>
            <a:r>
              <a:rPr lang="es-ES" sz="2400" dirty="0" err="1">
                <a:solidFill>
                  <a:schemeClr val="bg2"/>
                </a:solidFill>
              </a:rPr>
              <a:t>Réduction</a:t>
            </a:r>
            <a:r>
              <a:rPr lang="es-ES" sz="2400" dirty="0">
                <a:solidFill>
                  <a:schemeClr val="bg2"/>
                </a:solidFill>
              </a:rPr>
              <a:t> de </a:t>
            </a:r>
            <a:r>
              <a:rPr lang="es-ES" sz="2400" dirty="0" err="1">
                <a:solidFill>
                  <a:schemeClr val="bg2"/>
                </a:solidFill>
              </a:rPr>
              <a:t>l’utilisation</a:t>
            </a:r>
            <a:r>
              <a:rPr lang="es-ES" sz="2400" dirty="0">
                <a:solidFill>
                  <a:schemeClr val="bg2"/>
                </a:solidFill>
              </a:rPr>
              <a:t> de </a:t>
            </a:r>
            <a:r>
              <a:rPr lang="es-ES" sz="2400" dirty="0" err="1">
                <a:solidFill>
                  <a:schemeClr val="bg2"/>
                </a:solidFill>
              </a:rPr>
              <a:t>mécanismes</a:t>
            </a:r>
            <a:r>
              <a:rPr lang="es-ES" sz="2400" dirty="0">
                <a:solidFill>
                  <a:schemeClr val="bg2"/>
                </a:solidFill>
              </a:rPr>
              <a:t> </a:t>
            </a:r>
            <a:r>
              <a:rPr lang="es-ES" sz="2400" dirty="0" err="1">
                <a:solidFill>
                  <a:schemeClr val="bg2"/>
                </a:solidFill>
              </a:rPr>
              <a:t>d’adaptation</a:t>
            </a:r>
            <a:r>
              <a:rPr lang="es-ES" sz="2400" dirty="0">
                <a:solidFill>
                  <a:schemeClr val="bg2"/>
                </a:solidFill>
              </a:rPr>
              <a:t> </a:t>
            </a:r>
            <a:r>
              <a:rPr lang="es-ES" sz="2400" dirty="0" err="1">
                <a:solidFill>
                  <a:schemeClr val="bg2"/>
                </a:solidFill>
              </a:rPr>
              <a:t>risqués</a:t>
            </a:r>
            <a:r>
              <a:rPr lang="es-ES" sz="2400" dirty="0">
                <a:solidFill>
                  <a:schemeClr val="bg2"/>
                </a:solidFill>
              </a:rPr>
              <a:t> </a:t>
            </a:r>
            <a:r>
              <a:rPr lang="es-ES" sz="2400" dirty="0" err="1">
                <a:solidFill>
                  <a:schemeClr val="bg2"/>
                </a:solidFill>
              </a:rPr>
              <a:t>ou</a:t>
            </a:r>
            <a:r>
              <a:rPr lang="es-ES" sz="2400" dirty="0">
                <a:solidFill>
                  <a:schemeClr val="bg2"/>
                </a:solidFill>
              </a:rPr>
              <a:t> </a:t>
            </a:r>
            <a:r>
              <a:rPr lang="es-ES" sz="2400" dirty="0" err="1">
                <a:solidFill>
                  <a:schemeClr val="bg2"/>
                </a:solidFill>
              </a:rPr>
              <a:t>nuisibles</a:t>
            </a:r>
            <a:endParaRPr lang="en-US" sz="2400" dirty="0">
              <a:solidFill>
                <a:schemeClr val="bg2"/>
              </a:solidFill>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7391396" y="2215108"/>
            <a:ext cx="4602931"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None/>
            </a:pPr>
            <a:r>
              <a:rPr lang="en-US" sz="2400" b="1" dirty="0">
                <a:solidFill>
                  <a:schemeClr val="bg2"/>
                </a:solidFill>
                <a:latin typeface="+mn-lt"/>
                <a:cs typeface="Calibri" panose="020F0502020204030204" pitchFamily="34" charset="0"/>
              </a:rPr>
              <a:t>St. 23: Education &amp; PE</a:t>
            </a:r>
          </a:p>
          <a:p>
            <a:r>
              <a:rPr lang="fr-FR" sz="2400" dirty="0">
                <a:solidFill>
                  <a:schemeClr val="bg2"/>
                </a:solidFill>
              </a:rPr>
              <a:t>Approches participatives, inclusives, disciplinaires positives et sensibles au genre</a:t>
            </a:r>
          </a:p>
          <a:p>
            <a:r>
              <a:rPr lang="es-ES" sz="2400" dirty="0" err="1">
                <a:solidFill>
                  <a:schemeClr val="bg2"/>
                </a:solidFill>
              </a:rPr>
              <a:t>Environnements</a:t>
            </a:r>
            <a:r>
              <a:rPr lang="es-ES" sz="2400" dirty="0">
                <a:solidFill>
                  <a:schemeClr val="bg2"/>
                </a:solidFill>
              </a:rPr>
              <a:t> </a:t>
            </a:r>
            <a:r>
              <a:rPr lang="es-ES" sz="2400" dirty="0" err="1">
                <a:solidFill>
                  <a:schemeClr val="bg2"/>
                </a:solidFill>
              </a:rPr>
              <a:t>inclusifs</a:t>
            </a:r>
            <a:r>
              <a:rPr lang="es-ES" sz="2400" dirty="0">
                <a:solidFill>
                  <a:schemeClr val="bg2"/>
                </a:solidFill>
              </a:rPr>
              <a:t> et </a:t>
            </a:r>
            <a:r>
              <a:rPr lang="es-ES" sz="2400" dirty="0" err="1">
                <a:solidFill>
                  <a:schemeClr val="bg2"/>
                </a:solidFill>
              </a:rPr>
              <a:t>surs</a:t>
            </a:r>
            <a:r>
              <a:rPr lang="es-ES" sz="2400" dirty="0">
                <a:solidFill>
                  <a:schemeClr val="bg2"/>
                </a:solidFill>
              </a:rPr>
              <a:t> </a:t>
            </a:r>
            <a:br>
              <a:rPr lang="en-US" sz="2400" dirty="0">
                <a:solidFill>
                  <a:schemeClr val="bg2"/>
                </a:solidFill>
              </a:rPr>
            </a:br>
            <a:endParaRPr lang="en-US" sz="2400" dirty="0">
              <a:solidFill>
                <a:schemeClr val="bg2"/>
              </a:solidFill>
            </a:endParaRPr>
          </a:p>
        </p:txBody>
      </p:sp>
      <p:pic>
        <p:nvPicPr>
          <p:cNvPr id="15" name="Image 14">
            <a:extLst>
              <a:ext uri="{FF2B5EF4-FFF2-40B4-BE49-F238E27FC236}">
                <a16:creationId xmlns:a16="http://schemas.microsoft.com/office/drawing/2014/main" id="{EB149F3B-F7EA-42EB-A0F1-3AE990E15B7D}"/>
              </a:ext>
            </a:extLst>
          </p:cNvPr>
          <p:cNvPicPr>
            <a:picLocks noChangeAspect="1"/>
          </p:cNvPicPr>
          <p:nvPr/>
        </p:nvPicPr>
        <p:blipFill>
          <a:blip r:embed="rId3"/>
          <a:stretch>
            <a:fillRect/>
          </a:stretch>
        </p:blipFill>
        <p:spPr>
          <a:xfrm>
            <a:off x="5727941" y="3136884"/>
            <a:ext cx="593496" cy="769037"/>
          </a:xfrm>
          <a:prstGeom prst="rect">
            <a:avLst/>
          </a:prstGeom>
        </p:spPr>
      </p:pic>
      <p:pic>
        <p:nvPicPr>
          <p:cNvPr id="17" name="Image 16">
            <a:extLst>
              <a:ext uri="{FF2B5EF4-FFF2-40B4-BE49-F238E27FC236}">
                <a16:creationId xmlns:a16="http://schemas.microsoft.com/office/drawing/2014/main" id="{4E28CAF0-8014-4D72-B990-DCFAD149ABF9}"/>
              </a:ext>
            </a:extLst>
          </p:cNvPr>
          <p:cNvPicPr>
            <a:picLocks noChangeAspect="1"/>
          </p:cNvPicPr>
          <p:nvPr/>
        </p:nvPicPr>
        <p:blipFill rotWithShape="1">
          <a:blip r:embed="rId4"/>
          <a:srcRect t="24220"/>
          <a:stretch/>
        </p:blipFill>
        <p:spPr>
          <a:xfrm>
            <a:off x="6078966" y="6210729"/>
            <a:ext cx="777527" cy="607338"/>
          </a:xfrm>
          <a:prstGeom prst="rect">
            <a:avLst/>
          </a:prstGeom>
        </p:spPr>
      </p:pic>
      <p:pic>
        <p:nvPicPr>
          <p:cNvPr id="19" name="Image 18">
            <a:extLst>
              <a:ext uri="{FF2B5EF4-FFF2-40B4-BE49-F238E27FC236}">
                <a16:creationId xmlns:a16="http://schemas.microsoft.com/office/drawing/2014/main" id="{39BA81D0-5348-4F56-8A38-24B1761B313F}"/>
              </a:ext>
            </a:extLst>
          </p:cNvPr>
          <p:cNvPicPr>
            <a:picLocks noChangeAspect="1"/>
          </p:cNvPicPr>
          <p:nvPr/>
        </p:nvPicPr>
        <p:blipFill>
          <a:blip r:embed="rId5"/>
          <a:stretch>
            <a:fillRect/>
          </a:stretch>
        </p:blipFill>
        <p:spPr>
          <a:xfrm>
            <a:off x="9209416" y="5610810"/>
            <a:ext cx="606099" cy="693939"/>
          </a:xfrm>
          <a:prstGeom prst="rect">
            <a:avLst/>
          </a:prstGeom>
        </p:spPr>
      </p:pic>
      <p:pic>
        <p:nvPicPr>
          <p:cNvPr id="21" name="Image 20">
            <a:extLst>
              <a:ext uri="{FF2B5EF4-FFF2-40B4-BE49-F238E27FC236}">
                <a16:creationId xmlns:a16="http://schemas.microsoft.com/office/drawing/2014/main" id="{190A7E57-9DCD-4D6E-82DE-0ECA820997A0}"/>
              </a:ext>
            </a:extLst>
          </p:cNvPr>
          <p:cNvPicPr>
            <a:picLocks noChangeAspect="1"/>
          </p:cNvPicPr>
          <p:nvPr/>
        </p:nvPicPr>
        <p:blipFill>
          <a:blip r:embed="rId6"/>
          <a:stretch>
            <a:fillRect/>
          </a:stretch>
        </p:blipFill>
        <p:spPr>
          <a:xfrm>
            <a:off x="9742883" y="5568839"/>
            <a:ext cx="761653" cy="721032"/>
          </a:xfrm>
          <a:prstGeom prst="rect">
            <a:avLst/>
          </a:prstGeom>
        </p:spPr>
      </p:pic>
      <p:pic>
        <p:nvPicPr>
          <p:cNvPr id="23" name="Image 22">
            <a:extLst>
              <a:ext uri="{FF2B5EF4-FFF2-40B4-BE49-F238E27FC236}">
                <a16:creationId xmlns:a16="http://schemas.microsoft.com/office/drawing/2014/main" id="{DC50BA19-18FE-4336-92C0-43B00DB92BE7}"/>
              </a:ext>
            </a:extLst>
          </p:cNvPr>
          <p:cNvPicPr>
            <a:picLocks noChangeAspect="1"/>
          </p:cNvPicPr>
          <p:nvPr/>
        </p:nvPicPr>
        <p:blipFill>
          <a:blip r:embed="rId7"/>
          <a:stretch>
            <a:fillRect/>
          </a:stretch>
        </p:blipFill>
        <p:spPr>
          <a:xfrm>
            <a:off x="10386087" y="5610810"/>
            <a:ext cx="655857" cy="594370"/>
          </a:xfrm>
          <a:prstGeom prst="rect">
            <a:avLst/>
          </a:prstGeom>
        </p:spPr>
      </p:pic>
      <p:pic>
        <p:nvPicPr>
          <p:cNvPr id="25" name="Image 24">
            <a:extLst>
              <a:ext uri="{FF2B5EF4-FFF2-40B4-BE49-F238E27FC236}">
                <a16:creationId xmlns:a16="http://schemas.microsoft.com/office/drawing/2014/main" id="{C0AFA9DC-8305-443D-9AC1-DE783169596E}"/>
              </a:ext>
            </a:extLst>
          </p:cNvPr>
          <p:cNvPicPr>
            <a:picLocks noChangeAspect="1"/>
          </p:cNvPicPr>
          <p:nvPr/>
        </p:nvPicPr>
        <p:blipFill>
          <a:blip r:embed="rId8"/>
          <a:stretch>
            <a:fillRect/>
          </a:stretch>
        </p:blipFill>
        <p:spPr>
          <a:xfrm>
            <a:off x="10164128" y="6289871"/>
            <a:ext cx="533957" cy="516450"/>
          </a:xfrm>
          <a:prstGeom prst="rect">
            <a:avLst/>
          </a:prstGeom>
        </p:spPr>
      </p:pic>
      <p:pic>
        <p:nvPicPr>
          <p:cNvPr id="27" name="Image 26">
            <a:extLst>
              <a:ext uri="{FF2B5EF4-FFF2-40B4-BE49-F238E27FC236}">
                <a16:creationId xmlns:a16="http://schemas.microsoft.com/office/drawing/2014/main" id="{073DF0C2-9DAE-4679-A6F5-A57491C388DD}"/>
              </a:ext>
            </a:extLst>
          </p:cNvPr>
          <p:cNvPicPr>
            <a:picLocks noChangeAspect="1"/>
          </p:cNvPicPr>
          <p:nvPr/>
        </p:nvPicPr>
        <p:blipFill>
          <a:blip r:embed="rId9"/>
          <a:stretch>
            <a:fillRect/>
          </a:stretch>
        </p:blipFill>
        <p:spPr>
          <a:xfrm>
            <a:off x="9574963" y="6264855"/>
            <a:ext cx="533956" cy="543492"/>
          </a:xfrm>
          <a:prstGeom prst="rect">
            <a:avLst/>
          </a:prstGeom>
        </p:spPr>
      </p:pic>
      <p:grpSp>
        <p:nvGrpSpPr>
          <p:cNvPr id="14" name="Groupe 13">
            <a:extLst>
              <a:ext uri="{FF2B5EF4-FFF2-40B4-BE49-F238E27FC236}">
                <a16:creationId xmlns:a16="http://schemas.microsoft.com/office/drawing/2014/main" id="{94A36F99-E57D-4C96-8D74-C1074E6AC3A3}"/>
              </a:ext>
            </a:extLst>
          </p:cNvPr>
          <p:cNvGrpSpPr/>
          <p:nvPr/>
        </p:nvGrpSpPr>
        <p:grpSpPr>
          <a:xfrm rot="1415781">
            <a:off x="11045342" y="5664943"/>
            <a:ext cx="979340" cy="1040548"/>
            <a:chOff x="10883591" y="5571442"/>
            <a:chExt cx="979340" cy="1040548"/>
          </a:xfrm>
        </p:grpSpPr>
        <p:pic>
          <p:nvPicPr>
            <p:cNvPr id="16" name="Image 15">
              <a:extLst>
                <a:ext uri="{FF2B5EF4-FFF2-40B4-BE49-F238E27FC236}">
                  <a16:creationId xmlns:a16="http://schemas.microsoft.com/office/drawing/2014/main" id="{86614EC3-BF9F-4B81-A4B3-0DF680F45944}"/>
                </a:ext>
              </a:extLst>
            </p:cNvPr>
            <p:cNvPicPr>
              <a:picLocks noChangeAspect="1"/>
            </p:cNvPicPr>
            <p:nvPr/>
          </p:nvPicPr>
          <p:blipFill>
            <a:blip r:embed="rId10"/>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66AA929E-4AE9-4371-A22C-1BE4103AC57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005748" y="5727562"/>
              <a:ext cx="735026" cy="735026"/>
            </a:xfrm>
            <a:prstGeom prst="rect">
              <a:avLst/>
            </a:prstGeom>
          </p:spPr>
        </p:pic>
      </p:grpSp>
      <p:pic>
        <p:nvPicPr>
          <p:cNvPr id="3" name="Image 2">
            <a:extLst>
              <a:ext uri="{FF2B5EF4-FFF2-40B4-BE49-F238E27FC236}">
                <a16:creationId xmlns:a16="http://schemas.microsoft.com/office/drawing/2014/main" id="{9CDAC94E-6F52-4852-B9BB-9E888C8721FB}"/>
              </a:ext>
            </a:extLst>
          </p:cNvPr>
          <p:cNvPicPr>
            <a:picLocks noChangeAspect="1"/>
          </p:cNvPicPr>
          <p:nvPr/>
        </p:nvPicPr>
        <p:blipFill>
          <a:blip r:embed="rId13"/>
          <a:stretch>
            <a:fillRect/>
          </a:stretch>
        </p:blipFill>
        <p:spPr>
          <a:xfrm rot="16200000">
            <a:off x="-2186852" y="2163670"/>
            <a:ext cx="6806321" cy="24789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696705" y="360719"/>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fr-FR" dirty="0"/>
              <a:t>Pilier 4</a:t>
            </a:r>
            <a:r>
              <a:rPr lang="en-US" kern="1200" dirty="0">
                <a:latin typeface="Calibri Light" panose="020F0302020204030204" pitchFamily="34" charset="0"/>
                <a:ea typeface="+mj-ea"/>
                <a:cs typeface="Calibri Light" panose="020F0302020204030204" pitchFamily="34" charset="0"/>
                <a:sym typeface="Arial"/>
              </a:rPr>
              <a:t>– description des Standards</a:t>
            </a:r>
            <a:endParaRPr dirty="0"/>
          </a:p>
        </p:txBody>
      </p:sp>
      <p:sp>
        <p:nvSpPr>
          <p:cNvPr id="330" name="Google Shape;330;p15"/>
          <p:cNvSpPr txBox="1">
            <a:spLocks noGrp="1"/>
          </p:cNvSpPr>
          <p:nvPr>
            <p:ph sz="half" idx="1"/>
          </p:nvPr>
        </p:nvSpPr>
        <p:spPr>
          <a:xfrm>
            <a:off x="2696705" y="1961705"/>
            <a:ext cx="422168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ct val="100000"/>
              <a:buNone/>
            </a:pPr>
            <a:r>
              <a:rPr lang="en-US" sz="2400" b="1" dirty="0"/>
              <a:t>St. 24: </a:t>
            </a:r>
            <a:r>
              <a:rPr lang="en-US" sz="2400" b="1" dirty="0" err="1"/>
              <a:t>Santé</a:t>
            </a:r>
            <a:r>
              <a:rPr lang="en-US" sz="2400" b="1" dirty="0"/>
              <a:t> &amp; PE</a:t>
            </a:r>
          </a:p>
          <a:p>
            <a:pPr indent="-457200">
              <a:spcBef>
                <a:spcPts val="0"/>
              </a:spcBef>
              <a:buClr>
                <a:schemeClr val="accent3"/>
              </a:buClr>
              <a:buSzPct val="100000"/>
            </a:pPr>
            <a:endParaRPr lang="en-US" sz="2400" dirty="0"/>
          </a:p>
          <a:p>
            <a:pPr indent="-457200">
              <a:spcBef>
                <a:spcPts val="0"/>
              </a:spcBef>
              <a:buClr>
                <a:schemeClr val="accent3"/>
              </a:buClr>
              <a:buSzPct val="100000"/>
            </a:pPr>
            <a:r>
              <a:rPr lang="en-US" sz="2400" dirty="0" err="1">
                <a:solidFill>
                  <a:schemeClr val="bg2"/>
                </a:solidFill>
                <a:sym typeface="Arial"/>
              </a:rPr>
              <a:t>Caractéristique</a:t>
            </a:r>
            <a:r>
              <a:rPr lang="en-US" sz="2400" dirty="0">
                <a:solidFill>
                  <a:schemeClr val="bg2"/>
                </a:solidFill>
                <a:sym typeface="Arial"/>
              </a:rPr>
              <a:t> </a:t>
            </a:r>
            <a:r>
              <a:rPr lang="en-US" sz="2400" dirty="0" err="1">
                <a:solidFill>
                  <a:schemeClr val="bg2"/>
                </a:solidFill>
                <a:sym typeface="Arial"/>
              </a:rPr>
              <a:t>d’une</a:t>
            </a:r>
            <a:r>
              <a:rPr lang="en-US" sz="2400" dirty="0">
                <a:solidFill>
                  <a:schemeClr val="bg2"/>
                </a:solidFill>
                <a:sym typeface="Arial"/>
              </a:rPr>
              <a:t> </a:t>
            </a:r>
            <a:r>
              <a:rPr lang="fr-FR" sz="2400" dirty="0">
                <a:solidFill>
                  <a:schemeClr val="bg2"/>
                </a:solidFill>
              </a:rPr>
              <a:t>approche intégrée</a:t>
            </a:r>
          </a:p>
          <a:p>
            <a:pPr indent="-457200">
              <a:spcBef>
                <a:spcPts val="0"/>
              </a:spcBef>
              <a:buClr>
                <a:schemeClr val="accent3"/>
              </a:buClr>
              <a:buSzPct val="100000"/>
            </a:pPr>
            <a:r>
              <a:rPr lang="en-US" sz="2400" dirty="0">
                <a:solidFill>
                  <a:schemeClr val="bg2"/>
                </a:solidFill>
                <a:sym typeface="Arial"/>
              </a:rPr>
              <a:t>Identification</a:t>
            </a:r>
          </a:p>
          <a:p>
            <a:pPr indent="-457200">
              <a:spcBef>
                <a:spcPts val="0"/>
              </a:spcBef>
              <a:buClr>
                <a:schemeClr val="accent3"/>
              </a:buClr>
              <a:buSzPct val="100000"/>
            </a:pPr>
            <a:r>
              <a:rPr lang="en-US" sz="2400" dirty="0">
                <a:solidFill>
                  <a:schemeClr val="bg2"/>
                </a:solidFill>
                <a:sym typeface="Arial"/>
              </a:rPr>
              <a:t>Services </a:t>
            </a:r>
            <a:r>
              <a:rPr lang="fr-FR" sz="2400" dirty="0">
                <a:solidFill>
                  <a:schemeClr val="bg2"/>
                </a:solidFill>
              </a:rPr>
              <a:t>adaptées aux enfants</a:t>
            </a:r>
            <a:endParaRPr lang="en-US" sz="2400" dirty="0">
              <a:solidFill>
                <a:schemeClr val="bg2"/>
              </a:solidFill>
              <a:sym typeface="Arial"/>
            </a:endParaRPr>
          </a:p>
          <a:p>
            <a:pPr marL="0" indent="0">
              <a:spcBef>
                <a:spcPts val="0"/>
              </a:spcBef>
              <a:buClr>
                <a:schemeClr val="accent3"/>
              </a:buClr>
              <a:buSzPct val="100000"/>
              <a:buNone/>
            </a:pPr>
            <a:br>
              <a:rPr lang="en-US" sz="2400" dirty="0"/>
            </a:br>
            <a:endParaRPr sz="2400" dirty="0"/>
          </a:p>
          <a:p>
            <a:pPr marL="0" lvl="0" indent="0" algn="l" rtl="0">
              <a:lnSpc>
                <a:spcPct val="90000"/>
              </a:lnSpc>
              <a:spcBef>
                <a:spcPts val="1000"/>
              </a:spcBef>
              <a:spcAft>
                <a:spcPts val="0"/>
              </a:spcAft>
              <a:buClr>
                <a:schemeClr val="accent3"/>
              </a:buClr>
              <a:buSzPct val="100000"/>
              <a:buNone/>
            </a:pPr>
            <a:endParaRPr lang="en-US" sz="2400" dirty="0">
              <a:latin typeface="Arial"/>
              <a:ea typeface="Arial"/>
              <a:cs typeface="Arial"/>
              <a:sym typeface="Aria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212537" y="2279543"/>
            <a:ext cx="5181600" cy="43513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t>St. 25: Nutrition &amp; PE</a:t>
            </a:r>
          </a:p>
          <a:p>
            <a:pPr marL="0" indent="0">
              <a:buClr>
                <a:schemeClr val="accent3"/>
              </a:buClr>
              <a:buSzPct val="100000"/>
              <a:buNone/>
            </a:pPr>
            <a:endParaRPr lang="en-US" sz="2400" dirty="0">
              <a:latin typeface="Arial"/>
              <a:ea typeface="Arial"/>
              <a:cs typeface="Arial"/>
              <a:sym typeface="Arial"/>
            </a:endParaRPr>
          </a:p>
          <a:p>
            <a:pPr marL="342900" indent="-342900">
              <a:buClr>
                <a:schemeClr val="accent3"/>
              </a:buClr>
              <a:buSzPct val="100000"/>
            </a:pPr>
            <a:r>
              <a:rPr lang="en-US" sz="2400" dirty="0">
                <a:solidFill>
                  <a:schemeClr val="bg2"/>
                </a:solidFill>
              </a:rPr>
              <a:t>Population &amp; </a:t>
            </a:r>
            <a:r>
              <a:rPr lang="en-US" sz="2400" dirty="0" err="1">
                <a:solidFill>
                  <a:schemeClr val="bg2"/>
                </a:solidFill>
              </a:rPr>
              <a:t>vulnerabilité</a:t>
            </a:r>
            <a:endParaRPr lang="en-US" sz="2400" dirty="0">
              <a:solidFill>
                <a:schemeClr val="bg2"/>
              </a:solidFill>
            </a:endParaRPr>
          </a:p>
          <a:p>
            <a:pPr marL="342900" indent="-342900">
              <a:buClr>
                <a:schemeClr val="accent3"/>
              </a:buClr>
              <a:buSzPct val="100000"/>
            </a:pPr>
            <a:r>
              <a:rPr lang="en-US" sz="2400" dirty="0" err="1">
                <a:solidFill>
                  <a:schemeClr val="bg2"/>
                </a:solidFill>
                <a:sym typeface="Arial"/>
              </a:rPr>
              <a:t>Opportunités</a:t>
            </a:r>
            <a:r>
              <a:rPr lang="en-US" sz="2400" dirty="0">
                <a:solidFill>
                  <a:schemeClr val="bg2"/>
                </a:solidFill>
                <a:sym typeface="Arial"/>
              </a:rPr>
              <a:t>:</a:t>
            </a:r>
          </a:p>
          <a:p>
            <a:pPr marL="457200" lvl="1" indent="0">
              <a:buClr>
                <a:schemeClr val="accent3"/>
              </a:buClr>
              <a:buSzPct val="100000"/>
              <a:buNone/>
            </a:pPr>
            <a:r>
              <a:rPr lang="fr-FR" dirty="0"/>
              <a:t>Référencement</a:t>
            </a:r>
            <a:endParaRPr lang="en-US" dirty="0">
              <a:solidFill>
                <a:schemeClr val="bg2"/>
              </a:solidFill>
              <a:sym typeface="Arial"/>
            </a:endParaRPr>
          </a:p>
          <a:p>
            <a:pPr marL="457200" lvl="1" indent="0">
              <a:buClr>
                <a:schemeClr val="accent3"/>
              </a:buClr>
              <a:buSzPct val="100000"/>
              <a:buNone/>
            </a:pPr>
            <a:r>
              <a:rPr lang="en-US" dirty="0"/>
              <a:t>points </a:t>
            </a:r>
            <a:r>
              <a:rPr lang="en-US" dirty="0" err="1"/>
              <a:t>focaux</a:t>
            </a:r>
            <a:r>
              <a:rPr lang="en-US" dirty="0"/>
              <a:t> de PE</a:t>
            </a:r>
          </a:p>
          <a:p>
            <a:pPr marL="457200" lvl="1" indent="0">
              <a:buClr>
                <a:schemeClr val="accent3"/>
              </a:buClr>
              <a:buSzPct val="100000"/>
              <a:buNone/>
            </a:pPr>
            <a:r>
              <a:rPr lang="fr-FR" dirty="0"/>
              <a:t>espaces polyvalents </a:t>
            </a:r>
            <a:r>
              <a:rPr lang="en-US" dirty="0"/>
              <a:t>…</a:t>
            </a:r>
          </a:p>
          <a:p>
            <a:pPr marL="0" indent="0">
              <a:buClr>
                <a:schemeClr val="accent3"/>
              </a:buClr>
              <a:buSzPct val="100000"/>
              <a:buNone/>
            </a:pPr>
            <a:br>
              <a:rPr lang="en-US" sz="2400" dirty="0"/>
            </a:br>
            <a:endParaRPr lang="en-US" sz="2400" dirty="0"/>
          </a:p>
        </p:txBody>
      </p:sp>
      <p:pic>
        <p:nvPicPr>
          <p:cNvPr id="5" name="Image 4">
            <a:extLst>
              <a:ext uri="{FF2B5EF4-FFF2-40B4-BE49-F238E27FC236}">
                <a16:creationId xmlns:a16="http://schemas.microsoft.com/office/drawing/2014/main" id="{E5A9A8B2-86EF-430B-884B-60C7033E6FA8}"/>
              </a:ext>
            </a:extLst>
          </p:cNvPr>
          <p:cNvPicPr>
            <a:picLocks noChangeAspect="1"/>
          </p:cNvPicPr>
          <p:nvPr/>
        </p:nvPicPr>
        <p:blipFill>
          <a:blip r:embed="rId3"/>
          <a:stretch>
            <a:fillRect/>
          </a:stretch>
        </p:blipFill>
        <p:spPr>
          <a:xfrm>
            <a:off x="3642429" y="4934356"/>
            <a:ext cx="706008" cy="810173"/>
          </a:xfrm>
          <a:prstGeom prst="rect">
            <a:avLst/>
          </a:prstGeom>
        </p:spPr>
      </p:pic>
      <p:pic>
        <p:nvPicPr>
          <p:cNvPr id="8" name="Image 7">
            <a:extLst>
              <a:ext uri="{FF2B5EF4-FFF2-40B4-BE49-F238E27FC236}">
                <a16:creationId xmlns:a16="http://schemas.microsoft.com/office/drawing/2014/main" id="{E33A5F4C-10D8-4C59-BA90-027A782F6184}"/>
              </a:ext>
            </a:extLst>
          </p:cNvPr>
          <p:cNvPicPr>
            <a:picLocks noChangeAspect="1"/>
          </p:cNvPicPr>
          <p:nvPr/>
        </p:nvPicPr>
        <p:blipFill rotWithShape="1">
          <a:blip r:embed="rId4"/>
          <a:srcRect t="21240"/>
          <a:stretch/>
        </p:blipFill>
        <p:spPr>
          <a:xfrm>
            <a:off x="4330921" y="4196345"/>
            <a:ext cx="822336" cy="734676"/>
          </a:xfrm>
          <a:prstGeom prst="rect">
            <a:avLst/>
          </a:prstGeom>
        </p:spPr>
      </p:pic>
      <p:pic>
        <p:nvPicPr>
          <p:cNvPr id="10" name="Image 9">
            <a:extLst>
              <a:ext uri="{FF2B5EF4-FFF2-40B4-BE49-F238E27FC236}">
                <a16:creationId xmlns:a16="http://schemas.microsoft.com/office/drawing/2014/main" id="{C20AA619-7A84-42AF-8826-AEC819219EED}"/>
              </a:ext>
            </a:extLst>
          </p:cNvPr>
          <p:cNvPicPr>
            <a:picLocks noChangeAspect="1"/>
          </p:cNvPicPr>
          <p:nvPr/>
        </p:nvPicPr>
        <p:blipFill>
          <a:blip r:embed="rId5"/>
          <a:stretch>
            <a:fillRect/>
          </a:stretch>
        </p:blipFill>
        <p:spPr>
          <a:xfrm>
            <a:off x="5019413" y="4931021"/>
            <a:ext cx="822336" cy="791879"/>
          </a:xfrm>
          <a:prstGeom prst="rect">
            <a:avLst/>
          </a:prstGeom>
        </p:spPr>
      </p:pic>
      <p:pic>
        <p:nvPicPr>
          <p:cNvPr id="13" name="Image 12">
            <a:extLst>
              <a:ext uri="{FF2B5EF4-FFF2-40B4-BE49-F238E27FC236}">
                <a16:creationId xmlns:a16="http://schemas.microsoft.com/office/drawing/2014/main" id="{818C5B31-4EDF-4079-A114-026D18F254B4}"/>
              </a:ext>
            </a:extLst>
          </p:cNvPr>
          <p:cNvPicPr>
            <a:picLocks noChangeAspect="1"/>
          </p:cNvPicPr>
          <p:nvPr/>
        </p:nvPicPr>
        <p:blipFill>
          <a:blip r:embed="rId6"/>
          <a:stretch>
            <a:fillRect/>
          </a:stretch>
        </p:blipFill>
        <p:spPr>
          <a:xfrm>
            <a:off x="11139678" y="2830388"/>
            <a:ext cx="822336" cy="1197224"/>
          </a:xfrm>
          <a:prstGeom prst="rect">
            <a:avLst/>
          </a:prstGeom>
        </p:spPr>
      </p:pic>
      <p:pic>
        <p:nvPicPr>
          <p:cNvPr id="14" name="Image 13">
            <a:extLst>
              <a:ext uri="{FF2B5EF4-FFF2-40B4-BE49-F238E27FC236}">
                <a16:creationId xmlns:a16="http://schemas.microsoft.com/office/drawing/2014/main" id="{799D632A-9EDF-4C9B-8A86-3D670614C4FD}"/>
              </a:ext>
            </a:extLst>
          </p:cNvPr>
          <p:cNvPicPr>
            <a:picLocks noChangeAspect="1"/>
          </p:cNvPicPr>
          <p:nvPr/>
        </p:nvPicPr>
        <p:blipFill>
          <a:blip r:embed="rId7"/>
          <a:stretch>
            <a:fillRect/>
          </a:stretch>
        </p:blipFill>
        <p:spPr>
          <a:xfrm rot="16200000">
            <a:off x="-2186852" y="2163670"/>
            <a:ext cx="6806321" cy="24789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xEl>
                                              <p:pRg st="2" end="2"/>
                                            </p:txEl>
                                          </p:spTgt>
                                        </p:tgtEl>
                                        <p:attrNameLst>
                                          <p:attrName>style.visibility</p:attrName>
                                        </p:attrNameLst>
                                      </p:cBhvr>
                                      <p:to>
                                        <p:strVal val="visible"/>
                                      </p:to>
                                    </p:set>
                                    <p:animEffect transition="in" filter="fade">
                                      <p:cBhvr>
                                        <p:cTn id="44" dur="1000"/>
                                        <p:tgtEl>
                                          <p:spTgt spid="6">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6">
                                            <p:txEl>
                                              <p:pRg st="3" end="3"/>
                                            </p:txEl>
                                          </p:spTgt>
                                        </p:tgtEl>
                                        <p:attrNameLst>
                                          <p:attrName>style.visibility</p:attrName>
                                        </p:attrNameLst>
                                      </p:cBhvr>
                                      <p:to>
                                        <p:strVal val="visible"/>
                                      </p:to>
                                    </p:set>
                                    <p:animEffect transition="in" filter="fade">
                                      <p:cBhvr>
                                        <p:cTn id="53" dur="1000"/>
                                        <p:tgtEl>
                                          <p:spTgt spid="6">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
                                            <p:txEl>
                                              <p:pRg st="4" end="4"/>
                                            </p:txEl>
                                          </p:spTgt>
                                        </p:tgtEl>
                                        <p:attrNameLst>
                                          <p:attrName>style.visibility</p:attrName>
                                        </p:attrNameLst>
                                      </p:cBhvr>
                                      <p:to>
                                        <p:strVal val="visible"/>
                                      </p:to>
                                    </p:set>
                                    <p:animEffect transition="in" filter="fade">
                                      <p:cBhvr>
                                        <p:cTn id="58" dur="1000"/>
                                        <p:tgtEl>
                                          <p:spTgt spid="6">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
                                            <p:txEl>
                                              <p:pRg st="5" end="5"/>
                                            </p:txEl>
                                          </p:spTgt>
                                        </p:tgtEl>
                                        <p:attrNameLst>
                                          <p:attrName>style.visibility</p:attrName>
                                        </p:attrNameLst>
                                      </p:cBhvr>
                                      <p:to>
                                        <p:strVal val="visible"/>
                                      </p:to>
                                    </p:set>
                                    <p:animEffect transition="in" filter="fade">
                                      <p:cBhvr>
                                        <p:cTn id="63" dur="1000"/>
                                        <p:tgtEl>
                                          <p:spTgt spid="6">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6">
                                            <p:txEl>
                                              <p:pRg st="6" end="6"/>
                                            </p:txEl>
                                          </p:spTgt>
                                        </p:tgtEl>
                                        <p:attrNameLst>
                                          <p:attrName>style.visibility</p:attrName>
                                        </p:attrNameLst>
                                      </p:cBhvr>
                                      <p:to>
                                        <p:strVal val="visible"/>
                                      </p:to>
                                    </p:set>
                                    <p:animEffect transition="in" filter="fade">
                                      <p:cBhvr>
                                        <p:cTn id="68" dur="1000"/>
                                        <p:tgtEl>
                                          <p:spTgt spid="6">
                                            <p:txEl>
                                              <p:pRg st="6" end="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6">
                                            <p:txEl>
                                              <p:pRg st="7" end="7"/>
                                            </p:txEl>
                                          </p:spTgt>
                                        </p:tgtEl>
                                        <p:attrNameLst>
                                          <p:attrName>style.visibility</p:attrName>
                                        </p:attrNameLst>
                                      </p:cBhvr>
                                      <p:to>
                                        <p:strVal val="visible"/>
                                      </p:to>
                                    </p:set>
                                    <p:animEffect transition="in" filter="fade">
                                      <p:cBhvr>
                                        <p:cTn id="73" dur="1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3561</TotalTime>
  <Words>5082</Words>
  <Application>Microsoft Office PowerPoint</Application>
  <PresentationFormat>Widescreen</PresentationFormat>
  <Paragraphs>318</Paragraphs>
  <Slides>12</Slides>
  <Notes>12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HelveticaNeue-LightItalic-Identity-H</vt:lpstr>
      <vt:lpstr>CMSY9</vt:lpstr>
      <vt:lpstr>Arial</vt:lpstr>
      <vt:lpstr>HelveticaNeue-Light-Identity-H</vt:lpstr>
      <vt:lpstr>Symbol</vt:lpstr>
      <vt:lpstr>Calibri Light</vt:lpstr>
      <vt:lpstr>Helvetica Neue</vt:lpstr>
      <vt:lpstr>Calibri</vt:lpstr>
      <vt:lpstr>Wingdings</vt:lpstr>
      <vt:lpstr>HelveticaNeue-Roman-Identity-H</vt:lpstr>
      <vt:lpstr>Times New Roman</vt:lpstr>
      <vt:lpstr>Office Theme</vt:lpstr>
      <vt:lpstr>Standards Minimums pour la Protection de l’Enfance dans l’Action Humanitaire. - SMPE -</vt:lpstr>
      <vt:lpstr>But des Standards </vt:lpstr>
      <vt:lpstr>PowerPoint Presentation</vt:lpstr>
      <vt:lpstr>Travailler Ensemble</vt:lpstr>
      <vt:lpstr>Standards spécifiques au secteur</vt:lpstr>
      <vt:lpstr>Pilier 4 - Approches</vt:lpstr>
      <vt:lpstr>Pilier 4 : Actions Comunes à tous les Secteurs</vt:lpstr>
      <vt:lpstr>Pilier 4 – description des Standards</vt:lpstr>
      <vt:lpstr>Pilier 4– description des Standards</vt:lpstr>
      <vt:lpstr>Pilier 4– description des Standards</vt:lpstr>
      <vt:lpstr>Exemples de la Région</vt:lpstr>
      <vt:lpstr> Vous avez besoin de plus que la  version papier?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125</cp:revision>
  <dcterms:created xsi:type="dcterms:W3CDTF">2017-12-20T18:51:03Z</dcterms:created>
  <dcterms:modified xsi:type="dcterms:W3CDTF">2022-12-06T06:02:07Z</dcterms:modified>
</cp:coreProperties>
</file>