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0"/>
  </p:notesMasterIdLst>
  <p:sldIdLst>
    <p:sldId id="288" r:id="rId2"/>
    <p:sldId id="293" r:id="rId3"/>
    <p:sldId id="290" r:id="rId4"/>
    <p:sldId id="307" r:id="rId5"/>
    <p:sldId id="308" r:id="rId6"/>
    <p:sldId id="309" r:id="rId7"/>
    <p:sldId id="291" r:id="rId8"/>
    <p:sldId id="296" r:id="rId9"/>
  </p:sldIdLst>
  <p:sldSz cx="12192000" cy="6858000"/>
  <p:notesSz cx="6858000" cy="9144000"/>
  <p:embeddedFontLst>
    <p:embeddedFont>
      <p:font typeface="Calibri" panose="020F0502020204030204" pitchFamily="34" charset="0"/>
      <p:regular r:id="rId11"/>
      <p:bold r:id="rId12"/>
      <p:italic r:id="rId13"/>
      <p:boldItalic r:id="rId14"/>
    </p:embeddedFont>
    <p:embeddedFont>
      <p:font typeface="Helvetica Neue" panose="020B0604020202020204" charset="0"/>
      <p:regular r:id="rId15"/>
      <p:bold r:id="rId16"/>
      <p:italic r:id="rId17"/>
      <p:boldItalic r:id="rId18"/>
    </p:embeddedFont>
    <p:embeddedFont>
      <p:font typeface="Ink Free" panose="03080402000500000000" pitchFamily="66" charset="0"/>
      <p:regular r:id="rId1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7" roundtripDataSignature="AMtx7mjgNgPNG84gPBKoGaDldmcRNtozJ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sanna Davies" initials="SD" lastIdx="28"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48594" autoAdjust="0"/>
  </p:normalViewPr>
  <p:slideViewPr>
    <p:cSldViewPr snapToGrid="0">
      <p:cViewPr varScale="1">
        <p:scale>
          <a:sx n="38" d="100"/>
          <a:sy n="38" d="100"/>
        </p:scale>
        <p:origin x="1764" y="56"/>
      </p:cViewPr>
      <p:guideLst>
        <p:guide orient="horz" pos="2160"/>
        <p:guide pos="384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font" Target="fonts/font8.fntdata"/><Relationship Id="rId39" Type="http://schemas.openxmlformats.org/officeDocument/2006/relationships/presProps" Target="presProps.xml"/><Relationship Id="rId3" Type="http://schemas.openxmlformats.org/officeDocument/2006/relationships/slide" Target="slides/slide2.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font" Target="fonts/font7.fntdata"/><Relationship Id="rId38"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font" Target="fonts/font6.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37" Type="http://customschemas.google.com/relationships/presentationmetadata" Target="meta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5.fntdata"/><Relationship Id="rId10" Type="http://schemas.openxmlformats.org/officeDocument/2006/relationships/notesMaster" Target="notesMasters/notesMaster1.xml"/><Relationship Id="rId19"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b="1" dirty="0"/>
              <a:t>Facilitateurs</a:t>
            </a:r>
            <a:r>
              <a:rPr lang="fr-FR" b="0"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fr-FR" b="0" dirty="0"/>
              <a:t>Cette présentation est destinée à tous les </a:t>
            </a:r>
            <a:r>
              <a:rPr lang="fr-FR" b="0" u="sng" dirty="0"/>
              <a:t>utilisateurs potentiels </a:t>
            </a:r>
            <a:r>
              <a:rPr lang="fr-FR" b="0" dirty="0"/>
              <a:t>des SMPE. Il s’adresse principalement au personnel de la protection de l’enfance. Pensez donc à élargir certaines questions ou à fournir davantage de détails si des collègues d’autres secteurs se joignent à vous.</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b="0"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b="0" i="1" dirty="0"/>
              <a:t>On suppose que le groupe compte environ 20 personnes et que tout le monde dans la salle se connaît (peut-être des collègues de votre agence ou du groupe de coordination). Sinon, ajoutez 5 minutes pour des introductions rapides.</a:t>
            </a:r>
          </a:p>
          <a:p>
            <a:pPr marL="0" lvl="0" indent="0" algn="l" rtl="0">
              <a:spcBef>
                <a:spcPts val="0"/>
              </a:spcBef>
              <a:spcAft>
                <a:spcPts val="0"/>
              </a:spcAft>
              <a:buNone/>
            </a:pPr>
            <a:endParaRPr lang="es-ES" i="1" dirty="0"/>
          </a:p>
          <a:p>
            <a:r>
              <a:rPr lang="fr-FR" b="0" i="1" dirty="0"/>
              <a:t>PREPAREZ: un tableau de papier avec les </a:t>
            </a:r>
            <a:r>
              <a:rPr lang="fr-FR" b="1" i="1" dirty="0"/>
              <a:t>objectifs</a:t>
            </a:r>
            <a:r>
              <a:rPr lang="fr-FR" b="0" i="1" dirty="0"/>
              <a:t> de la session</a:t>
            </a: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A la fin de la session, les participants seront capables de : </a:t>
            </a:r>
            <a:endParaRPr lang="fr-FR" b="0" i="1" dirty="0"/>
          </a:p>
          <a:p>
            <a:pPr marL="171450" indent="-171450">
              <a:buFont typeface="Arial"/>
              <a:buChar char="•"/>
            </a:pPr>
            <a:r>
              <a:rPr lang="fr-FR" b="0" dirty="0">
                <a:solidFill>
                  <a:srgbClr val="FF0000"/>
                </a:solidFill>
              </a:rPr>
              <a:t>Décrire la structure des SMPE et spécialement du Pilier 3</a:t>
            </a:r>
          </a:p>
          <a:p>
            <a:pPr marL="171450" indent="-171450">
              <a:buFont typeface="Arial"/>
              <a:buChar char="•"/>
            </a:pPr>
            <a:r>
              <a:rPr lang="fr-FR" b="0" dirty="0">
                <a:solidFill>
                  <a:srgbClr val="FF0000"/>
                </a:solidFill>
              </a:rPr>
              <a:t>Montrer comment et pourquoi on utilise le manuel</a:t>
            </a:r>
          </a:p>
          <a:p>
            <a:pPr marL="0" lvl="0" indent="0" algn="l" rtl="0">
              <a:spcBef>
                <a:spcPts val="0"/>
              </a:spcBef>
              <a:spcAft>
                <a:spcPts val="0"/>
              </a:spcAft>
              <a:buFont typeface="Arial" panose="020B0604020202020204" pitchFamily="34" charset="0"/>
              <a:buNone/>
            </a:pPr>
            <a:endParaRPr lang="es-ES" dirty="0"/>
          </a:p>
          <a:p>
            <a:pPr marL="0" lvl="0" indent="0" algn="l" rtl="0">
              <a:spcBef>
                <a:spcPts val="0"/>
              </a:spcBef>
              <a:spcAft>
                <a:spcPts val="0"/>
              </a:spcAft>
              <a:buFont typeface="Arial" panose="020B0604020202020204" pitchFamily="34" charset="0"/>
              <a:buNone/>
            </a:pPr>
            <a:r>
              <a:rPr lang="fr-FR" dirty="0"/>
              <a:t>REMARQUE : si vous avez déjà effectué une session sur les piliers 1 et 2, ignorez les diapositives 2 et 9</a:t>
            </a:r>
            <a:endParaRPr lang="es-ES" dirty="0"/>
          </a:p>
          <a:p>
            <a:pPr marL="0" lvl="0" indent="0" algn="l" rtl="0">
              <a:spcBef>
                <a:spcPts val="0"/>
              </a:spcBef>
              <a:spcAft>
                <a:spcPts val="0"/>
              </a:spcAft>
              <a:buFont typeface="Arial" panose="020B0604020202020204" pitchFamily="34" charset="0"/>
              <a:buNone/>
            </a:pPr>
            <a:endParaRPr lang="es-ES" dirty="0"/>
          </a:p>
          <a:p>
            <a:pPr marL="0" lvl="0" indent="0" algn="l" rtl="0">
              <a:spcBef>
                <a:spcPts val="0"/>
              </a:spcBef>
              <a:spcAft>
                <a:spcPts val="0"/>
              </a:spcAft>
              <a:buFont typeface="Arial" panose="020B0604020202020204" pitchFamily="34" charset="0"/>
              <a:buNone/>
            </a:pPr>
            <a:r>
              <a:rPr lang="fr-FR" b="1" dirty="0"/>
              <a:t>ASTUCE : Les diapositives sont animées </a:t>
            </a:r>
            <a:r>
              <a:rPr lang="fr-FR" dirty="0"/>
              <a:t>-&gt; à chaque clic vous faites apparaître quelques mots, un titre ou une image sur la diapositive. Lisez les notes correspondantes dans les notes de l'animateur, avant de montrer le contenu suivant, afin que les participants aient le temps de traiter ce qui est dit et de lire chaque point. </a:t>
            </a:r>
            <a:endParaRPr lang="es-ES" dirty="0"/>
          </a:p>
          <a:p>
            <a:pPr marL="0" lvl="0" indent="0" algn="l" rtl="0">
              <a:spcBef>
                <a:spcPts val="0"/>
              </a:spcBef>
              <a:spcAft>
                <a:spcPts val="0"/>
              </a:spcAft>
              <a:buNone/>
            </a:pPr>
            <a:endParaRPr lang="en-US" i="1" dirty="0"/>
          </a:p>
          <a:p>
            <a:pPr>
              <a:lnSpc>
                <a:spcPct val="107000"/>
              </a:lnSpc>
              <a:spcAft>
                <a:spcPts val="800"/>
              </a:spcAft>
            </a:pPr>
            <a:endParaRPr lang="fr-FR" sz="1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1</a:t>
            </a:fld>
            <a:endParaRPr lang="fr-FR"/>
          </a:p>
        </p:txBody>
      </p:sp>
    </p:spTree>
    <p:extLst>
      <p:ext uri="{BB962C8B-B14F-4D97-AF65-F5344CB8AC3E}">
        <p14:creationId xmlns:p14="http://schemas.microsoft.com/office/powerpoint/2010/main" val="13439711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fr-FR" dirty="0"/>
              <a:t>Les donateurs, les gouvernements locaux, les collègues d'autres secteurs et nos bénéficiaires eux-mêmes veulent savoir ce que nous faisons et pourquoi. Les SMPE / « CPMS » sont notre référence. Ils sont le principal moyen d'opérationnaliser ou de concrétiser les droits de l'enfant dans la pratique de l'intervention humanitaire. </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Il s'agit d'un outil collaboratif et inter-agences, qui s'articule avec d'autres initiatives, telles que les normes humanitaires fondamentales et les normes d'inclusion humanitaire.</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Chaque fois que cela est pertinent, les SMPE/ CPMS s'alignent sur les 7 stratégies d'INSPIRE pour mettre fin à la violence contre les enfants - les icônes de l'initiative sont d'ailleurs dispersées dans le texte. En outre, la norme humanitaire fondamentale sur la qualité et la responsabilité est mise en évidence dans l'introduction et résonne dans tout le manuel.</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La contextualisation est encouragée et peut créer une appropriation des normes à tous les niveaux. Elle permet à un large éventail d'acteurs de mieux comprendre la protection de l'enfance dans un contexte spécifique. Les groupes de coordination nationaux sont donc encouragés à adapter les SMPE. Veuillez en discuter avec vos collègues au niveau local, puis demandez conseil à l'équipe mondiale du CPMS. Regardez la vidéo de contextualisation sur la chaîne </a:t>
            </a:r>
            <a:r>
              <a:rPr lang="fr-FR" dirty="0" err="1"/>
              <a:t>youtube</a:t>
            </a:r>
            <a:r>
              <a:rPr lang="fr-FR" dirty="0"/>
              <a:t> de l'Alliance.</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ENCADRÉ : Les SMPE visent à améliorer la qualité et la responsabilité de notre programmation et à accroître l'impact pour la protection et le bien-être des enfants dans l'action humanitaire (contextes de déplacement interne et de réfugiés), en établissant des principes, des preuves, une prévention et des objectifs communs à atteindre. Ils constituent une synthèse des bonnes pratiques et de l'apprentissage à ce jour</a:t>
            </a:r>
          </a:p>
        </p:txBody>
      </p:sp>
      <p:sp>
        <p:nvSpPr>
          <p:cNvPr id="258" name="Google Shape;25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fr-FR" sz="1800" dirty="0">
                <a:effectLst/>
                <a:latin typeface="Times New Roman" panose="02020603050405020304" pitchFamily="18" charset="0"/>
                <a:ea typeface="Times New Roman" panose="02020603050405020304" pitchFamily="18" charset="0"/>
              </a:rPr>
              <a:t>Voici une présentation de la structure des SMPE : il y a 28 Standards répartis en quatre piliers, et les 10 principes de la protection de l’enfance dans l’action humanitaire y sont intégrés. </a:t>
            </a:r>
          </a:p>
          <a:p>
            <a:r>
              <a:rPr lang="fr-FR" sz="1800" dirty="0">
                <a:effectLst/>
                <a:latin typeface="Times New Roman" panose="02020603050405020304" pitchFamily="18" charset="0"/>
                <a:ea typeface="Times New Roman" panose="02020603050405020304" pitchFamily="18" charset="0"/>
              </a:rPr>
              <a:t>Vous trouverez cette présentation à la fin des SMPE. Elle permet de trouver rapidement le ou les sujets qui vous intéressent dans le guide. »</a:t>
            </a:r>
          </a:p>
          <a:p>
            <a:pPr marL="0" lvl="0" indent="0" algn="l" rtl="0">
              <a:spcBef>
                <a:spcPts val="0"/>
              </a:spcBef>
              <a:spcAft>
                <a:spcPts val="0"/>
              </a:spcAft>
              <a:buNone/>
            </a:pPr>
            <a:endParaRPr dirty="0"/>
          </a:p>
          <a:p>
            <a:pPr marL="0" lvl="0" indent="0" algn="l" rtl="0">
              <a:spcBef>
                <a:spcPts val="0"/>
              </a:spcBef>
              <a:spcAft>
                <a:spcPts val="0"/>
              </a:spcAft>
              <a:buNone/>
            </a:pPr>
            <a:r>
              <a:rPr lang="fr-FR" dirty="0"/>
              <a:t>Cette présentation se concentre sur le Standard 10 – sante mentale et </a:t>
            </a:r>
            <a:r>
              <a:rPr lang="fr-FR" dirty="0" err="1"/>
              <a:t>detresse</a:t>
            </a:r>
            <a:r>
              <a:rPr lang="fr-FR" dirty="0"/>
              <a:t> psychosociale</a:t>
            </a:r>
            <a:endParaRPr dirty="0"/>
          </a:p>
        </p:txBody>
      </p:sp>
      <p:sp>
        <p:nvSpPr>
          <p:cNvPr id="285" name="Google Shape;28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dirty="0">
                <a:effectLst/>
                <a:latin typeface="Calibri" panose="020F0502020204030204" pitchFamily="34" charset="0"/>
                <a:ea typeface="Calibri" panose="020F0502020204030204" pitchFamily="34" charset="0"/>
                <a:cs typeface="Arial" panose="020B0604020202020204" pitchFamily="34" charset="0"/>
              </a:rPr>
              <a:t>Ce Standard est compris dans le 2</a:t>
            </a:r>
            <a:r>
              <a:rPr lang="fr-FR" sz="1200" baseline="30000" dirty="0">
                <a:effectLst/>
                <a:latin typeface="Calibri" panose="020F0502020204030204" pitchFamily="34" charset="0"/>
                <a:ea typeface="Calibri" panose="020F0502020204030204" pitchFamily="34" charset="0"/>
                <a:cs typeface="Arial" panose="020B0604020202020204" pitchFamily="34" charset="0"/>
              </a:rPr>
              <a:t>ème</a:t>
            </a:r>
            <a:r>
              <a:rPr lang="fr-FR" sz="1200" dirty="0">
                <a:effectLst/>
                <a:latin typeface="Calibri" panose="020F0502020204030204" pitchFamily="34" charset="0"/>
                <a:ea typeface="Calibri" panose="020F0502020204030204" pitchFamily="34" charset="0"/>
                <a:cs typeface="Arial" panose="020B0604020202020204" pitchFamily="34" charset="0"/>
              </a:rPr>
              <a:t> pilier, qui couvre les sept principaux risques en matière de protection de l’enfance auxquels les enfants font face dans les situations de crise humanitaire. Les sept différents risques sont liés puisqu’ils concernent des risques et des vulnérabilités qui se recoupent. Il n’est pas possible de traiter les risques de manière isolée. </a:t>
            </a:r>
            <a:endParaRPr lang="en-US" sz="1200" dirty="0">
              <a:effectLst/>
              <a:latin typeface="Calibri"/>
              <a:ea typeface="Calibri" panose="020F0502020204030204" pitchFamily="34" charset="0"/>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dirty="0">
              <a:effectLst/>
              <a:latin typeface="Calibri"/>
              <a:ea typeface="Calibri" panose="020F0502020204030204" pitchFamily="34" charset="0"/>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dirty="0">
                <a:effectLst/>
                <a:latin typeface="Calibri" panose="020F0502020204030204" pitchFamily="34" charset="0"/>
                <a:ea typeface="Calibri" panose="020F0502020204030204" pitchFamily="34" charset="0"/>
                <a:cs typeface="Arial" panose="020B0604020202020204" pitchFamily="34" charset="0"/>
              </a:rPr>
              <a:t>Le risque fait référence à la probabilité que des violations et des menaces aux droits des enfants se manifestent et causent préjudice à ces derniers. Pour comprendre le risque auquel est exposé un enfant, il faut comprendre la nature du risque (type de danger, de situation, de menace, etc.) et </a:t>
            </a:r>
            <a:r>
              <a:rPr lang="fr-FR" dirty="0"/>
              <a:t>l'étendue du risque et</a:t>
            </a:r>
            <a:r>
              <a:rPr lang="fr-FR" sz="1200" dirty="0">
                <a:effectLst/>
                <a:latin typeface="Calibri" panose="020F0502020204030204" pitchFamily="34" charset="0"/>
                <a:ea typeface="Calibri" panose="020F0502020204030204" pitchFamily="34" charset="0"/>
                <a:cs typeface="Arial" panose="020B0604020202020204" pitchFamily="34" charset="0"/>
              </a:rPr>
              <a:t> la vulnérabilité individuelle de l’enfant à ce risque </a:t>
            </a:r>
            <a:r>
              <a:rPr lang="fr-FR" dirty="0"/>
              <a:t>mais aussi les stratégies d'adaptation ou de survie des familles/enfants (c'est-à-dire leur résilience et leur capacité à résister au risque). </a:t>
            </a:r>
            <a:r>
              <a:rPr lang="fr-FR" sz="1200" dirty="0">
                <a:effectLst/>
                <a:latin typeface="Calibri" panose="020F0502020204030204" pitchFamily="34" charset="0"/>
                <a:ea typeface="Calibri" panose="020F0502020204030204" pitchFamily="34" charset="0"/>
                <a:cs typeface="Arial" panose="020B0604020202020204" pitchFamily="34" charset="0"/>
              </a:rPr>
              <a:t> (mesure dans laquelle un enfant présente des caractéristiques qui réduisent sa capacité à résister à un impact négatif). </a:t>
            </a:r>
            <a:r>
              <a:rPr lang="fr-FR" dirty="0"/>
              <a:t>La vulnérabilité est comprise comme la mesure dans laquelle un enfant a des caractéristiques qui réduisent sa capacité à résister aux impacts négatifs. Nous devons noter que la vulnérabilité est propre à chaque personne et à chaque situation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fr-FR" sz="1200" dirty="0">
              <a:effectLst/>
              <a:latin typeface="Calibri" panose="020F0502020204030204" pitchFamily="34" charset="0"/>
              <a:ea typeface="Calibri" panose="020F0502020204030204" pitchFamily="34" charset="0"/>
              <a:cs typeface="Arial" panose="020B0604020202020204" pitchFamily="34" charset="0"/>
            </a:endParaRPr>
          </a:p>
          <a:p>
            <a:pPr marL="285750" indent="-285750" algn="l">
              <a:buFont typeface="Arial" panose="020B0604020202020204" pitchFamily="34" charset="0"/>
              <a:buChar char="•"/>
            </a:pPr>
            <a:r>
              <a:rPr lang="fr-FR" sz="1200" b="0" i="0" u="none" strike="noStrike" baseline="0" dirty="0">
                <a:latin typeface="HelveticaNeue-Light-Identity-H"/>
              </a:rPr>
              <a:t>Les crises humanitaires peuvent causer des souffrances sociales et psychologiques immédiates et à long terme chez les enfants et les personnes qui en ont la charge, qui peuvent développer des problèmes de santé mentale nécessitant un </a:t>
            </a:r>
            <a:r>
              <a:rPr lang="es-ES" sz="1200" b="0" i="0" u="none" strike="noStrike" baseline="0" dirty="0" err="1">
                <a:latin typeface="HelveticaNeue-Light-Identity-H"/>
              </a:rPr>
              <a:t>soutien</a:t>
            </a:r>
            <a:r>
              <a:rPr lang="es-ES" sz="1200" b="0" i="0" u="none" strike="noStrike" baseline="0" dirty="0">
                <a:latin typeface="HelveticaNeue-Light-Identity-H"/>
              </a:rPr>
              <a:t> </a:t>
            </a:r>
            <a:r>
              <a:rPr lang="es-ES" sz="1200" b="0" i="0" u="none" strike="noStrike" baseline="0" dirty="0" err="1">
                <a:latin typeface="HelveticaNeue-Light-Identity-H"/>
              </a:rPr>
              <a:t>spécialisé</a:t>
            </a:r>
            <a:r>
              <a:rPr lang="es-ES" sz="1200" b="0" i="0" u="none" strike="noStrike" baseline="0" dirty="0">
                <a:latin typeface="HelveticaNeue-Light-Identity-H"/>
              </a:rPr>
              <a:t>.</a:t>
            </a:r>
          </a:p>
          <a:p>
            <a:pPr marL="285750" indent="-285750" algn="l">
              <a:buFont typeface="Arial" panose="020B0604020202020204" pitchFamily="34" charset="0"/>
              <a:buChar char="•"/>
            </a:pPr>
            <a:r>
              <a:rPr lang="fr-FR" dirty="0"/>
              <a:t>Les acteurs humanitaires doivent donner la priorité aux interventions qui aident à réduire le stress des enfants et des soignants, à promouvoir leur résilience et, le cas échéant, à mettre les enfants en contact avec des services spécialisés. </a:t>
            </a:r>
          </a:p>
          <a:p>
            <a:pPr marL="285750" indent="-285750" algn="l">
              <a:buFont typeface="Arial" panose="020B0604020202020204" pitchFamily="34" charset="0"/>
              <a:buChar char="•"/>
            </a:pPr>
            <a:r>
              <a:rPr lang="fr-FR" dirty="0"/>
              <a:t>Le standard met l'accent sur l'importance des soins et des programmes communautaires à </a:t>
            </a:r>
            <a:r>
              <a:rPr lang="fr-FR" b="1" dirty="0"/>
              <a:t>tous les âges et à tous les stades de développement </a:t>
            </a:r>
            <a:r>
              <a:rPr lang="fr-FR" dirty="0"/>
              <a:t>[</a:t>
            </a:r>
            <a:r>
              <a:rPr lang="en-US" i="1" dirty="0">
                <a:latin typeface="Arial"/>
                <a:ea typeface="Arial"/>
                <a:cs typeface="Arial"/>
                <a:sym typeface="Wingdings" panose="05000000000000000000" pitchFamily="2" charset="2"/>
              </a:rPr>
              <a:t></a:t>
            </a:r>
            <a:r>
              <a:rPr lang="en-US" i="1" dirty="0">
                <a:latin typeface="Arial"/>
                <a:ea typeface="Arial"/>
                <a:cs typeface="Arial"/>
                <a:sym typeface="Arial"/>
              </a:rPr>
              <a:t> </a:t>
            </a:r>
            <a:r>
              <a:rPr lang="fr-FR" dirty="0"/>
              <a:t>icônes de la petite enfance et de l'adolescence] </a:t>
            </a:r>
          </a:p>
          <a:p>
            <a:pPr marL="285750" indent="-285750" algn="l">
              <a:buFont typeface="Arial" panose="020B0604020202020204" pitchFamily="34" charset="0"/>
              <a:buChar char="•"/>
            </a:pPr>
            <a:r>
              <a:rPr lang="fr-FR" dirty="0"/>
              <a:t>Il souligne également l'importance d'adapter les options de prestation de services en intervention psychosociale à la nature de la crise. </a:t>
            </a:r>
          </a:p>
          <a:p>
            <a:pPr marL="0" indent="0" algn="l">
              <a:buFont typeface="Arial" panose="020B0604020202020204" pitchFamily="34" charset="0"/>
              <a:buNone/>
            </a:pPr>
            <a:r>
              <a:rPr lang="fr-FR" dirty="0"/>
              <a:t>Par exemple</a:t>
            </a:r>
            <a:r>
              <a:rPr lang="fr-FR" sz="1200" b="0" i="0" u="none" strike="noStrike" baseline="0" dirty="0">
                <a:latin typeface="HelveticaNeue-Light-Identity-H"/>
              </a:rPr>
              <a:t>, les activités de groupe peuvent être impossible durant des </a:t>
            </a:r>
            <a:r>
              <a:rPr lang="fr-FR" sz="1200" b="1" i="0" u="none" strike="noStrike" baseline="0" dirty="0">
                <a:latin typeface="HelveticaNeue-Light-Identity-H"/>
              </a:rPr>
              <a:t>épidémies de maladies contagieuses </a:t>
            </a:r>
            <a:r>
              <a:rPr lang="fr-FR" sz="1200" b="0" i="0" u="none" strike="noStrike" baseline="0" dirty="0">
                <a:latin typeface="HelveticaNeue-Light-Identity-H"/>
              </a:rPr>
              <a:t>( besoin de choisir les interventions basées sur la communauté, à domicile ou en tête-à-tête). Dans un contexte impliquant des </a:t>
            </a:r>
            <a:r>
              <a:rPr lang="fr-FR" sz="1200" b="1" i="0" u="none" strike="noStrike" baseline="0" dirty="0">
                <a:latin typeface="HelveticaNeue-Light-Identity-H"/>
              </a:rPr>
              <a:t>réfugiés ou des déplacés</a:t>
            </a:r>
            <a:r>
              <a:rPr lang="fr-FR" sz="1200" b="0" i="0" u="none" strike="noStrike" baseline="0" dirty="0">
                <a:latin typeface="HelveticaNeue-Light-Identity-H"/>
              </a:rPr>
              <a:t>, les structures communautaires pourraient être affaiblies (il faut encourager la cohésion communautaire comme premier pas) </a:t>
            </a:r>
            <a:r>
              <a:rPr lang="en-US" i="1" dirty="0"/>
              <a:t>[</a:t>
            </a:r>
            <a:r>
              <a:rPr lang="en-US" i="1" dirty="0">
                <a:latin typeface="Arial"/>
                <a:ea typeface="Arial"/>
                <a:cs typeface="Arial"/>
                <a:sym typeface="Wingdings" panose="05000000000000000000" pitchFamily="2" charset="2"/>
              </a:rPr>
              <a:t></a:t>
            </a:r>
            <a:r>
              <a:rPr lang="en-US" i="1" dirty="0">
                <a:latin typeface="Arial"/>
                <a:ea typeface="Arial"/>
                <a:cs typeface="Arial"/>
                <a:sym typeface="Arial"/>
              </a:rPr>
              <a:t> </a:t>
            </a:r>
            <a:r>
              <a:rPr lang="en-US" i="1" dirty="0" err="1">
                <a:latin typeface="Arial"/>
                <a:ea typeface="Arial"/>
                <a:cs typeface="Arial"/>
                <a:sym typeface="Arial"/>
              </a:rPr>
              <a:t>icones</a:t>
            </a:r>
            <a:r>
              <a:rPr lang="en-US" i="1" dirty="0"/>
              <a:t>] </a:t>
            </a:r>
            <a:endParaRPr lang="en-US" b="1" dirty="0"/>
          </a:p>
          <a:p>
            <a:pPr marL="0" lvl="0" indent="0" algn="l" rtl="0">
              <a:spcBef>
                <a:spcPts val="0"/>
              </a:spcBef>
              <a:spcAft>
                <a:spcPts val="0"/>
              </a:spcAft>
              <a:buFont typeface="Arial" panose="020B0604020202020204" pitchFamily="34" charset="0"/>
              <a:buNone/>
            </a:pPr>
            <a:endParaRPr lang="en-US" b="1" dirty="0">
              <a:latin typeface="Arial"/>
              <a:ea typeface="Arial"/>
              <a:cs typeface="Arial"/>
              <a:sym typeface="Arial"/>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dirty="0" err="1">
                <a:latin typeface="Arial"/>
                <a:ea typeface="Arial"/>
                <a:cs typeface="Arial"/>
                <a:sym typeface="Arial"/>
              </a:rPr>
              <a:t>Sujet</a:t>
            </a:r>
            <a:r>
              <a:rPr lang="en-US" b="1" dirty="0">
                <a:latin typeface="Arial"/>
                <a:ea typeface="Arial"/>
                <a:cs typeface="Arial"/>
                <a:sym typeface="Arial"/>
              </a:rPr>
              <a:t> de </a:t>
            </a:r>
            <a:r>
              <a:rPr lang="en-US" b="1" dirty="0" err="1">
                <a:latin typeface="Arial"/>
                <a:ea typeface="Arial"/>
                <a:cs typeface="Arial"/>
                <a:sym typeface="Arial"/>
              </a:rPr>
              <a:t>débat</a:t>
            </a:r>
            <a:r>
              <a:rPr lang="en-US" b="1" dirty="0">
                <a:latin typeface="Arial"/>
                <a:ea typeface="Arial"/>
                <a:cs typeface="Arial"/>
                <a:sym typeface="Arial"/>
              </a:rPr>
              <a:t>: </a:t>
            </a:r>
            <a:r>
              <a:rPr lang="en-US" b="0" dirty="0" err="1">
                <a:latin typeface="Arial"/>
                <a:ea typeface="Arial"/>
                <a:cs typeface="Arial"/>
                <a:sym typeface="Arial"/>
              </a:rPr>
              <a:t>Q</a:t>
            </a:r>
            <a:r>
              <a:rPr lang="en-US" sz="1200" dirty="0" err="1">
                <a:latin typeface="Ink Free" panose="03080402000500000000" pitchFamily="66" charset="0"/>
              </a:rPr>
              <a:t>uelles</a:t>
            </a:r>
            <a:r>
              <a:rPr lang="en-US" sz="1200" dirty="0">
                <a:latin typeface="Ink Free" panose="03080402000500000000" pitchFamily="66" charset="0"/>
              </a:rPr>
              <a:t> </a:t>
            </a:r>
            <a:r>
              <a:rPr lang="en-US" sz="1200" dirty="0" err="1">
                <a:latin typeface="Ink Free" panose="03080402000500000000" pitchFamily="66" charset="0"/>
              </a:rPr>
              <a:t>sont</a:t>
            </a:r>
            <a:r>
              <a:rPr lang="en-US" sz="1200" dirty="0">
                <a:latin typeface="Ink Free" panose="03080402000500000000" pitchFamily="66" charset="0"/>
              </a:rPr>
              <a:t> </a:t>
            </a:r>
            <a:r>
              <a:rPr lang="fr-FR" sz="1200" b="0" i="0" u="none" strike="noStrike" baseline="0" dirty="0">
                <a:solidFill>
                  <a:srgbClr val="000000"/>
                </a:solidFill>
                <a:latin typeface="HelveticaNeue-Light-Identity-H"/>
              </a:rPr>
              <a:t>les causes majeures de détresse </a:t>
            </a:r>
            <a:r>
              <a:rPr lang="fr-FR" sz="1200" dirty="0">
                <a:latin typeface="Ink Free" panose="03080402000500000000" pitchFamily="66" charset="0"/>
              </a:rPr>
              <a:t>?</a:t>
            </a:r>
          </a:p>
          <a:p>
            <a:pPr marL="228600" indent="0" algn="l">
              <a:buFont typeface="Arial" panose="020B0604020202020204" pitchFamily="34" charset="0"/>
              <a:buNone/>
            </a:pPr>
            <a:r>
              <a:rPr lang="fr-FR" sz="1800" b="0" i="0" u="none" strike="noStrike" baseline="0" dirty="0">
                <a:solidFill>
                  <a:srgbClr val="000000"/>
                </a:solidFill>
                <a:latin typeface="HelveticaNeue-Light-Identity-H"/>
              </a:rPr>
              <a:t>Les causes majeures de détresse comprennent entre </a:t>
            </a:r>
            <a:r>
              <a:rPr lang="es-ES" sz="1800" b="0" i="0" u="none" strike="noStrike" baseline="0" dirty="0" err="1">
                <a:solidFill>
                  <a:srgbClr val="000000"/>
                </a:solidFill>
                <a:latin typeface="HelveticaNeue-Light-Identity-H"/>
              </a:rPr>
              <a:t>autres</a:t>
            </a:r>
            <a:r>
              <a:rPr lang="es-ES" sz="1800" b="0" i="0" u="none" strike="noStrike" baseline="0" dirty="0">
                <a:solidFill>
                  <a:srgbClr val="000000"/>
                </a:solidFill>
                <a:latin typeface="HelveticaNeue-Light-Identity-H"/>
              </a:rPr>
              <a:t>:</a:t>
            </a:r>
          </a:p>
          <a:p>
            <a:pPr marL="514350" indent="-285750" algn="l">
              <a:buFont typeface="Arial" panose="020B0604020202020204" pitchFamily="34" charset="0"/>
              <a:buChar char="•"/>
            </a:pPr>
            <a:r>
              <a:rPr lang="fr-FR" sz="1800" b="0" i="1" u="none" strike="noStrike" baseline="0" dirty="0">
                <a:solidFill>
                  <a:srgbClr val="00BBCD"/>
                </a:solidFill>
                <a:latin typeface="CMSY9"/>
              </a:rPr>
              <a:t> </a:t>
            </a:r>
            <a:r>
              <a:rPr lang="fr-FR" sz="1800" b="0" i="0" u="none" strike="noStrike" baseline="0" dirty="0">
                <a:solidFill>
                  <a:srgbClr val="000000"/>
                </a:solidFill>
                <a:latin typeface="HelveticaNeue-Light-Identity-H"/>
              </a:rPr>
              <a:t>L’exposition à des événements traumatiques;</a:t>
            </a:r>
          </a:p>
          <a:p>
            <a:pPr marL="514350" indent="-285750" algn="l">
              <a:buFont typeface="Arial" panose="020B0604020202020204" pitchFamily="34" charset="0"/>
              <a:buChar char="•"/>
            </a:pPr>
            <a:r>
              <a:rPr lang="fr-FR" sz="1800" b="0" i="1" u="none" strike="noStrike" baseline="0" dirty="0">
                <a:solidFill>
                  <a:srgbClr val="00BBCD"/>
                </a:solidFill>
                <a:latin typeface="CMSY9"/>
              </a:rPr>
              <a:t> </a:t>
            </a:r>
            <a:r>
              <a:rPr lang="fr-FR" sz="1800" b="0" i="0" u="none" strike="noStrike" baseline="0" dirty="0">
                <a:solidFill>
                  <a:srgbClr val="000000"/>
                </a:solidFill>
                <a:latin typeface="HelveticaNeue-Light-Identity-H"/>
              </a:rPr>
              <a:t>Le décès ou la séparation des membres de la famille;</a:t>
            </a:r>
          </a:p>
          <a:p>
            <a:pPr marL="514350" indent="-285750" algn="l">
              <a:buFont typeface="Arial" panose="020B0604020202020204" pitchFamily="34" charset="0"/>
              <a:buChar char="•"/>
            </a:pPr>
            <a:r>
              <a:rPr lang="fr-FR" sz="1800" b="0" i="1" u="none" strike="noStrike" baseline="0" dirty="0">
                <a:solidFill>
                  <a:srgbClr val="00BBCD"/>
                </a:solidFill>
                <a:latin typeface="CMSY9"/>
              </a:rPr>
              <a:t> </a:t>
            </a:r>
            <a:r>
              <a:rPr lang="fr-FR" sz="1800" b="0" i="0" u="none" strike="noStrike" baseline="0" dirty="0">
                <a:solidFill>
                  <a:srgbClr val="000000"/>
                </a:solidFill>
                <a:latin typeface="HelveticaNeue-Light-Identity-H"/>
              </a:rPr>
              <a:t>Une absence de services de base, d’informations exactes, de sûreté et de </a:t>
            </a:r>
            <a:r>
              <a:rPr lang="es-ES" sz="1800" b="0" i="0" u="none" strike="noStrike" baseline="0" dirty="0" err="1">
                <a:solidFill>
                  <a:srgbClr val="000000"/>
                </a:solidFill>
                <a:latin typeface="HelveticaNeue-Light-Identity-H"/>
              </a:rPr>
              <a:t>sécurité</a:t>
            </a:r>
            <a:r>
              <a:rPr lang="es-ES" sz="1800" b="0" i="0" u="none" strike="noStrike" baseline="0" dirty="0">
                <a:solidFill>
                  <a:srgbClr val="000000"/>
                </a:solidFill>
                <a:latin typeface="HelveticaNeue-Light-Identity-H"/>
              </a:rPr>
              <a:t>;</a:t>
            </a:r>
          </a:p>
          <a:p>
            <a:pPr marL="514350" indent="-285750" algn="l">
              <a:buFont typeface="Arial" panose="020B0604020202020204" pitchFamily="34" charset="0"/>
              <a:buChar char="•"/>
            </a:pPr>
            <a:r>
              <a:rPr lang="es-ES" sz="1800" b="0" i="1" u="none" strike="noStrike" baseline="0" dirty="0">
                <a:solidFill>
                  <a:srgbClr val="00BBCD"/>
                </a:solidFill>
                <a:latin typeface="CMSY9"/>
              </a:rPr>
              <a:t> </a:t>
            </a:r>
            <a:r>
              <a:rPr lang="es-ES" sz="1800" b="0" i="0" u="none" strike="noStrike" baseline="0" dirty="0">
                <a:solidFill>
                  <a:srgbClr val="000000"/>
                </a:solidFill>
                <a:latin typeface="HelveticaNeue-Light-Identity-H"/>
              </a:rPr>
              <a:t>Les </a:t>
            </a:r>
            <a:r>
              <a:rPr lang="es-ES" sz="1800" b="0" i="0" u="none" strike="noStrike" baseline="0" dirty="0" err="1">
                <a:solidFill>
                  <a:srgbClr val="000000"/>
                </a:solidFill>
                <a:latin typeface="HelveticaNeue-Light-Identity-H"/>
              </a:rPr>
              <a:t>déplacements</a:t>
            </a:r>
            <a:r>
              <a:rPr lang="es-ES" sz="1800" b="0" i="0" u="none" strike="noStrike" baseline="0" dirty="0">
                <a:solidFill>
                  <a:srgbClr val="000000"/>
                </a:solidFill>
                <a:latin typeface="HelveticaNeue-Light-Identity-H"/>
              </a:rPr>
              <a:t>;</a:t>
            </a:r>
          </a:p>
          <a:p>
            <a:pPr marL="514350" indent="-285750" algn="l">
              <a:buFont typeface="Arial" panose="020B0604020202020204" pitchFamily="34" charset="0"/>
              <a:buChar char="•"/>
            </a:pPr>
            <a:r>
              <a:rPr lang="fr-FR" sz="1800" b="0" i="1" u="none" strike="noStrike" baseline="0" dirty="0">
                <a:solidFill>
                  <a:srgbClr val="00BBCD"/>
                </a:solidFill>
                <a:latin typeface="CMSY9"/>
              </a:rPr>
              <a:t> </a:t>
            </a:r>
            <a:r>
              <a:rPr lang="fr-FR" sz="1800" b="0" i="0" u="none" strike="noStrike" baseline="0" dirty="0">
                <a:solidFill>
                  <a:srgbClr val="000000"/>
                </a:solidFill>
                <a:latin typeface="HelveticaNeue-Light-Identity-H"/>
              </a:rPr>
              <a:t>Un affaiblissement des réseaux et des structures de soutien familial et </a:t>
            </a:r>
            <a:r>
              <a:rPr lang="es-ES" sz="1800" b="0" i="0" u="none" strike="noStrike" baseline="0" dirty="0" err="1">
                <a:solidFill>
                  <a:srgbClr val="000000"/>
                </a:solidFill>
                <a:latin typeface="HelveticaNeue-Light-Identity-H"/>
              </a:rPr>
              <a:t>communautaire</a:t>
            </a:r>
            <a:r>
              <a:rPr lang="es-ES" sz="1800" b="0" i="0" u="none" strike="noStrike" baseline="0" dirty="0">
                <a:solidFill>
                  <a:srgbClr val="000000"/>
                </a:solidFill>
                <a:latin typeface="HelveticaNeue-Light-Identity-H"/>
              </a:rPr>
              <a:t>.</a:t>
            </a:r>
          </a:p>
          <a:p>
            <a:pPr algn="l"/>
            <a:endParaRPr lang="fr-FR" sz="1200" dirty="0">
              <a:latin typeface="Ink Free" panose="03080402000500000000" pitchFamily="66" charset="0"/>
            </a:endParaRPr>
          </a:p>
          <a:p>
            <a:pPr algn="l"/>
            <a:endParaRPr lang="fr-FR" dirty="0"/>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4</a:t>
            </a:fld>
            <a:endParaRPr lang="fr-FR"/>
          </a:p>
        </p:txBody>
      </p:sp>
    </p:spTree>
    <p:extLst>
      <p:ext uri="{BB962C8B-B14F-4D97-AF65-F5344CB8AC3E}">
        <p14:creationId xmlns:p14="http://schemas.microsoft.com/office/powerpoint/2010/main" val="20366328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6" name="Google Shape;26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lang="en-US" sz="1200" b="0" i="1" u="none" strike="noStrike" baseline="0" dirty="0">
              <a:latin typeface="Calibri"/>
            </a:endParaRP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sz="1200" b="0" i="0" u="none" strike="noStrike" baseline="0" dirty="0">
                <a:latin typeface="+mn-lt"/>
              </a:rPr>
              <a:t>Le Standard 10 </a:t>
            </a:r>
            <a:r>
              <a:rPr lang="fr-FR" dirty="0"/>
              <a:t>énonce exactement ce qui suit: </a:t>
            </a:r>
            <a:r>
              <a:rPr lang="en-US" dirty="0"/>
              <a:t>“</a:t>
            </a:r>
            <a:r>
              <a:rPr lang="fr-FR" dirty="0"/>
              <a:t>Les enfants et les personnes qui en ont la charge connaissent une amélioration de leur santé mentale et de leur bien-être psychosocial</a:t>
            </a:r>
            <a:r>
              <a:rPr lang="en-US" dirty="0"/>
              <a:t>.”</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US" dirty="0"/>
          </a:p>
          <a:p>
            <a:pPr algn="l"/>
            <a:r>
              <a:rPr lang="en-US" dirty="0"/>
              <a:t>DEF: </a:t>
            </a:r>
            <a:r>
              <a:rPr lang="fr-FR" sz="1800" b="0" i="0" u="none" strike="noStrike" baseline="0" dirty="0">
                <a:solidFill>
                  <a:srgbClr val="000000"/>
                </a:solidFill>
                <a:latin typeface="HelveticaNeue-Light-Identity-H"/>
              </a:rPr>
              <a:t>‘La Santé Mentale et le Soutien Psychosocial’ (SMSPS) fait référence à tout type de soutien visant à protéger ou promouvoir le bien-être psychosocial et à prévenir et traiter les troubles mentaux (</a:t>
            </a:r>
            <a:r>
              <a:rPr lang="fr-FR" sz="1800" b="0" i="1" u="none" strike="noStrike" baseline="0" dirty="0">
                <a:solidFill>
                  <a:srgbClr val="333333"/>
                </a:solidFill>
                <a:latin typeface="HelveticaNeue-LightItalic-Identity-H"/>
              </a:rPr>
              <a:t>Directives IASC sur la SMSPS en situation d’urgence</a:t>
            </a:r>
            <a:r>
              <a:rPr lang="fr-FR" sz="1800" b="0" i="0" u="none" strike="noStrike" baseline="0" dirty="0">
                <a:solidFill>
                  <a:srgbClr val="000000"/>
                </a:solidFill>
                <a:latin typeface="HelveticaNeue-Light-Identity-H"/>
              </a:rPr>
              <a:t>, 2007).</a:t>
            </a:r>
          </a:p>
          <a:p>
            <a:pPr algn="l"/>
            <a:r>
              <a:rPr lang="fr-FR" sz="1800" b="1" i="0" u="none" strike="noStrike" baseline="0" dirty="0">
                <a:solidFill>
                  <a:srgbClr val="8DFF4D"/>
                </a:solidFill>
                <a:latin typeface="HelveticaNeue-Bold-Identity-H"/>
              </a:rPr>
              <a:t>Bien-être des enfants (selon les SMPE ): </a:t>
            </a:r>
            <a:r>
              <a:rPr lang="fr-FR" sz="1800" b="0" i="0" u="none" strike="noStrike" baseline="0" dirty="0">
                <a:solidFill>
                  <a:srgbClr val="000000"/>
                </a:solidFill>
                <a:latin typeface="HelveticaNeue-Light-Identity-H"/>
              </a:rPr>
              <a:t>Etat de santé holistique et processus permettant d’atteindre cet état, le bienêtre fait référence à la santé physique, émotionnelle, sociale et cognitive où les </a:t>
            </a:r>
            <a:r>
              <a:rPr lang="es-ES" sz="1800" b="0" i="0" u="none" strike="noStrike" baseline="0" dirty="0" err="1">
                <a:solidFill>
                  <a:srgbClr val="000000"/>
                </a:solidFill>
                <a:latin typeface="HelveticaNeue-Light-Identity-H"/>
              </a:rPr>
              <a:t>enfants</a:t>
            </a:r>
            <a:r>
              <a:rPr lang="es-ES" sz="1800" b="0" i="0" u="none" strike="noStrike" baseline="0" dirty="0">
                <a:solidFill>
                  <a:srgbClr val="000000"/>
                </a:solidFill>
                <a:latin typeface="HelveticaNeue-Light-Identity-H"/>
              </a:rPr>
              <a:t>:</a:t>
            </a:r>
          </a:p>
          <a:p>
            <a:pPr algn="l"/>
            <a:r>
              <a:rPr lang="fr-FR" sz="1800" b="0" i="1" u="none" strike="noStrike" baseline="0" dirty="0">
                <a:solidFill>
                  <a:srgbClr val="8DFF4D"/>
                </a:solidFill>
                <a:latin typeface="CMSY9"/>
              </a:rPr>
              <a:t> </a:t>
            </a:r>
            <a:r>
              <a:rPr lang="fr-FR" sz="1800" b="0" i="0" u="none" strike="noStrike" baseline="0" dirty="0">
                <a:solidFill>
                  <a:srgbClr val="000000"/>
                </a:solidFill>
                <a:latin typeface="HelveticaNeue-Light-Identity-H"/>
              </a:rPr>
              <a:t>Sont protégés contre les abus, la négligence, l’exploitation et la violence;</a:t>
            </a:r>
          </a:p>
          <a:p>
            <a:pPr algn="l"/>
            <a:r>
              <a:rPr lang="fr-FR" sz="1800" b="0" i="1" u="none" strike="noStrike" baseline="0" dirty="0">
                <a:solidFill>
                  <a:srgbClr val="8DFF4D"/>
                </a:solidFill>
                <a:latin typeface="CMSY9"/>
              </a:rPr>
              <a:t> </a:t>
            </a:r>
            <a:r>
              <a:rPr lang="fr-FR" sz="1800" b="0" i="0" u="none" strike="noStrike" baseline="0" dirty="0">
                <a:solidFill>
                  <a:srgbClr val="000000"/>
                </a:solidFill>
                <a:latin typeface="HelveticaNeue-Light-Identity-H"/>
              </a:rPr>
              <a:t>Voient leurs besoins fondamentaux comme la survie et le développement </a:t>
            </a:r>
            <a:r>
              <a:rPr lang="es-ES" sz="1800" b="0" i="0" u="none" strike="noStrike" baseline="0" dirty="0" err="1">
                <a:solidFill>
                  <a:srgbClr val="000000"/>
                </a:solidFill>
                <a:latin typeface="HelveticaNeue-Light-Identity-H"/>
              </a:rPr>
              <a:t>satisfaits</a:t>
            </a:r>
            <a:r>
              <a:rPr lang="es-ES" sz="1800" b="0" i="0" u="none" strike="noStrike" baseline="0" dirty="0">
                <a:solidFill>
                  <a:srgbClr val="000000"/>
                </a:solidFill>
                <a:latin typeface="HelveticaNeue-Light-Identity-H"/>
              </a:rPr>
              <a:t>;</a:t>
            </a:r>
          </a:p>
          <a:p>
            <a:pPr algn="l"/>
            <a:r>
              <a:rPr lang="fr-FR" sz="1800" b="0" i="1" u="none" strike="noStrike" baseline="0" dirty="0">
                <a:solidFill>
                  <a:srgbClr val="8DFF4D"/>
                </a:solidFill>
                <a:latin typeface="CMSY9"/>
              </a:rPr>
              <a:t> </a:t>
            </a:r>
            <a:r>
              <a:rPr lang="fr-FR" sz="1800" b="0" i="0" u="none" strike="noStrike" baseline="0" dirty="0">
                <a:solidFill>
                  <a:srgbClr val="000000"/>
                </a:solidFill>
                <a:latin typeface="HelveticaNeue-Light-Identity-H"/>
              </a:rPr>
              <a:t>Sont liés à et pris en charge par des personnes ayant la charge de l’enfant;</a:t>
            </a:r>
          </a:p>
          <a:p>
            <a:pPr algn="l"/>
            <a:r>
              <a:rPr lang="fr-FR" sz="1800" b="0" i="1" u="none" strike="noStrike" baseline="0" dirty="0">
                <a:solidFill>
                  <a:srgbClr val="8DFF4D"/>
                </a:solidFill>
                <a:latin typeface="CMSY9"/>
              </a:rPr>
              <a:t> </a:t>
            </a:r>
            <a:r>
              <a:rPr lang="fr-FR" sz="1800" b="0" i="0" u="none" strike="noStrike" baseline="0" dirty="0">
                <a:solidFill>
                  <a:srgbClr val="000000"/>
                </a:solidFill>
                <a:latin typeface="HelveticaNeue-Light-Identity-H"/>
              </a:rPr>
              <a:t>Ont la possibilité d’avoir des relations protectrices avec leurs parents, leurs camarades, leurs enseignants, et les membres de leur communauté en </a:t>
            </a:r>
            <a:r>
              <a:rPr lang="es-ES" sz="1800" b="0" i="0" u="none" strike="noStrike" baseline="0" dirty="0" err="1">
                <a:solidFill>
                  <a:srgbClr val="000000"/>
                </a:solidFill>
                <a:latin typeface="HelveticaNeue-Light-Identity-H"/>
              </a:rPr>
              <a:t>général</a:t>
            </a:r>
            <a:r>
              <a:rPr lang="es-ES" sz="1800" b="0" i="0" u="none" strike="noStrike" baseline="0" dirty="0">
                <a:solidFill>
                  <a:srgbClr val="000000"/>
                </a:solidFill>
                <a:latin typeface="HelveticaNeue-Light-Identity-H"/>
              </a:rPr>
              <a:t>;</a:t>
            </a:r>
          </a:p>
          <a:p>
            <a:pPr algn="l"/>
            <a:r>
              <a:rPr lang="fr-FR" sz="1800" b="0" i="1" u="none" strike="noStrike" baseline="0" dirty="0">
                <a:solidFill>
                  <a:srgbClr val="8DFF4D"/>
                </a:solidFill>
                <a:latin typeface="CMSY9"/>
              </a:rPr>
              <a:t> </a:t>
            </a:r>
            <a:r>
              <a:rPr lang="fr-FR" sz="1800" b="0" i="0" u="none" strike="noStrike" baseline="0" dirty="0">
                <a:solidFill>
                  <a:srgbClr val="000000"/>
                </a:solidFill>
                <a:latin typeface="HelveticaNeue-Light-Identity-H"/>
              </a:rPr>
              <a:t>Bénéficient des avantages et des éléments nécessaires pour travailler en fonction du développement de leurs capacités.</a:t>
            </a:r>
            <a:endParaRPr lang="fr-FR" sz="1800" b="1" i="0" u="none" strike="noStrike" baseline="0" dirty="0">
              <a:solidFill>
                <a:srgbClr val="8DFF4D"/>
              </a:solidFill>
              <a:latin typeface="HelveticaNeue-Bold-Identity-H"/>
            </a:endParaRPr>
          </a:p>
          <a:p>
            <a:pPr algn="l"/>
            <a:endParaRPr lang="fr-FR" sz="1800" b="1" i="0" u="none" strike="noStrike" baseline="0" dirty="0">
              <a:solidFill>
                <a:srgbClr val="8DFF4D"/>
              </a:solidFill>
              <a:latin typeface="HelveticaNeue-Bold-Identity-H"/>
            </a:endParaRP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solidFill>
                  <a:srgbClr val="0070C0"/>
                </a:solidFill>
                <a:effectLst/>
              </a:rPr>
              <a:t>-&gt; </a:t>
            </a:r>
            <a:r>
              <a:rPr lang="fr-FR" dirty="0"/>
              <a:t>Dans tous les cas, le bien-être doit être défini et contextualisé : Les définitions IASC ou SMPE peuvent être utilisées, mais on peut aussi utiliser leur cadre spécifique, en veillant à ce qu'il soit contextualisé. </a:t>
            </a:r>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US" dirty="0"/>
          </a:p>
          <a:p>
            <a:pPr marL="514350" indent="-285750" algn="l">
              <a:buFont typeface="Arial" panose="020B0604020202020204" pitchFamily="34" charset="0"/>
              <a:buChar char="•"/>
            </a:pPr>
            <a:r>
              <a:rPr lang="fr-FR" sz="1800" b="0" i="0" u="none" strike="noStrike" baseline="0" dirty="0">
                <a:solidFill>
                  <a:srgbClr val="000000"/>
                </a:solidFill>
                <a:latin typeface="HelveticaNeue-Light-Identity-H"/>
              </a:rPr>
              <a:t>Toutes les fonctions cognitives, sociales et émotionnelles de l’enfant continuent de se développer après 18 ans. Ainsi, les programmes de soutien psychosocial et de santé mental doivent être fournis et adaptés à tous les enfants à tous âges et à tous les stades de développement comme décrit </a:t>
            </a:r>
            <a:r>
              <a:rPr lang="es-ES" sz="1800" b="0" i="0" u="none" strike="noStrike" baseline="0" dirty="0" err="1">
                <a:solidFill>
                  <a:srgbClr val="000000"/>
                </a:solidFill>
                <a:latin typeface="HelveticaNeue-Light-Identity-H"/>
              </a:rPr>
              <a:t>ci-dessous</a:t>
            </a:r>
            <a:r>
              <a:rPr lang="es-ES" sz="1800" b="0" i="0" u="none" strike="noStrike" baseline="0" dirty="0">
                <a:solidFill>
                  <a:srgbClr val="000000"/>
                </a:solidFill>
                <a:latin typeface="HelveticaNeue-Light-Identity-H"/>
              </a:rPr>
              <a:t>:</a:t>
            </a:r>
          </a:p>
          <a:p>
            <a:pPr algn="l"/>
            <a:r>
              <a:rPr lang="fr-FR" sz="1800" b="0" i="1" u="none" strike="noStrike" baseline="0" dirty="0">
                <a:solidFill>
                  <a:srgbClr val="00BBCD"/>
                </a:solidFill>
                <a:latin typeface="CMSY9"/>
              </a:rPr>
              <a:t>- </a:t>
            </a:r>
            <a:r>
              <a:rPr lang="fr-FR" sz="1800" b="1" i="0" u="none" strike="noStrike" baseline="0" dirty="0">
                <a:solidFill>
                  <a:srgbClr val="000000"/>
                </a:solidFill>
                <a:latin typeface="HelveticaNeue-Medium-Identity-H"/>
              </a:rPr>
              <a:t>Pré et post-natal</a:t>
            </a:r>
            <a:r>
              <a:rPr lang="fr-FR" sz="1800" b="0" i="0" u="none" strike="noStrike" baseline="0" dirty="0">
                <a:solidFill>
                  <a:srgbClr val="000000"/>
                </a:solidFill>
                <a:latin typeface="HelveticaNeue-Medium-Identity-H"/>
              </a:rPr>
              <a:t>: </a:t>
            </a:r>
            <a:r>
              <a:rPr lang="fr-FR" sz="1800" b="0" i="0" u="none" strike="noStrike" baseline="0" dirty="0">
                <a:solidFill>
                  <a:srgbClr val="000000"/>
                </a:solidFill>
                <a:latin typeface="HelveticaNeue-Light-Identity-H"/>
              </a:rPr>
              <a:t>Soutien aux femmes enceintes, aux mères, aux pères e taux familles avec des nouveaux nés.</a:t>
            </a:r>
          </a:p>
          <a:p>
            <a:pPr algn="l"/>
            <a:r>
              <a:rPr lang="fr-FR" sz="1800" b="0" i="1" u="none" strike="noStrike" baseline="0" dirty="0">
                <a:solidFill>
                  <a:srgbClr val="00BBCD"/>
                </a:solidFill>
                <a:latin typeface="CMSY9"/>
              </a:rPr>
              <a:t>- </a:t>
            </a:r>
            <a:r>
              <a:rPr lang="fr-FR" sz="1800" b="1" i="0" u="none" strike="noStrike" baseline="0" dirty="0">
                <a:solidFill>
                  <a:srgbClr val="000000"/>
                </a:solidFill>
                <a:latin typeface="HelveticaNeue-Medium-Identity-H"/>
              </a:rPr>
              <a:t>Petite enfance</a:t>
            </a:r>
            <a:r>
              <a:rPr lang="fr-FR" sz="1800" b="0" i="0" u="none" strike="noStrike" baseline="0" dirty="0">
                <a:solidFill>
                  <a:srgbClr val="000000"/>
                </a:solidFill>
                <a:latin typeface="HelveticaNeue-Medium-Identity-H"/>
              </a:rPr>
              <a:t>: </a:t>
            </a:r>
            <a:r>
              <a:rPr lang="fr-FR" sz="1800" b="0" i="0" u="none" strike="noStrike" baseline="0" dirty="0">
                <a:solidFill>
                  <a:srgbClr val="000000"/>
                </a:solidFill>
                <a:latin typeface="HelveticaNeue-Light-Identity-H"/>
              </a:rPr>
              <a:t>Soutien au développement rapide cérébral des enfants et à leur attachement positif aux personnes en charge de l’enfant.</a:t>
            </a:r>
          </a:p>
          <a:p>
            <a:pPr algn="l"/>
            <a:r>
              <a:rPr lang="fr-FR" sz="1800" b="0" i="1" u="none" strike="noStrike" baseline="0" dirty="0">
                <a:solidFill>
                  <a:srgbClr val="00BBCD"/>
                </a:solidFill>
                <a:latin typeface="CMSY9"/>
              </a:rPr>
              <a:t>- </a:t>
            </a:r>
            <a:r>
              <a:rPr lang="fr-FR" sz="1800" b="1" i="0" u="none" strike="noStrike" baseline="0" dirty="0">
                <a:solidFill>
                  <a:srgbClr val="000000"/>
                </a:solidFill>
                <a:latin typeface="HelveticaNeue-Medium-Identity-H"/>
              </a:rPr>
              <a:t>Enfance et adolescence: </a:t>
            </a:r>
            <a:r>
              <a:rPr lang="fr-FR" sz="1800" b="0" i="0" u="none" strike="noStrike" baseline="0" dirty="0">
                <a:solidFill>
                  <a:srgbClr val="000000"/>
                </a:solidFill>
                <a:latin typeface="HelveticaNeue-Light-Identity-H"/>
              </a:rPr>
              <a:t>Soutien du développement en cours et des changements sociaux et émotionnels induits par les transitions importantes. Les adolescents sont particulièrement à risques de se confronter à des problèmes sociaux et psychologiques. </a:t>
            </a:r>
            <a:r>
              <a:rPr lang="es-ES" sz="1800" b="0" i="0" u="none" strike="noStrike" baseline="0" dirty="0">
                <a:latin typeface="HelveticaNeue-Light-Identity-H"/>
              </a:rPr>
              <a:t>Le stress social </a:t>
            </a:r>
            <a:r>
              <a:rPr lang="es-ES" sz="1800" b="0" i="0" u="none" strike="noStrike" baseline="0" dirty="0" err="1">
                <a:latin typeface="HelveticaNeue-Light-Identity-H"/>
              </a:rPr>
              <a:t>est</a:t>
            </a:r>
            <a:r>
              <a:rPr lang="es-ES" sz="1800" b="0" i="0" u="none" strike="noStrike" baseline="0" dirty="0">
                <a:latin typeface="HelveticaNeue-Light-Identity-H"/>
              </a:rPr>
              <a:t> </a:t>
            </a:r>
            <a:r>
              <a:rPr lang="fr-FR" sz="1800" b="0" i="0" u="none" strike="noStrike" baseline="0" dirty="0">
                <a:latin typeface="HelveticaNeue-Light-Identity-H"/>
              </a:rPr>
              <a:t>connu pour avoir un impact disproportionné durant cette phase de la vie. </a:t>
            </a:r>
            <a:endParaRPr lang="en-US" dirty="0"/>
          </a:p>
          <a:p>
            <a:pPr marL="228600" indent="0">
              <a:buFontTx/>
              <a:buNone/>
            </a:pPr>
            <a:r>
              <a:rPr lang="en-US" dirty="0">
                <a:solidFill>
                  <a:srgbClr val="1690BF"/>
                </a:solidFill>
                <a:effectLst/>
              </a:rPr>
              <a:t> </a:t>
            </a:r>
          </a:p>
          <a:p>
            <a:pPr marL="514350" indent="-285750" algn="l">
              <a:buFont typeface="Arial" panose="020B0604020202020204" pitchFamily="34" charset="0"/>
              <a:buChar char="•"/>
            </a:pPr>
            <a:r>
              <a:rPr lang="fr-FR" sz="1800" b="0" i="0" u="none" strike="noStrike" baseline="0" dirty="0">
                <a:solidFill>
                  <a:srgbClr val="000000"/>
                </a:solidFill>
                <a:latin typeface="HelveticaNeue-Light-Identity-H"/>
              </a:rPr>
              <a:t>Les personnes en charge de l’enfant, les familles et les communautés sont les sources de protection et de bien-être les plus importantes pour les enfants. Les interventions au niveau de la famille qui améliorent le bien-être de la personne en charge de l’enfant et promeuvent un développement sain de l’enfance vont:</a:t>
            </a:r>
            <a:r>
              <a:rPr lang="fr-FR" sz="1800" b="0" i="1" u="none" strike="noStrike" baseline="0" dirty="0">
                <a:solidFill>
                  <a:srgbClr val="00BBCD"/>
                </a:solidFill>
                <a:latin typeface="CMSY9"/>
              </a:rPr>
              <a:t> </a:t>
            </a:r>
            <a:r>
              <a:rPr lang="fr-FR" sz="1800" b="0" i="0" u="none" strike="noStrike" baseline="0" dirty="0">
                <a:solidFill>
                  <a:srgbClr val="000000"/>
                </a:solidFill>
                <a:latin typeface="HelveticaNeue-Light-Identity-H"/>
              </a:rPr>
              <a:t>Promouvoir le soin de soi de la personne en charge de l’enfant;</a:t>
            </a:r>
            <a:r>
              <a:rPr lang="fr-FR" sz="1800" b="0" i="1" u="none" strike="noStrike" baseline="0" dirty="0">
                <a:solidFill>
                  <a:srgbClr val="00BBCD"/>
                </a:solidFill>
                <a:latin typeface="CMSY9"/>
              </a:rPr>
              <a:t> </a:t>
            </a:r>
            <a:r>
              <a:rPr lang="fr-FR" sz="1800" b="0" i="0" u="none" strike="noStrike" baseline="0" dirty="0">
                <a:solidFill>
                  <a:srgbClr val="000000"/>
                </a:solidFill>
                <a:latin typeface="HelveticaNeue-Light-Identity-H"/>
              </a:rPr>
              <a:t>Soutenir une gestion positive de la parentalité;</a:t>
            </a:r>
            <a:r>
              <a:rPr lang="fr-FR" sz="1800" b="0" i="1" u="none" strike="noStrike" baseline="0" dirty="0">
                <a:solidFill>
                  <a:srgbClr val="00BBCD"/>
                </a:solidFill>
                <a:latin typeface="CMSY9"/>
              </a:rPr>
              <a:t> </a:t>
            </a:r>
            <a:r>
              <a:rPr lang="fr-FR" sz="1800" b="0" i="0" u="none" strike="noStrike" baseline="0" dirty="0">
                <a:solidFill>
                  <a:srgbClr val="000000"/>
                </a:solidFill>
                <a:latin typeface="HelveticaNeue-Light-Identity-H"/>
              </a:rPr>
              <a:t>Enseigner aux parents à soutenir les enfants en détresse;</a:t>
            </a:r>
            <a:r>
              <a:rPr lang="es-ES" sz="1800" b="0" i="1" u="none" strike="noStrike" baseline="0" dirty="0">
                <a:solidFill>
                  <a:srgbClr val="00BBCD"/>
                </a:solidFill>
                <a:latin typeface="CMSY9"/>
              </a:rPr>
              <a:t> </a:t>
            </a:r>
            <a:r>
              <a:rPr lang="es-ES" sz="1800" b="0" i="0" u="none" strike="noStrike" baseline="0" dirty="0" err="1">
                <a:solidFill>
                  <a:srgbClr val="000000"/>
                </a:solidFill>
                <a:latin typeface="HelveticaNeue-Light-Identity-H"/>
              </a:rPr>
              <a:t>Renforcer</a:t>
            </a:r>
            <a:r>
              <a:rPr lang="es-ES" sz="1800" b="0" i="0" u="none" strike="noStrike" baseline="0" dirty="0">
                <a:solidFill>
                  <a:srgbClr val="000000"/>
                </a:solidFill>
                <a:latin typeface="HelveticaNeue-Light-Identity-H"/>
              </a:rPr>
              <a:t> les </a:t>
            </a:r>
            <a:r>
              <a:rPr lang="es-ES" sz="1800" b="0" i="0" u="none" strike="noStrike" baseline="0" dirty="0" err="1">
                <a:solidFill>
                  <a:srgbClr val="000000"/>
                </a:solidFill>
                <a:latin typeface="HelveticaNeue-Light-Identity-H"/>
              </a:rPr>
              <a:t>liens</a:t>
            </a:r>
            <a:r>
              <a:rPr lang="es-ES" sz="1800" b="0" i="0" u="none" strike="noStrike" baseline="0" dirty="0">
                <a:solidFill>
                  <a:srgbClr val="000000"/>
                </a:solidFill>
                <a:latin typeface="HelveticaNeue-Light-Identity-H"/>
              </a:rPr>
              <a:t> </a:t>
            </a:r>
            <a:r>
              <a:rPr lang="es-ES" sz="1800" b="0" i="0" u="none" strike="noStrike" baseline="0" dirty="0" err="1">
                <a:solidFill>
                  <a:srgbClr val="000000"/>
                </a:solidFill>
                <a:latin typeface="HelveticaNeue-Light-Identity-H"/>
              </a:rPr>
              <a:t>familiaux</a:t>
            </a:r>
            <a:r>
              <a:rPr lang="es-ES" sz="1800" b="0" i="0" u="none" strike="noStrike" baseline="0" dirty="0">
                <a:solidFill>
                  <a:srgbClr val="000000"/>
                </a:solidFill>
                <a:latin typeface="HelveticaNeue-Light-Identity-H"/>
              </a:rPr>
              <a:t>;</a:t>
            </a:r>
            <a:r>
              <a:rPr lang="es-ES" sz="1800" b="0" i="1" u="none" strike="noStrike" baseline="0" dirty="0">
                <a:solidFill>
                  <a:srgbClr val="00BBCD"/>
                </a:solidFill>
                <a:latin typeface="CMSY9"/>
              </a:rPr>
              <a:t> </a:t>
            </a:r>
            <a:r>
              <a:rPr lang="es-ES" sz="1800" b="0" i="0" u="none" strike="noStrike" baseline="0" dirty="0" err="1">
                <a:solidFill>
                  <a:srgbClr val="000000"/>
                </a:solidFill>
                <a:latin typeface="HelveticaNeue-Light-Identity-H"/>
              </a:rPr>
              <a:t>Soutenir</a:t>
            </a:r>
            <a:r>
              <a:rPr lang="es-ES" sz="1800" b="0" i="0" u="none" strike="noStrike" baseline="0" dirty="0">
                <a:solidFill>
                  <a:srgbClr val="000000"/>
                </a:solidFill>
                <a:latin typeface="HelveticaNeue-Light-Identity-H"/>
              </a:rPr>
              <a:t> la </a:t>
            </a:r>
            <a:r>
              <a:rPr lang="es-ES" sz="1800" b="0" i="0" u="none" strike="noStrike" baseline="0" dirty="0" err="1">
                <a:solidFill>
                  <a:srgbClr val="000000"/>
                </a:solidFill>
                <a:latin typeface="HelveticaNeue-Light-Identity-H"/>
              </a:rPr>
              <a:t>stabilité</a:t>
            </a:r>
            <a:r>
              <a:rPr lang="es-ES" sz="1800" b="0" i="0" u="none" strike="noStrike" baseline="0" dirty="0">
                <a:solidFill>
                  <a:srgbClr val="000000"/>
                </a:solidFill>
                <a:latin typeface="HelveticaNeue-Light-Identity-H"/>
              </a:rPr>
              <a:t> </a:t>
            </a:r>
            <a:r>
              <a:rPr lang="es-ES" sz="1800" b="0" i="0" u="none" strike="noStrike" baseline="0" dirty="0" err="1">
                <a:solidFill>
                  <a:srgbClr val="000000"/>
                </a:solidFill>
                <a:latin typeface="HelveticaNeue-Light-Identity-H"/>
              </a:rPr>
              <a:t>économique</a:t>
            </a:r>
            <a:r>
              <a:rPr lang="es-ES" sz="1800" b="0" i="0" u="none" strike="noStrike" baseline="0" dirty="0">
                <a:solidFill>
                  <a:srgbClr val="000000"/>
                </a:solidFill>
                <a:latin typeface="HelveticaNeue-Light-Identity-H"/>
              </a:rPr>
              <a:t>; </a:t>
            </a:r>
            <a:r>
              <a:rPr lang="fr-FR" sz="2800" b="0" i="0" u="none" strike="noStrike" baseline="0" dirty="0">
                <a:solidFill>
                  <a:srgbClr val="000000"/>
                </a:solidFill>
                <a:latin typeface="HelveticaNeue-Light-Identity-H"/>
              </a:rPr>
              <a:t>P</a:t>
            </a:r>
            <a:r>
              <a:rPr lang="fr-FR" sz="2800" dirty="0"/>
              <a:t>romouvoir la cohésion sociale; Prévenir la stigmatisation et la discrimination </a:t>
            </a:r>
            <a:endParaRPr lang="es-ES" sz="1800" b="0" i="0" u="none" strike="noStrike" baseline="0" dirty="0">
              <a:solidFill>
                <a:srgbClr val="000000"/>
              </a:solidFill>
              <a:latin typeface="HelveticaNeue-Light-Identity-H"/>
            </a:endParaRPr>
          </a:p>
          <a:p>
            <a:pPr marL="228600" indent="0">
              <a:buFont typeface="Arial" panose="020B0604020202020204" pitchFamily="34" charset="0"/>
              <a:buNone/>
            </a:pPr>
            <a:endParaRPr lang="en-US" dirty="0"/>
          </a:p>
          <a:p>
            <a:pPr marL="514350" indent="-285750" algn="l">
              <a:buFont typeface="Arial" panose="020B0604020202020204" pitchFamily="34" charset="0"/>
              <a:buChar char="•"/>
            </a:pPr>
            <a:r>
              <a:rPr lang="fr-FR" sz="1800" b="0" i="0" u="none" strike="noStrike" baseline="0" dirty="0">
                <a:solidFill>
                  <a:srgbClr val="000000"/>
                </a:solidFill>
                <a:latin typeface="HelveticaNeue-Light-Identity-H"/>
              </a:rPr>
              <a:t>Les premiers secours psychologiques définissent une première réponse humaine de soutien aux enfants et aux adultes en crise. Ils aident la récupération du bien être psychosocial à long-terme en aidant les individus </a:t>
            </a:r>
            <a:r>
              <a:rPr lang="es-ES" sz="1800" b="0" i="0" u="none" strike="noStrike" baseline="0" dirty="0">
                <a:solidFill>
                  <a:srgbClr val="000000"/>
                </a:solidFill>
                <a:latin typeface="HelveticaNeue-Light-Identity-H"/>
              </a:rPr>
              <a:t>à:</a:t>
            </a:r>
            <a:r>
              <a:rPr lang="fr-FR" sz="1800" b="0" i="1" u="none" strike="noStrike" baseline="0" dirty="0">
                <a:solidFill>
                  <a:srgbClr val="00BBCD"/>
                </a:solidFill>
                <a:latin typeface="CMSY9"/>
              </a:rPr>
              <a:t> </a:t>
            </a:r>
            <a:r>
              <a:rPr lang="fr-FR" sz="1800" b="0" i="0" u="none" strike="noStrike" baseline="0" dirty="0">
                <a:solidFill>
                  <a:srgbClr val="000000"/>
                </a:solidFill>
                <a:latin typeface="HelveticaNeue-Light-Identity-H"/>
              </a:rPr>
              <a:t>Se sentir en sécurité, connectés, calmes et optimistes;</a:t>
            </a:r>
            <a:r>
              <a:rPr lang="fr-FR" sz="1800" b="0" i="1" u="none" strike="noStrike" baseline="0" dirty="0">
                <a:solidFill>
                  <a:srgbClr val="00BBCD"/>
                </a:solidFill>
                <a:latin typeface="CMSY9"/>
              </a:rPr>
              <a:t> </a:t>
            </a:r>
            <a:r>
              <a:rPr lang="fr-FR" sz="1800" b="0" i="0" u="none" strike="noStrike" baseline="0" dirty="0">
                <a:solidFill>
                  <a:srgbClr val="000000"/>
                </a:solidFill>
                <a:latin typeface="HelveticaNeue-Light-Identity-H"/>
              </a:rPr>
              <a:t>Avoir accès à des soutiens sociaux, physiques et émotionnels; Se sentir capable de s’entraider, de prendre de soi et de leurs </a:t>
            </a:r>
            <a:r>
              <a:rPr lang="es-ES" sz="1800" b="0" i="0" u="none" strike="noStrike" baseline="0" dirty="0" err="1">
                <a:solidFill>
                  <a:srgbClr val="000000"/>
                </a:solidFill>
                <a:latin typeface="HelveticaNeue-Light-Identity-H"/>
              </a:rPr>
              <a:t>communautés</a:t>
            </a:r>
            <a:r>
              <a:rPr lang="es-ES" sz="1800" b="0" i="0" u="none" strike="noStrike" baseline="0" dirty="0">
                <a:solidFill>
                  <a:srgbClr val="000000"/>
                </a:solidFill>
                <a:latin typeface="HelveticaNeue-Light-Identity-H"/>
              </a:rPr>
              <a:t>. </a:t>
            </a:r>
            <a:r>
              <a:rPr lang="fr-FR" sz="1800" b="0" i="0" u="none" strike="noStrike" baseline="0" dirty="0">
                <a:solidFill>
                  <a:srgbClr val="000000"/>
                </a:solidFill>
                <a:latin typeface="HelveticaNeue-Light-Identity-H"/>
              </a:rPr>
              <a:t>Les Premiers Secours Psychologiques peuvent être appris et fournis par tous les enfants, membres de la communauté et personnels humanitaires.</a:t>
            </a:r>
          </a:p>
          <a:p>
            <a:pPr marL="514350" indent="-285750" algn="l">
              <a:buFont typeface="Arial" panose="020B0604020202020204" pitchFamily="34" charset="0"/>
              <a:buChar char="•"/>
            </a:pPr>
            <a:endParaRPr lang="fr-FR" sz="1800" b="0" i="0" u="none" strike="noStrike" baseline="0" dirty="0">
              <a:solidFill>
                <a:srgbClr val="000000"/>
              </a:solidFill>
              <a:latin typeface="HelveticaNeue-Light-Identity-H"/>
            </a:endParaRPr>
          </a:p>
          <a:p>
            <a:pPr marL="514350" indent="-285750" algn="l">
              <a:buFont typeface="Arial" panose="020B0604020202020204" pitchFamily="34" charset="0"/>
              <a:buChar char="•"/>
            </a:pPr>
            <a:r>
              <a:rPr lang="fr-FR" sz="1800" b="0" i="0" u="none" strike="noStrike" baseline="0" dirty="0">
                <a:latin typeface="HelveticaNeue-Light-Identity-H"/>
              </a:rPr>
              <a:t>Les services spécialisés sont nécessaires pour les membres de la population affectée qui démontrent des problèmes de santé mentale plus sévères ou </a:t>
            </a:r>
            <a:r>
              <a:rPr lang="es-ES" sz="1800" b="0" i="0" u="none" strike="noStrike" baseline="0" dirty="0">
                <a:latin typeface="HelveticaNeue-Light-Identity-H"/>
              </a:rPr>
              <a:t>complexes. </a:t>
            </a:r>
            <a:r>
              <a:rPr lang="fr-FR" sz="1800" b="0" i="0" u="none" strike="noStrike" baseline="0" dirty="0">
                <a:latin typeface="HelveticaNeue-Light-Identity-H"/>
              </a:rPr>
              <a:t>Si le personnel qualifié et supervisé est disponible, les services spécialisés peuvent être fournis au sein d’un programme de la protection de l’enfance. Si aucun service spécialisé n’est disponible, les agences chargées de la protection de l’enfance doivent fournir des gestions de cas complètes et des interventions alternatives (telles que soutien en renfort de la famille et soutien au niveau de la communauté) qui peuvent empêcher le bien-être des enfants et des tuteurs de se détériorer encore plus. </a:t>
            </a:r>
            <a:endParaRPr lang="en-US" dirty="0"/>
          </a:p>
        </p:txBody>
      </p:sp>
      <p:sp>
        <p:nvSpPr>
          <p:cNvPr id="267" name="Google Shape;267;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 </a:t>
            </a:r>
            <a:r>
              <a:rPr lang="en-US" dirty="0">
                <a:effectLst/>
                <a:latin typeface="Arial" panose="020B0604020202020204" pitchFamily="34" charset="0"/>
              </a:rPr>
              <a:t>standard</a:t>
            </a:r>
            <a:r>
              <a:rPr lang="fr-FR" dirty="0"/>
              <a:t> est basé sur les Directives sur la santé mentale et le soutien psychosocial (</a:t>
            </a:r>
            <a:r>
              <a:rPr lang="es-ES" sz="1800" b="0" i="0" u="none" strike="noStrike" baseline="0" dirty="0">
                <a:latin typeface="HelveticaNeue-Light-Identity-H"/>
              </a:rPr>
              <a:t>SMSPS)</a:t>
            </a:r>
            <a:r>
              <a:rPr lang="fr-FR" dirty="0"/>
              <a:t> dans les situations d'urgence, qui fournissent un cadre général pour la santé mentale et le soutien psychosocial. </a:t>
            </a:r>
          </a:p>
          <a:p>
            <a:r>
              <a:rPr lang="fr-FR" dirty="0"/>
              <a:t>Il appelle à l'organisation d'un système à plusieurs niveaux de soutiens complémentaires qui répond aux différents besoins des différents groupes </a:t>
            </a:r>
            <a:endParaRPr lang="en-US" dirty="0">
              <a:effectLst/>
              <a:latin typeface="Arial" panose="020B0604020202020204" pitchFamily="34" charset="0"/>
            </a:endParaRPr>
          </a:p>
          <a:p>
            <a:endParaRPr lang="en-US" dirty="0">
              <a:effectLst/>
              <a:latin typeface="Arial" panose="020B0604020202020204" pitchFamily="34" charset="0"/>
            </a:endParaRPr>
          </a:p>
          <a:p>
            <a:r>
              <a:rPr lang="fr-FR" b="1" dirty="0">
                <a:effectLst/>
                <a:latin typeface="Arial" panose="020B0604020202020204" pitchFamily="34" charset="0"/>
              </a:rPr>
              <a:t>Services de base et sécurité:</a:t>
            </a:r>
            <a:r>
              <a:rPr lang="fr-FR" b="1" dirty="0">
                <a:effectLst/>
                <a:latin typeface="Times New Roman" panose="02020603050405020304" pitchFamily="18" charset="0"/>
              </a:rPr>
              <a:t> </a:t>
            </a:r>
          </a:p>
          <a:p>
            <a:pPr>
              <a:buFont typeface="Arial" panose="020B0604020202020204" pitchFamily="34" charset="0"/>
              <a:buChar char="•"/>
            </a:pPr>
            <a:r>
              <a:rPr lang="fr-FR" dirty="0">
                <a:effectLst/>
                <a:latin typeface="Times New Roman" panose="02020603050405020304" pitchFamily="18" charset="0"/>
              </a:rPr>
              <a:t>Groupe: Le bien-être de tous devrait être sauvegardé par  l’établissement ou le rétablissement de la sécurité, par une bonne gouvernance et des  services permettant de faire face aux besoins physiologiques de base </a:t>
            </a:r>
          </a:p>
          <a:p>
            <a:pPr>
              <a:buFont typeface="Arial" panose="020B0604020202020204" pitchFamily="34" charset="0"/>
              <a:buChar char="•"/>
            </a:pPr>
            <a:r>
              <a:rPr lang="fr-FR" dirty="0">
                <a:effectLst/>
                <a:latin typeface="Times New Roman" panose="02020603050405020304" pitchFamily="18" charset="0"/>
              </a:rPr>
              <a:t>Soutien: Ces services de base doivent être mis en place d’une façon participative, sûre et socialement appropriée qui respecte la dignité de la population locale, renforce les dispositifs de soutien social locaux et mobilise les réseaux communautaires</a:t>
            </a:r>
            <a:endParaRPr lang="en-US" dirty="0">
              <a:effectLst/>
              <a:latin typeface="Arial" panose="020B0604020202020204" pitchFamily="34" charset="0"/>
            </a:endParaRPr>
          </a:p>
          <a:p>
            <a:r>
              <a:rPr lang="fr-FR" b="1" dirty="0">
                <a:effectLst/>
                <a:latin typeface="Arial" panose="020B0604020202020204" pitchFamily="34" charset="0"/>
              </a:rPr>
              <a:t>Dispositifs de soutien communautaires et familiaux:</a:t>
            </a:r>
          </a:p>
          <a:p>
            <a:pPr>
              <a:buFont typeface="Arial" panose="020B0604020202020204" pitchFamily="34" charset="0"/>
              <a:buChar char="•"/>
            </a:pPr>
            <a:r>
              <a:rPr lang="en-US" dirty="0">
                <a:effectLst/>
                <a:latin typeface="Arial" panose="020B0604020202020204" pitchFamily="34" charset="0"/>
              </a:rPr>
              <a:t>Groupe: </a:t>
            </a:r>
            <a:r>
              <a:rPr lang="fr-FR" dirty="0">
                <a:effectLst/>
                <a:latin typeface="Times New Roman" panose="02020603050405020304" pitchFamily="18" charset="0"/>
              </a:rPr>
              <a:t>un groupe moins important de personnes pourra préserver son bien-être psychosocial si, en plus de vivre dans un environnement sûr, elles ont accès à des dispositifs de soutien communautaires et familiaux.</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fr-FR" dirty="0">
                <a:effectLst/>
                <a:latin typeface="Times New Roman" panose="02020603050405020304" pitchFamily="18" charset="0"/>
              </a:rPr>
              <a:t>Soutien</a:t>
            </a:r>
            <a:r>
              <a:rPr lang="en-US" dirty="0">
                <a:effectLst/>
                <a:latin typeface="Arial" panose="020B0604020202020204" pitchFamily="34" charset="0"/>
              </a:rPr>
              <a:t>: des a</a:t>
            </a:r>
            <a:r>
              <a:rPr lang="fr-FR" dirty="0" err="1"/>
              <a:t>ctivités</a:t>
            </a:r>
            <a:r>
              <a:rPr lang="fr-FR" dirty="0"/>
              <a:t> inclusives (généralement fournies par des prestataires communautaires) qui soutiennent le rétablissement, la résilience, la santé mentale et le bien-être psychosocial des enfants, des familles et des communautés. </a:t>
            </a:r>
            <a:endParaRPr lang="en-US" dirty="0">
              <a:effectLst/>
              <a:latin typeface="Arial" panose="020B0604020202020204" pitchFamily="34" charset="0"/>
            </a:endParaRPr>
          </a:p>
          <a:p>
            <a:r>
              <a:rPr lang="fr-FR" b="1" dirty="0">
                <a:effectLst/>
                <a:latin typeface="Arial" panose="020B0604020202020204" pitchFamily="34" charset="0"/>
              </a:rPr>
              <a:t>Dispositifs de soutien ciblés non spécialisés.</a:t>
            </a:r>
          </a:p>
          <a:p>
            <a:pPr>
              <a:buFont typeface="Arial" panose="020B0604020202020204" pitchFamily="34" charset="0"/>
              <a:buChar char="•"/>
            </a:pPr>
            <a:r>
              <a:rPr lang="en-US" dirty="0">
                <a:effectLst/>
                <a:latin typeface="Arial" panose="020B0604020202020204" pitchFamily="34" charset="0"/>
              </a:rPr>
              <a:t>Groupe: </a:t>
            </a:r>
            <a:r>
              <a:rPr lang="fr-FR" dirty="0">
                <a:effectLst/>
                <a:latin typeface="Times New Roman" panose="02020603050405020304" pitchFamily="18" charset="0"/>
              </a:rPr>
              <a:t>un groupe encore plus  réduit de personnes auront en outre besoin d’interventions davantage centrées sur l’individu, la famille ou le groupe mises en œuvre par des personnes qualifiées et supervisées (sans qu’elles aient nécessairement bénéficiées d’une formation de </a:t>
            </a:r>
            <a:br>
              <a:rPr lang="fr-FR" dirty="0"/>
            </a:br>
            <a:r>
              <a:rPr lang="fr-FR" dirty="0">
                <a:effectLst/>
                <a:latin typeface="Times New Roman" panose="02020603050405020304" pitchFamily="18" charset="0"/>
              </a:rPr>
              <a:t>plusieurs années en matière de soins spécialisés). </a:t>
            </a:r>
            <a:endParaRPr lang="en-US" dirty="0">
              <a:effectLst/>
              <a:latin typeface="Arial" panose="020B0604020202020204" pitchFamily="34" charset="0"/>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fr-FR" dirty="0">
                <a:effectLst/>
                <a:latin typeface="Times New Roman" panose="02020603050405020304" pitchFamily="18" charset="0"/>
              </a:rPr>
              <a:t>Soutien</a:t>
            </a:r>
            <a:r>
              <a:rPr lang="en-US" dirty="0">
                <a:effectLst/>
                <a:latin typeface="Arial" panose="020B0604020202020204" pitchFamily="34" charset="0"/>
              </a:rPr>
              <a:t>: </a:t>
            </a:r>
            <a:r>
              <a:rPr lang="fr-FR" dirty="0"/>
              <a:t>Activités ciblées et structurées fournies par des travailleurs formés et supervisés (généralement pas des spécialistes de la santé mentale) à des personnes, des familles ou des groupes souffrant de problèmes de santé mentale ou de détresse continue. </a:t>
            </a:r>
          </a:p>
          <a:p>
            <a:r>
              <a:rPr lang="fr-FR" b="1" dirty="0">
                <a:effectLst/>
                <a:latin typeface="Arial" panose="020B0604020202020204" pitchFamily="34" charset="0"/>
              </a:rPr>
              <a:t>Services spécialisés</a:t>
            </a:r>
            <a:r>
              <a:rPr lang="fr-FR" dirty="0">
                <a:effectLst/>
                <a:latin typeface="Arial" panose="020B0604020202020204" pitchFamily="34" charset="0"/>
              </a:rPr>
              <a:t>.</a:t>
            </a:r>
            <a:r>
              <a:rPr lang="fr-FR" dirty="0">
                <a:effectLst/>
                <a:latin typeface="Times New Roman" panose="02020603050405020304" pitchFamily="18" charset="0"/>
              </a:rPr>
              <a:t> </a:t>
            </a:r>
          </a:p>
          <a:p>
            <a:pPr>
              <a:buFont typeface="Arial" panose="020B0604020202020204" pitchFamily="34" charset="0"/>
              <a:buChar char="•"/>
            </a:pPr>
            <a:r>
              <a:rPr lang="en-US" dirty="0">
                <a:effectLst/>
                <a:latin typeface="Arial" panose="020B0604020202020204" pitchFamily="34" charset="0"/>
              </a:rPr>
              <a:t>Groupe: </a:t>
            </a:r>
            <a:r>
              <a:rPr lang="fr-FR" dirty="0">
                <a:effectLst/>
                <a:latin typeface="Times New Roman" panose="02020603050405020304" pitchFamily="18" charset="0"/>
              </a:rPr>
              <a:t>Au sommet de la pyramide se trouve le petit pourcentage de la population dont la souffrance, en dépit des dispositifs de soutien mentionnés dans les premiers niveaux de la pyramide, requiert une assistance spéciale, comme des soins psychiatriques et psychologiques. </a:t>
            </a:r>
            <a:endParaRPr lang="en-US" dirty="0">
              <a:effectLst/>
              <a:latin typeface="Arial" panose="020B0604020202020204" pitchFamily="34" charset="0"/>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fr-FR" dirty="0">
                <a:effectLst/>
                <a:latin typeface="Times New Roman" panose="02020603050405020304" pitchFamily="18" charset="0"/>
              </a:rPr>
              <a:t>Soutien</a:t>
            </a:r>
            <a:r>
              <a:rPr lang="en-US" dirty="0">
                <a:effectLst/>
                <a:latin typeface="Arial" panose="020B0604020202020204" pitchFamily="34" charset="0"/>
              </a:rPr>
              <a:t>: </a:t>
            </a:r>
            <a:r>
              <a:rPr lang="fr-FR" dirty="0"/>
              <a:t>Services fournis par des cliniciens en santé mentale et des professionnels des services sociaux aux personnes souffrant de troubles mentaux graves ou de détresse dépassant la portée des services sociaux et de soins de santé généraux. </a:t>
            </a:r>
            <a:endParaRPr lang="en-US" dirty="0">
              <a:effectLst/>
              <a:latin typeface="Arial" panose="020B0604020202020204" pitchFamily="34" charset="0"/>
            </a:endParaRPr>
          </a:p>
          <a:p>
            <a:endParaRPr lang="fr-FR"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472563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800" i="1" dirty="0">
                <a:effectLst/>
                <a:latin typeface="Times New Roman" panose="02020603050405020304" pitchFamily="18" charset="0"/>
                <a:ea typeface="Times New Roman" panose="02020603050405020304" pitchFamily="18" charset="0"/>
              </a:rPr>
              <a:t>En fonction du temps dont vous disposez, réfléchissez à ajouter ici des exemples de la région, du pays ou de l’intervention en lien avec le programme qui respecte les SMPE.</a:t>
            </a:r>
            <a:endParaRPr lang="fr-FR" sz="1800" dirty="0">
              <a:effectLst/>
              <a:latin typeface="Times New Roman" panose="02020603050405020304" pitchFamily="18" charset="0"/>
              <a:ea typeface="Times New Roman" panose="02020603050405020304" pitchFamily="18" charset="0"/>
            </a:endParaRPr>
          </a:p>
          <a:p>
            <a:r>
              <a:rPr lang="fr-FR" sz="1800" i="1" dirty="0">
                <a:effectLst/>
                <a:latin typeface="Times New Roman" panose="02020603050405020304" pitchFamily="18" charset="0"/>
                <a:ea typeface="Times New Roman" panose="02020603050405020304" pitchFamily="18" charset="0"/>
              </a:rPr>
              <a:t>Il peut s’agir de la version préliminaire d’une diapositive que vous pouvez modifier ou supprimer au besoin. </a:t>
            </a:r>
            <a:endParaRPr lang="fr-FR" sz="1800" dirty="0">
              <a:effectLst/>
              <a:latin typeface="Times New Roman" panose="02020603050405020304" pitchFamily="18" charset="0"/>
              <a:ea typeface="Times New Roman" panose="02020603050405020304" pitchFamily="18" charset="0"/>
            </a:endParaRPr>
          </a:p>
          <a:p>
            <a:r>
              <a:rPr lang="fr-FR" sz="1800" i="1" dirty="0">
                <a:effectLst/>
                <a:latin typeface="Times New Roman" panose="02020603050405020304" pitchFamily="18" charset="0"/>
                <a:ea typeface="Times New Roman" panose="02020603050405020304" pitchFamily="18" charset="0"/>
              </a:rPr>
              <a:t>Pour chaque exemple, vous pouvez ajouter :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Une image/une carte/un drapeau du pays/de la région en question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Une phrase de présentation brève, concise et fondamentale sur le programme/projet spécifique qui utilise le pilier 3 ;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Le nom des organisations et des partenaires engagés dans le programme/projet ;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Des enseignements pratiques tirés, des actions clés, un message ou des chiffres qui susciteront l’intérêt de votre audience.</a:t>
            </a:r>
            <a:endParaRPr lang="fr-FR" sz="1800" dirty="0">
              <a:effectLst/>
              <a:latin typeface="Times New Roman" panose="02020603050405020304" pitchFamily="18" charset="0"/>
              <a:ea typeface="Times New Roman" panose="02020603050405020304" pitchFamily="18" charset="0"/>
            </a:endParaRPr>
          </a:p>
          <a:p>
            <a:pPr marL="228600" indent="0">
              <a:buFont typeface="Arial" panose="020B0604020202020204" pitchFamily="34" charset="0"/>
              <a:buNone/>
            </a:pPr>
            <a:endParaRPr lang="es-ES" i="1" dirty="0"/>
          </a:p>
          <a:p>
            <a:pPr marL="228600" indent="0">
              <a:buFont typeface="Arial" panose="020B0604020202020204" pitchFamily="34" charset="0"/>
              <a:buNone/>
            </a:pPr>
            <a:r>
              <a:rPr lang="fr-FR" i="1" dirty="0"/>
              <a:t>Autre option, si vous avez un temps de formation plus long (et aussi en fonction de l'audience que vous avez), cette diapositive peut être complétée de manière interactive pendant la session. Dans ce cas, vous pourriez : </a:t>
            </a:r>
          </a:p>
          <a:p>
            <a:pPr marL="400050" indent="-171450">
              <a:buFontTx/>
              <a:buChar char="-"/>
            </a:pPr>
            <a:r>
              <a:rPr lang="fr-FR" i="1" dirty="0"/>
              <a:t>diviser les groupes en 2 ou 3 petits groupes, </a:t>
            </a:r>
          </a:p>
          <a:p>
            <a:pPr marL="400050" indent="-171450">
              <a:buFontTx/>
              <a:buChar char="-"/>
            </a:pPr>
            <a:r>
              <a:rPr lang="fr-FR" i="1" dirty="0"/>
              <a:t>Accordez-leur 15 à 20 minutes pour préparer une courte présentation d'un exemple de région/pays/réponse dont la programmation soit conforme aux Standards </a:t>
            </a:r>
          </a:p>
          <a:p>
            <a:pPr marL="400050" indent="-171450">
              <a:buFontTx/>
              <a:buChar char="-"/>
            </a:pPr>
            <a:r>
              <a:rPr lang="fr-FR" i="1" dirty="0"/>
              <a:t>En plénière, demandez aux groupes de présenter leurs exemples et de discuter/comparer les enseignements tirés d'eux. S</a:t>
            </a:r>
          </a:p>
          <a:p>
            <a:pPr marL="228600" indent="0">
              <a:buFontTx/>
              <a:buNone/>
            </a:pPr>
            <a:r>
              <a:rPr lang="fr-FR" i="1" dirty="0"/>
              <a:t>Si vous penser envoyer ces diapositives aux participants après la formation, vous pouvez compléter cette diapositive pour conserver une trace du contenu des présentations. </a:t>
            </a:r>
          </a:p>
          <a:p>
            <a:pPr marL="228600" indent="0">
              <a:buFont typeface="Arial" panose="020B0604020202020204" pitchFamily="34" charset="0"/>
              <a:buNone/>
            </a:pPr>
            <a:endParaRPr lang="fr-FR" i="1" dirty="0"/>
          </a:p>
          <a:p>
            <a:pPr marL="228600" indent="0">
              <a:buFont typeface="Arial" panose="020B0604020202020204" pitchFamily="34" charset="0"/>
              <a:buNone/>
            </a:pPr>
            <a:r>
              <a:rPr lang="fr-FR" b="1" i="1" dirty="0"/>
              <a:t>ASTUCE</a:t>
            </a:r>
            <a:r>
              <a:rPr lang="fr-FR" i="1" dirty="0"/>
              <a:t> : Vous pouvez utiliser https://thenounproject.com/ pour obtenir des cartes de ce type. </a:t>
            </a:r>
            <a:endParaRPr lang="es-ES" i="1" dirty="0"/>
          </a:p>
          <a:p>
            <a:pPr marL="228600" indent="0">
              <a:buFont typeface="Arial" panose="020B0604020202020204" pitchFamily="34" charset="0"/>
              <a:buNone/>
            </a:pPr>
            <a:endParaRPr lang="es-ES" i="1" dirty="0"/>
          </a:p>
          <a:p>
            <a:endParaRPr lang="es-ES" b="0" i="1" u="none" dirty="0"/>
          </a:p>
          <a:p>
            <a:endParaRPr lang="en-US" b="0" i="1" u="none"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669898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5" name="Google Shape;465;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fr-FR" i="1" u="none" dirty="0">
                <a:solidFill>
                  <a:schemeClr val="hlink"/>
                </a:solidFill>
              </a:rPr>
              <a:t>[Facilitateurs - si vous pouvez projeter à partir d'internet, alors nous vous suggérons de diriger les gens là-bas et de leur montrer]. </a:t>
            </a:r>
            <a:endParaRPr lang="en-US" i="1" u="none" dirty="0">
              <a:solidFill>
                <a:schemeClr val="hlink"/>
              </a:solidFill>
            </a:endParaRPr>
          </a:p>
          <a:p>
            <a:pPr marL="0" marR="0" lvl="0" indent="0" algn="l" rtl="0">
              <a:lnSpc>
                <a:spcPct val="100000"/>
              </a:lnSpc>
              <a:spcBef>
                <a:spcPts val="0"/>
              </a:spcBef>
              <a:spcAft>
                <a:spcPts val="0"/>
              </a:spcAft>
              <a:buClr>
                <a:schemeClr val="dk1"/>
              </a:buClr>
              <a:buSzPts val="1200"/>
              <a:buFont typeface="Calibri"/>
              <a:buNone/>
            </a:pPr>
            <a:r>
              <a:rPr lang="en-US" u="sng" dirty="0"/>
              <a:t> </a:t>
            </a:r>
          </a:p>
          <a:p>
            <a:pPr marL="0" lvl="0" indent="0" algn="l" rtl="0">
              <a:spcBef>
                <a:spcPts val="0"/>
              </a:spcBef>
              <a:spcAft>
                <a:spcPts val="0"/>
              </a:spcAft>
              <a:buNone/>
            </a:pP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u="none" dirty="0"/>
              <a:t>Site de </a:t>
            </a:r>
            <a:r>
              <a:rPr lang="en-US" b="1" u="none" dirty="0" err="1"/>
              <a:t>l’Alliance</a:t>
            </a:r>
            <a:r>
              <a:rPr lang="en-US" dirty="0"/>
              <a:t>. </a:t>
            </a:r>
          </a:p>
          <a:p>
            <a:pPr marL="228600" marR="0" lvl="0" indent="-228600" algn="l" rtl="0">
              <a:lnSpc>
                <a:spcPct val="100000"/>
              </a:lnSpc>
              <a:spcBef>
                <a:spcPts val="0"/>
              </a:spcBef>
              <a:spcAft>
                <a:spcPts val="0"/>
              </a:spcAft>
              <a:buClr>
                <a:schemeClr val="dk1"/>
              </a:buClr>
              <a:buSzPts val="1200"/>
              <a:buFont typeface="Calibri"/>
              <a:buAutoNum type="arabicPeriod"/>
            </a:pPr>
            <a:r>
              <a:rPr lang="en-US" dirty="0"/>
              <a:t>Le </a:t>
            </a:r>
            <a:r>
              <a:rPr lang="en-US" dirty="0" err="1"/>
              <a:t>fichier</a:t>
            </a:r>
            <a:r>
              <a:rPr lang="en-US" dirty="0"/>
              <a:t> </a:t>
            </a:r>
            <a:r>
              <a:rPr lang="en-US" u="sng" dirty="0"/>
              <a:t>PDF</a:t>
            </a:r>
            <a:r>
              <a:rPr lang="en-US" dirty="0"/>
              <a:t> &amp; </a:t>
            </a:r>
            <a:r>
              <a:rPr lang="fr-FR" dirty="0"/>
              <a:t>tout le matériel disponible peut être téléchargé si les gens veulent imprimer seulement des parties du CPMS, sur le site de l'Alliance</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u="sng" dirty="0"/>
              <a:t>Le dossier d'information " Introduction au CPMS </a:t>
            </a:r>
            <a:r>
              <a:rPr lang="fr-FR" dirty="0"/>
              <a:t>" contient ce PPT et des notes de facilitation, ainsi que le document d'introduction de 2 pages.</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u="sng" dirty="0"/>
              <a:t>Un résumé </a:t>
            </a:r>
            <a:r>
              <a:rPr lang="fr-FR" dirty="0"/>
              <a:t>: Avec seulement 32 pages, il s'agit d'un document très général qui peut être utilisé pour introduire l'idée de normes minimales ou pour lancer des discussions sur la protection de l'enfance avec des collègues du gouvernement ou d'autres humanitaires sans les submerger avec l'énorme manuel.</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dirty="0"/>
              <a:t>Découvrez notre </a:t>
            </a:r>
            <a:r>
              <a:rPr lang="fr-FR" u="sng" dirty="0"/>
              <a:t>cours en ligne gratuit sur la CPMS</a:t>
            </a:r>
            <a:r>
              <a:rPr lang="fr-FR" dirty="0"/>
              <a:t>, qui comprend une série de modules.</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dirty="0"/>
              <a:t>Vidéos sur la chaîne </a:t>
            </a:r>
            <a:r>
              <a:rPr lang="fr-FR" dirty="0" err="1"/>
              <a:t>Youtube</a:t>
            </a:r>
            <a:r>
              <a:rPr lang="fr-FR" dirty="0"/>
              <a:t> de l'Alliance</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dirty="0"/>
              <a:t>Une galerie de Standards </a:t>
            </a:r>
            <a:r>
              <a:rPr lang="fr-FR" u="sng" dirty="0"/>
              <a:t>illustrés</a:t>
            </a:r>
            <a:endParaRPr lang="en-US" u="sng" dirty="0"/>
          </a:p>
          <a:p>
            <a:pPr marL="0" marR="0" lvl="0" indent="0" algn="l" rtl="0">
              <a:lnSpc>
                <a:spcPct val="100000"/>
              </a:lnSpc>
              <a:spcBef>
                <a:spcPts val="0"/>
              </a:spcBef>
              <a:spcAft>
                <a:spcPts val="0"/>
              </a:spcAft>
              <a:buClr>
                <a:schemeClr val="dk1"/>
              </a:buClr>
              <a:buSzPts val="1200"/>
              <a:buFont typeface="Calibri"/>
              <a:buNone/>
            </a:pPr>
            <a:endParaRPr lang="en-US" u="sng" dirty="0"/>
          </a:p>
          <a:p>
            <a:pPr marL="0" marR="0" lvl="0" indent="0" algn="l" rtl="0">
              <a:lnSpc>
                <a:spcPct val="100000"/>
              </a:lnSpc>
              <a:spcBef>
                <a:spcPts val="0"/>
              </a:spcBef>
              <a:spcAft>
                <a:spcPts val="0"/>
              </a:spcAft>
              <a:buClr>
                <a:schemeClr val="dk1"/>
              </a:buClr>
              <a:buSzPts val="1200"/>
              <a:buFont typeface="Calibri"/>
              <a:buNone/>
            </a:pPr>
            <a:r>
              <a:rPr lang="en-US" b="1" u="none" dirty="0"/>
              <a:t>HSP:</a:t>
            </a:r>
          </a:p>
          <a:p>
            <a:pPr marL="0" lvl="0" indent="0" algn="l" rtl="0">
              <a:spcBef>
                <a:spcPts val="0"/>
              </a:spcBef>
              <a:spcAft>
                <a:spcPts val="0"/>
              </a:spcAft>
              <a:buNone/>
            </a:pPr>
            <a:r>
              <a:rPr lang="fr-FR" dirty="0"/>
              <a:t>1. </a:t>
            </a:r>
            <a:r>
              <a:rPr lang="fr-FR" u="sng" dirty="0"/>
              <a:t>Manuel en ligne</a:t>
            </a:r>
          </a:p>
          <a:p>
            <a:pPr marL="0" lvl="0" indent="0" algn="l" rtl="0">
              <a:spcBef>
                <a:spcPts val="0"/>
              </a:spcBef>
              <a:spcAft>
                <a:spcPts val="0"/>
              </a:spcAft>
              <a:buNone/>
            </a:pPr>
            <a:r>
              <a:rPr lang="fr-FR" dirty="0"/>
              <a:t>2. </a:t>
            </a:r>
            <a:r>
              <a:rPr lang="fr-FR" u="sng" dirty="0"/>
              <a:t>L'application du Partenariat pour les Standards Humanitaires </a:t>
            </a:r>
          </a:p>
          <a:p>
            <a:pPr marL="0" lvl="0" indent="0" algn="l" rtl="0">
              <a:spcBef>
                <a:spcPts val="0"/>
              </a:spcBef>
              <a:spcAft>
                <a:spcPts val="0"/>
              </a:spcAft>
              <a:buNone/>
            </a:pPr>
            <a:r>
              <a:rPr lang="fr-FR" dirty="0"/>
              <a:t>- C'est la deuxième application la plus populaire sur ce site après Sphère.</a:t>
            </a:r>
          </a:p>
          <a:p>
            <a:pPr marL="0" marR="0" lvl="0" indent="0" algn="l" rtl="0">
              <a:lnSpc>
                <a:spcPct val="100000"/>
              </a:lnSpc>
              <a:spcBef>
                <a:spcPts val="0"/>
              </a:spcBef>
              <a:spcAft>
                <a:spcPts val="0"/>
              </a:spcAft>
              <a:buClr>
                <a:schemeClr val="dk1"/>
              </a:buClr>
              <a:buSzPts val="1200"/>
              <a:buFont typeface="Calibri"/>
              <a:buNone/>
            </a:pPr>
            <a:endParaRPr lang="en-US" sz="1200" dirty="0"/>
          </a:p>
          <a:p>
            <a:pPr marL="0" marR="0" lvl="0" indent="0" algn="l" rtl="0">
              <a:lnSpc>
                <a:spcPct val="100000"/>
              </a:lnSpc>
              <a:spcBef>
                <a:spcPts val="0"/>
              </a:spcBef>
              <a:spcAft>
                <a:spcPts val="0"/>
              </a:spcAft>
              <a:buClr>
                <a:schemeClr val="dk1"/>
              </a:buClr>
              <a:buSzPts val="1200"/>
              <a:buFont typeface="Calibri"/>
              <a:buNone/>
            </a:pPr>
            <a:endParaRPr i="1" dirty="0"/>
          </a:p>
          <a:p>
            <a:pPr marL="0" lvl="0" indent="0" algn="l" rtl="0">
              <a:spcBef>
                <a:spcPts val="0"/>
              </a:spcBef>
              <a:spcAft>
                <a:spcPts val="0"/>
              </a:spcAft>
              <a:buNone/>
            </a:pPr>
            <a:r>
              <a:rPr lang="fr-FR" dirty="0"/>
              <a:t>DEMANDER : Quelles devraient être nos prochaines étapes en tant qu'équipe/agence/individu ?</a:t>
            </a:r>
          </a:p>
          <a:p>
            <a:pPr marL="0" lvl="0" indent="0" algn="l" rtl="0">
              <a:spcBef>
                <a:spcPts val="0"/>
              </a:spcBef>
              <a:spcAft>
                <a:spcPts val="0"/>
              </a:spcAft>
              <a:buNone/>
            </a:pPr>
            <a:r>
              <a:rPr lang="fr-FR" dirty="0"/>
              <a:t>(par exemple, vous pouvez prévoir une réunion plus longue pour assimiler les changements et créer un plan ; ou demander à des collègues de présenter certaines normes nouvelles/révisées et leurs implications pour le programme ; ou mettre en place une formation ou demander à la direction générale une réunion pour discuter de la responsabilité envers les enfants, </a:t>
            </a:r>
            <a:r>
              <a:rPr lang="fr-FR" dirty="0" err="1"/>
              <a:t>etc</a:t>
            </a:r>
            <a:r>
              <a:rPr lang="fr-FR" dirty="0"/>
              <a:t>).</a:t>
            </a:r>
          </a:p>
          <a:p>
            <a:pPr marL="0" lvl="0" indent="0" algn="l" rtl="0">
              <a:spcBef>
                <a:spcPts val="0"/>
              </a:spcBef>
              <a:spcAft>
                <a:spcPts val="0"/>
              </a:spcAft>
              <a:buNone/>
            </a:pPr>
            <a:r>
              <a:rPr lang="fr-FR" dirty="0"/>
              <a:t> </a:t>
            </a:r>
          </a:p>
          <a:p>
            <a:pPr marL="0" lvl="0" indent="0" algn="l" rtl="0">
              <a:spcBef>
                <a:spcPts val="0"/>
              </a:spcBef>
              <a:spcAft>
                <a:spcPts val="0"/>
              </a:spcAft>
              <a:buNone/>
            </a:pPr>
            <a:r>
              <a:rPr lang="fr-FR" dirty="0"/>
              <a:t>[Facilitateurs - </a:t>
            </a:r>
            <a:r>
              <a:rPr lang="fr-FR" u="sng" dirty="0"/>
              <a:t>Exemplaires imprimés </a:t>
            </a:r>
            <a:r>
              <a:rPr lang="fr-FR" dirty="0"/>
              <a:t>- l'Alliance mondiale dispose d'un petit stock du manuel et du résumé à Genève ; cependant, les pays et les régions sont encouragés à imprimer et à gérer leurs propres exemplaires localement. En général, cela se fait par le biais de la structure de coordination inter-agences. Sur demande, l'Alliance peut partager un PDF prêt à imprimer].</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Merci beaucoup de vous être réunis et d'avoir commencé à explorer le CPMS. J'assurerai le suivi des prochaines étapes dont nous avons discuté. Et c'est là l'essentiel - le CPMS est un cadeau qui ne cesse de donner à chaque fois que vous l'ouvrez !</a:t>
            </a:r>
            <a:endParaRPr dirty="0"/>
          </a:p>
        </p:txBody>
      </p:sp>
      <p:sp>
        <p:nvSpPr>
          <p:cNvPr id="466" name="Google Shape;466;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ext and objects3">
    <p:spTree>
      <p:nvGrpSpPr>
        <p:cNvPr id="1" name=""/>
        <p:cNvGrpSpPr/>
        <p:nvPr/>
      </p:nvGrpSpPr>
      <p:grpSpPr>
        <a:xfrm>
          <a:off x="0" y="0"/>
          <a:ext cx="0" cy="0"/>
          <a:chOff x="0" y="0"/>
          <a:chExt cx="0" cy="0"/>
        </a:xfrm>
      </p:grpSpPr>
      <p:sp>
        <p:nvSpPr>
          <p:cNvPr id="15" name="Título 1">
            <a:extLst>
              <a:ext uri="{FF2B5EF4-FFF2-40B4-BE49-F238E27FC236}">
                <a16:creationId xmlns:a16="http://schemas.microsoft.com/office/drawing/2014/main" id="{CE33FD22-C281-3F4F-A120-51CB75C6A8E5}"/>
              </a:ext>
            </a:extLst>
          </p:cNvPr>
          <p:cNvSpPr>
            <a:spLocks noGrp="1"/>
          </p:cNvSpPr>
          <p:nvPr>
            <p:ph type="title"/>
          </p:nvPr>
        </p:nvSpPr>
        <p:spPr>
          <a:xfrm>
            <a:off x="838200" y="365125"/>
            <a:ext cx="7227627"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16" name="Marcador de contenido 2">
            <a:extLst>
              <a:ext uri="{FF2B5EF4-FFF2-40B4-BE49-F238E27FC236}">
                <a16:creationId xmlns:a16="http://schemas.microsoft.com/office/drawing/2014/main" id="{3E78B670-3674-4648-BF50-EFC8E7B24AA4}"/>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pic>
        <p:nvPicPr>
          <p:cNvPr id="3" name="Imagen 2">
            <a:extLst>
              <a:ext uri="{FF2B5EF4-FFF2-40B4-BE49-F238E27FC236}">
                <a16:creationId xmlns:a16="http://schemas.microsoft.com/office/drawing/2014/main" id="{55607ED3-C6B4-2E4A-AC76-37ABEF7800A8}"/>
              </a:ext>
            </a:extLst>
          </p:cNvPr>
          <p:cNvPicPr>
            <a:picLocks noChangeAspect="1"/>
          </p:cNvPicPr>
          <p:nvPr userDrawn="1"/>
        </p:nvPicPr>
        <p:blipFill rotWithShape="1">
          <a:blip r:embed="rId2"/>
          <a:srcRect l="70610" t="10304" r="11372" b="9397"/>
          <a:stretch/>
        </p:blipFill>
        <p:spPr>
          <a:xfrm>
            <a:off x="8303342" y="0"/>
            <a:ext cx="3888658" cy="6858000"/>
          </a:xfrm>
          <a:prstGeom prst="rect">
            <a:avLst/>
          </a:prstGeom>
        </p:spPr>
      </p:pic>
    </p:spTree>
    <p:extLst>
      <p:ext uri="{BB962C8B-B14F-4D97-AF65-F5344CB8AC3E}">
        <p14:creationId xmlns:p14="http://schemas.microsoft.com/office/powerpoint/2010/main" val="6166254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21"/>
        <p:cNvGrpSpPr/>
        <p:nvPr/>
      </p:nvGrpSpPr>
      <p:grpSpPr>
        <a:xfrm>
          <a:off x="0" y="0"/>
          <a:ext cx="0" cy="0"/>
          <a:chOff x="0" y="0"/>
          <a:chExt cx="0" cy="0"/>
        </a:xfrm>
      </p:grpSpPr>
      <p:sp>
        <p:nvSpPr>
          <p:cNvPr id="122" name="Google Shape;122;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23" name="Google Shape;123;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24" name="Google Shape;124;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5" name="Google Shape;125;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7"/>
        <p:cNvGrpSpPr/>
        <p:nvPr/>
      </p:nvGrpSpPr>
      <p:grpSpPr>
        <a:xfrm>
          <a:off x="0" y="0"/>
          <a:ext cx="0" cy="0"/>
          <a:chOff x="0" y="0"/>
          <a:chExt cx="0" cy="0"/>
        </a:xfrm>
      </p:grpSpPr>
      <p:grpSp>
        <p:nvGrpSpPr>
          <p:cNvPr id="128" name="Google Shape;128;p46"/>
          <p:cNvGrpSpPr/>
          <p:nvPr/>
        </p:nvGrpSpPr>
        <p:grpSpPr>
          <a:xfrm>
            <a:off x="0" y="5303520"/>
            <a:ext cx="12192000" cy="1639827"/>
            <a:chOff x="0" y="5303520"/>
            <a:chExt cx="12192000" cy="1639827"/>
          </a:xfrm>
        </p:grpSpPr>
        <p:pic>
          <p:nvPicPr>
            <p:cNvPr id="129" name="Google Shape;129;p46"/>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30" name="Google Shape;130;p46"/>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
        <p:nvSpPr>
          <p:cNvPr id="131" name="Google Shape;131;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2" name="Google Shape;132;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3" name="Google Shape;133;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34"/>
        <p:cNvGrpSpPr/>
        <p:nvPr/>
      </p:nvGrpSpPr>
      <p:grpSpPr>
        <a:xfrm>
          <a:off x="0" y="0"/>
          <a:ext cx="0" cy="0"/>
          <a:chOff x="0" y="0"/>
          <a:chExt cx="0" cy="0"/>
        </a:xfrm>
      </p:grpSpPr>
      <p:sp>
        <p:nvSpPr>
          <p:cNvPr id="135" name="Google Shape;135;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6" name="Google Shape;136;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8" name="Google Shape;138;p47"/>
          <p:cNvGrpSpPr/>
          <p:nvPr/>
        </p:nvGrpSpPr>
        <p:grpSpPr>
          <a:xfrm>
            <a:off x="0" y="5303520"/>
            <a:ext cx="12192000" cy="1639827"/>
            <a:chOff x="0" y="5303520"/>
            <a:chExt cx="12192000" cy="1639827"/>
          </a:xfrm>
        </p:grpSpPr>
        <p:pic>
          <p:nvPicPr>
            <p:cNvPr id="139" name="Google Shape;139;p47"/>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40" name="Google Shape;140;p47"/>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80"/>
        <p:cNvGrpSpPr/>
        <p:nvPr/>
      </p:nvGrpSpPr>
      <p:grpSpPr>
        <a:xfrm>
          <a:off x="0" y="0"/>
          <a:ext cx="0" cy="0"/>
          <a:chOff x="0" y="0"/>
          <a:chExt cx="0" cy="0"/>
        </a:xfrm>
      </p:grpSpPr>
      <p:sp>
        <p:nvSpPr>
          <p:cNvPr id="181" name="Google Shape;181;p51"/>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82" name="Google Shape;182;p51"/>
          <p:cNvGrpSpPr/>
          <p:nvPr/>
        </p:nvGrpSpPr>
        <p:grpSpPr>
          <a:xfrm>
            <a:off x="-208788" y="0"/>
            <a:ext cx="12609576" cy="2174490"/>
            <a:chOff x="0" y="5043119"/>
            <a:chExt cx="12192000" cy="1814883"/>
          </a:xfrm>
        </p:grpSpPr>
        <p:pic>
          <p:nvPicPr>
            <p:cNvPr id="183" name="Google Shape;183;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84" name="Google Shape;184;p51"/>
            <p:cNvPicPr preferRelativeResize="0"/>
            <p:nvPr/>
          </p:nvPicPr>
          <p:blipFill rotWithShape="1">
            <a:blip r:embed="rId2">
              <a:alphaModFix amt="20000"/>
            </a:blip>
            <a:srcRect l="54597" t="31445" r="16826" b="9029"/>
            <a:stretch/>
          </p:blipFill>
          <p:spPr>
            <a:xfrm rot="5400000">
              <a:off x="8435259" y="3077812"/>
              <a:ext cx="1791433" cy="5722047"/>
            </a:xfrm>
            <a:prstGeom prst="rect">
              <a:avLst/>
            </a:prstGeom>
            <a:noFill/>
            <a:ln>
              <a:noFill/>
            </a:ln>
          </p:spPr>
        </p:pic>
      </p:grpSp>
      <p:cxnSp>
        <p:nvCxnSpPr>
          <p:cNvPr id="185" name="Google Shape;185;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86" name="Google Shape;186;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7" name="Google Shape;187;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8" name="Google Shape;188;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1" name="Google Shape;191;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2" name="Google Shape;192;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93"/>
        <p:cNvGrpSpPr/>
        <p:nvPr/>
      </p:nvGrpSpPr>
      <p:grpSpPr>
        <a:xfrm>
          <a:off x="0" y="0"/>
          <a:ext cx="0" cy="0"/>
          <a:chOff x="0" y="0"/>
          <a:chExt cx="0" cy="0"/>
        </a:xfrm>
      </p:grpSpPr>
      <p:sp>
        <p:nvSpPr>
          <p:cNvPr id="194" name="Google Shape;194;p52"/>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5" name="Google Shape;195;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6" name="Google Shape;196;p52"/>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97" name="Google Shape;197;p52"/>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198" name="Google Shape;198;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9" name="Google Shape;199;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200"/>
        <p:cNvGrpSpPr/>
        <p:nvPr/>
      </p:nvGrpSpPr>
      <p:grpSpPr>
        <a:xfrm>
          <a:off x="0" y="0"/>
          <a:ext cx="0" cy="0"/>
          <a:chOff x="0" y="0"/>
          <a:chExt cx="0" cy="0"/>
        </a:xfrm>
      </p:grpSpPr>
      <p:sp>
        <p:nvSpPr>
          <p:cNvPr id="201" name="Google Shape;201;p53"/>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2" name="Google Shape;202;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3" name="Google Shape;203;p53"/>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04" name="Google Shape;204;p53"/>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05" name="Google Shape;205;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6" name="Google Shape;206;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207"/>
        <p:cNvGrpSpPr/>
        <p:nvPr/>
      </p:nvGrpSpPr>
      <p:grpSpPr>
        <a:xfrm>
          <a:off x="0" y="0"/>
          <a:ext cx="0" cy="0"/>
          <a:chOff x="0" y="0"/>
          <a:chExt cx="0" cy="0"/>
        </a:xfrm>
      </p:grpSpPr>
      <p:sp>
        <p:nvSpPr>
          <p:cNvPr id="208" name="Google Shape;208;p54"/>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9" name="Google Shape;209;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0" name="Google Shape;210;p54"/>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1" name="Google Shape;211;p54"/>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2" name="Google Shape;212;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3" name="Google Shape;213;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214"/>
        <p:cNvGrpSpPr/>
        <p:nvPr/>
      </p:nvGrpSpPr>
      <p:grpSpPr>
        <a:xfrm>
          <a:off x="0" y="0"/>
          <a:ext cx="0" cy="0"/>
          <a:chOff x="0" y="0"/>
          <a:chExt cx="0" cy="0"/>
        </a:xfrm>
      </p:grpSpPr>
      <p:sp>
        <p:nvSpPr>
          <p:cNvPr id="215" name="Google Shape;215;p55"/>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6" name="Google Shape;216;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7" name="Google Shape;217;p55"/>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8" name="Google Shape;218;p55"/>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9" name="Google Shape;219;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0" name="Google Shape;220;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21"/>
        <p:cNvGrpSpPr/>
        <p:nvPr/>
      </p:nvGrpSpPr>
      <p:grpSpPr>
        <a:xfrm>
          <a:off x="0" y="0"/>
          <a:ext cx="0" cy="0"/>
          <a:chOff x="0" y="0"/>
          <a:chExt cx="0" cy="0"/>
        </a:xfrm>
      </p:grpSpPr>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Image &amp; Text - Teal">
  <p:cSld name="Image &amp; Text - Teal">
    <p:spTree>
      <p:nvGrpSpPr>
        <p:cNvPr id="1" name="Shape 62"/>
        <p:cNvGrpSpPr/>
        <p:nvPr/>
      </p:nvGrpSpPr>
      <p:grpSpPr>
        <a:xfrm>
          <a:off x="0" y="0"/>
          <a:ext cx="0" cy="0"/>
          <a:chOff x="0" y="0"/>
          <a:chExt cx="0" cy="0"/>
        </a:xfrm>
      </p:grpSpPr>
      <p:sp>
        <p:nvSpPr>
          <p:cNvPr id="63" name="Google Shape;63;p35"/>
          <p:cNvSpPr txBox="1">
            <a:spLocks noGrp="1"/>
          </p:cNvSpPr>
          <p:nvPr>
            <p:ph type="title"/>
          </p:nvPr>
        </p:nvSpPr>
        <p:spPr>
          <a:xfrm>
            <a:off x="4890099" y="257176"/>
            <a:ext cx="6943302"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200"/>
              <a:buFont typeface="Helvetica Neue"/>
              <a:buNone/>
              <a:defRPr sz="32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64" name="Google Shape;64;p35"/>
          <p:cNvCxnSpPr/>
          <p:nvPr/>
        </p:nvCxnSpPr>
        <p:spPr>
          <a:xfrm rot="10800000" flipH="1">
            <a:off x="5027117" y="1509236"/>
            <a:ext cx="6806284" cy="17612"/>
          </a:xfrm>
          <a:prstGeom prst="straightConnector1">
            <a:avLst/>
          </a:prstGeom>
          <a:noFill/>
          <a:ln w="9525" cap="flat" cmpd="sng">
            <a:solidFill>
              <a:schemeClr val="accent6"/>
            </a:solidFill>
            <a:prstDash val="solid"/>
            <a:miter lim="800000"/>
            <a:headEnd type="none" w="sm" len="sm"/>
            <a:tailEnd type="none" w="sm" len="sm"/>
          </a:ln>
        </p:spPr>
      </p:cxnSp>
      <p:sp>
        <p:nvSpPr>
          <p:cNvPr id="65" name="Google Shape;65;p35"/>
          <p:cNvSpPr/>
          <p:nvPr/>
        </p:nvSpPr>
        <p:spPr>
          <a:xfrm>
            <a:off x="9351335" y="1467293"/>
            <a:ext cx="2482066" cy="78223"/>
          </a:xfrm>
          <a:prstGeom prst="rect">
            <a:avLst/>
          </a:prstGeom>
          <a:solidFill>
            <a:schemeClr val="accent6"/>
          </a:solidFill>
          <a:ln w="1270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6" name="Google Shape;66;p35"/>
          <p:cNvSpPr>
            <a:spLocks noGrp="1"/>
          </p:cNvSpPr>
          <p:nvPr>
            <p:ph type="pic" idx="2"/>
          </p:nvPr>
        </p:nvSpPr>
        <p:spPr>
          <a:xfrm>
            <a:off x="0" y="0"/>
            <a:ext cx="4340225" cy="685800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7" name="Google Shape;67;p35"/>
          <p:cNvSpPr txBox="1">
            <a:spLocks noGrp="1"/>
          </p:cNvSpPr>
          <p:nvPr>
            <p:ph type="body" idx="1"/>
          </p:nvPr>
        </p:nvSpPr>
        <p:spPr>
          <a:xfrm>
            <a:off x="4890100" y="1907476"/>
            <a:ext cx="6943302" cy="4493324"/>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9928575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cSld name="Text">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CC1812-9BA9-BD4B-8195-DECB1CFD0236}"/>
              </a:ext>
            </a:extLst>
          </p:cNvPr>
          <p:cNvSpPr>
            <a:spLocks noGrp="1"/>
          </p:cNvSpPr>
          <p:nvPr>
            <p:ph type="title"/>
          </p:nvPr>
        </p:nvSpPr>
        <p:spPr/>
        <p:txBody>
          <a:bodyPr/>
          <a:lstStyle>
            <a:lvl1pPr>
              <a:defRPr b="1">
                <a:solidFill>
                  <a:srgbClr val="415E7C"/>
                </a:solidFill>
              </a:defRPr>
            </a:lvl1pPr>
          </a:lstStyle>
          <a:p>
            <a:r>
              <a:rPr lang="es-MX" dirty="0"/>
              <a:t>Haz clic para modificar el estilo de título del patrón</a:t>
            </a:r>
            <a:endParaRPr lang="en-GB" dirty="0"/>
          </a:p>
        </p:txBody>
      </p:sp>
      <p:grpSp>
        <p:nvGrpSpPr>
          <p:cNvPr id="31" name="Grupo 30">
            <a:extLst>
              <a:ext uri="{FF2B5EF4-FFF2-40B4-BE49-F238E27FC236}">
                <a16:creationId xmlns:a16="http://schemas.microsoft.com/office/drawing/2014/main" id="{1307D63E-9A8E-C240-AF98-6CE992E4DEC4}"/>
              </a:ext>
            </a:extLst>
          </p:cNvPr>
          <p:cNvGrpSpPr/>
          <p:nvPr userDrawn="1"/>
        </p:nvGrpSpPr>
        <p:grpSpPr>
          <a:xfrm>
            <a:off x="114714" y="5834381"/>
            <a:ext cx="11955892" cy="1023226"/>
            <a:chOff x="129463" y="5834381"/>
            <a:chExt cx="11955892" cy="1023226"/>
          </a:xfrm>
        </p:grpSpPr>
        <p:pic>
          <p:nvPicPr>
            <p:cNvPr id="32" name="object 2">
              <a:extLst>
                <a:ext uri="{FF2B5EF4-FFF2-40B4-BE49-F238E27FC236}">
                  <a16:creationId xmlns:a16="http://schemas.microsoft.com/office/drawing/2014/main" id="{C9B5B2C0-D7B8-4C43-8360-A1DACF7FDD7D}"/>
                </a:ext>
              </a:extLst>
            </p:cNvPr>
            <p:cNvPicPr/>
            <p:nvPr/>
          </p:nvPicPr>
          <p:blipFill>
            <a:blip r:embed="rId2" cstate="print"/>
            <a:stretch>
              <a:fillRect/>
            </a:stretch>
          </p:blipFill>
          <p:spPr>
            <a:xfrm>
              <a:off x="2286730" y="6724373"/>
              <a:ext cx="196087" cy="132623"/>
            </a:xfrm>
            <a:prstGeom prst="rect">
              <a:avLst/>
            </a:prstGeom>
          </p:spPr>
        </p:pic>
        <p:sp>
          <p:nvSpPr>
            <p:cNvPr id="33" name="object 3">
              <a:extLst>
                <a:ext uri="{FF2B5EF4-FFF2-40B4-BE49-F238E27FC236}">
                  <a16:creationId xmlns:a16="http://schemas.microsoft.com/office/drawing/2014/main" id="{749A1041-67F9-C94A-A427-F824A7CFEC3E}"/>
                </a:ext>
              </a:extLst>
            </p:cNvPr>
            <p:cNvSpPr/>
            <p:nvPr/>
          </p:nvSpPr>
          <p:spPr>
            <a:xfrm>
              <a:off x="1854177" y="5834381"/>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8"/>
                  </a:lnTo>
                  <a:lnTo>
                    <a:pt x="80599" y="113011"/>
                  </a:lnTo>
                  <a:lnTo>
                    <a:pt x="52938" y="149669"/>
                  </a:lnTo>
                  <a:lnTo>
                    <a:pt x="30540" y="190064"/>
                  </a:lnTo>
                  <a:lnTo>
                    <a:pt x="13912" y="233688"/>
                  </a:lnTo>
                  <a:lnTo>
                    <a:pt x="3562" y="280031"/>
                  </a:lnTo>
                  <a:lnTo>
                    <a:pt x="0" y="328587"/>
                  </a:lnTo>
                  <a:lnTo>
                    <a:pt x="3562" y="377145"/>
                  </a:lnTo>
                  <a:lnTo>
                    <a:pt x="13912" y="423491"/>
                  </a:lnTo>
                  <a:lnTo>
                    <a:pt x="30540" y="467117"/>
                  </a:lnTo>
                  <a:lnTo>
                    <a:pt x="52938" y="507514"/>
                  </a:lnTo>
                  <a:lnTo>
                    <a:pt x="80599" y="544173"/>
                  </a:lnTo>
                  <a:lnTo>
                    <a:pt x="113013" y="576587"/>
                  </a:lnTo>
                  <a:lnTo>
                    <a:pt x="149672" y="604248"/>
                  </a:lnTo>
                  <a:lnTo>
                    <a:pt x="190069" y="626646"/>
                  </a:lnTo>
                  <a:lnTo>
                    <a:pt x="233694" y="643274"/>
                  </a:lnTo>
                  <a:lnTo>
                    <a:pt x="280041" y="653624"/>
                  </a:lnTo>
                  <a:lnTo>
                    <a:pt x="328599" y="657186"/>
                  </a:lnTo>
                  <a:lnTo>
                    <a:pt x="377158" y="653624"/>
                  </a:lnTo>
                  <a:lnTo>
                    <a:pt x="423504" y="643274"/>
                  </a:lnTo>
                  <a:lnTo>
                    <a:pt x="467130" y="626646"/>
                  </a:lnTo>
                  <a:lnTo>
                    <a:pt x="507526" y="604248"/>
                  </a:lnTo>
                  <a:lnTo>
                    <a:pt x="544186" y="576587"/>
                  </a:lnTo>
                  <a:lnTo>
                    <a:pt x="576600" y="544173"/>
                  </a:lnTo>
                  <a:lnTo>
                    <a:pt x="604260" y="507514"/>
                  </a:lnTo>
                  <a:lnTo>
                    <a:pt x="626659" y="467117"/>
                  </a:lnTo>
                  <a:lnTo>
                    <a:pt x="643287" y="423491"/>
                  </a:lnTo>
                  <a:lnTo>
                    <a:pt x="653636" y="377145"/>
                  </a:lnTo>
                  <a:lnTo>
                    <a:pt x="657199" y="328587"/>
                  </a:lnTo>
                  <a:lnTo>
                    <a:pt x="653636" y="280031"/>
                  </a:lnTo>
                  <a:lnTo>
                    <a:pt x="643287" y="233688"/>
                  </a:lnTo>
                  <a:lnTo>
                    <a:pt x="626659" y="190064"/>
                  </a:lnTo>
                  <a:lnTo>
                    <a:pt x="604260" y="149669"/>
                  </a:lnTo>
                  <a:lnTo>
                    <a:pt x="576600" y="113011"/>
                  </a:lnTo>
                  <a:lnTo>
                    <a:pt x="544186" y="80598"/>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34" name="object 4">
              <a:extLst>
                <a:ext uri="{FF2B5EF4-FFF2-40B4-BE49-F238E27FC236}">
                  <a16:creationId xmlns:a16="http://schemas.microsoft.com/office/drawing/2014/main" id="{C3C48AAB-3878-314A-B9CA-0EADB3D681FC}"/>
                </a:ext>
              </a:extLst>
            </p:cNvPr>
            <p:cNvSpPr/>
            <p:nvPr/>
          </p:nvSpPr>
          <p:spPr>
            <a:xfrm>
              <a:off x="3597898" y="6424361"/>
              <a:ext cx="734695" cy="433070"/>
            </a:xfrm>
            <a:custGeom>
              <a:avLst/>
              <a:gdLst/>
              <a:ahLst/>
              <a:cxnLst/>
              <a:rect l="l" t="t" r="r" b="b"/>
              <a:pathLst>
                <a:path w="734695" h="433070">
                  <a:moveTo>
                    <a:pt x="367169" y="0"/>
                  </a:moveTo>
                  <a:lnTo>
                    <a:pt x="321112" y="2860"/>
                  </a:lnTo>
                  <a:lnTo>
                    <a:pt x="276763" y="11213"/>
                  </a:lnTo>
                  <a:lnTo>
                    <a:pt x="234465" y="24714"/>
                  </a:lnTo>
                  <a:lnTo>
                    <a:pt x="194561" y="43019"/>
                  </a:lnTo>
                  <a:lnTo>
                    <a:pt x="157398" y="65784"/>
                  </a:lnTo>
                  <a:lnTo>
                    <a:pt x="123318" y="92665"/>
                  </a:lnTo>
                  <a:lnTo>
                    <a:pt x="92665" y="123318"/>
                  </a:lnTo>
                  <a:lnTo>
                    <a:pt x="65784" y="157398"/>
                  </a:lnTo>
                  <a:lnTo>
                    <a:pt x="43019" y="194561"/>
                  </a:lnTo>
                  <a:lnTo>
                    <a:pt x="24714" y="234465"/>
                  </a:lnTo>
                  <a:lnTo>
                    <a:pt x="11213" y="276763"/>
                  </a:lnTo>
                  <a:lnTo>
                    <a:pt x="2860" y="321112"/>
                  </a:lnTo>
                  <a:lnTo>
                    <a:pt x="0" y="367169"/>
                  </a:lnTo>
                  <a:lnTo>
                    <a:pt x="2860" y="413226"/>
                  </a:lnTo>
                  <a:lnTo>
                    <a:pt x="6516" y="432635"/>
                  </a:lnTo>
                  <a:lnTo>
                    <a:pt x="727822" y="432635"/>
                  </a:lnTo>
                  <a:lnTo>
                    <a:pt x="731478" y="413226"/>
                  </a:lnTo>
                  <a:lnTo>
                    <a:pt x="734339" y="367169"/>
                  </a:lnTo>
                  <a:lnTo>
                    <a:pt x="731478" y="321112"/>
                  </a:lnTo>
                  <a:lnTo>
                    <a:pt x="723125" y="276763"/>
                  </a:lnTo>
                  <a:lnTo>
                    <a:pt x="709624" y="234465"/>
                  </a:lnTo>
                  <a:lnTo>
                    <a:pt x="691319" y="194561"/>
                  </a:lnTo>
                  <a:lnTo>
                    <a:pt x="668554" y="157398"/>
                  </a:lnTo>
                  <a:lnTo>
                    <a:pt x="641673" y="123318"/>
                  </a:lnTo>
                  <a:lnTo>
                    <a:pt x="611021" y="92665"/>
                  </a:lnTo>
                  <a:lnTo>
                    <a:pt x="576941" y="65784"/>
                  </a:lnTo>
                  <a:lnTo>
                    <a:pt x="539777" y="43019"/>
                  </a:lnTo>
                  <a:lnTo>
                    <a:pt x="499874" y="24714"/>
                  </a:lnTo>
                  <a:lnTo>
                    <a:pt x="457576" y="11213"/>
                  </a:lnTo>
                  <a:lnTo>
                    <a:pt x="413226" y="2860"/>
                  </a:lnTo>
                  <a:lnTo>
                    <a:pt x="367169" y="0"/>
                  </a:lnTo>
                  <a:close/>
                </a:path>
              </a:pathLst>
            </a:custGeom>
            <a:solidFill>
              <a:srgbClr val="8AC984"/>
            </a:solidFill>
          </p:spPr>
          <p:txBody>
            <a:bodyPr wrap="square" lIns="0" tIns="0" rIns="0" bIns="0" rtlCol="0"/>
            <a:lstStyle/>
            <a:p>
              <a:endParaRPr/>
            </a:p>
          </p:txBody>
        </p:sp>
        <p:sp>
          <p:nvSpPr>
            <p:cNvPr id="35" name="object 5">
              <a:extLst>
                <a:ext uri="{FF2B5EF4-FFF2-40B4-BE49-F238E27FC236}">
                  <a16:creationId xmlns:a16="http://schemas.microsoft.com/office/drawing/2014/main" id="{A570732F-E585-8D4B-B152-3672C7DD7B43}"/>
                </a:ext>
              </a:extLst>
            </p:cNvPr>
            <p:cNvSpPr/>
            <p:nvPr/>
          </p:nvSpPr>
          <p:spPr>
            <a:xfrm>
              <a:off x="4543957" y="6017589"/>
              <a:ext cx="1167130" cy="839469"/>
            </a:xfrm>
            <a:custGeom>
              <a:avLst/>
              <a:gdLst/>
              <a:ahLst/>
              <a:cxnLst/>
              <a:rect l="l" t="t" r="r" b="b"/>
              <a:pathLst>
                <a:path w="1167129" h="839470">
                  <a:moveTo>
                    <a:pt x="583501" y="0"/>
                  </a:moveTo>
                  <a:lnTo>
                    <a:pt x="535644" y="1934"/>
                  </a:lnTo>
                  <a:lnTo>
                    <a:pt x="488853" y="7636"/>
                  </a:lnTo>
                  <a:lnTo>
                    <a:pt x="443278" y="16957"/>
                  </a:lnTo>
                  <a:lnTo>
                    <a:pt x="399068" y="29746"/>
                  </a:lnTo>
                  <a:lnTo>
                    <a:pt x="356374" y="45853"/>
                  </a:lnTo>
                  <a:lnTo>
                    <a:pt x="315347" y="65128"/>
                  </a:lnTo>
                  <a:lnTo>
                    <a:pt x="276136" y="87420"/>
                  </a:lnTo>
                  <a:lnTo>
                    <a:pt x="238891" y="112580"/>
                  </a:lnTo>
                  <a:lnTo>
                    <a:pt x="203763" y="140456"/>
                  </a:lnTo>
                  <a:lnTo>
                    <a:pt x="170902" y="170900"/>
                  </a:lnTo>
                  <a:lnTo>
                    <a:pt x="140458" y="203761"/>
                  </a:lnTo>
                  <a:lnTo>
                    <a:pt x="112580" y="238888"/>
                  </a:lnTo>
                  <a:lnTo>
                    <a:pt x="87421" y="276132"/>
                  </a:lnTo>
                  <a:lnTo>
                    <a:pt x="65128" y="315343"/>
                  </a:lnTo>
                  <a:lnTo>
                    <a:pt x="45853" y="356369"/>
                  </a:lnTo>
                  <a:lnTo>
                    <a:pt x="29746" y="399062"/>
                  </a:lnTo>
                  <a:lnTo>
                    <a:pt x="16957" y="443270"/>
                  </a:lnTo>
                  <a:lnTo>
                    <a:pt x="7636" y="488844"/>
                  </a:lnTo>
                  <a:lnTo>
                    <a:pt x="1934" y="535633"/>
                  </a:lnTo>
                  <a:lnTo>
                    <a:pt x="0" y="583488"/>
                  </a:lnTo>
                  <a:lnTo>
                    <a:pt x="1934" y="631345"/>
                  </a:lnTo>
                  <a:lnTo>
                    <a:pt x="7636" y="678136"/>
                  </a:lnTo>
                  <a:lnTo>
                    <a:pt x="16957" y="723712"/>
                  </a:lnTo>
                  <a:lnTo>
                    <a:pt x="29746" y="767923"/>
                  </a:lnTo>
                  <a:lnTo>
                    <a:pt x="45853" y="810617"/>
                  </a:lnTo>
                  <a:lnTo>
                    <a:pt x="59379" y="839407"/>
                  </a:lnTo>
                  <a:lnTo>
                    <a:pt x="1107623" y="839407"/>
                  </a:lnTo>
                  <a:lnTo>
                    <a:pt x="1137256" y="767923"/>
                  </a:lnTo>
                  <a:lnTo>
                    <a:pt x="1150045" y="723712"/>
                  </a:lnTo>
                  <a:lnTo>
                    <a:pt x="1159366" y="678136"/>
                  </a:lnTo>
                  <a:lnTo>
                    <a:pt x="1165068" y="631345"/>
                  </a:lnTo>
                  <a:lnTo>
                    <a:pt x="1167002" y="583488"/>
                  </a:lnTo>
                  <a:lnTo>
                    <a:pt x="1165068" y="535633"/>
                  </a:lnTo>
                  <a:lnTo>
                    <a:pt x="1159366" y="488844"/>
                  </a:lnTo>
                  <a:lnTo>
                    <a:pt x="1150045" y="443270"/>
                  </a:lnTo>
                  <a:lnTo>
                    <a:pt x="1137256" y="399062"/>
                  </a:lnTo>
                  <a:lnTo>
                    <a:pt x="1121149" y="356369"/>
                  </a:lnTo>
                  <a:lnTo>
                    <a:pt x="1101874" y="315343"/>
                  </a:lnTo>
                  <a:lnTo>
                    <a:pt x="1079581" y="276132"/>
                  </a:lnTo>
                  <a:lnTo>
                    <a:pt x="1054422" y="238888"/>
                  </a:lnTo>
                  <a:lnTo>
                    <a:pt x="1026544" y="203761"/>
                  </a:lnTo>
                  <a:lnTo>
                    <a:pt x="996100" y="170900"/>
                  </a:lnTo>
                  <a:lnTo>
                    <a:pt x="963239" y="140456"/>
                  </a:lnTo>
                  <a:lnTo>
                    <a:pt x="928111" y="112580"/>
                  </a:lnTo>
                  <a:lnTo>
                    <a:pt x="890866" y="87420"/>
                  </a:lnTo>
                  <a:lnTo>
                    <a:pt x="851655" y="65128"/>
                  </a:lnTo>
                  <a:lnTo>
                    <a:pt x="810628" y="45853"/>
                  </a:lnTo>
                  <a:lnTo>
                    <a:pt x="767934" y="29746"/>
                  </a:lnTo>
                  <a:lnTo>
                    <a:pt x="723724" y="16957"/>
                  </a:lnTo>
                  <a:lnTo>
                    <a:pt x="678149" y="7636"/>
                  </a:lnTo>
                  <a:lnTo>
                    <a:pt x="631358" y="1934"/>
                  </a:lnTo>
                  <a:lnTo>
                    <a:pt x="583501" y="0"/>
                  </a:lnTo>
                  <a:close/>
                </a:path>
              </a:pathLst>
            </a:custGeom>
            <a:solidFill>
              <a:srgbClr val="1EA1A0"/>
            </a:solidFill>
          </p:spPr>
          <p:txBody>
            <a:bodyPr wrap="square" lIns="0" tIns="0" rIns="0" bIns="0" rtlCol="0"/>
            <a:lstStyle/>
            <a:p>
              <a:endParaRPr/>
            </a:p>
          </p:txBody>
        </p:sp>
        <p:sp>
          <p:nvSpPr>
            <p:cNvPr id="36" name="object 6">
              <a:extLst>
                <a:ext uri="{FF2B5EF4-FFF2-40B4-BE49-F238E27FC236}">
                  <a16:creationId xmlns:a16="http://schemas.microsoft.com/office/drawing/2014/main" id="{A196F325-BE8B-7F4E-96DE-7B1652E2CA21}"/>
                </a:ext>
              </a:extLst>
            </p:cNvPr>
            <p:cNvSpPr/>
            <p:nvPr/>
          </p:nvSpPr>
          <p:spPr>
            <a:xfrm>
              <a:off x="5662307" y="5942698"/>
              <a:ext cx="1104265" cy="914400"/>
            </a:xfrm>
            <a:custGeom>
              <a:avLst/>
              <a:gdLst/>
              <a:ahLst/>
              <a:cxnLst/>
              <a:rect l="l" t="t" r="r" b="b"/>
              <a:pathLst>
                <a:path w="1104265" h="914400">
                  <a:moveTo>
                    <a:pt x="343382" y="171691"/>
                  </a:moveTo>
                  <a:lnTo>
                    <a:pt x="337248" y="126047"/>
                  </a:lnTo>
                  <a:lnTo>
                    <a:pt x="319938" y="85039"/>
                  </a:lnTo>
                  <a:lnTo>
                    <a:pt x="293090" y="50292"/>
                  </a:lnTo>
                  <a:lnTo>
                    <a:pt x="258343" y="23444"/>
                  </a:lnTo>
                  <a:lnTo>
                    <a:pt x="217335" y="6134"/>
                  </a:lnTo>
                  <a:lnTo>
                    <a:pt x="171691" y="0"/>
                  </a:lnTo>
                  <a:lnTo>
                    <a:pt x="126047" y="6134"/>
                  </a:lnTo>
                  <a:lnTo>
                    <a:pt x="85039" y="23444"/>
                  </a:lnTo>
                  <a:lnTo>
                    <a:pt x="50292" y="50292"/>
                  </a:lnTo>
                  <a:lnTo>
                    <a:pt x="23444" y="85039"/>
                  </a:lnTo>
                  <a:lnTo>
                    <a:pt x="6134" y="126047"/>
                  </a:lnTo>
                  <a:lnTo>
                    <a:pt x="0" y="171691"/>
                  </a:lnTo>
                  <a:lnTo>
                    <a:pt x="6134" y="217322"/>
                  </a:lnTo>
                  <a:lnTo>
                    <a:pt x="23444" y="258330"/>
                  </a:lnTo>
                  <a:lnTo>
                    <a:pt x="50292" y="293077"/>
                  </a:lnTo>
                  <a:lnTo>
                    <a:pt x="85039" y="319925"/>
                  </a:lnTo>
                  <a:lnTo>
                    <a:pt x="126047" y="337235"/>
                  </a:lnTo>
                  <a:lnTo>
                    <a:pt x="171691" y="343369"/>
                  </a:lnTo>
                  <a:lnTo>
                    <a:pt x="217335" y="337235"/>
                  </a:lnTo>
                  <a:lnTo>
                    <a:pt x="258343" y="319925"/>
                  </a:lnTo>
                  <a:lnTo>
                    <a:pt x="293090" y="293077"/>
                  </a:lnTo>
                  <a:lnTo>
                    <a:pt x="319938" y="258330"/>
                  </a:lnTo>
                  <a:lnTo>
                    <a:pt x="337248" y="217322"/>
                  </a:lnTo>
                  <a:lnTo>
                    <a:pt x="343382" y="171691"/>
                  </a:lnTo>
                  <a:close/>
                </a:path>
                <a:path w="1104265" h="914400">
                  <a:moveTo>
                    <a:pt x="1104074" y="735888"/>
                  </a:moveTo>
                  <a:lnTo>
                    <a:pt x="1101229" y="686650"/>
                  </a:lnTo>
                  <a:lnTo>
                    <a:pt x="1092923" y="639089"/>
                  </a:lnTo>
                  <a:lnTo>
                    <a:pt x="1079461" y="593496"/>
                  </a:lnTo>
                  <a:lnTo>
                    <a:pt x="1061161" y="550214"/>
                  </a:lnTo>
                  <a:lnTo>
                    <a:pt x="1038339" y="509549"/>
                  </a:lnTo>
                  <a:lnTo>
                    <a:pt x="1011313" y="471830"/>
                  </a:lnTo>
                  <a:lnTo>
                    <a:pt x="980414" y="437349"/>
                  </a:lnTo>
                  <a:lnTo>
                    <a:pt x="945934" y="406438"/>
                  </a:lnTo>
                  <a:lnTo>
                    <a:pt x="908202" y="379425"/>
                  </a:lnTo>
                  <a:lnTo>
                    <a:pt x="867537" y="356603"/>
                  </a:lnTo>
                  <a:lnTo>
                    <a:pt x="824255" y="338302"/>
                  </a:lnTo>
                  <a:lnTo>
                    <a:pt x="778675" y="324840"/>
                  </a:lnTo>
                  <a:lnTo>
                    <a:pt x="731113" y="316534"/>
                  </a:lnTo>
                  <a:lnTo>
                    <a:pt x="681875" y="313690"/>
                  </a:lnTo>
                  <a:lnTo>
                    <a:pt x="632637" y="316534"/>
                  </a:lnTo>
                  <a:lnTo>
                    <a:pt x="585063" y="324840"/>
                  </a:lnTo>
                  <a:lnTo>
                    <a:pt x="539483" y="338302"/>
                  </a:lnTo>
                  <a:lnTo>
                    <a:pt x="496201" y="356603"/>
                  </a:lnTo>
                  <a:lnTo>
                    <a:pt x="455536" y="379425"/>
                  </a:lnTo>
                  <a:lnTo>
                    <a:pt x="417804" y="406438"/>
                  </a:lnTo>
                  <a:lnTo>
                    <a:pt x="383336" y="437349"/>
                  </a:lnTo>
                  <a:lnTo>
                    <a:pt x="352425" y="471830"/>
                  </a:lnTo>
                  <a:lnTo>
                    <a:pt x="325399" y="509549"/>
                  </a:lnTo>
                  <a:lnTo>
                    <a:pt x="302590" y="550214"/>
                  </a:lnTo>
                  <a:lnTo>
                    <a:pt x="284289" y="593496"/>
                  </a:lnTo>
                  <a:lnTo>
                    <a:pt x="270827" y="639089"/>
                  </a:lnTo>
                  <a:lnTo>
                    <a:pt x="262509" y="686650"/>
                  </a:lnTo>
                  <a:lnTo>
                    <a:pt x="259676" y="735888"/>
                  </a:lnTo>
                  <a:lnTo>
                    <a:pt x="262509" y="785126"/>
                  </a:lnTo>
                  <a:lnTo>
                    <a:pt x="270827" y="832700"/>
                  </a:lnTo>
                  <a:lnTo>
                    <a:pt x="284289" y="878281"/>
                  </a:lnTo>
                  <a:lnTo>
                    <a:pt x="299516" y="914298"/>
                  </a:lnTo>
                  <a:lnTo>
                    <a:pt x="1064221" y="914298"/>
                  </a:lnTo>
                  <a:lnTo>
                    <a:pt x="1079461" y="878281"/>
                  </a:lnTo>
                  <a:lnTo>
                    <a:pt x="1092923" y="832700"/>
                  </a:lnTo>
                  <a:lnTo>
                    <a:pt x="1101229" y="785126"/>
                  </a:lnTo>
                  <a:lnTo>
                    <a:pt x="1104074" y="735888"/>
                  </a:lnTo>
                  <a:close/>
                </a:path>
              </a:pathLst>
            </a:custGeom>
            <a:solidFill>
              <a:srgbClr val="0C8AC5"/>
            </a:solidFill>
          </p:spPr>
          <p:txBody>
            <a:bodyPr wrap="square" lIns="0" tIns="0" rIns="0" bIns="0" rtlCol="0"/>
            <a:lstStyle/>
            <a:p>
              <a:endParaRPr/>
            </a:p>
          </p:txBody>
        </p:sp>
        <p:sp>
          <p:nvSpPr>
            <p:cNvPr id="37" name="object 7">
              <a:extLst>
                <a:ext uri="{FF2B5EF4-FFF2-40B4-BE49-F238E27FC236}">
                  <a16:creationId xmlns:a16="http://schemas.microsoft.com/office/drawing/2014/main" id="{28E732B8-D369-804A-B6E8-DB2BBEC8369C}"/>
                </a:ext>
              </a:extLst>
            </p:cNvPr>
            <p:cNvSpPr/>
            <p:nvPr/>
          </p:nvSpPr>
          <p:spPr>
            <a:xfrm>
              <a:off x="3402074" y="5876809"/>
              <a:ext cx="524510" cy="524510"/>
            </a:xfrm>
            <a:custGeom>
              <a:avLst/>
              <a:gdLst/>
              <a:ahLst/>
              <a:cxnLst/>
              <a:rect l="l" t="t" r="r" b="b"/>
              <a:pathLst>
                <a:path w="524510" h="524510">
                  <a:moveTo>
                    <a:pt x="262013" y="0"/>
                  </a:moveTo>
                  <a:lnTo>
                    <a:pt x="214917" y="4221"/>
                  </a:lnTo>
                  <a:lnTo>
                    <a:pt x="170589" y="16392"/>
                  </a:lnTo>
                  <a:lnTo>
                    <a:pt x="129771" y="35773"/>
                  </a:lnTo>
                  <a:lnTo>
                    <a:pt x="93202" y="61624"/>
                  </a:lnTo>
                  <a:lnTo>
                    <a:pt x="61623" y="93204"/>
                  </a:lnTo>
                  <a:lnTo>
                    <a:pt x="35773" y="129775"/>
                  </a:lnTo>
                  <a:lnTo>
                    <a:pt x="16392" y="170595"/>
                  </a:lnTo>
                  <a:lnTo>
                    <a:pt x="4221" y="214925"/>
                  </a:lnTo>
                  <a:lnTo>
                    <a:pt x="0" y="262026"/>
                  </a:lnTo>
                  <a:lnTo>
                    <a:pt x="4221" y="309119"/>
                  </a:lnTo>
                  <a:lnTo>
                    <a:pt x="16392" y="353445"/>
                  </a:lnTo>
                  <a:lnTo>
                    <a:pt x="35773" y="394263"/>
                  </a:lnTo>
                  <a:lnTo>
                    <a:pt x="61623" y="430832"/>
                  </a:lnTo>
                  <a:lnTo>
                    <a:pt x="93202" y="462412"/>
                  </a:lnTo>
                  <a:lnTo>
                    <a:pt x="129771" y="488264"/>
                  </a:lnTo>
                  <a:lnTo>
                    <a:pt x="170589" y="507646"/>
                  </a:lnTo>
                  <a:lnTo>
                    <a:pt x="214917" y="519818"/>
                  </a:lnTo>
                  <a:lnTo>
                    <a:pt x="262013" y="524040"/>
                  </a:lnTo>
                  <a:lnTo>
                    <a:pt x="309113" y="519818"/>
                  </a:lnTo>
                  <a:lnTo>
                    <a:pt x="353442" y="507646"/>
                  </a:lnTo>
                  <a:lnTo>
                    <a:pt x="394261" y="488264"/>
                  </a:lnTo>
                  <a:lnTo>
                    <a:pt x="430830" y="462412"/>
                  </a:lnTo>
                  <a:lnTo>
                    <a:pt x="462408" y="430832"/>
                  </a:lnTo>
                  <a:lnTo>
                    <a:pt x="488257" y="394263"/>
                  </a:lnTo>
                  <a:lnTo>
                    <a:pt x="507636" y="353445"/>
                  </a:lnTo>
                  <a:lnTo>
                    <a:pt x="519806" y="309119"/>
                  </a:lnTo>
                  <a:lnTo>
                    <a:pt x="524027" y="262026"/>
                  </a:lnTo>
                  <a:lnTo>
                    <a:pt x="519806" y="214925"/>
                  </a:lnTo>
                  <a:lnTo>
                    <a:pt x="507636" y="170595"/>
                  </a:lnTo>
                  <a:lnTo>
                    <a:pt x="488257" y="129775"/>
                  </a:lnTo>
                  <a:lnTo>
                    <a:pt x="462408" y="93204"/>
                  </a:lnTo>
                  <a:lnTo>
                    <a:pt x="430830" y="61624"/>
                  </a:lnTo>
                  <a:lnTo>
                    <a:pt x="394261" y="35773"/>
                  </a:lnTo>
                  <a:lnTo>
                    <a:pt x="353442" y="16392"/>
                  </a:lnTo>
                  <a:lnTo>
                    <a:pt x="309113" y="4221"/>
                  </a:lnTo>
                  <a:lnTo>
                    <a:pt x="262013" y="0"/>
                  </a:lnTo>
                  <a:close/>
                </a:path>
              </a:pathLst>
            </a:custGeom>
            <a:solidFill>
              <a:srgbClr val="8AC984"/>
            </a:solidFill>
          </p:spPr>
          <p:txBody>
            <a:bodyPr wrap="square" lIns="0" tIns="0" rIns="0" bIns="0" rtlCol="0"/>
            <a:lstStyle/>
            <a:p>
              <a:endParaRPr/>
            </a:p>
          </p:txBody>
        </p:sp>
        <p:sp>
          <p:nvSpPr>
            <p:cNvPr id="38" name="object 8">
              <a:extLst>
                <a:ext uri="{FF2B5EF4-FFF2-40B4-BE49-F238E27FC236}">
                  <a16:creationId xmlns:a16="http://schemas.microsoft.com/office/drawing/2014/main" id="{E2FA586A-88A4-A344-A925-A69F3704B934}"/>
                </a:ext>
              </a:extLst>
            </p:cNvPr>
            <p:cNvSpPr/>
            <p:nvPr/>
          </p:nvSpPr>
          <p:spPr>
            <a:xfrm>
              <a:off x="4132060" y="5873460"/>
              <a:ext cx="343535" cy="343535"/>
            </a:xfrm>
            <a:custGeom>
              <a:avLst/>
              <a:gdLst/>
              <a:ahLst/>
              <a:cxnLst/>
              <a:rect l="l" t="t" r="r" b="b"/>
              <a:pathLst>
                <a:path w="343535" h="343535">
                  <a:moveTo>
                    <a:pt x="171691" y="0"/>
                  </a:moveTo>
                  <a:lnTo>
                    <a:pt x="126050" y="6132"/>
                  </a:lnTo>
                  <a:lnTo>
                    <a:pt x="85037" y="23439"/>
                  </a:lnTo>
                  <a:lnTo>
                    <a:pt x="50288" y="50284"/>
                  </a:lnTo>
                  <a:lnTo>
                    <a:pt x="23441" y="85031"/>
                  </a:lnTo>
                  <a:lnTo>
                    <a:pt x="6133" y="126046"/>
                  </a:lnTo>
                  <a:lnTo>
                    <a:pt x="0" y="171691"/>
                  </a:lnTo>
                  <a:lnTo>
                    <a:pt x="6133" y="217326"/>
                  </a:lnTo>
                  <a:lnTo>
                    <a:pt x="23441" y="258336"/>
                  </a:lnTo>
                  <a:lnTo>
                    <a:pt x="50288" y="293082"/>
                  </a:lnTo>
                  <a:lnTo>
                    <a:pt x="85037" y="319928"/>
                  </a:lnTo>
                  <a:lnTo>
                    <a:pt x="126050" y="337236"/>
                  </a:lnTo>
                  <a:lnTo>
                    <a:pt x="171691" y="343369"/>
                  </a:lnTo>
                  <a:lnTo>
                    <a:pt x="217332" y="337236"/>
                  </a:lnTo>
                  <a:lnTo>
                    <a:pt x="258345" y="319928"/>
                  </a:lnTo>
                  <a:lnTo>
                    <a:pt x="293093" y="293082"/>
                  </a:lnTo>
                  <a:lnTo>
                    <a:pt x="319940" y="258336"/>
                  </a:lnTo>
                  <a:lnTo>
                    <a:pt x="337249" y="217326"/>
                  </a:lnTo>
                  <a:lnTo>
                    <a:pt x="343382" y="171691"/>
                  </a:lnTo>
                  <a:lnTo>
                    <a:pt x="337249" y="126046"/>
                  </a:lnTo>
                  <a:lnTo>
                    <a:pt x="319940" y="85031"/>
                  </a:lnTo>
                  <a:lnTo>
                    <a:pt x="293093" y="50284"/>
                  </a:lnTo>
                  <a:lnTo>
                    <a:pt x="258345" y="23439"/>
                  </a:lnTo>
                  <a:lnTo>
                    <a:pt x="217332" y="6132"/>
                  </a:lnTo>
                  <a:lnTo>
                    <a:pt x="171691" y="0"/>
                  </a:lnTo>
                  <a:close/>
                </a:path>
              </a:pathLst>
            </a:custGeom>
            <a:solidFill>
              <a:srgbClr val="1EA1A0"/>
            </a:solidFill>
          </p:spPr>
          <p:txBody>
            <a:bodyPr wrap="square" lIns="0" tIns="0" rIns="0" bIns="0" rtlCol="0"/>
            <a:lstStyle/>
            <a:p>
              <a:endParaRPr/>
            </a:p>
          </p:txBody>
        </p:sp>
        <p:sp>
          <p:nvSpPr>
            <p:cNvPr id="39" name="object 9">
              <a:extLst>
                <a:ext uri="{FF2B5EF4-FFF2-40B4-BE49-F238E27FC236}">
                  <a16:creationId xmlns:a16="http://schemas.microsoft.com/office/drawing/2014/main" id="{99D3F400-55A4-CB41-A464-8D953E884370}"/>
                </a:ext>
              </a:extLst>
            </p:cNvPr>
            <p:cNvSpPr/>
            <p:nvPr/>
          </p:nvSpPr>
          <p:spPr>
            <a:xfrm>
              <a:off x="2697889" y="6375092"/>
              <a:ext cx="687070" cy="481965"/>
            </a:xfrm>
            <a:custGeom>
              <a:avLst/>
              <a:gdLst/>
              <a:ahLst/>
              <a:cxnLst/>
              <a:rect l="l" t="t" r="r" b="b"/>
              <a:pathLst>
                <a:path w="687070" h="481965">
                  <a:moveTo>
                    <a:pt x="335867" y="0"/>
                  </a:moveTo>
                  <a:lnTo>
                    <a:pt x="291181" y="3910"/>
                  </a:lnTo>
                  <a:lnTo>
                    <a:pt x="246668" y="13864"/>
                  </a:lnTo>
                  <a:lnTo>
                    <a:pt x="202871" y="30070"/>
                  </a:lnTo>
                  <a:lnTo>
                    <a:pt x="161639" y="51992"/>
                  </a:lnTo>
                  <a:lnTo>
                    <a:pt x="124600" y="78608"/>
                  </a:lnTo>
                  <a:lnTo>
                    <a:pt x="91958" y="109375"/>
                  </a:lnTo>
                  <a:lnTo>
                    <a:pt x="63920" y="143753"/>
                  </a:lnTo>
                  <a:lnTo>
                    <a:pt x="40692" y="181201"/>
                  </a:lnTo>
                  <a:lnTo>
                    <a:pt x="22480" y="221179"/>
                  </a:lnTo>
                  <a:lnTo>
                    <a:pt x="9490" y="263146"/>
                  </a:lnTo>
                  <a:lnTo>
                    <a:pt x="1928" y="306560"/>
                  </a:lnTo>
                  <a:lnTo>
                    <a:pt x="0" y="350881"/>
                  </a:lnTo>
                  <a:lnTo>
                    <a:pt x="3910" y="395569"/>
                  </a:lnTo>
                  <a:lnTo>
                    <a:pt x="13867" y="440081"/>
                  </a:lnTo>
                  <a:lnTo>
                    <a:pt x="29344" y="481904"/>
                  </a:lnTo>
                  <a:lnTo>
                    <a:pt x="656819" y="481904"/>
                  </a:lnTo>
                  <a:lnTo>
                    <a:pt x="664264" y="465562"/>
                  </a:lnTo>
                  <a:lnTo>
                    <a:pt x="677255" y="423596"/>
                  </a:lnTo>
                  <a:lnTo>
                    <a:pt x="684818" y="380182"/>
                  </a:lnTo>
                  <a:lnTo>
                    <a:pt x="686749" y="335862"/>
                  </a:lnTo>
                  <a:lnTo>
                    <a:pt x="682840" y="291175"/>
                  </a:lnTo>
                  <a:lnTo>
                    <a:pt x="672886" y="246663"/>
                  </a:lnTo>
                  <a:lnTo>
                    <a:pt x="656680" y="202866"/>
                  </a:lnTo>
                  <a:lnTo>
                    <a:pt x="634755" y="161634"/>
                  </a:lnTo>
                  <a:lnTo>
                    <a:pt x="608138" y="124595"/>
                  </a:lnTo>
                  <a:lnTo>
                    <a:pt x="577370" y="91954"/>
                  </a:lnTo>
                  <a:lnTo>
                    <a:pt x="542991" y="63918"/>
                  </a:lnTo>
                  <a:lnTo>
                    <a:pt x="505543" y="40691"/>
                  </a:lnTo>
                  <a:lnTo>
                    <a:pt x="465566" y="22480"/>
                  </a:lnTo>
                  <a:lnTo>
                    <a:pt x="423600" y="9490"/>
                  </a:lnTo>
                  <a:lnTo>
                    <a:pt x="380187" y="1928"/>
                  </a:lnTo>
                  <a:lnTo>
                    <a:pt x="335867" y="0"/>
                  </a:lnTo>
                  <a:close/>
                </a:path>
              </a:pathLst>
            </a:custGeom>
            <a:solidFill>
              <a:srgbClr val="41607C"/>
            </a:solidFill>
          </p:spPr>
          <p:txBody>
            <a:bodyPr wrap="square" lIns="0" tIns="0" rIns="0" bIns="0" rtlCol="0"/>
            <a:lstStyle/>
            <a:p>
              <a:endParaRPr/>
            </a:p>
          </p:txBody>
        </p:sp>
        <p:sp>
          <p:nvSpPr>
            <p:cNvPr id="40" name="object 10">
              <a:extLst>
                <a:ext uri="{FF2B5EF4-FFF2-40B4-BE49-F238E27FC236}">
                  <a16:creationId xmlns:a16="http://schemas.microsoft.com/office/drawing/2014/main" id="{837DA01E-290E-5545-8118-849AAE864FA1}"/>
                </a:ext>
              </a:extLst>
            </p:cNvPr>
            <p:cNvSpPr/>
            <p:nvPr/>
          </p:nvSpPr>
          <p:spPr>
            <a:xfrm>
              <a:off x="2967334" y="5953587"/>
              <a:ext cx="341630" cy="341630"/>
            </a:xfrm>
            <a:custGeom>
              <a:avLst/>
              <a:gdLst/>
              <a:ahLst/>
              <a:cxnLst/>
              <a:rect l="l" t="t" r="r" b="b"/>
              <a:pathLst>
                <a:path w="341629" h="341629">
                  <a:moveTo>
                    <a:pt x="189124" y="0"/>
                  </a:moveTo>
                  <a:lnTo>
                    <a:pt x="144620" y="989"/>
                  </a:lnTo>
                  <a:lnTo>
                    <a:pt x="100467" y="14068"/>
                  </a:lnTo>
                  <a:lnTo>
                    <a:pt x="61334" y="38345"/>
                  </a:lnTo>
                  <a:lnTo>
                    <a:pt x="30995" y="70921"/>
                  </a:lnTo>
                  <a:lnTo>
                    <a:pt x="10276" y="109636"/>
                  </a:lnTo>
                  <a:lnTo>
                    <a:pt x="0" y="152325"/>
                  </a:lnTo>
                  <a:lnTo>
                    <a:pt x="989" y="196827"/>
                  </a:lnTo>
                  <a:lnTo>
                    <a:pt x="14069" y="240979"/>
                  </a:lnTo>
                  <a:lnTo>
                    <a:pt x="38340" y="280118"/>
                  </a:lnTo>
                  <a:lnTo>
                    <a:pt x="70913" y="310459"/>
                  </a:lnTo>
                  <a:lnTo>
                    <a:pt x="109625" y="331179"/>
                  </a:lnTo>
                  <a:lnTo>
                    <a:pt x="152313" y="341455"/>
                  </a:lnTo>
                  <a:lnTo>
                    <a:pt x="196815" y="340462"/>
                  </a:lnTo>
                  <a:lnTo>
                    <a:pt x="240967" y="327377"/>
                  </a:lnTo>
                  <a:lnTo>
                    <a:pt x="280106" y="303106"/>
                  </a:lnTo>
                  <a:lnTo>
                    <a:pt x="310447" y="270533"/>
                  </a:lnTo>
                  <a:lnTo>
                    <a:pt x="331169" y="231821"/>
                  </a:lnTo>
                  <a:lnTo>
                    <a:pt x="341447" y="189133"/>
                  </a:lnTo>
                  <a:lnTo>
                    <a:pt x="340457" y="144631"/>
                  </a:lnTo>
                  <a:lnTo>
                    <a:pt x="327378" y="100479"/>
                  </a:lnTo>
                  <a:lnTo>
                    <a:pt x="303106" y="61341"/>
                  </a:lnTo>
                  <a:lnTo>
                    <a:pt x="270530" y="30999"/>
                  </a:lnTo>
                  <a:lnTo>
                    <a:pt x="231815" y="10277"/>
                  </a:lnTo>
                  <a:lnTo>
                    <a:pt x="189124" y="0"/>
                  </a:lnTo>
                  <a:close/>
                </a:path>
              </a:pathLst>
            </a:custGeom>
            <a:solidFill>
              <a:srgbClr val="41607C"/>
            </a:solidFill>
          </p:spPr>
          <p:txBody>
            <a:bodyPr wrap="square" lIns="0" tIns="0" rIns="0" bIns="0" rtlCol="0"/>
            <a:lstStyle/>
            <a:p>
              <a:endParaRPr/>
            </a:p>
          </p:txBody>
        </p:sp>
        <p:sp>
          <p:nvSpPr>
            <p:cNvPr id="41" name="object 11">
              <a:extLst>
                <a:ext uri="{FF2B5EF4-FFF2-40B4-BE49-F238E27FC236}">
                  <a16:creationId xmlns:a16="http://schemas.microsoft.com/office/drawing/2014/main" id="{7816CC7A-15A7-214B-94BB-AD14B1EBCC24}"/>
                </a:ext>
              </a:extLst>
            </p:cNvPr>
            <p:cNvSpPr/>
            <p:nvPr/>
          </p:nvSpPr>
          <p:spPr>
            <a:xfrm>
              <a:off x="1562369" y="6544742"/>
              <a:ext cx="520700" cy="312420"/>
            </a:xfrm>
            <a:custGeom>
              <a:avLst/>
              <a:gdLst/>
              <a:ahLst/>
              <a:cxnLst/>
              <a:rect l="l" t="t" r="r" b="b"/>
              <a:pathLst>
                <a:path w="520700" h="312420">
                  <a:moveTo>
                    <a:pt x="274526" y="0"/>
                  </a:moveTo>
                  <a:lnTo>
                    <a:pt x="230004" y="1327"/>
                  </a:lnTo>
                  <a:lnTo>
                    <a:pt x="185974" y="10337"/>
                  </a:lnTo>
                  <a:lnTo>
                    <a:pt x="143468" y="27175"/>
                  </a:lnTo>
                  <a:lnTo>
                    <a:pt x="103515" y="51985"/>
                  </a:lnTo>
                  <a:lnTo>
                    <a:pt x="68611" y="83506"/>
                  </a:lnTo>
                  <a:lnTo>
                    <a:pt x="40661" y="119689"/>
                  </a:lnTo>
                  <a:lnTo>
                    <a:pt x="19813" y="159504"/>
                  </a:lnTo>
                  <a:lnTo>
                    <a:pt x="6210" y="201919"/>
                  </a:lnTo>
                  <a:lnTo>
                    <a:pt x="0" y="245904"/>
                  </a:lnTo>
                  <a:lnTo>
                    <a:pt x="1327" y="290427"/>
                  </a:lnTo>
                  <a:lnTo>
                    <a:pt x="5793" y="312254"/>
                  </a:lnTo>
                  <a:lnTo>
                    <a:pt x="515113" y="312254"/>
                  </a:lnTo>
                  <a:lnTo>
                    <a:pt x="520440" y="274525"/>
                  </a:lnTo>
                  <a:lnTo>
                    <a:pt x="519113" y="230002"/>
                  </a:lnTo>
                  <a:lnTo>
                    <a:pt x="510103" y="185971"/>
                  </a:lnTo>
                  <a:lnTo>
                    <a:pt x="493263" y="143463"/>
                  </a:lnTo>
                  <a:lnTo>
                    <a:pt x="468449" y="103509"/>
                  </a:lnTo>
                  <a:lnTo>
                    <a:pt x="436925" y="68606"/>
                  </a:lnTo>
                  <a:lnTo>
                    <a:pt x="400740" y="40658"/>
                  </a:lnTo>
                  <a:lnTo>
                    <a:pt x="360925" y="19810"/>
                  </a:lnTo>
                  <a:lnTo>
                    <a:pt x="318510" y="6209"/>
                  </a:lnTo>
                  <a:lnTo>
                    <a:pt x="274526" y="0"/>
                  </a:lnTo>
                  <a:close/>
                </a:path>
              </a:pathLst>
            </a:custGeom>
            <a:solidFill>
              <a:srgbClr val="934C83"/>
            </a:solidFill>
          </p:spPr>
          <p:txBody>
            <a:bodyPr wrap="square" lIns="0" tIns="0" rIns="0" bIns="0" rtlCol="0"/>
            <a:lstStyle/>
            <a:p>
              <a:endParaRPr/>
            </a:p>
          </p:txBody>
        </p:sp>
        <p:sp>
          <p:nvSpPr>
            <p:cNvPr id="42" name="object 12">
              <a:extLst>
                <a:ext uri="{FF2B5EF4-FFF2-40B4-BE49-F238E27FC236}">
                  <a16:creationId xmlns:a16="http://schemas.microsoft.com/office/drawing/2014/main" id="{77A5FE3C-C291-9A47-9D0A-1549FB2B155D}"/>
                </a:ext>
              </a:extLst>
            </p:cNvPr>
            <p:cNvSpPr/>
            <p:nvPr/>
          </p:nvSpPr>
          <p:spPr>
            <a:xfrm>
              <a:off x="1165620" y="6273641"/>
              <a:ext cx="351155" cy="351155"/>
            </a:xfrm>
            <a:custGeom>
              <a:avLst/>
              <a:gdLst/>
              <a:ahLst/>
              <a:cxnLst/>
              <a:rect l="l" t="t" r="r" b="b"/>
              <a:pathLst>
                <a:path w="351155" h="351154">
                  <a:moveTo>
                    <a:pt x="155019" y="0"/>
                  </a:moveTo>
                  <a:lnTo>
                    <a:pt x="110591" y="11148"/>
                  </a:lnTo>
                  <a:lnTo>
                    <a:pt x="69270" y="34348"/>
                  </a:lnTo>
                  <a:lnTo>
                    <a:pt x="35542" y="67627"/>
                  </a:lnTo>
                  <a:lnTo>
                    <a:pt x="12531" y="107230"/>
                  </a:lnTo>
                  <a:lnTo>
                    <a:pt x="573" y="150800"/>
                  </a:lnTo>
                  <a:lnTo>
                    <a:pt x="0" y="195979"/>
                  </a:lnTo>
                  <a:lnTo>
                    <a:pt x="11146" y="240409"/>
                  </a:lnTo>
                  <a:lnTo>
                    <a:pt x="34345" y="281731"/>
                  </a:lnTo>
                  <a:lnTo>
                    <a:pt x="67628" y="315454"/>
                  </a:lnTo>
                  <a:lnTo>
                    <a:pt x="107233" y="338462"/>
                  </a:lnTo>
                  <a:lnTo>
                    <a:pt x="150802" y="350419"/>
                  </a:lnTo>
                  <a:lnTo>
                    <a:pt x="195979" y="350993"/>
                  </a:lnTo>
                  <a:lnTo>
                    <a:pt x="240407" y="339850"/>
                  </a:lnTo>
                  <a:lnTo>
                    <a:pt x="281728" y="316656"/>
                  </a:lnTo>
                  <a:lnTo>
                    <a:pt x="315456" y="283372"/>
                  </a:lnTo>
                  <a:lnTo>
                    <a:pt x="338464" y="243765"/>
                  </a:lnTo>
                  <a:lnTo>
                    <a:pt x="350421" y="200194"/>
                  </a:lnTo>
                  <a:lnTo>
                    <a:pt x="350993" y="155016"/>
                  </a:lnTo>
                  <a:lnTo>
                    <a:pt x="339848" y="110590"/>
                  </a:lnTo>
                  <a:lnTo>
                    <a:pt x="316653" y="69273"/>
                  </a:lnTo>
                  <a:lnTo>
                    <a:pt x="283370" y="35540"/>
                  </a:lnTo>
                  <a:lnTo>
                    <a:pt x="243765" y="12528"/>
                  </a:lnTo>
                  <a:lnTo>
                    <a:pt x="200196" y="571"/>
                  </a:lnTo>
                  <a:lnTo>
                    <a:pt x="155019" y="0"/>
                  </a:lnTo>
                  <a:close/>
                </a:path>
              </a:pathLst>
            </a:custGeom>
            <a:solidFill>
              <a:srgbClr val="934C83"/>
            </a:solidFill>
          </p:spPr>
          <p:txBody>
            <a:bodyPr wrap="square" lIns="0" tIns="0" rIns="0" bIns="0" rtlCol="0"/>
            <a:lstStyle/>
            <a:p>
              <a:endParaRPr/>
            </a:p>
          </p:txBody>
        </p:sp>
        <p:sp>
          <p:nvSpPr>
            <p:cNvPr id="43" name="object 13">
              <a:extLst>
                <a:ext uri="{FF2B5EF4-FFF2-40B4-BE49-F238E27FC236}">
                  <a16:creationId xmlns:a16="http://schemas.microsoft.com/office/drawing/2014/main" id="{DDBC7958-8EE4-1A43-90AF-9A3A88515F92}"/>
                </a:ext>
              </a:extLst>
            </p:cNvPr>
            <p:cNvSpPr/>
            <p:nvPr/>
          </p:nvSpPr>
          <p:spPr>
            <a:xfrm>
              <a:off x="129463" y="5971578"/>
              <a:ext cx="1127125" cy="885825"/>
            </a:xfrm>
            <a:custGeom>
              <a:avLst/>
              <a:gdLst/>
              <a:ahLst/>
              <a:cxnLst/>
              <a:rect l="l" t="t" r="r" b="b"/>
              <a:pathLst>
                <a:path w="1127125" h="885825">
                  <a:moveTo>
                    <a:pt x="844397" y="422198"/>
                  </a:moveTo>
                  <a:lnTo>
                    <a:pt x="841552" y="372960"/>
                  </a:lnTo>
                  <a:lnTo>
                    <a:pt x="833247" y="325399"/>
                  </a:lnTo>
                  <a:lnTo>
                    <a:pt x="819785" y="279819"/>
                  </a:lnTo>
                  <a:lnTo>
                    <a:pt x="801484" y="236524"/>
                  </a:lnTo>
                  <a:lnTo>
                    <a:pt x="778662" y="195872"/>
                  </a:lnTo>
                  <a:lnTo>
                    <a:pt x="751636" y="158140"/>
                  </a:lnTo>
                  <a:lnTo>
                    <a:pt x="720737" y="123659"/>
                  </a:lnTo>
                  <a:lnTo>
                    <a:pt x="686257" y="92760"/>
                  </a:lnTo>
                  <a:lnTo>
                    <a:pt x="648525" y="65735"/>
                  </a:lnTo>
                  <a:lnTo>
                    <a:pt x="607860" y="42913"/>
                  </a:lnTo>
                  <a:lnTo>
                    <a:pt x="564578" y="24612"/>
                  </a:lnTo>
                  <a:lnTo>
                    <a:pt x="518998" y="11150"/>
                  </a:lnTo>
                  <a:lnTo>
                    <a:pt x="471436" y="2844"/>
                  </a:lnTo>
                  <a:lnTo>
                    <a:pt x="422198" y="0"/>
                  </a:lnTo>
                  <a:lnTo>
                    <a:pt x="372960" y="2844"/>
                  </a:lnTo>
                  <a:lnTo>
                    <a:pt x="325386" y="11150"/>
                  </a:lnTo>
                  <a:lnTo>
                    <a:pt x="279806" y="24612"/>
                  </a:lnTo>
                  <a:lnTo>
                    <a:pt x="236524" y="42913"/>
                  </a:lnTo>
                  <a:lnTo>
                    <a:pt x="195859" y="65735"/>
                  </a:lnTo>
                  <a:lnTo>
                    <a:pt x="158127" y="92760"/>
                  </a:lnTo>
                  <a:lnTo>
                    <a:pt x="123659" y="123659"/>
                  </a:lnTo>
                  <a:lnTo>
                    <a:pt x="92748" y="158140"/>
                  </a:lnTo>
                  <a:lnTo>
                    <a:pt x="65722" y="195872"/>
                  </a:lnTo>
                  <a:lnTo>
                    <a:pt x="42913" y="236524"/>
                  </a:lnTo>
                  <a:lnTo>
                    <a:pt x="24612" y="279819"/>
                  </a:lnTo>
                  <a:lnTo>
                    <a:pt x="11150" y="325399"/>
                  </a:lnTo>
                  <a:lnTo>
                    <a:pt x="2832" y="372960"/>
                  </a:lnTo>
                  <a:lnTo>
                    <a:pt x="0" y="422198"/>
                  </a:lnTo>
                  <a:lnTo>
                    <a:pt x="2832" y="471436"/>
                  </a:lnTo>
                  <a:lnTo>
                    <a:pt x="11150" y="519010"/>
                  </a:lnTo>
                  <a:lnTo>
                    <a:pt x="24612" y="564591"/>
                  </a:lnTo>
                  <a:lnTo>
                    <a:pt x="42913" y="607872"/>
                  </a:lnTo>
                  <a:lnTo>
                    <a:pt x="65722" y="648538"/>
                  </a:lnTo>
                  <a:lnTo>
                    <a:pt x="92748" y="686269"/>
                  </a:lnTo>
                  <a:lnTo>
                    <a:pt x="123659" y="720737"/>
                  </a:lnTo>
                  <a:lnTo>
                    <a:pt x="158127" y="751649"/>
                  </a:lnTo>
                  <a:lnTo>
                    <a:pt x="195859" y="778675"/>
                  </a:lnTo>
                  <a:lnTo>
                    <a:pt x="236524" y="801484"/>
                  </a:lnTo>
                  <a:lnTo>
                    <a:pt x="279806" y="819785"/>
                  </a:lnTo>
                  <a:lnTo>
                    <a:pt x="325386" y="833247"/>
                  </a:lnTo>
                  <a:lnTo>
                    <a:pt x="372960" y="841565"/>
                  </a:lnTo>
                  <a:lnTo>
                    <a:pt x="422198" y="844397"/>
                  </a:lnTo>
                  <a:lnTo>
                    <a:pt x="471436" y="841565"/>
                  </a:lnTo>
                  <a:lnTo>
                    <a:pt x="518998" y="833247"/>
                  </a:lnTo>
                  <a:lnTo>
                    <a:pt x="564578" y="819785"/>
                  </a:lnTo>
                  <a:lnTo>
                    <a:pt x="607860" y="801484"/>
                  </a:lnTo>
                  <a:lnTo>
                    <a:pt x="648525" y="778675"/>
                  </a:lnTo>
                  <a:lnTo>
                    <a:pt x="686257" y="751649"/>
                  </a:lnTo>
                  <a:lnTo>
                    <a:pt x="720737" y="720737"/>
                  </a:lnTo>
                  <a:lnTo>
                    <a:pt x="751636" y="686269"/>
                  </a:lnTo>
                  <a:lnTo>
                    <a:pt x="778662" y="648538"/>
                  </a:lnTo>
                  <a:lnTo>
                    <a:pt x="801484" y="607872"/>
                  </a:lnTo>
                  <a:lnTo>
                    <a:pt x="819785" y="564591"/>
                  </a:lnTo>
                  <a:lnTo>
                    <a:pt x="833247" y="519010"/>
                  </a:lnTo>
                  <a:lnTo>
                    <a:pt x="841552" y="471436"/>
                  </a:lnTo>
                  <a:lnTo>
                    <a:pt x="844397" y="422198"/>
                  </a:lnTo>
                  <a:close/>
                </a:path>
                <a:path w="1127125" h="885825">
                  <a:moveTo>
                    <a:pt x="1126756" y="885418"/>
                  </a:moveTo>
                  <a:lnTo>
                    <a:pt x="1093774" y="836129"/>
                  </a:lnTo>
                  <a:lnTo>
                    <a:pt x="1059027" y="809282"/>
                  </a:lnTo>
                  <a:lnTo>
                    <a:pt x="1018019" y="791972"/>
                  </a:lnTo>
                  <a:lnTo>
                    <a:pt x="972375" y="785837"/>
                  </a:lnTo>
                  <a:lnTo>
                    <a:pt x="926731" y="791972"/>
                  </a:lnTo>
                  <a:lnTo>
                    <a:pt x="885723" y="809282"/>
                  </a:lnTo>
                  <a:lnTo>
                    <a:pt x="850976" y="836129"/>
                  </a:lnTo>
                  <a:lnTo>
                    <a:pt x="824128" y="870877"/>
                  </a:lnTo>
                  <a:lnTo>
                    <a:pt x="817981" y="885418"/>
                  </a:lnTo>
                  <a:lnTo>
                    <a:pt x="1126756" y="885418"/>
                  </a:lnTo>
                  <a:close/>
                </a:path>
              </a:pathLst>
            </a:custGeom>
            <a:solidFill>
              <a:srgbClr val="0C8AC5"/>
            </a:solidFill>
          </p:spPr>
          <p:txBody>
            <a:bodyPr wrap="square" lIns="0" tIns="0" rIns="0" bIns="0" rtlCol="0"/>
            <a:lstStyle/>
            <a:p>
              <a:endParaRPr/>
            </a:p>
          </p:txBody>
        </p:sp>
        <p:pic>
          <p:nvPicPr>
            <p:cNvPr id="44" name="object 14">
              <a:extLst>
                <a:ext uri="{FF2B5EF4-FFF2-40B4-BE49-F238E27FC236}">
                  <a16:creationId xmlns:a16="http://schemas.microsoft.com/office/drawing/2014/main" id="{DE68AE20-C4F9-3F47-99D1-0D9FC52E5239}"/>
                </a:ext>
              </a:extLst>
            </p:cNvPr>
            <p:cNvPicPr/>
            <p:nvPr/>
          </p:nvPicPr>
          <p:blipFill>
            <a:blip r:embed="rId3" cstate="print"/>
            <a:stretch>
              <a:fillRect/>
            </a:stretch>
          </p:blipFill>
          <p:spPr>
            <a:xfrm>
              <a:off x="7893903" y="6099785"/>
              <a:ext cx="196088" cy="196087"/>
            </a:xfrm>
            <a:prstGeom prst="rect">
              <a:avLst/>
            </a:prstGeom>
          </p:spPr>
        </p:pic>
        <p:sp>
          <p:nvSpPr>
            <p:cNvPr id="45" name="object 15">
              <a:extLst>
                <a:ext uri="{FF2B5EF4-FFF2-40B4-BE49-F238E27FC236}">
                  <a16:creationId xmlns:a16="http://schemas.microsoft.com/office/drawing/2014/main" id="{DBFF78AA-130A-D644-B391-3350B4871DFC}"/>
                </a:ext>
              </a:extLst>
            </p:cNvPr>
            <p:cNvSpPr/>
            <p:nvPr/>
          </p:nvSpPr>
          <p:spPr>
            <a:xfrm>
              <a:off x="7865364" y="6528677"/>
              <a:ext cx="657225" cy="328930"/>
            </a:xfrm>
            <a:custGeom>
              <a:avLst/>
              <a:gdLst/>
              <a:ahLst/>
              <a:cxnLst/>
              <a:rect l="l" t="t" r="r" b="b"/>
              <a:pathLst>
                <a:path w="657225" h="328929">
                  <a:moveTo>
                    <a:pt x="328580" y="0"/>
                  </a:moveTo>
                  <a:lnTo>
                    <a:pt x="280021" y="3562"/>
                  </a:lnTo>
                  <a:lnTo>
                    <a:pt x="233675" y="13912"/>
                  </a:lnTo>
                  <a:lnTo>
                    <a:pt x="190049" y="30540"/>
                  </a:lnTo>
                  <a:lnTo>
                    <a:pt x="149653" y="52938"/>
                  </a:lnTo>
                  <a:lnTo>
                    <a:pt x="112993" y="80598"/>
                  </a:lnTo>
                  <a:lnTo>
                    <a:pt x="80579" y="113011"/>
                  </a:lnTo>
                  <a:lnTo>
                    <a:pt x="52919" y="149669"/>
                  </a:lnTo>
                  <a:lnTo>
                    <a:pt x="30520" y="190064"/>
                  </a:lnTo>
                  <a:lnTo>
                    <a:pt x="13892" y="233688"/>
                  </a:lnTo>
                  <a:lnTo>
                    <a:pt x="3543" y="280031"/>
                  </a:lnTo>
                  <a:lnTo>
                    <a:pt x="0" y="328319"/>
                  </a:lnTo>
                  <a:lnTo>
                    <a:pt x="657160" y="328319"/>
                  </a:lnTo>
                  <a:lnTo>
                    <a:pt x="653616" y="280031"/>
                  </a:lnTo>
                  <a:lnTo>
                    <a:pt x="643266" y="233688"/>
                  </a:lnTo>
                  <a:lnTo>
                    <a:pt x="626637" y="190064"/>
                  </a:lnTo>
                  <a:lnTo>
                    <a:pt x="604237" y="149669"/>
                  </a:lnTo>
                  <a:lnTo>
                    <a:pt x="576576" y="113011"/>
                  </a:lnTo>
                  <a:lnTo>
                    <a:pt x="544161" y="80598"/>
                  </a:lnTo>
                  <a:lnTo>
                    <a:pt x="507501" y="52938"/>
                  </a:lnTo>
                  <a:lnTo>
                    <a:pt x="467105" y="30540"/>
                  </a:lnTo>
                  <a:lnTo>
                    <a:pt x="423480" y="13912"/>
                  </a:lnTo>
                  <a:lnTo>
                    <a:pt x="377135" y="3562"/>
                  </a:lnTo>
                  <a:lnTo>
                    <a:pt x="328580" y="0"/>
                  </a:lnTo>
                  <a:close/>
                </a:path>
              </a:pathLst>
            </a:custGeom>
            <a:solidFill>
              <a:srgbClr val="AD889F"/>
            </a:solidFill>
          </p:spPr>
          <p:txBody>
            <a:bodyPr wrap="square" lIns="0" tIns="0" rIns="0" bIns="0" rtlCol="0"/>
            <a:lstStyle/>
            <a:p>
              <a:endParaRPr/>
            </a:p>
          </p:txBody>
        </p:sp>
        <p:sp>
          <p:nvSpPr>
            <p:cNvPr id="46" name="object 16">
              <a:extLst>
                <a:ext uri="{FF2B5EF4-FFF2-40B4-BE49-F238E27FC236}">
                  <a16:creationId xmlns:a16="http://schemas.microsoft.com/office/drawing/2014/main" id="{2F88C793-B68C-0844-964C-6EFE2E1316C6}"/>
                </a:ext>
              </a:extLst>
            </p:cNvPr>
            <p:cNvSpPr/>
            <p:nvPr/>
          </p:nvSpPr>
          <p:spPr>
            <a:xfrm>
              <a:off x="9217532" y="6461680"/>
              <a:ext cx="734695" cy="395605"/>
            </a:xfrm>
            <a:custGeom>
              <a:avLst/>
              <a:gdLst/>
              <a:ahLst/>
              <a:cxnLst/>
              <a:rect l="l" t="t" r="r" b="b"/>
              <a:pathLst>
                <a:path w="734695" h="395604">
                  <a:moveTo>
                    <a:pt x="379691" y="0"/>
                  </a:moveTo>
                  <a:lnTo>
                    <a:pt x="335804" y="1140"/>
                  </a:lnTo>
                  <a:lnTo>
                    <a:pt x="292682" y="7458"/>
                  </a:lnTo>
                  <a:lnTo>
                    <a:pt x="250778" y="18772"/>
                  </a:lnTo>
                  <a:lnTo>
                    <a:pt x="210542" y="34902"/>
                  </a:lnTo>
                  <a:lnTo>
                    <a:pt x="172426" y="55667"/>
                  </a:lnTo>
                  <a:lnTo>
                    <a:pt x="136882" y="80885"/>
                  </a:lnTo>
                  <a:lnTo>
                    <a:pt x="104362" y="110375"/>
                  </a:lnTo>
                  <a:lnTo>
                    <a:pt x="75317" y="143958"/>
                  </a:lnTo>
                  <a:lnTo>
                    <a:pt x="50199" y="181450"/>
                  </a:lnTo>
                  <a:lnTo>
                    <a:pt x="29460" y="222672"/>
                  </a:lnTo>
                  <a:lnTo>
                    <a:pt x="13979" y="266145"/>
                  </a:lnTo>
                  <a:lnTo>
                    <a:pt x="4219" y="310207"/>
                  </a:lnTo>
                  <a:lnTo>
                    <a:pt x="0" y="354407"/>
                  </a:lnTo>
                  <a:lnTo>
                    <a:pt x="1062" y="395316"/>
                  </a:lnTo>
                  <a:lnTo>
                    <a:pt x="732600" y="395316"/>
                  </a:lnTo>
                  <a:lnTo>
                    <a:pt x="734092" y="379691"/>
                  </a:lnTo>
                  <a:lnTo>
                    <a:pt x="732953" y="335804"/>
                  </a:lnTo>
                  <a:lnTo>
                    <a:pt x="726637" y="292683"/>
                  </a:lnTo>
                  <a:lnTo>
                    <a:pt x="715323" y="250778"/>
                  </a:lnTo>
                  <a:lnTo>
                    <a:pt x="699194" y="210541"/>
                  </a:lnTo>
                  <a:lnTo>
                    <a:pt x="678430" y="172424"/>
                  </a:lnTo>
                  <a:lnTo>
                    <a:pt x="653212" y="136880"/>
                  </a:lnTo>
                  <a:lnTo>
                    <a:pt x="623722" y="104358"/>
                  </a:lnTo>
                  <a:lnTo>
                    <a:pt x="590140" y="75313"/>
                  </a:lnTo>
                  <a:lnTo>
                    <a:pt x="552647" y="50194"/>
                  </a:lnTo>
                  <a:lnTo>
                    <a:pt x="511425" y="29455"/>
                  </a:lnTo>
                  <a:lnTo>
                    <a:pt x="467953" y="13976"/>
                  </a:lnTo>
                  <a:lnTo>
                    <a:pt x="423891" y="4218"/>
                  </a:lnTo>
                  <a:lnTo>
                    <a:pt x="379691" y="0"/>
                  </a:lnTo>
                  <a:close/>
                </a:path>
              </a:pathLst>
            </a:custGeom>
            <a:solidFill>
              <a:srgbClr val="8AC984"/>
            </a:solidFill>
          </p:spPr>
          <p:txBody>
            <a:bodyPr wrap="square" lIns="0" tIns="0" rIns="0" bIns="0" rtlCol="0"/>
            <a:lstStyle/>
            <a:p>
              <a:endParaRPr/>
            </a:p>
          </p:txBody>
        </p:sp>
        <p:sp>
          <p:nvSpPr>
            <p:cNvPr id="47" name="object 17">
              <a:extLst>
                <a:ext uri="{FF2B5EF4-FFF2-40B4-BE49-F238E27FC236}">
                  <a16:creationId xmlns:a16="http://schemas.microsoft.com/office/drawing/2014/main" id="{36869FB7-160E-8643-9D6A-6FEFAEE6A401}"/>
                </a:ext>
              </a:extLst>
            </p:cNvPr>
            <p:cNvSpPr/>
            <p:nvPr/>
          </p:nvSpPr>
          <p:spPr>
            <a:xfrm>
              <a:off x="10212844" y="6200900"/>
              <a:ext cx="986790" cy="656590"/>
            </a:xfrm>
            <a:custGeom>
              <a:avLst/>
              <a:gdLst/>
              <a:ahLst/>
              <a:cxnLst/>
              <a:rect l="l" t="t" r="r" b="b"/>
              <a:pathLst>
                <a:path w="986790" h="656590">
                  <a:moveTo>
                    <a:pt x="493344" y="0"/>
                  </a:moveTo>
                  <a:lnTo>
                    <a:pt x="445831" y="2258"/>
                  </a:lnTo>
                  <a:lnTo>
                    <a:pt x="399597" y="8895"/>
                  </a:lnTo>
                  <a:lnTo>
                    <a:pt x="354847" y="19704"/>
                  </a:lnTo>
                  <a:lnTo>
                    <a:pt x="311788" y="34478"/>
                  </a:lnTo>
                  <a:lnTo>
                    <a:pt x="270628" y="53011"/>
                  </a:lnTo>
                  <a:lnTo>
                    <a:pt x="231572" y="75095"/>
                  </a:lnTo>
                  <a:lnTo>
                    <a:pt x="194827" y="100525"/>
                  </a:lnTo>
                  <a:lnTo>
                    <a:pt x="160601" y="129093"/>
                  </a:lnTo>
                  <a:lnTo>
                    <a:pt x="129100" y="160592"/>
                  </a:lnTo>
                  <a:lnTo>
                    <a:pt x="100530" y="194817"/>
                  </a:lnTo>
                  <a:lnTo>
                    <a:pt x="75099" y="231559"/>
                  </a:lnTo>
                  <a:lnTo>
                    <a:pt x="53014" y="270613"/>
                  </a:lnTo>
                  <a:lnTo>
                    <a:pt x="34480" y="311772"/>
                  </a:lnTo>
                  <a:lnTo>
                    <a:pt x="19705" y="354828"/>
                  </a:lnTo>
                  <a:lnTo>
                    <a:pt x="8895" y="399576"/>
                  </a:lnTo>
                  <a:lnTo>
                    <a:pt x="2258" y="445808"/>
                  </a:lnTo>
                  <a:lnTo>
                    <a:pt x="0" y="493318"/>
                  </a:lnTo>
                  <a:lnTo>
                    <a:pt x="2258" y="540831"/>
                  </a:lnTo>
                  <a:lnTo>
                    <a:pt x="8895" y="587065"/>
                  </a:lnTo>
                  <a:lnTo>
                    <a:pt x="19705" y="631815"/>
                  </a:lnTo>
                  <a:lnTo>
                    <a:pt x="28036" y="656095"/>
                  </a:lnTo>
                  <a:lnTo>
                    <a:pt x="958638" y="656095"/>
                  </a:lnTo>
                  <a:lnTo>
                    <a:pt x="966970" y="631815"/>
                  </a:lnTo>
                  <a:lnTo>
                    <a:pt x="977779" y="587065"/>
                  </a:lnTo>
                  <a:lnTo>
                    <a:pt x="984417" y="540831"/>
                  </a:lnTo>
                  <a:lnTo>
                    <a:pt x="986675" y="493318"/>
                  </a:lnTo>
                  <a:lnTo>
                    <a:pt x="984417" y="445808"/>
                  </a:lnTo>
                  <a:lnTo>
                    <a:pt x="977779" y="399576"/>
                  </a:lnTo>
                  <a:lnTo>
                    <a:pt x="966970" y="354828"/>
                  </a:lnTo>
                  <a:lnTo>
                    <a:pt x="952195" y="311772"/>
                  </a:lnTo>
                  <a:lnTo>
                    <a:pt x="933661" y="270613"/>
                  </a:lnTo>
                  <a:lnTo>
                    <a:pt x="911576" y="231559"/>
                  </a:lnTo>
                  <a:lnTo>
                    <a:pt x="886145" y="194817"/>
                  </a:lnTo>
                  <a:lnTo>
                    <a:pt x="857576" y="160592"/>
                  </a:lnTo>
                  <a:lnTo>
                    <a:pt x="826076" y="129093"/>
                  </a:lnTo>
                  <a:lnTo>
                    <a:pt x="791850" y="100525"/>
                  </a:lnTo>
                  <a:lnTo>
                    <a:pt x="755106" y="75095"/>
                  </a:lnTo>
                  <a:lnTo>
                    <a:pt x="716052" y="53011"/>
                  </a:lnTo>
                  <a:lnTo>
                    <a:pt x="674892" y="34478"/>
                  </a:lnTo>
                  <a:lnTo>
                    <a:pt x="631835" y="19704"/>
                  </a:lnTo>
                  <a:lnTo>
                    <a:pt x="587086" y="8895"/>
                  </a:lnTo>
                  <a:lnTo>
                    <a:pt x="540854" y="2258"/>
                  </a:lnTo>
                  <a:lnTo>
                    <a:pt x="493344" y="0"/>
                  </a:lnTo>
                  <a:close/>
                </a:path>
              </a:pathLst>
            </a:custGeom>
            <a:solidFill>
              <a:srgbClr val="1EA1A0"/>
            </a:solidFill>
          </p:spPr>
          <p:txBody>
            <a:bodyPr wrap="square" lIns="0" tIns="0" rIns="0" bIns="0" rtlCol="0"/>
            <a:lstStyle/>
            <a:p>
              <a:endParaRPr/>
            </a:p>
          </p:txBody>
        </p:sp>
        <p:sp>
          <p:nvSpPr>
            <p:cNvPr id="48" name="object 18">
              <a:extLst>
                <a:ext uri="{FF2B5EF4-FFF2-40B4-BE49-F238E27FC236}">
                  <a16:creationId xmlns:a16="http://schemas.microsoft.com/office/drawing/2014/main" id="{5F7A429A-8F56-E944-9307-5A336D3AD6FE}"/>
                </a:ext>
              </a:extLst>
            </p:cNvPr>
            <p:cNvSpPr/>
            <p:nvPr/>
          </p:nvSpPr>
          <p:spPr>
            <a:xfrm>
              <a:off x="11469405" y="6180409"/>
              <a:ext cx="615950" cy="615950"/>
            </a:xfrm>
            <a:custGeom>
              <a:avLst/>
              <a:gdLst/>
              <a:ahLst/>
              <a:cxnLst/>
              <a:rect l="l" t="t" r="r" b="b"/>
              <a:pathLst>
                <a:path w="615950" h="615950">
                  <a:moveTo>
                    <a:pt x="307911" y="0"/>
                  </a:moveTo>
                  <a:lnTo>
                    <a:pt x="262408" y="3338"/>
                  </a:lnTo>
                  <a:lnTo>
                    <a:pt x="218978" y="13036"/>
                  </a:lnTo>
                  <a:lnTo>
                    <a:pt x="178099" y="28618"/>
                  </a:lnTo>
                  <a:lnTo>
                    <a:pt x="140245" y="49606"/>
                  </a:lnTo>
                  <a:lnTo>
                    <a:pt x="105894" y="75526"/>
                  </a:lnTo>
                  <a:lnTo>
                    <a:pt x="75521" y="105899"/>
                  </a:lnTo>
                  <a:lnTo>
                    <a:pt x="49603" y="140251"/>
                  </a:lnTo>
                  <a:lnTo>
                    <a:pt x="28616" y="178104"/>
                  </a:lnTo>
                  <a:lnTo>
                    <a:pt x="13035" y="218983"/>
                  </a:lnTo>
                  <a:lnTo>
                    <a:pt x="3338" y="262411"/>
                  </a:lnTo>
                  <a:lnTo>
                    <a:pt x="0" y="307911"/>
                  </a:lnTo>
                  <a:lnTo>
                    <a:pt x="3338" y="353415"/>
                  </a:lnTo>
                  <a:lnTo>
                    <a:pt x="13035" y="396845"/>
                  </a:lnTo>
                  <a:lnTo>
                    <a:pt x="28616" y="437726"/>
                  </a:lnTo>
                  <a:lnTo>
                    <a:pt x="49603" y="475581"/>
                  </a:lnTo>
                  <a:lnTo>
                    <a:pt x="75521" y="509933"/>
                  </a:lnTo>
                  <a:lnTo>
                    <a:pt x="105894" y="540308"/>
                  </a:lnTo>
                  <a:lnTo>
                    <a:pt x="140245" y="566228"/>
                  </a:lnTo>
                  <a:lnTo>
                    <a:pt x="178099" y="587217"/>
                  </a:lnTo>
                  <a:lnTo>
                    <a:pt x="218978" y="602798"/>
                  </a:lnTo>
                  <a:lnTo>
                    <a:pt x="262408" y="612497"/>
                  </a:lnTo>
                  <a:lnTo>
                    <a:pt x="307911" y="615835"/>
                  </a:lnTo>
                  <a:lnTo>
                    <a:pt x="353411" y="612497"/>
                  </a:lnTo>
                  <a:lnTo>
                    <a:pt x="396839" y="602798"/>
                  </a:lnTo>
                  <a:lnTo>
                    <a:pt x="437718" y="587217"/>
                  </a:lnTo>
                  <a:lnTo>
                    <a:pt x="475571" y="566228"/>
                  </a:lnTo>
                  <a:lnTo>
                    <a:pt x="509923" y="540308"/>
                  </a:lnTo>
                  <a:lnTo>
                    <a:pt x="540296" y="509933"/>
                  </a:lnTo>
                  <a:lnTo>
                    <a:pt x="566216" y="475581"/>
                  </a:lnTo>
                  <a:lnTo>
                    <a:pt x="587204" y="437726"/>
                  </a:lnTo>
                  <a:lnTo>
                    <a:pt x="602786" y="396845"/>
                  </a:lnTo>
                  <a:lnTo>
                    <a:pt x="612484" y="353415"/>
                  </a:lnTo>
                  <a:lnTo>
                    <a:pt x="615823" y="307911"/>
                  </a:lnTo>
                  <a:lnTo>
                    <a:pt x="612484" y="262411"/>
                  </a:lnTo>
                  <a:lnTo>
                    <a:pt x="602786" y="218983"/>
                  </a:lnTo>
                  <a:lnTo>
                    <a:pt x="587204" y="178104"/>
                  </a:lnTo>
                  <a:lnTo>
                    <a:pt x="566216" y="140251"/>
                  </a:lnTo>
                  <a:lnTo>
                    <a:pt x="540296" y="105899"/>
                  </a:lnTo>
                  <a:lnTo>
                    <a:pt x="509923" y="75526"/>
                  </a:lnTo>
                  <a:lnTo>
                    <a:pt x="475571" y="49606"/>
                  </a:lnTo>
                  <a:lnTo>
                    <a:pt x="437718" y="28618"/>
                  </a:lnTo>
                  <a:lnTo>
                    <a:pt x="396839" y="13036"/>
                  </a:lnTo>
                  <a:lnTo>
                    <a:pt x="353411" y="3338"/>
                  </a:lnTo>
                  <a:lnTo>
                    <a:pt x="307911" y="0"/>
                  </a:lnTo>
                  <a:close/>
                </a:path>
              </a:pathLst>
            </a:custGeom>
            <a:solidFill>
              <a:srgbClr val="0C8AC5"/>
            </a:solidFill>
          </p:spPr>
          <p:txBody>
            <a:bodyPr wrap="square" lIns="0" tIns="0" rIns="0" bIns="0" rtlCol="0"/>
            <a:lstStyle/>
            <a:p>
              <a:endParaRPr/>
            </a:p>
          </p:txBody>
        </p:sp>
        <p:sp>
          <p:nvSpPr>
            <p:cNvPr id="49" name="object 19">
              <a:extLst>
                <a:ext uri="{FF2B5EF4-FFF2-40B4-BE49-F238E27FC236}">
                  <a16:creationId xmlns:a16="http://schemas.microsoft.com/office/drawing/2014/main" id="{44C1DE2B-9AB2-414F-9EDB-383595F48471}"/>
                </a:ext>
              </a:extLst>
            </p:cNvPr>
            <p:cNvSpPr/>
            <p:nvPr/>
          </p:nvSpPr>
          <p:spPr>
            <a:xfrm>
              <a:off x="9216411" y="6041537"/>
              <a:ext cx="297180" cy="297180"/>
            </a:xfrm>
            <a:custGeom>
              <a:avLst/>
              <a:gdLst/>
              <a:ahLst/>
              <a:cxnLst/>
              <a:rect l="l" t="t" r="r" b="b"/>
              <a:pathLst>
                <a:path w="297179" h="297179">
                  <a:moveTo>
                    <a:pt x="160618" y="0"/>
                  </a:moveTo>
                  <a:lnTo>
                    <a:pt x="114756" y="3359"/>
                  </a:lnTo>
                  <a:lnTo>
                    <a:pt x="72474" y="20310"/>
                  </a:lnTo>
                  <a:lnTo>
                    <a:pt x="36987" y="49559"/>
                  </a:lnTo>
                  <a:lnTo>
                    <a:pt x="11515" y="89817"/>
                  </a:lnTo>
                  <a:lnTo>
                    <a:pt x="0" y="136040"/>
                  </a:lnTo>
                  <a:lnTo>
                    <a:pt x="3363" y="181901"/>
                  </a:lnTo>
                  <a:lnTo>
                    <a:pt x="20315" y="224184"/>
                  </a:lnTo>
                  <a:lnTo>
                    <a:pt x="49565" y="259670"/>
                  </a:lnTo>
                  <a:lnTo>
                    <a:pt x="89823" y="285143"/>
                  </a:lnTo>
                  <a:lnTo>
                    <a:pt x="136046" y="296658"/>
                  </a:lnTo>
                  <a:lnTo>
                    <a:pt x="181907" y="293295"/>
                  </a:lnTo>
                  <a:lnTo>
                    <a:pt x="224188" y="276343"/>
                  </a:lnTo>
                  <a:lnTo>
                    <a:pt x="259670" y="247092"/>
                  </a:lnTo>
                  <a:lnTo>
                    <a:pt x="285137" y="206835"/>
                  </a:lnTo>
                  <a:lnTo>
                    <a:pt x="296658" y="160612"/>
                  </a:lnTo>
                  <a:lnTo>
                    <a:pt x="293298" y="114751"/>
                  </a:lnTo>
                  <a:lnTo>
                    <a:pt x="276348" y="72470"/>
                  </a:lnTo>
                  <a:lnTo>
                    <a:pt x="247099" y="36987"/>
                  </a:lnTo>
                  <a:lnTo>
                    <a:pt x="206841" y="11521"/>
                  </a:lnTo>
                  <a:lnTo>
                    <a:pt x="160618" y="0"/>
                  </a:lnTo>
                  <a:close/>
                </a:path>
              </a:pathLst>
            </a:custGeom>
            <a:solidFill>
              <a:srgbClr val="8AC984"/>
            </a:solidFill>
          </p:spPr>
          <p:txBody>
            <a:bodyPr wrap="square" lIns="0" tIns="0" rIns="0" bIns="0" rtlCol="0"/>
            <a:lstStyle/>
            <a:p>
              <a:endParaRPr/>
            </a:p>
          </p:txBody>
        </p:sp>
        <p:sp>
          <p:nvSpPr>
            <p:cNvPr id="50" name="object 20">
              <a:extLst>
                <a:ext uri="{FF2B5EF4-FFF2-40B4-BE49-F238E27FC236}">
                  <a16:creationId xmlns:a16="http://schemas.microsoft.com/office/drawing/2014/main" id="{02F89C28-98F4-0F47-980B-85F416D0F69D}"/>
                </a:ext>
              </a:extLst>
            </p:cNvPr>
            <p:cNvSpPr/>
            <p:nvPr/>
          </p:nvSpPr>
          <p:spPr>
            <a:xfrm>
              <a:off x="9716972" y="6087973"/>
              <a:ext cx="343535" cy="343535"/>
            </a:xfrm>
            <a:custGeom>
              <a:avLst/>
              <a:gdLst/>
              <a:ahLst/>
              <a:cxnLst/>
              <a:rect l="l" t="t" r="r" b="b"/>
              <a:pathLst>
                <a:path w="343534" h="343535">
                  <a:moveTo>
                    <a:pt x="171691" y="0"/>
                  </a:moveTo>
                  <a:lnTo>
                    <a:pt x="126050" y="6133"/>
                  </a:lnTo>
                  <a:lnTo>
                    <a:pt x="85037" y="23441"/>
                  </a:lnTo>
                  <a:lnTo>
                    <a:pt x="50288" y="50287"/>
                  </a:lnTo>
                  <a:lnTo>
                    <a:pt x="23441" y="85033"/>
                  </a:lnTo>
                  <a:lnTo>
                    <a:pt x="6133" y="126043"/>
                  </a:lnTo>
                  <a:lnTo>
                    <a:pt x="0" y="171678"/>
                  </a:lnTo>
                  <a:lnTo>
                    <a:pt x="6133" y="217319"/>
                  </a:lnTo>
                  <a:lnTo>
                    <a:pt x="23441" y="258332"/>
                  </a:lnTo>
                  <a:lnTo>
                    <a:pt x="50288" y="293081"/>
                  </a:lnTo>
                  <a:lnTo>
                    <a:pt x="85037" y="319928"/>
                  </a:lnTo>
                  <a:lnTo>
                    <a:pt x="126050" y="337236"/>
                  </a:lnTo>
                  <a:lnTo>
                    <a:pt x="171691" y="343369"/>
                  </a:lnTo>
                  <a:lnTo>
                    <a:pt x="217332" y="337236"/>
                  </a:lnTo>
                  <a:lnTo>
                    <a:pt x="258345" y="319928"/>
                  </a:lnTo>
                  <a:lnTo>
                    <a:pt x="293093" y="293081"/>
                  </a:lnTo>
                  <a:lnTo>
                    <a:pt x="319940" y="258332"/>
                  </a:lnTo>
                  <a:lnTo>
                    <a:pt x="337249" y="217319"/>
                  </a:lnTo>
                  <a:lnTo>
                    <a:pt x="343382" y="171678"/>
                  </a:lnTo>
                  <a:lnTo>
                    <a:pt x="337249" y="126043"/>
                  </a:lnTo>
                  <a:lnTo>
                    <a:pt x="319940" y="85033"/>
                  </a:lnTo>
                  <a:lnTo>
                    <a:pt x="293093" y="50287"/>
                  </a:lnTo>
                  <a:lnTo>
                    <a:pt x="258345" y="23441"/>
                  </a:lnTo>
                  <a:lnTo>
                    <a:pt x="217332" y="6133"/>
                  </a:lnTo>
                  <a:lnTo>
                    <a:pt x="171691" y="0"/>
                  </a:lnTo>
                  <a:close/>
                </a:path>
              </a:pathLst>
            </a:custGeom>
            <a:solidFill>
              <a:srgbClr val="1EA1A0"/>
            </a:solidFill>
          </p:spPr>
          <p:txBody>
            <a:bodyPr wrap="square" lIns="0" tIns="0" rIns="0" bIns="0" rtlCol="0"/>
            <a:lstStyle/>
            <a:p>
              <a:endParaRPr/>
            </a:p>
          </p:txBody>
        </p:sp>
        <p:sp>
          <p:nvSpPr>
            <p:cNvPr id="51" name="object 21">
              <a:extLst>
                <a:ext uri="{FF2B5EF4-FFF2-40B4-BE49-F238E27FC236}">
                  <a16:creationId xmlns:a16="http://schemas.microsoft.com/office/drawing/2014/main" id="{92ED4054-55AD-8C46-A789-A6ACF08001AF}"/>
                </a:ext>
              </a:extLst>
            </p:cNvPr>
            <p:cNvSpPr/>
            <p:nvPr/>
          </p:nvSpPr>
          <p:spPr>
            <a:xfrm>
              <a:off x="8365637" y="5918779"/>
              <a:ext cx="687070" cy="687070"/>
            </a:xfrm>
            <a:custGeom>
              <a:avLst/>
              <a:gdLst/>
              <a:ahLst/>
              <a:cxnLst/>
              <a:rect l="l" t="t" r="r" b="b"/>
              <a:pathLst>
                <a:path w="687070" h="687070">
                  <a:moveTo>
                    <a:pt x="335867" y="0"/>
                  </a:moveTo>
                  <a:lnTo>
                    <a:pt x="291180" y="3907"/>
                  </a:lnTo>
                  <a:lnTo>
                    <a:pt x="246667" y="13858"/>
                  </a:lnTo>
                  <a:lnTo>
                    <a:pt x="202869" y="30060"/>
                  </a:lnTo>
                  <a:lnTo>
                    <a:pt x="161640" y="51989"/>
                  </a:lnTo>
                  <a:lnTo>
                    <a:pt x="124602" y="78608"/>
                  </a:lnTo>
                  <a:lnTo>
                    <a:pt x="91961" y="109378"/>
                  </a:lnTo>
                  <a:lnTo>
                    <a:pt x="63924" y="143758"/>
                  </a:lnTo>
                  <a:lnTo>
                    <a:pt x="40696" y="181208"/>
                  </a:lnTo>
                  <a:lnTo>
                    <a:pt x="22483" y="221186"/>
                  </a:lnTo>
                  <a:lnTo>
                    <a:pt x="9493" y="263152"/>
                  </a:lnTo>
                  <a:lnTo>
                    <a:pt x="1929" y="306566"/>
                  </a:lnTo>
                  <a:lnTo>
                    <a:pt x="0" y="350886"/>
                  </a:lnTo>
                  <a:lnTo>
                    <a:pt x="3910" y="395573"/>
                  </a:lnTo>
                  <a:lnTo>
                    <a:pt x="13866" y="440085"/>
                  </a:lnTo>
                  <a:lnTo>
                    <a:pt x="30073" y="483882"/>
                  </a:lnTo>
                  <a:lnTo>
                    <a:pt x="51999" y="525114"/>
                  </a:lnTo>
                  <a:lnTo>
                    <a:pt x="78616" y="562153"/>
                  </a:lnTo>
                  <a:lnTo>
                    <a:pt x="109384" y="594794"/>
                  </a:lnTo>
                  <a:lnTo>
                    <a:pt x="143762" y="622831"/>
                  </a:lnTo>
                  <a:lnTo>
                    <a:pt x="181210" y="646057"/>
                  </a:lnTo>
                  <a:lnTo>
                    <a:pt x="221188" y="664268"/>
                  </a:lnTo>
                  <a:lnTo>
                    <a:pt x="263153" y="677258"/>
                  </a:lnTo>
                  <a:lnTo>
                    <a:pt x="306566" y="684820"/>
                  </a:lnTo>
                  <a:lnTo>
                    <a:pt x="350887" y="686749"/>
                  </a:lnTo>
                  <a:lnTo>
                    <a:pt x="395573" y="682839"/>
                  </a:lnTo>
                  <a:lnTo>
                    <a:pt x="440085" y="672884"/>
                  </a:lnTo>
                  <a:lnTo>
                    <a:pt x="483882" y="656678"/>
                  </a:lnTo>
                  <a:lnTo>
                    <a:pt x="525114" y="634756"/>
                  </a:lnTo>
                  <a:lnTo>
                    <a:pt x="562154" y="608140"/>
                  </a:lnTo>
                  <a:lnTo>
                    <a:pt x="594796" y="577373"/>
                  </a:lnTo>
                  <a:lnTo>
                    <a:pt x="622834" y="542996"/>
                  </a:lnTo>
                  <a:lnTo>
                    <a:pt x="646061" y="505548"/>
                  </a:lnTo>
                  <a:lnTo>
                    <a:pt x="664273" y="465570"/>
                  </a:lnTo>
                  <a:lnTo>
                    <a:pt x="677263" y="423605"/>
                  </a:lnTo>
                  <a:lnTo>
                    <a:pt x="684826" y="380192"/>
                  </a:lnTo>
                  <a:lnTo>
                    <a:pt x="686754" y="335872"/>
                  </a:lnTo>
                  <a:lnTo>
                    <a:pt x="682843" y="291187"/>
                  </a:lnTo>
                  <a:lnTo>
                    <a:pt x="672887" y="246676"/>
                  </a:lnTo>
                  <a:lnTo>
                    <a:pt x="656679" y="202882"/>
                  </a:lnTo>
                  <a:lnTo>
                    <a:pt x="634756" y="161650"/>
                  </a:lnTo>
                  <a:lnTo>
                    <a:pt x="608141" y="124610"/>
                  </a:lnTo>
                  <a:lnTo>
                    <a:pt x="577373" y="91968"/>
                  </a:lnTo>
                  <a:lnTo>
                    <a:pt x="542995" y="63930"/>
                  </a:lnTo>
                  <a:lnTo>
                    <a:pt x="505547" y="40701"/>
                  </a:lnTo>
                  <a:lnTo>
                    <a:pt x="465569" y="22488"/>
                  </a:lnTo>
                  <a:lnTo>
                    <a:pt x="423603" y="9496"/>
                  </a:lnTo>
                  <a:lnTo>
                    <a:pt x="380188" y="1931"/>
                  </a:lnTo>
                  <a:lnTo>
                    <a:pt x="335867" y="0"/>
                  </a:lnTo>
                  <a:close/>
                </a:path>
              </a:pathLst>
            </a:custGeom>
            <a:solidFill>
              <a:srgbClr val="41607C"/>
            </a:solidFill>
          </p:spPr>
          <p:txBody>
            <a:bodyPr wrap="square" lIns="0" tIns="0" rIns="0" bIns="0" rtlCol="0"/>
            <a:lstStyle/>
            <a:p>
              <a:endParaRPr/>
            </a:p>
          </p:txBody>
        </p:sp>
        <p:sp>
          <p:nvSpPr>
            <p:cNvPr id="52" name="object 22">
              <a:extLst>
                <a:ext uri="{FF2B5EF4-FFF2-40B4-BE49-F238E27FC236}">
                  <a16:creationId xmlns:a16="http://schemas.microsoft.com/office/drawing/2014/main" id="{FBBAA391-0A61-B844-92A4-32AD01A4FBF6}"/>
                </a:ext>
              </a:extLst>
            </p:cNvPr>
            <p:cNvSpPr/>
            <p:nvPr/>
          </p:nvSpPr>
          <p:spPr>
            <a:xfrm>
              <a:off x="7025197" y="6143323"/>
              <a:ext cx="708660" cy="708660"/>
            </a:xfrm>
            <a:custGeom>
              <a:avLst/>
              <a:gdLst/>
              <a:ahLst/>
              <a:cxnLst/>
              <a:rect l="l" t="t" r="r" b="b"/>
              <a:pathLst>
                <a:path w="708659" h="708659">
                  <a:moveTo>
                    <a:pt x="376331" y="0"/>
                  </a:moveTo>
                  <a:lnTo>
                    <a:pt x="329997" y="121"/>
                  </a:lnTo>
                  <a:lnTo>
                    <a:pt x="283315" y="6480"/>
                  </a:lnTo>
                  <a:lnTo>
                    <a:pt x="236822" y="19334"/>
                  </a:lnTo>
                  <a:lnTo>
                    <a:pt x="192470" y="38301"/>
                  </a:lnTo>
                  <a:lnTo>
                    <a:pt x="152022" y="62461"/>
                  </a:lnTo>
                  <a:lnTo>
                    <a:pt x="115739" y="91278"/>
                  </a:lnTo>
                  <a:lnTo>
                    <a:pt x="83880" y="124212"/>
                  </a:lnTo>
                  <a:lnTo>
                    <a:pt x="56702" y="160726"/>
                  </a:lnTo>
                  <a:lnTo>
                    <a:pt x="34467" y="200281"/>
                  </a:lnTo>
                  <a:lnTo>
                    <a:pt x="17431" y="242338"/>
                  </a:lnTo>
                  <a:lnTo>
                    <a:pt x="5856" y="286359"/>
                  </a:lnTo>
                  <a:lnTo>
                    <a:pt x="0" y="331806"/>
                  </a:lnTo>
                  <a:lnTo>
                    <a:pt x="121" y="378139"/>
                  </a:lnTo>
                  <a:lnTo>
                    <a:pt x="6480" y="424822"/>
                  </a:lnTo>
                  <a:lnTo>
                    <a:pt x="19334" y="471315"/>
                  </a:lnTo>
                  <a:lnTo>
                    <a:pt x="38303" y="515667"/>
                  </a:lnTo>
                  <a:lnTo>
                    <a:pt x="62466" y="556113"/>
                  </a:lnTo>
                  <a:lnTo>
                    <a:pt x="91285" y="592395"/>
                  </a:lnTo>
                  <a:lnTo>
                    <a:pt x="124221" y="624254"/>
                  </a:lnTo>
                  <a:lnTo>
                    <a:pt x="160736" y="651430"/>
                  </a:lnTo>
                  <a:lnTo>
                    <a:pt x="200290" y="673664"/>
                  </a:lnTo>
                  <a:lnTo>
                    <a:pt x="242347" y="690697"/>
                  </a:lnTo>
                  <a:lnTo>
                    <a:pt x="286367" y="702271"/>
                  </a:lnTo>
                  <a:lnTo>
                    <a:pt x="331813" y="708126"/>
                  </a:lnTo>
                  <a:lnTo>
                    <a:pt x="378145" y="708004"/>
                  </a:lnTo>
                  <a:lnTo>
                    <a:pt x="424825" y="701645"/>
                  </a:lnTo>
                  <a:lnTo>
                    <a:pt x="471315" y="688790"/>
                  </a:lnTo>
                  <a:lnTo>
                    <a:pt x="515667" y="669823"/>
                  </a:lnTo>
                  <a:lnTo>
                    <a:pt x="556114" y="645663"/>
                  </a:lnTo>
                  <a:lnTo>
                    <a:pt x="592397" y="616846"/>
                  </a:lnTo>
                  <a:lnTo>
                    <a:pt x="624257" y="583912"/>
                  </a:lnTo>
                  <a:lnTo>
                    <a:pt x="651434" y="547399"/>
                  </a:lnTo>
                  <a:lnTo>
                    <a:pt x="673670" y="507845"/>
                  </a:lnTo>
                  <a:lnTo>
                    <a:pt x="690705" y="465789"/>
                  </a:lnTo>
                  <a:lnTo>
                    <a:pt x="702281" y="421769"/>
                  </a:lnTo>
                  <a:lnTo>
                    <a:pt x="708137" y="376324"/>
                  </a:lnTo>
                  <a:lnTo>
                    <a:pt x="708016" y="329992"/>
                  </a:lnTo>
                  <a:lnTo>
                    <a:pt x="701657" y="283312"/>
                  </a:lnTo>
                  <a:lnTo>
                    <a:pt x="688802" y="236822"/>
                  </a:lnTo>
                  <a:lnTo>
                    <a:pt x="669836" y="192470"/>
                  </a:lnTo>
                  <a:lnTo>
                    <a:pt x="645676" y="152022"/>
                  </a:lnTo>
                  <a:lnTo>
                    <a:pt x="616859" y="115739"/>
                  </a:lnTo>
                  <a:lnTo>
                    <a:pt x="583924" y="83880"/>
                  </a:lnTo>
                  <a:lnTo>
                    <a:pt x="547410" y="56702"/>
                  </a:lnTo>
                  <a:lnTo>
                    <a:pt x="507856" y="34467"/>
                  </a:lnTo>
                  <a:lnTo>
                    <a:pt x="465799" y="17431"/>
                  </a:lnTo>
                  <a:lnTo>
                    <a:pt x="421778" y="5856"/>
                  </a:lnTo>
                  <a:lnTo>
                    <a:pt x="376331" y="0"/>
                  </a:lnTo>
                  <a:close/>
                </a:path>
              </a:pathLst>
            </a:custGeom>
            <a:solidFill>
              <a:srgbClr val="934C83"/>
            </a:solidFill>
          </p:spPr>
          <p:txBody>
            <a:bodyPr wrap="square" lIns="0" tIns="0" rIns="0" bIns="0" rtlCol="0"/>
            <a:lstStyle/>
            <a:p>
              <a:endParaRPr/>
            </a:p>
          </p:txBody>
        </p:sp>
      </p:grpSp>
    </p:spTree>
    <p:extLst>
      <p:ext uri="{BB962C8B-B14F-4D97-AF65-F5344CB8AC3E}">
        <p14:creationId xmlns:p14="http://schemas.microsoft.com/office/powerpoint/2010/main" val="233540368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cSld name="Text and object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ED6EC6-8674-AA45-B575-1A94E7672FBF}"/>
              </a:ext>
            </a:extLst>
          </p:cNvPr>
          <p:cNvSpPr>
            <a:spLocks noGrp="1"/>
          </p:cNvSpPr>
          <p:nvPr>
            <p:ph type="title"/>
          </p:nvPr>
        </p:nvSpPr>
        <p:spPr>
          <a:xfrm>
            <a:off x="1787856" y="365125"/>
            <a:ext cx="9565943"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B1F6877E-2A62-9940-81D0-447564C5592B}"/>
              </a:ext>
            </a:extLst>
          </p:cNvPr>
          <p:cNvSpPr>
            <a:spLocks noGrp="1"/>
          </p:cNvSpPr>
          <p:nvPr>
            <p:ph idx="1"/>
          </p:nvPr>
        </p:nvSpPr>
        <p:spPr>
          <a:xfrm>
            <a:off x="1787856" y="1825625"/>
            <a:ext cx="9565943"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21" name="Grupo 20">
            <a:extLst>
              <a:ext uri="{FF2B5EF4-FFF2-40B4-BE49-F238E27FC236}">
                <a16:creationId xmlns:a16="http://schemas.microsoft.com/office/drawing/2014/main" id="{105E4767-BD13-3D47-AFCB-7FE38103F401}"/>
              </a:ext>
            </a:extLst>
          </p:cNvPr>
          <p:cNvGrpSpPr/>
          <p:nvPr userDrawn="1"/>
        </p:nvGrpSpPr>
        <p:grpSpPr>
          <a:xfrm>
            <a:off x="0" y="118224"/>
            <a:ext cx="1313073" cy="6650279"/>
            <a:chOff x="0" y="118224"/>
            <a:chExt cx="1313073" cy="6650279"/>
          </a:xfrm>
        </p:grpSpPr>
        <p:pic>
          <p:nvPicPr>
            <p:cNvPr id="23" name="object 2">
              <a:extLst>
                <a:ext uri="{FF2B5EF4-FFF2-40B4-BE49-F238E27FC236}">
                  <a16:creationId xmlns:a16="http://schemas.microsoft.com/office/drawing/2014/main" id="{F04126EA-D86B-B543-B500-840EB7E401C9}"/>
                </a:ext>
              </a:extLst>
            </p:cNvPr>
            <p:cNvPicPr/>
            <p:nvPr/>
          </p:nvPicPr>
          <p:blipFill>
            <a:blip r:embed="rId2" cstate="print"/>
            <a:stretch>
              <a:fillRect/>
            </a:stretch>
          </p:blipFill>
          <p:spPr>
            <a:xfrm>
              <a:off x="6940" y="2275488"/>
              <a:ext cx="196075" cy="196088"/>
            </a:xfrm>
            <a:prstGeom prst="rect">
              <a:avLst/>
            </a:prstGeom>
          </p:spPr>
        </p:pic>
        <p:sp>
          <p:nvSpPr>
            <p:cNvPr id="24" name="object 3">
              <a:extLst>
                <a:ext uri="{FF2B5EF4-FFF2-40B4-BE49-F238E27FC236}">
                  <a16:creationId xmlns:a16="http://schemas.microsoft.com/office/drawing/2014/main" id="{61EECB41-6C07-0E44-82FD-71AFF867C423}"/>
                </a:ext>
              </a:extLst>
            </p:cNvPr>
            <p:cNvSpPr/>
            <p:nvPr/>
          </p:nvSpPr>
          <p:spPr>
            <a:xfrm>
              <a:off x="435820" y="1842935"/>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25" name="object 4">
              <a:extLst>
                <a:ext uri="{FF2B5EF4-FFF2-40B4-BE49-F238E27FC236}">
                  <a16:creationId xmlns:a16="http://schemas.microsoft.com/office/drawing/2014/main" id="{6617C696-4F82-FD4D-96A0-ABF57B07AFC3}"/>
                </a:ext>
              </a:extLst>
            </p:cNvPr>
            <p:cNvSpPr/>
            <p:nvPr/>
          </p:nvSpPr>
          <p:spPr>
            <a:xfrm>
              <a:off x="0" y="3507418"/>
              <a:ext cx="675005" cy="734695"/>
            </a:xfrm>
            <a:custGeom>
              <a:avLst/>
              <a:gdLst/>
              <a:ahLst/>
              <a:cxnLst/>
              <a:rect l="l" t="t" r="r" b="b"/>
              <a:pathLst>
                <a:path w="675005" h="734695">
                  <a:moveTo>
                    <a:pt x="307557" y="0"/>
                  </a:moveTo>
                  <a:lnTo>
                    <a:pt x="261503" y="2860"/>
                  </a:lnTo>
                  <a:lnTo>
                    <a:pt x="217155" y="11212"/>
                  </a:lnTo>
                  <a:lnTo>
                    <a:pt x="174859" y="24713"/>
                  </a:lnTo>
                  <a:lnTo>
                    <a:pt x="134957" y="43017"/>
                  </a:lnTo>
                  <a:lnTo>
                    <a:pt x="97795" y="65780"/>
                  </a:lnTo>
                  <a:lnTo>
                    <a:pt x="63716" y="92660"/>
                  </a:lnTo>
                  <a:lnTo>
                    <a:pt x="33064" y="123311"/>
                  </a:lnTo>
                  <a:lnTo>
                    <a:pt x="6184" y="157389"/>
                  </a:lnTo>
                  <a:lnTo>
                    <a:pt x="0" y="167485"/>
                  </a:lnTo>
                  <a:lnTo>
                    <a:pt x="0" y="566832"/>
                  </a:lnTo>
                  <a:lnTo>
                    <a:pt x="33064" y="611008"/>
                  </a:lnTo>
                  <a:lnTo>
                    <a:pt x="63716" y="641660"/>
                  </a:lnTo>
                  <a:lnTo>
                    <a:pt x="97795" y="668541"/>
                  </a:lnTo>
                  <a:lnTo>
                    <a:pt x="134957" y="691306"/>
                  </a:lnTo>
                  <a:lnTo>
                    <a:pt x="174859" y="709611"/>
                  </a:lnTo>
                  <a:lnTo>
                    <a:pt x="217155" y="723112"/>
                  </a:lnTo>
                  <a:lnTo>
                    <a:pt x="261503" y="731465"/>
                  </a:lnTo>
                  <a:lnTo>
                    <a:pt x="307557" y="734326"/>
                  </a:lnTo>
                  <a:lnTo>
                    <a:pt x="353613" y="731465"/>
                  </a:lnTo>
                  <a:lnTo>
                    <a:pt x="397963" y="723112"/>
                  </a:lnTo>
                  <a:lnTo>
                    <a:pt x="440261" y="709611"/>
                  </a:lnTo>
                  <a:lnTo>
                    <a:pt x="480164" y="691306"/>
                  </a:lnTo>
                  <a:lnTo>
                    <a:pt x="517328" y="668541"/>
                  </a:lnTo>
                  <a:lnTo>
                    <a:pt x="551408" y="641660"/>
                  </a:lnTo>
                  <a:lnTo>
                    <a:pt x="582061" y="611008"/>
                  </a:lnTo>
                  <a:lnTo>
                    <a:pt x="608941" y="576928"/>
                  </a:lnTo>
                  <a:lnTo>
                    <a:pt x="631706" y="539764"/>
                  </a:lnTo>
                  <a:lnTo>
                    <a:pt x="650012" y="499861"/>
                  </a:lnTo>
                  <a:lnTo>
                    <a:pt x="663513" y="457563"/>
                  </a:lnTo>
                  <a:lnTo>
                    <a:pt x="671866" y="413213"/>
                  </a:lnTo>
                  <a:lnTo>
                    <a:pt x="674726" y="367157"/>
                  </a:lnTo>
                  <a:lnTo>
                    <a:pt x="671866" y="321100"/>
                  </a:lnTo>
                  <a:lnTo>
                    <a:pt x="663513" y="276751"/>
                  </a:lnTo>
                  <a:lnTo>
                    <a:pt x="650012" y="234454"/>
                  </a:lnTo>
                  <a:lnTo>
                    <a:pt x="631706" y="194552"/>
                  </a:lnTo>
                  <a:lnTo>
                    <a:pt x="608941" y="157389"/>
                  </a:lnTo>
                  <a:lnTo>
                    <a:pt x="582061" y="123311"/>
                  </a:lnTo>
                  <a:lnTo>
                    <a:pt x="551408" y="92660"/>
                  </a:lnTo>
                  <a:lnTo>
                    <a:pt x="517328" y="65780"/>
                  </a:lnTo>
                  <a:lnTo>
                    <a:pt x="480164" y="43017"/>
                  </a:lnTo>
                  <a:lnTo>
                    <a:pt x="440261" y="24713"/>
                  </a:lnTo>
                  <a:lnTo>
                    <a:pt x="397963" y="11212"/>
                  </a:lnTo>
                  <a:lnTo>
                    <a:pt x="353613" y="2860"/>
                  </a:lnTo>
                  <a:lnTo>
                    <a:pt x="307557" y="0"/>
                  </a:lnTo>
                  <a:close/>
                </a:path>
              </a:pathLst>
            </a:custGeom>
            <a:solidFill>
              <a:srgbClr val="8AC984"/>
            </a:solidFill>
          </p:spPr>
          <p:txBody>
            <a:bodyPr wrap="square" lIns="0" tIns="0" rIns="0" bIns="0" rtlCol="0"/>
            <a:lstStyle/>
            <a:p>
              <a:endParaRPr/>
            </a:p>
          </p:txBody>
        </p:sp>
        <p:sp>
          <p:nvSpPr>
            <p:cNvPr id="26" name="object 5">
              <a:extLst>
                <a:ext uri="{FF2B5EF4-FFF2-40B4-BE49-F238E27FC236}">
                  <a16:creationId xmlns:a16="http://schemas.microsoft.com/office/drawing/2014/main" id="{9DB2AB06-D17B-6C46-91EC-071A4E3FD329}"/>
                </a:ext>
              </a:extLst>
            </p:cNvPr>
            <p:cNvSpPr/>
            <p:nvPr/>
          </p:nvSpPr>
          <p:spPr>
            <a:xfrm>
              <a:off x="0" y="4506305"/>
              <a:ext cx="1028700" cy="1167130"/>
            </a:xfrm>
            <a:custGeom>
              <a:avLst/>
              <a:gdLst/>
              <a:ahLst/>
              <a:cxnLst/>
              <a:rect l="l" t="t" r="r" b="b"/>
              <a:pathLst>
                <a:path w="1028700" h="1167129">
                  <a:moveTo>
                    <a:pt x="445175" y="0"/>
                  </a:moveTo>
                  <a:lnTo>
                    <a:pt x="397318" y="1934"/>
                  </a:lnTo>
                  <a:lnTo>
                    <a:pt x="350527" y="7636"/>
                  </a:lnTo>
                  <a:lnTo>
                    <a:pt x="304952" y="16957"/>
                  </a:lnTo>
                  <a:lnTo>
                    <a:pt x="260742" y="29746"/>
                  </a:lnTo>
                  <a:lnTo>
                    <a:pt x="218049" y="45853"/>
                  </a:lnTo>
                  <a:lnTo>
                    <a:pt x="177021" y="65128"/>
                  </a:lnTo>
                  <a:lnTo>
                    <a:pt x="137810" y="87420"/>
                  </a:lnTo>
                  <a:lnTo>
                    <a:pt x="100565" y="112580"/>
                  </a:lnTo>
                  <a:lnTo>
                    <a:pt x="65437" y="140456"/>
                  </a:lnTo>
                  <a:lnTo>
                    <a:pt x="32576" y="170900"/>
                  </a:lnTo>
                  <a:lnTo>
                    <a:pt x="2132" y="203761"/>
                  </a:lnTo>
                  <a:lnTo>
                    <a:pt x="0" y="206448"/>
                  </a:lnTo>
                  <a:lnTo>
                    <a:pt x="0" y="960539"/>
                  </a:lnTo>
                  <a:lnTo>
                    <a:pt x="32576" y="996087"/>
                  </a:lnTo>
                  <a:lnTo>
                    <a:pt x="65437" y="1026532"/>
                  </a:lnTo>
                  <a:lnTo>
                    <a:pt x="100565" y="1054409"/>
                  </a:lnTo>
                  <a:lnTo>
                    <a:pt x="137810" y="1079569"/>
                  </a:lnTo>
                  <a:lnTo>
                    <a:pt x="177021" y="1101861"/>
                  </a:lnTo>
                  <a:lnTo>
                    <a:pt x="218049" y="1121136"/>
                  </a:lnTo>
                  <a:lnTo>
                    <a:pt x="260742" y="1137243"/>
                  </a:lnTo>
                  <a:lnTo>
                    <a:pt x="304952" y="1150032"/>
                  </a:lnTo>
                  <a:lnTo>
                    <a:pt x="350527" y="1159353"/>
                  </a:lnTo>
                  <a:lnTo>
                    <a:pt x="397318" y="1165056"/>
                  </a:lnTo>
                  <a:lnTo>
                    <a:pt x="445175" y="1166990"/>
                  </a:lnTo>
                  <a:lnTo>
                    <a:pt x="493032" y="1165056"/>
                  </a:lnTo>
                  <a:lnTo>
                    <a:pt x="539823" y="1159353"/>
                  </a:lnTo>
                  <a:lnTo>
                    <a:pt x="585398" y="1150032"/>
                  </a:lnTo>
                  <a:lnTo>
                    <a:pt x="629608" y="1137243"/>
                  </a:lnTo>
                  <a:lnTo>
                    <a:pt x="672302" y="1121136"/>
                  </a:lnTo>
                  <a:lnTo>
                    <a:pt x="713329" y="1101861"/>
                  </a:lnTo>
                  <a:lnTo>
                    <a:pt x="752540" y="1079569"/>
                  </a:lnTo>
                  <a:lnTo>
                    <a:pt x="789785" y="1054409"/>
                  </a:lnTo>
                  <a:lnTo>
                    <a:pt x="824913" y="1026532"/>
                  </a:lnTo>
                  <a:lnTo>
                    <a:pt x="857774" y="996087"/>
                  </a:lnTo>
                  <a:lnTo>
                    <a:pt x="888219" y="963226"/>
                  </a:lnTo>
                  <a:lnTo>
                    <a:pt x="916096" y="928098"/>
                  </a:lnTo>
                  <a:lnTo>
                    <a:pt x="941256" y="890854"/>
                  </a:lnTo>
                  <a:lnTo>
                    <a:pt x="963548" y="851642"/>
                  </a:lnTo>
                  <a:lnTo>
                    <a:pt x="982823" y="810615"/>
                  </a:lnTo>
                  <a:lnTo>
                    <a:pt x="998930" y="767921"/>
                  </a:lnTo>
                  <a:lnTo>
                    <a:pt x="1011719" y="723712"/>
                  </a:lnTo>
                  <a:lnTo>
                    <a:pt x="1021040" y="678136"/>
                  </a:lnTo>
                  <a:lnTo>
                    <a:pt x="1026742" y="631345"/>
                  </a:lnTo>
                  <a:lnTo>
                    <a:pt x="1028677" y="583488"/>
                  </a:lnTo>
                  <a:lnTo>
                    <a:pt x="1026742" y="535633"/>
                  </a:lnTo>
                  <a:lnTo>
                    <a:pt x="1021040" y="488844"/>
                  </a:lnTo>
                  <a:lnTo>
                    <a:pt x="1011719" y="443270"/>
                  </a:lnTo>
                  <a:lnTo>
                    <a:pt x="998930" y="399062"/>
                  </a:lnTo>
                  <a:lnTo>
                    <a:pt x="982823" y="356369"/>
                  </a:lnTo>
                  <a:lnTo>
                    <a:pt x="963548" y="315343"/>
                  </a:lnTo>
                  <a:lnTo>
                    <a:pt x="941256" y="276132"/>
                  </a:lnTo>
                  <a:lnTo>
                    <a:pt x="916096" y="238888"/>
                  </a:lnTo>
                  <a:lnTo>
                    <a:pt x="888219" y="203761"/>
                  </a:lnTo>
                  <a:lnTo>
                    <a:pt x="857774" y="170900"/>
                  </a:lnTo>
                  <a:lnTo>
                    <a:pt x="824913" y="140456"/>
                  </a:lnTo>
                  <a:lnTo>
                    <a:pt x="789785" y="112580"/>
                  </a:lnTo>
                  <a:lnTo>
                    <a:pt x="752540" y="87420"/>
                  </a:lnTo>
                  <a:lnTo>
                    <a:pt x="713329" y="65128"/>
                  </a:lnTo>
                  <a:lnTo>
                    <a:pt x="672302" y="45853"/>
                  </a:lnTo>
                  <a:lnTo>
                    <a:pt x="629608" y="29746"/>
                  </a:lnTo>
                  <a:lnTo>
                    <a:pt x="585398" y="16957"/>
                  </a:lnTo>
                  <a:lnTo>
                    <a:pt x="539823" y="7636"/>
                  </a:lnTo>
                  <a:lnTo>
                    <a:pt x="493032" y="1934"/>
                  </a:lnTo>
                  <a:lnTo>
                    <a:pt x="445175" y="0"/>
                  </a:lnTo>
                  <a:close/>
                </a:path>
              </a:pathLst>
            </a:custGeom>
            <a:solidFill>
              <a:srgbClr val="1EA1A0"/>
            </a:solidFill>
          </p:spPr>
          <p:txBody>
            <a:bodyPr wrap="square" lIns="0" tIns="0" rIns="0" bIns="0" rtlCol="0"/>
            <a:lstStyle/>
            <a:p>
              <a:endParaRPr/>
            </a:p>
          </p:txBody>
        </p:sp>
        <p:sp>
          <p:nvSpPr>
            <p:cNvPr id="27" name="object 6">
              <a:extLst>
                <a:ext uri="{FF2B5EF4-FFF2-40B4-BE49-F238E27FC236}">
                  <a16:creationId xmlns:a16="http://schemas.microsoft.com/office/drawing/2014/main" id="{20539240-E78E-4F41-ACAD-72CF4BE4DA18}"/>
                </a:ext>
              </a:extLst>
            </p:cNvPr>
            <p:cNvSpPr/>
            <p:nvPr/>
          </p:nvSpPr>
          <p:spPr>
            <a:xfrm>
              <a:off x="0" y="5923953"/>
              <a:ext cx="816610" cy="844550"/>
            </a:xfrm>
            <a:custGeom>
              <a:avLst/>
              <a:gdLst/>
              <a:ahLst/>
              <a:cxnLst/>
              <a:rect l="l" t="t" r="r" b="b"/>
              <a:pathLst>
                <a:path w="816610" h="844550">
                  <a:moveTo>
                    <a:pt x="394093" y="0"/>
                  </a:moveTo>
                  <a:lnTo>
                    <a:pt x="344856" y="2840"/>
                  </a:lnTo>
                  <a:lnTo>
                    <a:pt x="297288" y="11150"/>
                  </a:lnTo>
                  <a:lnTo>
                    <a:pt x="251704" y="24613"/>
                  </a:lnTo>
                  <a:lnTo>
                    <a:pt x="208422" y="42913"/>
                  </a:lnTo>
                  <a:lnTo>
                    <a:pt x="167758" y="65731"/>
                  </a:lnTo>
                  <a:lnTo>
                    <a:pt x="130030" y="92752"/>
                  </a:lnTo>
                  <a:lnTo>
                    <a:pt x="95554" y="123659"/>
                  </a:lnTo>
                  <a:lnTo>
                    <a:pt x="64647" y="158135"/>
                  </a:lnTo>
                  <a:lnTo>
                    <a:pt x="37626" y="195863"/>
                  </a:lnTo>
                  <a:lnTo>
                    <a:pt x="14808" y="236527"/>
                  </a:lnTo>
                  <a:lnTo>
                    <a:pt x="0" y="271551"/>
                  </a:lnTo>
                  <a:lnTo>
                    <a:pt x="0" y="572845"/>
                  </a:lnTo>
                  <a:lnTo>
                    <a:pt x="37626" y="648533"/>
                  </a:lnTo>
                  <a:lnTo>
                    <a:pt x="64647" y="686261"/>
                  </a:lnTo>
                  <a:lnTo>
                    <a:pt x="95554" y="720737"/>
                  </a:lnTo>
                  <a:lnTo>
                    <a:pt x="130030" y="751644"/>
                  </a:lnTo>
                  <a:lnTo>
                    <a:pt x="167758" y="778665"/>
                  </a:lnTo>
                  <a:lnTo>
                    <a:pt x="208422" y="801484"/>
                  </a:lnTo>
                  <a:lnTo>
                    <a:pt x="251704" y="819783"/>
                  </a:lnTo>
                  <a:lnTo>
                    <a:pt x="297288" y="833246"/>
                  </a:lnTo>
                  <a:lnTo>
                    <a:pt x="344856" y="841557"/>
                  </a:lnTo>
                  <a:lnTo>
                    <a:pt x="394093" y="844397"/>
                  </a:lnTo>
                  <a:lnTo>
                    <a:pt x="443330" y="841557"/>
                  </a:lnTo>
                  <a:lnTo>
                    <a:pt x="490899" y="833246"/>
                  </a:lnTo>
                  <a:lnTo>
                    <a:pt x="536483" y="819783"/>
                  </a:lnTo>
                  <a:lnTo>
                    <a:pt x="579765" y="801484"/>
                  </a:lnTo>
                  <a:lnTo>
                    <a:pt x="620428" y="778665"/>
                  </a:lnTo>
                  <a:lnTo>
                    <a:pt x="658156" y="751644"/>
                  </a:lnTo>
                  <a:lnTo>
                    <a:pt x="692632" y="720737"/>
                  </a:lnTo>
                  <a:lnTo>
                    <a:pt x="723539" y="686261"/>
                  </a:lnTo>
                  <a:lnTo>
                    <a:pt x="750560" y="648533"/>
                  </a:lnTo>
                  <a:lnTo>
                    <a:pt x="773379" y="607870"/>
                  </a:lnTo>
                  <a:lnTo>
                    <a:pt x="791678" y="564588"/>
                  </a:lnTo>
                  <a:lnTo>
                    <a:pt x="805141" y="519004"/>
                  </a:lnTo>
                  <a:lnTo>
                    <a:pt x="813452" y="471435"/>
                  </a:lnTo>
                  <a:lnTo>
                    <a:pt x="816292" y="422198"/>
                  </a:lnTo>
                  <a:lnTo>
                    <a:pt x="813452" y="372961"/>
                  </a:lnTo>
                  <a:lnTo>
                    <a:pt x="805141" y="325393"/>
                  </a:lnTo>
                  <a:lnTo>
                    <a:pt x="791678" y="279809"/>
                  </a:lnTo>
                  <a:lnTo>
                    <a:pt x="773379" y="236527"/>
                  </a:lnTo>
                  <a:lnTo>
                    <a:pt x="750560" y="195863"/>
                  </a:lnTo>
                  <a:lnTo>
                    <a:pt x="723539" y="158135"/>
                  </a:lnTo>
                  <a:lnTo>
                    <a:pt x="692632" y="123659"/>
                  </a:lnTo>
                  <a:lnTo>
                    <a:pt x="658156" y="92752"/>
                  </a:lnTo>
                  <a:lnTo>
                    <a:pt x="620428" y="65731"/>
                  </a:lnTo>
                  <a:lnTo>
                    <a:pt x="579765" y="42913"/>
                  </a:lnTo>
                  <a:lnTo>
                    <a:pt x="536483" y="24613"/>
                  </a:lnTo>
                  <a:lnTo>
                    <a:pt x="490899" y="11150"/>
                  </a:lnTo>
                  <a:lnTo>
                    <a:pt x="443330" y="2840"/>
                  </a:lnTo>
                  <a:lnTo>
                    <a:pt x="394093" y="0"/>
                  </a:lnTo>
                  <a:close/>
                </a:path>
              </a:pathLst>
            </a:custGeom>
            <a:solidFill>
              <a:srgbClr val="0C8AC5"/>
            </a:solidFill>
          </p:spPr>
          <p:txBody>
            <a:bodyPr wrap="square" lIns="0" tIns="0" rIns="0" bIns="0" rtlCol="0"/>
            <a:lstStyle/>
            <a:p>
              <a:endParaRPr/>
            </a:p>
          </p:txBody>
        </p:sp>
        <p:sp>
          <p:nvSpPr>
            <p:cNvPr id="28" name="object 7">
              <a:extLst>
                <a:ext uri="{FF2B5EF4-FFF2-40B4-BE49-F238E27FC236}">
                  <a16:creationId xmlns:a16="http://schemas.microsoft.com/office/drawing/2014/main" id="{7CEA53A2-08E6-4949-9A49-D65C67D77C69}"/>
                </a:ext>
              </a:extLst>
            </p:cNvPr>
            <p:cNvSpPr/>
            <p:nvPr/>
          </p:nvSpPr>
          <p:spPr>
            <a:xfrm>
              <a:off x="895737" y="5666113"/>
              <a:ext cx="343535" cy="343535"/>
            </a:xfrm>
            <a:custGeom>
              <a:avLst/>
              <a:gdLst/>
              <a:ahLst/>
              <a:cxnLst/>
              <a:rect l="l" t="t" r="r" b="b"/>
              <a:pathLst>
                <a:path w="343534" h="343535">
                  <a:moveTo>
                    <a:pt x="171678" y="0"/>
                  </a:moveTo>
                  <a:lnTo>
                    <a:pt x="126038" y="6132"/>
                  </a:lnTo>
                  <a:lnTo>
                    <a:pt x="85027" y="23439"/>
                  </a:lnTo>
                  <a:lnTo>
                    <a:pt x="50282" y="50284"/>
                  </a:lnTo>
                  <a:lnTo>
                    <a:pt x="23438" y="85031"/>
                  </a:lnTo>
                  <a:lnTo>
                    <a:pt x="6132" y="126046"/>
                  </a:lnTo>
                  <a:lnTo>
                    <a:pt x="0" y="171691"/>
                  </a:lnTo>
                  <a:lnTo>
                    <a:pt x="6132" y="217332"/>
                  </a:lnTo>
                  <a:lnTo>
                    <a:pt x="23438" y="258345"/>
                  </a:lnTo>
                  <a:lnTo>
                    <a:pt x="50282" y="293093"/>
                  </a:lnTo>
                  <a:lnTo>
                    <a:pt x="85027" y="319940"/>
                  </a:lnTo>
                  <a:lnTo>
                    <a:pt x="126038" y="337249"/>
                  </a:lnTo>
                  <a:lnTo>
                    <a:pt x="171678" y="343382"/>
                  </a:lnTo>
                  <a:lnTo>
                    <a:pt x="217319" y="337249"/>
                  </a:lnTo>
                  <a:lnTo>
                    <a:pt x="258332" y="319940"/>
                  </a:lnTo>
                  <a:lnTo>
                    <a:pt x="293081" y="293093"/>
                  </a:lnTo>
                  <a:lnTo>
                    <a:pt x="319928" y="258345"/>
                  </a:lnTo>
                  <a:lnTo>
                    <a:pt x="337236" y="217332"/>
                  </a:lnTo>
                  <a:lnTo>
                    <a:pt x="343369" y="171691"/>
                  </a:lnTo>
                  <a:lnTo>
                    <a:pt x="337236" y="126046"/>
                  </a:lnTo>
                  <a:lnTo>
                    <a:pt x="319928" y="85031"/>
                  </a:lnTo>
                  <a:lnTo>
                    <a:pt x="293081" y="50284"/>
                  </a:lnTo>
                  <a:lnTo>
                    <a:pt x="258332" y="23439"/>
                  </a:lnTo>
                  <a:lnTo>
                    <a:pt x="217319" y="6132"/>
                  </a:lnTo>
                  <a:lnTo>
                    <a:pt x="171678" y="0"/>
                  </a:lnTo>
                  <a:close/>
                </a:path>
              </a:pathLst>
            </a:custGeom>
            <a:solidFill>
              <a:srgbClr val="0C8AC5"/>
            </a:solidFill>
          </p:spPr>
          <p:txBody>
            <a:bodyPr wrap="square" lIns="0" tIns="0" rIns="0" bIns="0" rtlCol="0"/>
            <a:lstStyle/>
            <a:p>
              <a:endParaRPr/>
            </a:p>
          </p:txBody>
        </p:sp>
        <p:sp>
          <p:nvSpPr>
            <p:cNvPr id="29" name="object 8">
              <a:extLst>
                <a:ext uri="{FF2B5EF4-FFF2-40B4-BE49-F238E27FC236}">
                  <a16:creationId xmlns:a16="http://schemas.microsoft.com/office/drawing/2014/main" id="{669DD8B9-1481-AA4D-B9D6-085C8A0052B9}"/>
                </a:ext>
              </a:extLst>
            </p:cNvPr>
            <p:cNvSpPr/>
            <p:nvPr/>
          </p:nvSpPr>
          <p:spPr>
            <a:xfrm>
              <a:off x="788563" y="3390832"/>
              <a:ext cx="524510" cy="524510"/>
            </a:xfrm>
            <a:custGeom>
              <a:avLst/>
              <a:gdLst/>
              <a:ahLst/>
              <a:cxnLst/>
              <a:rect l="l" t="t" r="r" b="b"/>
              <a:pathLst>
                <a:path w="524510" h="524510">
                  <a:moveTo>
                    <a:pt x="262026" y="0"/>
                  </a:moveTo>
                  <a:lnTo>
                    <a:pt x="214925" y="4221"/>
                  </a:lnTo>
                  <a:lnTo>
                    <a:pt x="170595" y="16391"/>
                  </a:lnTo>
                  <a:lnTo>
                    <a:pt x="129775" y="35770"/>
                  </a:lnTo>
                  <a:lnTo>
                    <a:pt x="93204" y="61618"/>
                  </a:lnTo>
                  <a:lnTo>
                    <a:pt x="61624" y="93197"/>
                  </a:lnTo>
                  <a:lnTo>
                    <a:pt x="35773" y="129765"/>
                  </a:lnTo>
                  <a:lnTo>
                    <a:pt x="16392" y="170584"/>
                  </a:lnTo>
                  <a:lnTo>
                    <a:pt x="4221" y="214913"/>
                  </a:lnTo>
                  <a:lnTo>
                    <a:pt x="0" y="262013"/>
                  </a:lnTo>
                  <a:lnTo>
                    <a:pt x="4221" y="309114"/>
                  </a:lnTo>
                  <a:lnTo>
                    <a:pt x="16392" y="353444"/>
                  </a:lnTo>
                  <a:lnTo>
                    <a:pt x="35773" y="394264"/>
                  </a:lnTo>
                  <a:lnTo>
                    <a:pt x="61624" y="430835"/>
                  </a:lnTo>
                  <a:lnTo>
                    <a:pt x="93204" y="462415"/>
                  </a:lnTo>
                  <a:lnTo>
                    <a:pt x="129775" y="488266"/>
                  </a:lnTo>
                  <a:lnTo>
                    <a:pt x="170595" y="507647"/>
                  </a:lnTo>
                  <a:lnTo>
                    <a:pt x="214925" y="519818"/>
                  </a:lnTo>
                  <a:lnTo>
                    <a:pt x="262026" y="524040"/>
                  </a:lnTo>
                  <a:lnTo>
                    <a:pt x="309123" y="519818"/>
                  </a:lnTo>
                  <a:lnTo>
                    <a:pt x="353450" y="507647"/>
                  </a:lnTo>
                  <a:lnTo>
                    <a:pt x="394268" y="488266"/>
                  </a:lnTo>
                  <a:lnTo>
                    <a:pt x="430837" y="462415"/>
                  </a:lnTo>
                  <a:lnTo>
                    <a:pt x="462416" y="430835"/>
                  </a:lnTo>
                  <a:lnTo>
                    <a:pt x="488267" y="394264"/>
                  </a:lnTo>
                  <a:lnTo>
                    <a:pt x="507647" y="353444"/>
                  </a:lnTo>
                  <a:lnTo>
                    <a:pt x="519818" y="309114"/>
                  </a:lnTo>
                  <a:lnTo>
                    <a:pt x="524040" y="262013"/>
                  </a:lnTo>
                  <a:lnTo>
                    <a:pt x="519818" y="214913"/>
                  </a:lnTo>
                  <a:lnTo>
                    <a:pt x="507647" y="170584"/>
                  </a:lnTo>
                  <a:lnTo>
                    <a:pt x="488267" y="129765"/>
                  </a:lnTo>
                  <a:lnTo>
                    <a:pt x="462416" y="93197"/>
                  </a:lnTo>
                  <a:lnTo>
                    <a:pt x="430837" y="61618"/>
                  </a:lnTo>
                  <a:lnTo>
                    <a:pt x="394268" y="35770"/>
                  </a:lnTo>
                  <a:lnTo>
                    <a:pt x="353450" y="16391"/>
                  </a:lnTo>
                  <a:lnTo>
                    <a:pt x="309123" y="4221"/>
                  </a:lnTo>
                  <a:lnTo>
                    <a:pt x="262026" y="0"/>
                  </a:lnTo>
                  <a:close/>
                </a:path>
              </a:pathLst>
            </a:custGeom>
            <a:solidFill>
              <a:srgbClr val="8AC984"/>
            </a:solidFill>
          </p:spPr>
          <p:txBody>
            <a:bodyPr wrap="square" lIns="0" tIns="0" rIns="0" bIns="0" rtlCol="0"/>
            <a:lstStyle/>
            <a:p>
              <a:endParaRPr/>
            </a:p>
          </p:txBody>
        </p:sp>
        <p:sp>
          <p:nvSpPr>
            <p:cNvPr id="30" name="object 9">
              <a:extLst>
                <a:ext uri="{FF2B5EF4-FFF2-40B4-BE49-F238E27FC236}">
                  <a16:creationId xmlns:a16="http://schemas.microsoft.com/office/drawing/2014/main" id="{C48AFCDB-E59F-9941-BFA9-4CE64E6EE045}"/>
                </a:ext>
              </a:extLst>
            </p:cNvPr>
            <p:cNvSpPr/>
            <p:nvPr/>
          </p:nvSpPr>
          <p:spPr>
            <a:xfrm>
              <a:off x="710570" y="4120818"/>
              <a:ext cx="343535" cy="343535"/>
            </a:xfrm>
            <a:custGeom>
              <a:avLst/>
              <a:gdLst/>
              <a:ahLst/>
              <a:cxnLst/>
              <a:rect l="l" t="t" r="r" b="b"/>
              <a:pathLst>
                <a:path w="343534" h="343535">
                  <a:moveTo>
                    <a:pt x="171678" y="0"/>
                  </a:moveTo>
                  <a:lnTo>
                    <a:pt x="126038" y="6133"/>
                  </a:lnTo>
                  <a:lnTo>
                    <a:pt x="85027" y="23441"/>
                  </a:lnTo>
                  <a:lnTo>
                    <a:pt x="50282" y="50288"/>
                  </a:lnTo>
                  <a:lnTo>
                    <a:pt x="23438" y="85037"/>
                  </a:lnTo>
                  <a:lnTo>
                    <a:pt x="6132" y="126050"/>
                  </a:lnTo>
                  <a:lnTo>
                    <a:pt x="0" y="171691"/>
                  </a:lnTo>
                  <a:lnTo>
                    <a:pt x="6132" y="217332"/>
                  </a:lnTo>
                  <a:lnTo>
                    <a:pt x="23438" y="258345"/>
                  </a:lnTo>
                  <a:lnTo>
                    <a:pt x="50282" y="293093"/>
                  </a:lnTo>
                  <a:lnTo>
                    <a:pt x="85027" y="319940"/>
                  </a:lnTo>
                  <a:lnTo>
                    <a:pt x="126038" y="337249"/>
                  </a:lnTo>
                  <a:lnTo>
                    <a:pt x="171678" y="343382"/>
                  </a:lnTo>
                  <a:lnTo>
                    <a:pt x="217323" y="337249"/>
                  </a:lnTo>
                  <a:lnTo>
                    <a:pt x="258338" y="319940"/>
                  </a:lnTo>
                  <a:lnTo>
                    <a:pt x="293085" y="293093"/>
                  </a:lnTo>
                  <a:lnTo>
                    <a:pt x="319930" y="258345"/>
                  </a:lnTo>
                  <a:lnTo>
                    <a:pt x="337237" y="217332"/>
                  </a:lnTo>
                  <a:lnTo>
                    <a:pt x="343369" y="171691"/>
                  </a:lnTo>
                  <a:lnTo>
                    <a:pt x="337237" y="126050"/>
                  </a:lnTo>
                  <a:lnTo>
                    <a:pt x="319930" y="85037"/>
                  </a:lnTo>
                  <a:lnTo>
                    <a:pt x="293085" y="50288"/>
                  </a:lnTo>
                  <a:lnTo>
                    <a:pt x="258338" y="23441"/>
                  </a:lnTo>
                  <a:lnTo>
                    <a:pt x="217323" y="6133"/>
                  </a:lnTo>
                  <a:lnTo>
                    <a:pt x="171678" y="0"/>
                  </a:lnTo>
                  <a:close/>
                </a:path>
              </a:pathLst>
            </a:custGeom>
            <a:solidFill>
              <a:srgbClr val="1EA1A0"/>
            </a:solidFill>
          </p:spPr>
          <p:txBody>
            <a:bodyPr wrap="square" lIns="0" tIns="0" rIns="0" bIns="0" rtlCol="0"/>
            <a:lstStyle/>
            <a:p>
              <a:endParaRPr/>
            </a:p>
          </p:txBody>
        </p:sp>
        <p:sp>
          <p:nvSpPr>
            <p:cNvPr id="31" name="object 10">
              <a:extLst>
                <a:ext uri="{FF2B5EF4-FFF2-40B4-BE49-F238E27FC236}">
                  <a16:creationId xmlns:a16="http://schemas.microsoft.com/office/drawing/2014/main" id="{6D3CD581-F9D5-CA4A-84A8-571E8BD3DC27}"/>
                </a:ext>
              </a:extLst>
            </p:cNvPr>
            <p:cNvSpPr/>
            <p:nvPr/>
          </p:nvSpPr>
          <p:spPr>
            <a:xfrm>
              <a:off x="0" y="2686642"/>
              <a:ext cx="552450" cy="687070"/>
            </a:xfrm>
            <a:custGeom>
              <a:avLst/>
              <a:gdLst/>
              <a:ahLst/>
              <a:cxnLst/>
              <a:rect l="l" t="t" r="r" b="b"/>
              <a:pathLst>
                <a:path w="552450" h="687070">
                  <a:moveTo>
                    <a:pt x="201425" y="0"/>
                  </a:moveTo>
                  <a:lnTo>
                    <a:pt x="156739" y="3909"/>
                  </a:lnTo>
                  <a:lnTo>
                    <a:pt x="112227" y="13863"/>
                  </a:lnTo>
                  <a:lnTo>
                    <a:pt x="68430" y="30068"/>
                  </a:lnTo>
                  <a:lnTo>
                    <a:pt x="27198" y="51993"/>
                  </a:lnTo>
                  <a:lnTo>
                    <a:pt x="0" y="71538"/>
                  </a:lnTo>
                  <a:lnTo>
                    <a:pt x="0" y="615233"/>
                  </a:lnTo>
                  <a:lnTo>
                    <a:pt x="46762" y="646057"/>
                  </a:lnTo>
                  <a:lnTo>
                    <a:pt x="86740" y="664269"/>
                  </a:lnTo>
                  <a:lnTo>
                    <a:pt x="128706" y="677260"/>
                  </a:lnTo>
                  <a:lnTo>
                    <a:pt x="172120" y="684824"/>
                  </a:lnTo>
                  <a:lnTo>
                    <a:pt x="216439" y="686754"/>
                  </a:lnTo>
                  <a:lnTo>
                    <a:pt x="261125" y="682845"/>
                  </a:lnTo>
                  <a:lnTo>
                    <a:pt x="305635" y="672891"/>
                  </a:lnTo>
                  <a:lnTo>
                    <a:pt x="349430" y="656686"/>
                  </a:lnTo>
                  <a:lnTo>
                    <a:pt x="390662" y="634760"/>
                  </a:lnTo>
                  <a:lnTo>
                    <a:pt x="427702" y="608143"/>
                  </a:lnTo>
                  <a:lnTo>
                    <a:pt x="460344" y="577375"/>
                  </a:lnTo>
                  <a:lnTo>
                    <a:pt x="488381" y="542997"/>
                  </a:lnTo>
                  <a:lnTo>
                    <a:pt x="511610" y="505549"/>
                  </a:lnTo>
                  <a:lnTo>
                    <a:pt x="529822" y="465571"/>
                  </a:lnTo>
                  <a:lnTo>
                    <a:pt x="542813" y="423606"/>
                  </a:lnTo>
                  <a:lnTo>
                    <a:pt x="550377" y="380193"/>
                  </a:lnTo>
                  <a:lnTo>
                    <a:pt x="552307" y="335872"/>
                  </a:lnTo>
                  <a:lnTo>
                    <a:pt x="548398" y="291186"/>
                  </a:lnTo>
                  <a:lnTo>
                    <a:pt x="538444" y="246674"/>
                  </a:lnTo>
                  <a:lnTo>
                    <a:pt x="522239" y="202877"/>
                  </a:lnTo>
                  <a:lnTo>
                    <a:pt x="500313" y="161645"/>
                  </a:lnTo>
                  <a:lnTo>
                    <a:pt x="473696" y="124605"/>
                  </a:lnTo>
                  <a:lnTo>
                    <a:pt x="442928" y="91963"/>
                  </a:lnTo>
                  <a:lnTo>
                    <a:pt x="408550" y="63925"/>
                  </a:lnTo>
                  <a:lnTo>
                    <a:pt x="371102" y="40697"/>
                  </a:lnTo>
                  <a:lnTo>
                    <a:pt x="331124" y="22484"/>
                  </a:lnTo>
                  <a:lnTo>
                    <a:pt x="289159" y="9493"/>
                  </a:lnTo>
                  <a:lnTo>
                    <a:pt x="245746" y="1930"/>
                  </a:lnTo>
                  <a:lnTo>
                    <a:pt x="201425" y="0"/>
                  </a:lnTo>
                  <a:close/>
                </a:path>
              </a:pathLst>
            </a:custGeom>
            <a:solidFill>
              <a:srgbClr val="41607C"/>
            </a:solidFill>
          </p:spPr>
          <p:txBody>
            <a:bodyPr wrap="square" lIns="0" tIns="0" rIns="0" bIns="0" rtlCol="0"/>
            <a:lstStyle/>
            <a:p>
              <a:endParaRPr/>
            </a:p>
          </p:txBody>
        </p:sp>
        <p:sp>
          <p:nvSpPr>
            <p:cNvPr id="32" name="object 11">
              <a:extLst>
                <a:ext uri="{FF2B5EF4-FFF2-40B4-BE49-F238E27FC236}">
                  <a16:creationId xmlns:a16="http://schemas.microsoft.com/office/drawing/2014/main" id="{02380E97-2639-BA46-B9B4-DDCAF13F27F9}"/>
                </a:ext>
              </a:extLst>
            </p:cNvPr>
            <p:cNvSpPr/>
            <p:nvPr/>
          </p:nvSpPr>
          <p:spPr>
            <a:xfrm>
              <a:off x="632360" y="2956092"/>
              <a:ext cx="341630" cy="341630"/>
            </a:xfrm>
            <a:custGeom>
              <a:avLst/>
              <a:gdLst/>
              <a:ahLst/>
              <a:cxnLst/>
              <a:rect l="l" t="t" r="r" b="b"/>
              <a:pathLst>
                <a:path w="341630" h="341629">
                  <a:moveTo>
                    <a:pt x="189129" y="0"/>
                  </a:moveTo>
                  <a:lnTo>
                    <a:pt x="144624" y="989"/>
                  </a:lnTo>
                  <a:lnTo>
                    <a:pt x="100467" y="14069"/>
                  </a:lnTo>
                  <a:lnTo>
                    <a:pt x="61334" y="38336"/>
                  </a:lnTo>
                  <a:lnTo>
                    <a:pt x="30995" y="70907"/>
                  </a:lnTo>
                  <a:lnTo>
                    <a:pt x="10276" y="109620"/>
                  </a:lnTo>
                  <a:lnTo>
                    <a:pt x="0" y="152311"/>
                  </a:lnTo>
                  <a:lnTo>
                    <a:pt x="989" y="196814"/>
                  </a:lnTo>
                  <a:lnTo>
                    <a:pt x="14069" y="240967"/>
                  </a:lnTo>
                  <a:lnTo>
                    <a:pt x="38340" y="280101"/>
                  </a:lnTo>
                  <a:lnTo>
                    <a:pt x="70913" y="310442"/>
                  </a:lnTo>
                  <a:lnTo>
                    <a:pt x="109627" y="331164"/>
                  </a:lnTo>
                  <a:lnTo>
                    <a:pt x="152317" y="341444"/>
                  </a:lnTo>
                  <a:lnTo>
                    <a:pt x="196822" y="340456"/>
                  </a:lnTo>
                  <a:lnTo>
                    <a:pt x="240980" y="327378"/>
                  </a:lnTo>
                  <a:lnTo>
                    <a:pt x="280113" y="303106"/>
                  </a:lnTo>
                  <a:lnTo>
                    <a:pt x="310451" y="270530"/>
                  </a:lnTo>
                  <a:lnTo>
                    <a:pt x="331170" y="231815"/>
                  </a:lnTo>
                  <a:lnTo>
                    <a:pt x="341447" y="189124"/>
                  </a:lnTo>
                  <a:lnTo>
                    <a:pt x="340457" y="144620"/>
                  </a:lnTo>
                  <a:lnTo>
                    <a:pt x="327378" y="100467"/>
                  </a:lnTo>
                  <a:lnTo>
                    <a:pt x="303107" y="61334"/>
                  </a:lnTo>
                  <a:lnTo>
                    <a:pt x="270533" y="30995"/>
                  </a:lnTo>
                  <a:lnTo>
                    <a:pt x="231820" y="10276"/>
                  </a:lnTo>
                  <a:lnTo>
                    <a:pt x="189129" y="0"/>
                  </a:lnTo>
                  <a:close/>
                </a:path>
              </a:pathLst>
            </a:custGeom>
            <a:solidFill>
              <a:srgbClr val="41607C"/>
            </a:solidFill>
          </p:spPr>
          <p:txBody>
            <a:bodyPr wrap="square" lIns="0" tIns="0" rIns="0" bIns="0" rtlCol="0"/>
            <a:lstStyle/>
            <a:p>
              <a:endParaRPr/>
            </a:p>
          </p:txBody>
        </p:sp>
        <p:sp>
          <p:nvSpPr>
            <p:cNvPr id="33" name="object 12">
              <a:extLst>
                <a:ext uri="{FF2B5EF4-FFF2-40B4-BE49-F238E27FC236}">
                  <a16:creationId xmlns:a16="http://schemas.microsoft.com/office/drawing/2014/main" id="{3660FDAB-77EB-E743-96F8-154C89E21428}"/>
                </a:ext>
              </a:extLst>
            </p:cNvPr>
            <p:cNvSpPr/>
            <p:nvPr/>
          </p:nvSpPr>
          <p:spPr>
            <a:xfrm>
              <a:off x="0" y="1551123"/>
              <a:ext cx="382905" cy="520700"/>
            </a:xfrm>
            <a:custGeom>
              <a:avLst/>
              <a:gdLst/>
              <a:ahLst/>
              <a:cxnLst/>
              <a:rect l="l" t="t" r="r" b="b"/>
              <a:pathLst>
                <a:path w="382905" h="520700">
                  <a:moveTo>
                    <a:pt x="136749" y="0"/>
                  </a:moveTo>
                  <a:lnTo>
                    <a:pt x="92227" y="1328"/>
                  </a:lnTo>
                  <a:lnTo>
                    <a:pt x="48197" y="10340"/>
                  </a:lnTo>
                  <a:lnTo>
                    <a:pt x="5691" y="27180"/>
                  </a:lnTo>
                  <a:lnTo>
                    <a:pt x="0" y="30715"/>
                  </a:lnTo>
                  <a:lnTo>
                    <a:pt x="0" y="489252"/>
                  </a:lnTo>
                  <a:lnTo>
                    <a:pt x="21729" y="500631"/>
                  </a:lnTo>
                  <a:lnTo>
                    <a:pt x="64143" y="514234"/>
                  </a:lnTo>
                  <a:lnTo>
                    <a:pt x="108127" y="520444"/>
                  </a:lnTo>
                  <a:lnTo>
                    <a:pt x="152650" y="519117"/>
                  </a:lnTo>
                  <a:lnTo>
                    <a:pt x="196682" y="510107"/>
                  </a:lnTo>
                  <a:lnTo>
                    <a:pt x="239191" y="493267"/>
                  </a:lnTo>
                  <a:lnTo>
                    <a:pt x="279148" y="468453"/>
                  </a:lnTo>
                  <a:lnTo>
                    <a:pt x="314052" y="436929"/>
                  </a:lnTo>
                  <a:lnTo>
                    <a:pt x="342000" y="400744"/>
                  </a:lnTo>
                  <a:lnTo>
                    <a:pt x="362847" y="360929"/>
                  </a:lnTo>
                  <a:lnTo>
                    <a:pt x="376448" y="318514"/>
                  </a:lnTo>
                  <a:lnTo>
                    <a:pt x="382658" y="274530"/>
                  </a:lnTo>
                  <a:lnTo>
                    <a:pt x="381330" y="230008"/>
                  </a:lnTo>
                  <a:lnTo>
                    <a:pt x="372320" y="185979"/>
                  </a:lnTo>
                  <a:lnTo>
                    <a:pt x="355483" y="143472"/>
                  </a:lnTo>
                  <a:lnTo>
                    <a:pt x="330672" y="103519"/>
                  </a:lnTo>
                  <a:lnTo>
                    <a:pt x="299148" y="68611"/>
                  </a:lnTo>
                  <a:lnTo>
                    <a:pt x="262963" y="40660"/>
                  </a:lnTo>
                  <a:lnTo>
                    <a:pt x="223148" y="19811"/>
                  </a:lnTo>
                  <a:lnTo>
                    <a:pt x="180733" y="6209"/>
                  </a:lnTo>
                  <a:lnTo>
                    <a:pt x="136749" y="0"/>
                  </a:lnTo>
                  <a:close/>
                </a:path>
              </a:pathLst>
            </a:custGeom>
            <a:solidFill>
              <a:srgbClr val="934C83"/>
            </a:solidFill>
          </p:spPr>
          <p:txBody>
            <a:bodyPr wrap="square" lIns="0" tIns="0" rIns="0" bIns="0" rtlCol="0"/>
            <a:lstStyle/>
            <a:p>
              <a:endParaRPr/>
            </a:p>
          </p:txBody>
        </p:sp>
        <p:sp>
          <p:nvSpPr>
            <p:cNvPr id="34" name="object 13">
              <a:extLst>
                <a:ext uri="{FF2B5EF4-FFF2-40B4-BE49-F238E27FC236}">
                  <a16:creationId xmlns:a16="http://schemas.microsoft.com/office/drawing/2014/main" id="{802C9638-BF31-7F4C-B3FC-A9DEB87A5163}"/>
                </a:ext>
              </a:extLst>
            </p:cNvPr>
            <p:cNvSpPr/>
            <p:nvPr/>
          </p:nvSpPr>
          <p:spPr>
            <a:xfrm>
              <a:off x="302763" y="1154378"/>
              <a:ext cx="351155" cy="351155"/>
            </a:xfrm>
            <a:custGeom>
              <a:avLst/>
              <a:gdLst/>
              <a:ahLst/>
              <a:cxnLst/>
              <a:rect l="l" t="t" r="r" b="b"/>
              <a:pathLst>
                <a:path w="351155" h="351155">
                  <a:moveTo>
                    <a:pt x="155013" y="0"/>
                  </a:moveTo>
                  <a:lnTo>
                    <a:pt x="110586" y="11146"/>
                  </a:lnTo>
                  <a:lnTo>
                    <a:pt x="69264" y="34345"/>
                  </a:lnTo>
                  <a:lnTo>
                    <a:pt x="35537" y="67624"/>
                  </a:lnTo>
                  <a:lnTo>
                    <a:pt x="12528" y="107227"/>
                  </a:lnTo>
                  <a:lnTo>
                    <a:pt x="572" y="150798"/>
                  </a:lnTo>
                  <a:lnTo>
                    <a:pt x="0" y="195976"/>
                  </a:lnTo>
                  <a:lnTo>
                    <a:pt x="11145" y="240406"/>
                  </a:lnTo>
                  <a:lnTo>
                    <a:pt x="34339" y="281728"/>
                  </a:lnTo>
                  <a:lnTo>
                    <a:pt x="67623" y="315456"/>
                  </a:lnTo>
                  <a:lnTo>
                    <a:pt x="107227" y="338464"/>
                  </a:lnTo>
                  <a:lnTo>
                    <a:pt x="150797" y="350421"/>
                  </a:lnTo>
                  <a:lnTo>
                    <a:pt x="195974" y="350993"/>
                  </a:lnTo>
                  <a:lnTo>
                    <a:pt x="240401" y="339848"/>
                  </a:lnTo>
                  <a:lnTo>
                    <a:pt x="281723" y="316653"/>
                  </a:lnTo>
                  <a:lnTo>
                    <a:pt x="315451" y="283369"/>
                  </a:lnTo>
                  <a:lnTo>
                    <a:pt x="338462" y="243762"/>
                  </a:lnTo>
                  <a:lnTo>
                    <a:pt x="350420" y="200191"/>
                  </a:lnTo>
                  <a:lnTo>
                    <a:pt x="350993" y="155013"/>
                  </a:lnTo>
                  <a:lnTo>
                    <a:pt x="339847" y="110587"/>
                  </a:lnTo>
                  <a:lnTo>
                    <a:pt x="316648" y="69270"/>
                  </a:lnTo>
                  <a:lnTo>
                    <a:pt x="283364" y="35542"/>
                  </a:lnTo>
                  <a:lnTo>
                    <a:pt x="243760" y="12531"/>
                  </a:lnTo>
                  <a:lnTo>
                    <a:pt x="200190" y="573"/>
                  </a:lnTo>
                  <a:lnTo>
                    <a:pt x="155013" y="0"/>
                  </a:lnTo>
                  <a:close/>
                </a:path>
              </a:pathLst>
            </a:custGeom>
            <a:solidFill>
              <a:srgbClr val="934C83"/>
            </a:solidFill>
          </p:spPr>
          <p:txBody>
            <a:bodyPr wrap="square" lIns="0" tIns="0" rIns="0" bIns="0" rtlCol="0"/>
            <a:lstStyle/>
            <a:p>
              <a:endParaRPr/>
            </a:p>
          </p:txBody>
        </p:sp>
        <p:sp>
          <p:nvSpPr>
            <p:cNvPr id="35" name="object 14">
              <a:extLst>
                <a:ext uri="{FF2B5EF4-FFF2-40B4-BE49-F238E27FC236}">
                  <a16:creationId xmlns:a16="http://schemas.microsoft.com/office/drawing/2014/main" id="{C4076A1D-B0F6-5249-9F52-748C0D5F527A}"/>
                </a:ext>
              </a:extLst>
            </p:cNvPr>
            <p:cNvSpPr/>
            <p:nvPr/>
          </p:nvSpPr>
          <p:spPr>
            <a:xfrm>
              <a:off x="0" y="118224"/>
              <a:ext cx="956310" cy="1144270"/>
            </a:xfrm>
            <a:custGeom>
              <a:avLst/>
              <a:gdLst/>
              <a:ahLst/>
              <a:cxnLst/>
              <a:rect l="l" t="t" r="r" b="b"/>
              <a:pathLst>
                <a:path w="956310" h="1144270">
                  <a:moveTo>
                    <a:pt x="169964" y="972388"/>
                  </a:moveTo>
                  <a:lnTo>
                    <a:pt x="163842" y="926744"/>
                  </a:lnTo>
                  <a:lnTo>
                    <a:pt x="146532" y="885736"/>
                  </a:lnTo>
                  <a:lnTo>
                    <a:pt x="119684" y="850976"/>
                  </a:lnTo>
                  <a:lnTo>
                    <a:pt x="84937" y="824141"/>
                  </a:lnTo>
                  <a:lnTo>
                    <a:pt x="43929" y="806831"/>
                  </a:lnTo>
                  <a:lnTo>
                    <a:pt x="0" y="800925"/>
                  </a:lnTo>
                  <a:lnTo>
                    <a:pt x="0" y="1143850"/>
                  </a:lnTo>
                  <a:lnTo>
                    <a:pt x="43929" y="1137945"/>
                  </a:lnTo>
                  <a:lnTo>
                    <a:pt x="84937" y="1120635"/>
                  </a:lnTo>
                  <a:lnTo>
                    <a:pt x="119684" y="1093787"/>
                  </a:lnTo>
                  <a:lnTo>
                    <a:pt x="146532" y="1059040"/>
                  </a:lnTo>
                  <a:lnTo>
                    <a:pt x="163842" y="1018019"/>
                  </a:lnTo>
                  <a:lnTo>
                    <a:pt x="169964" y="972388"/>
                  </a:lnTo>
                  <a:close/>
                </a:path>
                <a:path w="956310" h="1144270">
                  <a:moveTo>
                    <a:pt x="955814" y="422198"/>
                  </a:moveTo>
                  <a:lnTo>
                    <a:pt x="952982" y="372960"/>
                  </a:lnTo>
                  <a:lnTo>
                    <a:pt x="944664" y="325386"/>
                  </a:lnTo>
                  <a:lnTo>
                    <a:pt x="931202" y="279806"/>
                  </a:lnTo>
                  <a:lnTo>
                    <a:pt x="912901" y="236524"/>
                  </a:lnTo>
                  <a:lnTo>
                    <a:pt x="890092" y="195859"/>
                  </a:lnTo>
                  <a:lnTo>
                    <a:pt x="863066" y="158140"/>
                  </a:lnTo>
                  <a:lnTo>
                    <a:pt x="832154" y="123659"/>
                  </a:lnTo>
                  <a:lnTo>
                    <a:pt x="797687" y="92748"/>
                  </a:lnTo>
                  <a:lnTo>
                    <a:pt x="759955" y="65735"/>
                  </a:lnTo>
                  <a:lnTo>
                    <a:pt x="719289" y="42913"/>
                  </a:lnTo>
                  <a:lnTo>
                    <a:pt x="676008" y="24612"/>
                  </a:lnTo>
                  <a:lnTo>
                    <a:pt x="630428" y="11150"/>
                  </a:lnTo>
                  <a:lnTo>
                    <a:pt x="582853" y="2844"/>
                  </a:lnTo>
                  <a:lnTo>
                    <a:pt x="533615" y="0"/>
                  </a:lnTo>
                  <a:lnTo>
                    <a:pt x="484378" y="2844"/>
                  </a:lnTo>
                  <a:lnTo>
                    <a:pt x="436816" y="11150"/>
                  </a:lnTo>
                  <a:lnTo>
                    <a:pt x="391236" y="24612"/>
                  </a:lnTo>
                  <a:lnTo>
                    <a:pt x="347954" y="42913"/>
                  </a:lnTo>
                  <a:lnTo>
                    <a:pt x="307289" y="65735"/>
                  </a:lnTo>
                  <a:lnTo>
                    <a:pt x="269557" y="92748"/>
                  </a:lnTo>
                  <a:lnTo>
                    <a:pt x="235077" y="123659"/>
                  </a:lnTo>
                  <a:lnTo>
                    <a:pt x="204177" y="158140"/>
                  </a:lnTo>
                  <a:lnTo>
                    <a:pt x="177152" y="195859"/>
                  </a:lnTo>
                  <a:lnTo>
                    <a:pt x="154330" y="236524"/>
                  </a:lnTo>
                  <a:lnTo>
                    <a:pt x="136029" y="279806"/>
                  </a:lnTo>
                  <a:lnTo>
                    <a:pt x="122567" y="325386"/>
                  </a:lnTo>
                  <a:lnTo>
                    <a:pt x="114261" y="372960"/>
                  </a:lnTo>
                  <a:lnTo>
                    <a:pt x="111417" y="422198"/>
                  </a:lnTo>
                  <a:lnTo>
                    <a:pt x="114261" y="471436"/>
                  </a:lnTo>
                  <a:lnTo>
                    <a:pt x="122567" y="518998"/>
                  </a:lnTo>
                  <a:lnTo>
                    <a:pt x="136029" y="564591"/>
                  </a:lnTo>
                  <a:lnTo>
                    <a:pt x="154330" y="607872"/>
                  </a:lnTo>
                  <a:lnTo>
                    <a:pt x="177152" y="648538"/>
                  </a:lnTo>
                  <a:lnTo>
                    <a:pt x="204177" y="686257"/>
                  </a:lnTo>
                  <a:lnTo>
                    <a:pt x="235077" y="720737"/>
                  </a:lnTo>
                  <a:lnTo>
                    <a:pt x="269557" y="751649"/>
                  </a:lnTo>
                  <a:lnTo>
                    <a:pt x="307289" y="778662"/>
                  </a:lnTo>
                  <a:lnTo>
                    <a:pt x="347954" y="801484"/>
                  </a:lnTo>
                  <a:lnTo>
                    <a:pt x="391236" y="819785"/>
                  </a:lnTo>
                  <a:lnTo>
                    <a:pt x="436816" y="833247"/>
                  </a:lnTo>
                  <a:lnTo>
                    <a:pt x="484378" y="841552"/>
                  </a:lnTo>
                  <a:lnTo>
                    <a:pt x="533615" y="844397"/>
                  </a:lnTo>
                  <a:lnTo>
                    <a:pt x="582853" y="841552"/>
                  </a:lnTo>
                  <a:lnTo>
                    <a:pt x="630428" y="833247"/>
                  </a:lnTo>
                  <a:lnTo>
                    <a:pt x="676008" y="819785"/>
                  </a:lnTo>
                  <a:lnTo>
                    <a:pt x="719289" y="801484"/>
                  </a:lnTo>
                  <a:lnTo>
                    <a:pt x="759955" y="778662"/>
                  </a:lnTo>
                  <a:lnTo>
                    <a:pt x="797687" y="751649"/>
                  </a:lnTo>
                  <a:lnTo>
                    <a:pt x="832154" y="720737"/>
                  </a:lnTo>
                  <a:lnTo>
                    <a:pt x="863066" y="686257"/>
                  </a:lnTo>
                  <a:lnTo>
                    <a:pt x="890092" y="648538"/>
                  </a:lnTo>
                  <a:lnTo>
                    <a:pt x="912901" y="607872"/>
                  </a:lnTo>
                  <a:lnTo>
                    <a:pt x="931202" y="564591"/>
                  </a:lnTo>
                  <a:lnTo>
                    <a:pt x="944664" y="518998"/>
                  </a:lnTo>
                  <a:lnTo>
                    <a:pt x="952982" y="471436"/>
                  </a:lnTo>
                  <a:lnTo>
                    <a:pt x="955814" y="422198"/>
                  </a:lnTo>
                  <a:close/>
                </a:path>
              </a:pathLst>
            </a:custGeom>
            <a:solidFill>
              <a:srgbClr val="0C8AC5"/>
            </a:solidFill>
          </p:spPr>
          <p:txBody>
            <a:bodyPr wrap="square" lIns="0" tIns="0" rIns="0" bIns="0" rtlCol="0"/>
            <a:lstStyle/>
            <a:p>
              <a:endParaRPr/>
            </a:p>
          </p:txBody>
        </p:sp>
      </p:grpSp>
    </p:spTree>
    <p:extLst>
      <p:ext uri="{BB962C8B-B14F-4D97-AF65-F5344CB8AC3E}">
        <p14:creationId xmlns:p14="http://schemas.microsoft.com/office/powerpoint/2010/main" val="13371292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cSld name="Text and objects2">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6C1817-8768-224F-8644-3FA98EBE4C2B}"/>
              </a:ext>
            </a:extLst>
          </p:cNvPr>
          <p:cNvSpPr>
            <a:spLocks noGrp="1"/>
          </p:cNvSpPr>
          <p:nvPr>
            <p:ph type="title"/>
          </p:nvPr>
        </p:nvSpPr>
        <p:spPr>
          <a:xfrm>
            <a:off x="838200" y="365125"/>
            <a:ext cx="9356678"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DC6A9515-CE38-764D-BCD1-20159F72FB37}"/>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sp>
        <p:nvSpPr>
          <p:cNvPr id="4" name="Marcador de contenido 3">
            <a:extLst>
              <a:ext uri="{FF2B5EF4-FFF2-40B4-BE49-F238E27FC236}">
                <a16:creationId xmlns:a16="http://schemas.microsoft.com/office/drawing/2014/main" id="{A881C407-C2B0-C347-A7E6-ACD7340670C7}"/>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8" name="Grupo 7">
            <a:extLst>
              <a:ext uri="{FF2B5EF4-FFF2-40B4-BE49-F238E27FC236}">
                <a16:creationId xmlns:a16="http://schemas.microsoft.com/office/drawing/2014/main" id="{CC072D38-9579-5A4C-A57B-450D7661F854}"/>
              </a:ext>
            </a:extLst>
          </p:cNvPr>
          <p:cNvGrpSpPr/>
          <p:nvPr userDrawn="1"/>
        </p:nvGrpSpPr>
        <p:grpSpPr>
          <a:xfrm rot="15886334">
            <a:off x="10623557" y="78627"/>
            <a:ext cx="1765287" cy="1591083"/>
            <a:chOff x="65562" y="75628"/>
            <a:chExt cx="1385843" cy="1249083"/>
          </a:xfrm>
        </p:grpSpPr>
        <p:sp>
          <p:nvSpPr>
            <p:cNvPr id="9" name="object 2">
              <a:extLst>
                <a:ext uri="{FF2B5EF4-FFF2-40B4-BE49-F238E27FC236}">
                  <a16:creationId xmlns:a16="http://schemas.microsoft.com/office/drawing/2014/main" id="{D808D56D-1008-B946-A43F-118C91E8BB1A}"/>
                </a:ext>
              </a:extLst>
            </p:cNvPr>
            <p:cNvSpPr/>
            <p:nvPr/>
          </p:nvSpPr>
          <p:spPr>
            <a:xfrm>
              <a:off x="214786" y="235907"/>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10" name="object 3">
              <a:extLst>
                <a:ext uri="{FF2B5EF4-FFF2-40B4-BE49-F238E27FC236}">
                  <a16:creationId xmlns:a16="http://schemas.microsoft.com/office/drawing/2014/main" id="{D5425948-7062-0C44-B6EC-32638FC216F6}"/>
                </a:ext>
              </a:extLst>
            </p:cNvPr>
            <p:cNvSpPr/>
            <p:nvPr/>
          </p:nvSpPr>
          <p:spPr>
            <a:xfrm>
              <a:off x="922324" y="191725"/>
              <a:ext cx="341630" cy="341630"/>
            </a:xfrm>
            <a:custGeom>
              <a:avLst/>
              <a:gdLst/>
              <a:ahLst/>
              <a:cxnLst/>
              <a:rect l="l" t="t" r="r" b="b"/>
              <a:pathLst>
                <a:path w="341630" h="34163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p:spPr>
          <p:txBody>
            <a:bodyPr wrap="square" lIns="0" tIns="0" rIns="0" bIns="0" rtlCol="0"/>
            <a:lstStyle/>
            <a:p>
              <a:endParaRPr/>
            </a:p>
          </p:txBody>
        </p:sp>
        <p:sp>
          <p:nvSpPr>
            <p:cNvPr id="11" name="object 4">
              <a:extLst>
                <a:ext uri="{FF2B5EF4-FFF2-40B4-BE49-F238E27FC236}">
                  <a16:creationId xmlns:a16="http://schemas.microsoft.com/office/drawing/2014/main" id="{9312FB03-F1D3-0E4C-91F6-7A226F2CE8F7}"/>
                </a:ext>
              </a:extLst>
            </p:cNvPr>
            <p:cNvSpPr/>
            <p:nvPr/>
          </p:nvSpPr>
          <p:spPr>
            <a:xfrm>
              <a:off x="835455" y="708761"/>
              <a:ext cx="615950" cy="615950"/>
            </a:xfrm>
            <a:custGeom>
              <a:avLst/>
              <a:gdLst/>
              <a:ahLst/>
              <a:cxnLst/>
              <a:rect l="l" t="t" r="r" b="b"/>
              <a:pathLst>
                <a:path w="615950" h="61595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p:spPr>
          <p:txBody>
            <a:bodyPr wrap="square" lIns="0" tIns="0" rIns="0" bIns="0" rtlCol="0"/>
            <a:lstStyle/>
            <a:p>
              <a:endParaRPr/>
            </a:p>
          </p:txBody>
        </p:sp>
        <p:pic>
          <p:nvPicPr>
            <p:cNvPr id="12" name="object 5">
              <a:extLst>
                <a:ext uri="{FF2B5EF4-FFF2-40B4-BE49-F238E27FC236}">
                  <a16:creationId xmlns:a16="http://schemas.microsoft.com/office/drawing/2014/main" id="{C34033A5-55BC-2749-8CAD-16F414EED76B}"/>
                </a:ext>
              </a:extLst>
            </p:cNvPr>
            <p:cNvPicPr/>
            <p:nvPr/>
          </p:nvPicPr>
          <p:blipFill>
            <a:blip r:embed="rId2" cstate="print"/>
            <a:stretch>
              <a:fillRect/>
            </a:stretch>
          </p:blipFill>
          <p:spPr>
            <a:xfrm>
              <a:off x="65562" y="688900"/>
              <a:ext cx="152260" cy="152260"/>
            </a:xfrm>
            <a:prstGeom prst="rect">
              <a:avLst/>
            </a:prstGeom>
          </p:spPr>
        </p:pic>
        <p:sp>
          <p:nvSpPr>
            <p:cNvPr id="13" name="object 6">
              <a:extLst>
                <a:ext uri="{FF2B5EF4-FFF2-40B4-BE49-F238E27FC236}">
                  <a16:creationId xmlns:a16="http://schemas.microsoft.com/office/drawing/2014/main" id="{AD3A3A48-F955-674E-8FA8-7832B3239025}"/>
                </a:ext>
              </a:extLst>
            </p:cNvPr>
            <p:cNvSpPr/>
            <p:nvPr/>
          </p:nvSpPr>
          <p:spPr>
            <a:xfrm>
              <a:off x="416514" y="1005155"/>
              <a:ext cx="297180" cy="297180"/>
            </a:xfrm>
            <a:custGeom>
              <a:avLst/>
              <a:gdLst/>
              <a:ahLst/>
              <a:cxnLst/>
              <a:rect l="l" t="t" r="r" b="b"/>
              <a:pathLst>
                <a:path w="297180" h="29718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p:spPr>
          <p:txBody>
            <a:bodyPr wrap="square" lIns="0" tIns="0" rIns="0" bIns="0" rtlCol="0"/>
            <a:lstStyle/>
            <a:p>
              <a:endParaRPr/>
            </a:p>
          </p:txBody>
        </p:sp>
        <p:pic>
          <p:nvPicPr>
            <p:cNvPr id="14" name="object 7">
              <a:extLst>
                <a:ext uri="{FF2B5EF4-FFF2-40B4-BE49-F238E27FC236}">
                  <a16:creationId xmlns:a16="http://schemas.microsoft.com/office/drawing/2014/main" id="{FF48C7D1-9188-0644-8425-AD28288D2A8D}"/>
                </a:ext>
              </a:extLst>
            </p:cNvPr>
            <p:cNvPicPr/>
            <p:nvPr/>
          </p:nvPicPr>
          <p:blipFill>
            <a:blip r:embed="rId3" cstate="print"/>
            <a:stretch>
              <a:fillRect/>
            </a:stretch>
          </p:blipFill>
          <p:spPr>
            <a:xfrm>
              <a:off x="118451" y="75628"/>
              <a:ext cx="238142" cy="238142"/>
            </a:xfrm>
            <a:prstGeom prst="rect">
              <a:avLst/>
            </a:prstGeom>
          </p:spPr>
        </p:pic>
      </p:grpSp>
    </p:spTree>
    <p:extLst>
      <p:ext uri="{BB962C8B-B14F-4D97-AF65-F5344CB8AC3E}">
        <p14:creationId xmlns:p14="http://schemas.microsoft.com/office/powerpoint/2010/main" val="26958838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cSld name="Cover">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AB16CC-00C8-424D-AB6C-C3D951654E01}"/>
              </a:ext>
            </a:extLst>
          </p:cNvPr>
          <p:cNvSpPr>
            <a:spLocks noGrp="1"/>
          </p:cNvSpPr>
          <p:nvPr>
            <p:ph type="ctrTitle"/>
          </p:nvPr>
        </p:nvSpPr>
        <p:spPr>
          <a:xfrm>
            <a:off x="5210339" y="1180054"/>
            <a:ext cx="6631372" cy="2387600"/>
          </a:xfrm>
        </p:spPr>
        <p:txBody>
          <a:bodyPr anchor="b">
            <a:normAutofit/>
          </a:bodyPr>
          <a:lstStyle>
            <a:lvl1pPr algn="r">
              <a:defRPr sz="5000" b="1">
                <a:solidFill>
                  <a:srgbClr val="415E7C"/>
                </a:solidFill>
              </a:defRPr>
            </a:lvl1pPr>
          </a:lstStyle>
          <a:p>
            <a:r>
              <a:rPr lang="es-MX" dirty="0"/>
              <a:t>Haz clic para modificar el estilo de título del patrón</a:t>
            </a:r>
            <a:endParaRPr lang="en-GB" dirty="0"/>
          </a:p>
        </p:txBody>
      </p:sp>
      <p:sp>
        <p:nvSpPr>
          <p:cNvPr id="3" name="Subtítulo 2">
            <a:extLst>
              <a:ext uri="{FF2B5EF4-FFF2-40B4-BE49-F238E27FC236}">
                <a16:creationId xmlns:a16="http://schemas.microsoft.com/office/drawing/2014/main" id="{96B002CB-2C21-644C-A2BB-41C668F5CB41}"/>
              </a:ext>
            </a:extLst>
          </p:cNvPr>
          <p:cNvSpPr>
            <a:spLocks noGrp="1"/>
          </p:cNvSpPr>
          <p:nvPr>
            <p:ph type="subTitle" idx="1"/>
          </p:nvPr>
        </p:nvSpPr>
        <p:spPr>
          <a:xfrm>
            <a:off x="5210338" y="3659729"/>
            <a:ext cx="6631373" cy="1655762"/>
          </a:xfrm>
        </p:spPr>
        <p:txBody>
          <a:bodyPr/>
          <a:lstStyle>
            <a:lvl1pPr marL="0" indent="0" algn="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dirty="0"/>
              <a:t>Haz clic para editar el estilo de subtítulo del patrón</a:t>
            </a:r>
            <a:endParaRPr lang="en-GB" dirty="0"/>
          </a:p>
        </p:txBody>
      </p:sp>
      <p:grpSp>
        <p:nvGrpSpPr>
          <p:cNvPr id="12" name="object 3">
            <a:extLst>
              <a:ext uri="{FF2B5EF4-FFF2-40B4-BE49-F238E27FC236}">
                <a16:creationId xmlns:a16="http://schemas.microsoft.com/office/drawing/2014/main" id="{8C1DFDA8-D0A8-814F-8FA5-F087CF7C5115}"/>
              </a:ext>
            </a:extLst>
          </p:cNvPr>
          <p:cNvGrpSpPr/>
          <p:nvPr userDrawn="1"/>
        </p:nvGrpSpPr>
        <p:grpSpPr>
          <a:xfrm>
            <a:off x="0" y="-1"/>
            <a:ext cx="7876674" cy="6873871"/>
            <a:chOff x="0" y="0"/>
            <a:chExt cx="9162415" cy="7995920"/>
          </a:xfrm>
        </p:grpSpPr>
        <p:sp>
          <p:nvSpPr>
            <p:cNvPr id="13" name="object 4">
              <a:extLst>
                <a:ext uri="{FF2B5EF4-FFF2-40B4-BE49-F238E27FC236}">
                  <a16:creationId xmlns:a16="http://schemas.microsoft.com/office/drawing/2014/main" id="{FC19C495-18CA-B149-8F8C-BE852CF4BE7A}"/>
                </a:ext>
              </a:extLst>
            </p:cNvPr>
            <p:cNvSpPr/>
            <p:nvPr/>
          </p:nvSpPr>
          <p:spPr>
            <a:xfrm>
              <a:off x="5155957" y="4728538"/>
              <a:ext cx="682625" cy="682625"/>
            </a:xfrm>
            <a:custGeom>
              <a:avLst/>
              <a:gdLst/>
              <a:ahLst/>
              <a:cxnLst/>
              <a:rect l="l" t="t" r="r" b="b"/>
              <a:pathLst>
                <a:path w="682625" h="682625">
                  <a:moveTo>
                    <a:pt x="341058" y="0"/>
                  </a:moveTo>
                  <a:lnTo>
                    <a:pt x="294777" y="3113"/>
                  </a:lnTo>
                  <a:lnTo>
                    <a:pt x="250389" y="12182"/>
                  </a:lnTo>
                  <a:lnTo>
                    <a:pt x="208301" y="26801"/>
                  </a:lnTo>
                  <a:lnTo>
                    <a:pt x="168917" y="46563"/>
                  </a:lnTo>
                  <a:lnTo>
                    <a:pt x="132645" y="71062"/>
                  </a:lnTo>
                  <a:lnTo>
                    <a:pt x="99891" y="99891"/>
                  </a:lnTo>
                  <a:lnTo>
                    <a:pt x="71062" y="132645"/>
                  </a:lnTo>
                  <a:lnTo>
                    <a:pt x="46563" y="168917"/>
                  </a:lnTo>
                  <a:lnTo>
                    <a:pt x="26801" y="208301"/>
                  </a:lnTo>
                  <a:lnTo>
                    <a:pt x="12182" y="250389"/>
                  </a:lnTo>
                  <a:lnTo>
                    <a:pt x="3113" y="294777"/>
                  </a:lnTo>
                  <a:lnTo>
                    <a:pt x="0" y="341058"/>
                  </a:lnTo>
                  <a:lnTo>
                    <a:pt x="3113" y="387336"/>
                  </a:lnTo>
                  <a:lnTo>
                    <a:pt x="12182" y="431721"/>
                  </a:lnTo>
                  <a:lnTo>
                    <a:pt x="26801" y="473808"/>
                  </a:lnTo>
                  <a:lnTo>
                    <a:pt x="46563" y="513190"/>
                  </a:lnTo>
                  <a:lnTo>
                    <a:pt x="71062" y="549461"/>
                  </a:lnTo>
                  <a:lnTo>
                    <a:pt x="99891" y="582214"/>
                  </a:lnTo>
                  <a:lnTo>
                    <a:pt x="132645" y="611042"/>
                  </a:lnTo>
                  <a:lnTo>
                    <a:pt x="168917" y="635541"/>
                  </a:lnTo>
                  <a:lnTo>
                    <a:pt x="208301" y="655303"/>
                  </a:lnTo>
                  <a:lnTo>
                    <a:pt x="250389" y="669921"/>
                  </a:lnTo>
                  <a:lnTo>
                    <a:pt x="294777" y="678990"/>
                  </a:lnTo>
                  <a:lnTo>
                    <a:pt x="341058" y="682104"/>
                  </a:lnTo>
                  <a:lnTo>
                    <a:pt x="387336" y="678990"/>
                  </a:lnTo>
                  <a:lnTo>
                    <a:pt x="431721" y="669921"/>
                  </a:lnTo>
                  <a:lnTo>
                    <a:pt x="473808" y="655303"/>
                  </a:lnTo>
                  <a:lnTo>
                    <a:pt x="513190" y="635541"/>
                  </a:lnTo>
                  <a:lnTo>
                    <a:pt x="549461" y="611042"/>
                  </a:lnTo>
                  <a:lnTo>
                    <a:pt x="582214" y="582214"/>
                  </a:lnTo>
                  <a:lnTo>
                    <a:pt x="611042" y="549461"/>
                  </a:lnTo>
                  <a:lnTo>
                    <a:pt x="635541" y="513190"/>
                  </a:lnTo>
                  <a:lnTo>
                    <a:pt x="655303" y="473808"/>
                  </a:lnTo>
                  <a:lnTo>
                    <a:pt x="669921" y="431721"/>
                  </a:lnTo>
                  <a:lnTo>
                    <a:pt x="678990" y="387336"/>
                  </a:lnTo>
                  <a:lnTo>
                    <a:pt x="682104" y="341058"/>
                  </a:lnTo>
                  <a:lnTo>
                    <a:pt x="678990" y="294777"/>
                  </a:lnTo>
                  <a:lnTo>
                    <a:pt x="669921" y="250389"/>
                  </a:lnTo>
                  <a:lnTo>
                    <a:pt x="655303" y="208301"/>
                  </a:lnTo>
                  <a:lnTo>
                    <a:pt x="635541" y="168917"/>
                  </a:lnTo>
                  <a:lnTo>
                    <a:pt x="611042" y="132645"/>
                  </a:lnTo>
                  <a:lnTo>
                    <a:pt x="582214" y="99891"/>
                  </a:lnTo>
                  <a:lnTo>
                    <a:pt x="549461" y="71062"/>
                  </a:lnTo>
                  <a:lnTo>
                    <a:pt x="513190" y="46563"/>
                  </a:lnTo>
                  <a:lnTo>
                    <a:pt x="473808" y="26801"/>
                  </a:lnTo>
                  <a:lnTo>
                    <a:pt x="431721" y="12182"/>
                  </a:lnTo>
                  <a:lnTo>
                    <a:pt x="387336" y="3113"/>
                  </a:lnTo>
                  <a:lnTo>
                    <a:pt x="341058" y="0"/>
                  </a:lnTo>
                  <a:close/>
                </a:path>
              </a:pathLst>
            </a:custGeom>
            <a:solidFill>
              <a:srgbClr val="94C579"/>
            </a:solidFill>
          </p:spPr>
          <p:txBody>
            <a:bodyPr wrap="square" lIns="0" tIns="0" rIns="0" bIns="0" rtlCol="0"/>
            <a:lstStyle/>
            <a:p>
              <a:endParaRPr/>
            </a:p>
          </p:txBody>
        </p:sp>
        <p:pic>
          <p:nvPicPr>
            <p:cNvPr id="14" name="object 5">
              <a:extLst>
                <a:ext uri="{FF2B5EF4-FFF2-40B4-BE49-F238E27FC236}">
                  <a16:creationId xmlns:a16="http://schemas.microsoft.com/office/drawing/2014/main" id="{D74CE1EE-3DFB-A248-9BC9-0C3B1B44F29D}"/>
                </a:ext>
              </a:extLst>
            </p:cNvPr>
            <p:cNvPicPr/>
            <p:nvPr/>
          </p:nvPicPr>
          <p:blipFill>
            <a:blip r:embed="rId2" cstate="print"/>
            <a:stretch>
              <a:fillRect/>
            </a:stretch>
          </p:blipFill>
          <p:spPr>
            <a:xfrm>
              <a:off x="0" y="0"/>
              <a:ext cx="9161786" cy="7995450"/>
            </a:xfrm>
            <a:prstGeom prst="rect">
              <a:avLst/>
            </a:prstGeom>
          </p:spPr>
        </p:pic>
        <p:sp>
          <p:nvSpPr>
            <p:cNvPr id="15" name="object 6">
              <a:extLst>
                <a:ext uri="{FF2B5EF4-FFF2-40B4-BE49-F238E27FC236}">
                  <a16:creationId xmlns:a16="http://schemas.microsoft.com/office/drawing/2014/main" id="{CF39CE85-157B-EF4F-950E-98E08DD8AD0D}"/>
                </a:ext>
              </a:extLst>
            </p:cNvPr>
            <p:cNvSpPr/>
            <p:nvPr/>
          </p:nvSpPr>
          <p:spPr>
            <a:xfrm>
              <a:off x="6989405" y="6285375"/>
              <a:ext cx="319405" cy="319405"/>
            </a:xfrm>
            <a:custGeom>
              <a:avLst/>
              <a:gdLst/>
              <a:ahLst/>
              <a:cxnLst/>
              <a:rect l="l" t="t" r="r" b="b"/>
              <a:pathLst>
                <a:path w="319404" h="319404">
                  <a:moveTo>
                    <a:pt x="159473" y="0"/>
                  </a:moveTo>
                  <a:lnTo>
                    <a:pt x="109068" y="8128"/>
                  </a:lnTo>
                  <a:lnTo>
                    <a:pt x="65290" y="30765"/>
                  </a:lnTo>
                  <a:lnTo>
                    <a:pt x="30769" y="65285"/>
                  </a:lnTo>
                  <a:lnTo>
                    <a:pt x="8130" y="109063"/>
                  </a:lnTo>
                  <a:lnTo>
                    <a:pt x="0" y="159473"/>
                  </a:lnTo>
                  <a:lnTo>
                    <a:pt x="8130" y="209879"/>
                  </a:lnTo>
                  <a:lnTo>
                    <a:pt x="30769" y="253656"/>
                  </a:lnTo>
                  <a:lnTo>
                    <a:pt x="65290" y="288178"/>
                  </a:lnTo>
                  <a:lnTo>
                    <a:pt x="109068" y="310817"/>
                  </a:lnTo>
                  <a:lnTo>
                    <a:pt x="159473" y="318947"/>
                  </a:lnTo>
                  <a:lnTo>
                    <a:pt x="209879" y="310817"/>
                  </a:lnTo>
                  <a:lnTo>
                    <a:pt x="253656" y="288178"/>
                  </a:lnTo>
                  <a:lnTo>
                    <a:pt x="288178" y="253656"/>
                  </a:lnTo>
                  <a:lnTo>
                    <a:pt x="310817" y="209879"/>
                  </a:lnTo>
                  <a:lnTo>
                    <a:pt x="318947" y="159473"/>
                  </a:lnTo>
                  <a:lnTo>
                    <a:pt x="310817" y="109063"/>
                  </a:lnTo>
                  <a:lnTo>
                    <a:pt x="288178" y="65285"/>
                  </a:lnTo>
                  <a:lnTo>
                    <a:pt x="253656" y="30765"/>
                  </a:lnTo>
                  <a:lnTo>
                    <a:pt x="209879" y="8128"/>
                  </a:lnTo>
                  <a:lnTo>
                    <a:pt x="159473" y="0"/>
                  </a:lnTo>
                  <a:close/>
                </a:path>
              </a:pathLst>
            </a:custGeom>
            <a:solidFill>
              <a:srgbClr val="119D9F"/>
            </a:solidFill>
          </p:spPr>
          <p:txBody>
            <a:bodyPr wrap="square" lIns="0" tIns="0" rIns="0" bIns="0" rtlCol="0"/>
            <a:lstStyle/>
            <a:p>
              <a:endParaRPr/>
            </a:p>
          </p:txBody>
        </p:sp>
      </p:grpSp>
      <p:pic>
        <p:nvPicPr>
          <p:cNvPr id="5" name="Imagen 4">
            <a:extLst>
              <a:ext uri="{FF2B5EF4-FFF2-40B4-BE49-F238E27FC236}">
                <a16:creationId xmlns:a16="http://schemas.microsoft.com/office/drawing/2014/main" id="{5EB459C4-7284-1847-ACF4-469337629B3D}"/>
              </a:ext>
            </a:extLst>
          </p:cNvPr>
          <p:cNvPicPr>
            <a:picLocks noChangeAspect="1"/>
          </p:cNvPicPr>
          <p:nvPr userDrawn="1"/>
        </p:nvPicPr>
        <p:blipFill>
          <a:blip r:embed="rId3"/>
          <a:stretch>
            <a:fillRect/>
          </a:stretch>
        </p:blipFill>
        <p:spPr>
          <a:xfrm>
            <a:off x="7985248" y="5540654"/>
            <a:ext cx="3856463" cy="1103472"/>
          </a:xfrm>
          <a:prstGeom prst="rect">
            <a:avLst/>
          </a:prstGeom>
        </p:spPr>
      </p:pic>
    </p:spTree>
    <p:extLst>
      <p:ext uri="{BB962C8B-B14F-4D97-AF65-F5344CB8AC3E}">
        <p14:creationId xmlns:p14="http://schemas.microsoft.com/office/powerpoint/2010/main" val="11487065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39"/>
          <p:cNvSpPr/>
          <p:nvPr/>
        </p:nvSpPr>
        <p:spPr>
          <a:xfrm>
            <a:off x="0" y="0"/>
            <a:ext cx="12192000" cy="6858000"/>
          </a:xfrm>
          <a:prstGeom prst="rect">
            <a:avLst/>
          </a:prstGeom>
          <a:solidFill>
            <a:srgbClr val="97467D">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0" name="Google Shape;90;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39"/>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0"/>
          <p:cNvSpPr/>
          <p:nvPr/>
        </p:nvSpPr>
        <p:spPr>
          <a:xfrm>
            <a:off x="0" y="0"/>
            <a:ext cx="12192000" cy="6858000"/>
          </a:xfrm>
          <a:prstGeom prst="rect">
            <a:avLst/>
          </a:prstGeom>
          <a:solidFill>
            <a:srgbClr val="35B2B4">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5" name="Google Shape;95;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40"/>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8"/>
        <p:cNvGrpSpPr/>
        <p:nvPr/>
      </p:nvGrpSpPr>
      <p:grpSpPr>
        <a:xfrm>
          <a:off x="0" y="0"/>
          <a:ext cx="0" cy="0"/>
          <a:chOff x="0" y="0"/>
          <a:chExt cx="0" cy="0"/>
        </a:xfrm>
      </p:grpSpPr>
      <p:sp>
        <p:nvSpPr>
          <p:cNvPr id="99" name="Google Shape;99;p41"/>
          <p:cNvSpPr/>
          <p:nvPr/>
        </p:nvSpPr>
        <p:spPr>
          <a:xfrm>
            <a:off x="0" y="0"/>
            <a:ext cx="12192000" cy="6858000"/>
          </a:xfrm>
          <a:prstGeom prst="rect">
            <a:avLst/>
          </a:prstGeom>
          <a:solidFill>
            <a:srgbClr val="95CD7A">
              <a:alpha val="7294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0" name="Google Shape;100;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 name="Google Shape;102;p41"/>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103"/>
        <p:cNvGrpSpPr/>
        <p:nvPr/>
      </p:nvGrpSpPr>
      <p:grpSpPr>
        <a:xfrm>
          <a:off x="0" y="0"/>
          <a:ext cx="0" cy="0"/>
          <a:chOff x="0" y="0"/>
          <a:chExt cx="0" cy="0"/>
        </a:xfrm>
      </p:grpSpPr>
      <p:sp>
        <p:nvSpPr>
          <p:cNvPr id="104" name="Google Shape;104;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05" name="Google Shape;105;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6" name="Google Shape;106;p42"/>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7" name="Google Shape;107;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9"/>
        <p:cNvGrpSpPr/>
        <p:nvPr/>
      </p:nvGrpSpPr>
      <p:grpSpPr>
        <a:xfrm>
          <a:off x="0" y="0"/>
          <a:ext cx="0" cy="0"/>
          <a:chOff x="0" y="0"/>
          <a:chExt cx="0" cy="0"/>
        </a:xfrm>
      </p:grpSpPr>
      <p:sp>
        <p:nvSpPr>
          <p:cNvPr id="110" name="Google Shape;110;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1" name="Google Shape;111;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12" name="Google Shape;112;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3" name="Google Shape;113;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5"/>
        <p:cNvGrpSpPr/>
        <p:nvPr/>
      </p:nvGrpSpPr>
      <p:grpSpPr>
        <a:xfrm>
          <a:off x="0" y="0"/>
          <a:ext cx="0" cy="0"/>
          <a:chOff x="0" y="0"/>
          <a:chExt cx="0" cy="0"/>
        </a:xfrm>
      </p:grpSpPr>
      <p:sp>
        <p:nvSpPr>
          <p:cNvPr id="116" name="Google Shape;116;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7" name="Google Shape;117;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8" name="Google Shape;118;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 name="Google Shape;119;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87" r:id="rId1"/>
    <p:sldLayoutId id="2147483683" r:id="rId2"/>
    <p:sldLayoutId id="2147483682" r:id="rId3"/>
    <p:sldLayoutId id="2147483661" r:id="rId4"/>
    <p:sldLayoutId id="2147483662" r:id="rId5"/>
    <p:sldLayoutId id="2147483663" r:id="rId6"/>
    <p:sldLayoutId id="2147483664" r:id="rId7"/>
    <p:sldLayoutId id="2147483665" r:id="rId8"/>
    <p:sldLayoutId id="2147483666" r:id="rId9"/>
    <p:sldLayoutId id="2147483667" r:id="rId10"/>
    <p:sldLayoutId id="2147483668" r:id="rId11"/>
    <p:sldLayoutId id="2147483669" r:id="rId12"/>
    <p:sldLayoutId id="2147483673" r:id="rId13"/>
    <p:sldLayoutId id="2147483674" r:id="rId14"/>
    <p:sldLayoutId id="2147483675" r:id="rId15"/>
    <p:sldLayoutId id="2147483676" r:id="rId16"/>
    <p:sldLayoutId id="2147483677" r:id="rId17"/>
    <p:sldLayoutId id="2147483678" r:id="rId18"/>
    <p:sldLayoutId id="2147483679" r:id="rId19"/>
    <p:sldLayoutId id="2147483689" r:id="rId20"/>
    <p:sldLayoutId id="2147483693"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5.jpg"/></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21.xml"/><Relationship Id="rId6" Type="http://schemas.openxmlformats.org/officeDocument/2006/relationships/image" Target="../media/image20.jpg"/><Relationship Id="rId5" Type="http://schemas.openxmlformats.org/officeDocument/2006/relationships/image" Target="../media/image19.sv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png"/></Relationships>
</file>

<file path=ppt/slides/_rels/slide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21.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6.xml"/><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27.png"/><Relationship Id="rId7" Type="http://schemas.openxmlformats.org/officeDocument/2006/relationships/image" Target="../media/image29.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28.png"/><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hyperlink" Target="http://www.alliancecpha.org/" TargetMode="External"/><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31.png"/><Relationship Id="rId5" Type="http://schemas.openxmlformats.org/officeDocument/2006/relationships/image" Target="../media/image14.png"/><Relationship Id="rId4"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ubtítulo 19">
            <a:extLst>
              <a:ext uri="{FF2B5EF4-FFF2-40B4-BE49-F238E27FC236}">
                <a16:creationId xmlns:a16="http://schemas.microsoft.com/office/drawing/2014/main" id="{A188B990-E9BF-3B4A-B6C2-7FB16833BD54}"/>
              </a:ext>
            </a:extLst>
          </p:cNvPr>
          <p:cNvSpPr>
            <a:spLocks noGrp="1"/>
          </p:cNvSpPr>
          <p:nvPr>
            <p:ph type="subTitle" idx="1"/>
          </p:nvPr>
        </p:nvSpPr>
        <p:spPr>
          <a:xfrm>
            <a:off x="5210175" y="4698206"/>
            <a:ext cx="6631373" cy="1655762"/>
          </a:xfrm>
        </p:spPr>
        <p:txBody>
          <a:bodyPr>
            <a:normAutofit/>
          </a:bodyPr>
          <a:lstStyle/>
          <a:p>
            <a:pPr algn="ctr"/>
            <a:r>
              <a:rPr lang="en-GB" sz="3200" dirty="0">
                <a:effectLst>
                  <a:outerShdw blurRad="38100" dist="38100" dir="2700000" algn="tl">
                    <a:srgbClr val="000000">
                      <a:alpha val="43137"/>
                    </a:srgbClr>
                  </a:outerShdw>
                </a:effectLst>
              </a:rPr>
              <a:t>INTRODUCTION</a:t>
            </a:r>
          </a:p>
        </p:txBody>
      </p:sp>
      <p:sp>
        <p:nvSpPr>
          <p:cNvPr id="4" name="Google Shape;230;p1">
            <a:extLst>
              <a:ext uri="{FF2B5EF4-FFF2-40B4-BE49-F238E27FC236}">
                <a16:creationId xmlns:a16="http://schemas.microsoft.com/office/drawing/2014/main" id="{F6961068-5177-4C48-8715-A0F85A2C6652}"/>
              </a:ext>
            </a:extLst>
          </p:cNvPr>
          <p:cNvSpPr txBox="1">
            <a:spLocks noGrp="1"/>
          </p:cNvSpPr>
          <p:nvPr>
            <p:ph type="ctrTitle"/>
          </p:nvPr>
        </p:nvSpPr>
        <p:spPr>
          <a:xfrm>
            <a:off x="5210175" y="1208343"/>
            <a:ext cx="6630988" cy="3416279"/>
          </a:xfrm>
          <a:prstGeom prst="rect">
            <a:avLst/>
          </a:prstGeom>
          <a:noFill/>
          <a:ln>
            <a:noFill/>
          </a:ln>
        </p:spPr>
        <p:txBody>
          <a:bodyPr spcFirstLastPara="1" wrap="square" lIns="91425" tIns="45700" rIns="91425" bIns="45700" anchor="t" anchorCtr="0">
            <a:spAutoFit/>
          </a:bodyPr>
          <a:lstStyle/>
          <a:p>
            <a:pPr algn="ctr"/>
            <a:r>
              <a:rPr lang="fr-FR" sz="4800" b="0" dirty="0">
                <a:solidFill>
                  <a:schemeClr val="bg1">
                    <a:lumMod val="65000"/>
                  </a:schemeClr>
                </a:solidFill>
                <a:latin typeface="Calibri"/>
                <a:cs typeface="Calibri"/>
              </a:rPr>
              <a:t>Standards Minimums pour la Protection de l’Enfance dans l’Action</a:t>
            </a:r>
            <a:br>
              <a:rPr lang="fr-FR" sz="4800" b="0" dirty="0">
                <a:solidFill>
                  <a:schemeClr val="bg1">
                    <a:lumMod val="65000"/>
                  </a:schemeClr>
                </a:solidFill>
                <a:latin typeface="Calibri"/>
                <a:cs typeface="Calibri"/>
              </a:rPr>
            </a:br>
            <a:r>
              <a:rPr lang="es-ES" sz="4800" b="0" dirty="0" err="1">
                <a:solidFill>
                  <a:schemeClr val="bg1">
                    <a:lumMod val="65000"/>
                  </a:schemeClr>
                </a:solidFill>
                <a:latin typeface="Calibri"/>
                <a:cs typeface="Calibri"/>
              </a:rPr>
              <a:t>Humanitaire</a:t>
            </a:r>
            <a:r>
              <a:rPr lang="es-ES" sz="4800" b="0" dirty="0">
                <a:solidFill>
                  <a:schemeClr val="bg1">
                    <a:lumMod val="65000"/>
                  </a:schemeClr>
                </a:solidFill>
                <a:latin typeface="Calibri"/>
                <a:cs typeface="Calibri"/>
              </a:rPr>
              <a:t>.</a:t>
            </a:r>
            <a:br>
              <a:rPr lang="es-ES" sz="4800" b="0" dirty="0">
                <a:solidFill>
                  <a:schemeClr val="bg1">
                    <a:lumMod val="65000"/>
                  </a:schemeClr>
                </a:solidFill>
                <a:latin typeface="Calibri"/>
                <a:cs typeface="Calibri"/>
              </a:rPr>
            </a:br>
            <a:r>
              <a:rPr lang="es-ES" sz="4800" b="0" dirty="0">
                <a:solidFill>
                  <a:schemeClr val="bg1">
                    <a:lumMod val="65000"/>
                  </a:schemeClr>
                </a:solidFill>
                <a:latin typeface="Calibri"/>
                <a:cs typeface="Calibri"/>
              </a:rPr>
              <a:t>- SMPE -</a:t>
            </a:r>
            <a:endParaRPr sz="4800" b="0" dirty="0">
              <a:solidFill>
                <a:schemeClr val="bg1">
                  <a:lumMod val="65000"/>
                </a:schemeClr>
              </a:solidFill>
              <a:latin typeface="Calibri"/>
              <a:cs typeface="Calibri"/>
              <a:sym typeface="Arial"/>
            </a:endParaRPr>
          </a:p>
        </p:txBody>
      </p:sp>
      <p:pic>
        <p:nvPicPr>
          <p:cNvPr id="5" name="Image 4">
            <a:extLst>
              <a:ext uri="{FF2B5EF4-FFF2-40B4-BE49-F238E27FC236}">
                <a16:creationId xmlns:a16="http://schemas.microsoft.com/office/drawing/2014/main" id="{10FE2A77-7B6B-4F93-8896-CFC1B1D5A706}"/>
              </a:ext>
            </a:extLst>
          </p:cNvPr>
          <p:cNvPicPr>
            <a:picLocks noChangeAspect="1"/>
          </p:cNvPicPr>
          <p:nvPr/>
        </p:nvPicPr>
        <p:blipFill>
          <a:blip r:embed="rId3"/>
          <a:stretch>
            <a:fillRect/>
          </a:stretch>
        </p:blipFill>
        <p:spPr>
          <a:xfrm>
            <a:off x="7913654" y="5649657"/>
            <a:ext cx="3927894" cy="946034"/>
          </a:xfrm>
          <a:prstGeom prst="rect">
            <a:avLst/>
          </a:prstGeom>
        </p:spPr>
      </p:pic>
    </p:spTree>
    <p:extLst>
      <p:ext uri="{BB962C8B-B14F-4D97-AF65-F5344CB8AC3E}">
        <p14:creationId xmlns:p14="http://schemas.microsoft.com/office/powerpoint/2010/main" val="38297258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4" name="Titre 3">
            <a:extLst>
              <a:ext uri="{FF2B5EF4-FFF2-40B4-BE49-F238E27FC236}">
                <a16:creationId xmlns:a16="http://schemas.microsoft.com/office/drawing/2014/main" id="{0F9C46EF-E846-43E0-9C81-4FA01205E416}"/>
              </a:ext>
            </a:extLst>
          </p:cNvPr>
          <p:cNvSpPr>
            <a:spLocks noGrp="1"/>
          </p:cNvSpPr>
          <p:nvPr>
            <p:ph type="title"/>
          </p:nvPr>
        </p:nvSpPr>
        <p:spPr>
          <a:xfrm>
            <a:off x="838200" y="584581"/>
            <a:ext cx="10515600" cy="1325563"/>
          </a:xfrm>
        </p:spPr>
        <p:txBody>
          <a:bodyPr/>
          <a:lstStyle/>
          <a:p>
            <a:r>
              <a:rPr lang="en-US" dirty="0">
                <a:solidFill>
                  <a:schemeClr val="accent1">
                    <a:lumMod val="75000"/>
                  </a:schemeClr>
                </a:solidFill>
              </a:rPr>
              <a:t>But des Standards</a:t>
            </a:r>
            <a:br>
              <a:rPr lang="en-US" dirty="0"/>
            </a:br>
            <a:endParaRPr lang="fr-FR" dirty="0"/>
          </a:p>
        </p:txBody>
      </p:sp>
      <p:sp>
        <p:nvSpPr>
          <p:cNvPr id="260" name="Google Shape;260;p5"/>
          <p:cNvSpPr txBox="1">
            <a:spLocks noGrp="1"/>
          </p:cNvSpPr>
          <p:nvPr>
            <p:ph idx="4294967295"/>
          </p:nvPr>
        </p:nvSpPr>
        <p:spPr>
          <a:xfrm>
            <a:off x="3523797" y="1409902"/>
            <a:ext cx="9566275" cy="4351338"/>
          </a:xfrm>
          <a:prstGeom prst="rect">
            <a:avLst/>
          </a:prstGeom>
          <a:noFill/>
          <a:ln>
            <a:noFill/>
          </a:ln>
        </p:spPr>
        <p:txBody>
          <a:bodyPr spcFirstLastPara="1" wrap="square" lIns="91425" tIns="45700" rIns="91425" bIns="45700" anchor="t" anchorCtr="0">
            <a:normAutofit/>
          </a:bodyPr>
          <a:lstStyle/>
          <a:p>
            <a:pPr lvl="0">
              <a:spcBef>
                <a:spcPts val="0"/>
              </a:spcBef>
              <a:buSzPts val="2800"/>
              <a:buChar char="●"/>
            </a:pPr>
            <a:r>
              <a:rPr lang="fr-FR" dirty="0"/>
              <a:t>Référence pour le CPHA </a:t>
            </a:r>
          </a:p>
          <a:p>
            <a:pPr lvl="0">
              <a:spcBef>
                <a:spcPts val="0"/>
              </a:spcBef>
              <a:buSzPts val="2800"/>
              <a:buChar char="●"/>
            </a:pPr>
            <a:r>
              <a:rPr lang="fr-FR" dirty="0"/>
              <a:t>Outil de collaboration inter-agences </a:t>
            </a:r>
          </a:p>
          <a:p>
            <a:pPr lvl="0">
              <a:spcBef>
                <a:spcPts val="0"/>
              </a:spcBef>
              <a:buSzPts val="2800"/>
              <a:buChar char="●"/>
            </a:pPr>
            <a:r>
              <a:rPr lang="fr-FR" sz="2600" dirty="0"/>
              <a:t>Liens avec la Norme Humanitaire Fondamentale (CHS)</a:t>
            </a:r>
          </a:p>
          <a:p>
            <a:pPr lvl="0">
              <a:spcBef>
                <a:spcPts val="0"/>
              </a:spcBef>
              <a:buSzPts val="2800"/>
              <a:buChar char="●"/>
            </a:pPr>
            <a:r>
              <a:rPr lang="fr-FR" dirty="0"/>
              <a:t>Contextualisation pour l’appropriation locale</a:t>
            </a:r>
            <a:endParaRPr sz="2600" dirty="0"/>
          </a:p>
          <a:p>
            <a:pPr lvl="0">
              <a:buSzPts val="2800"/>
              <a:buChar char="●"/>
            </a:pPr>
            <a:r>
              <a:rPr lang="es-ES" dirty="0" err="1">
                <a:latin typeface="Calibri" panose="020F0502020204030204" pitchFamily="34" charset="0"/>
                <a:ea typeface="Calibri" panose="020F0502020204030204" pitchFamily="34" charset="0"/>
                <a:cs typeface="Arial" panose="020B0604020202020204" pitchFamily="34" charset="0"/>
              </a:rPr>
              <a:t>But</a:t>
            </a:r>
            <a:r>
              <a:rPr lang="en-US" sz="2600" dirty="0"/>
              <a:t>:</a:t>
            </a:r>
            <a:endParaRPr sz="2600" dirty="0"/>
          </a:p>
          <a:p>
            <a:pPr lvl="1" indent="-241300">
              <a:spcBef>
                <a:spcPts val="0"/>
              </a:spcBef>
              <a:buSzPts val="2600"/>
              <a:buChar char="○"/>
            </a:pPr>
            <a:r>
              <a:rPr lang="fr-FR" dirty="0"/>
              <a:t>qualité et </a:t>
            </a:r>
            <a:r>
              <a:rPr lang="es-ES" dirty="0" err="1"/>
              <a:t>redevabilité</a:t>
            </a:r>
            <a:r>
              <a:rPr lang="es-ES" dirty="0"/>
              <a:t> des </a:t>
            </a:r>
            <a:r>
              <a:rPr lang="es-ES" dirty="0" err="1"/>
              <a:t>programmes</a:t>
            </a:r>
            <a:endParaRPr lang="fr-FR" dirty="0"/>
          </a:p>
          <a:p>
            <a:pPr lvl="1" indent="-241300">
              <a:spcBef>
                <a:spcPts val="0"/>
              </a:spcBef>
              <a:buSzPts val="2600"/>
              <a:buChar char="○"/>
            </a:pPr>
            <a:r>
              <a:rPr lang="fr-FR" dirty="0"/>
              <a:t>impact sur la protection et le bien-être des enfants</a:t>
            </a:r>
            <a:endParaRPr dirty="0"/>
          </a:p>
        </p:txBody>
      </p:sp>
      <p:sp>
        <p:nvSpPr>
          <p:cNvPr id="8" name="ZoneTexte 7">
            <a:extLst>
              <a:ext uri="{FF2B5EF4-FFF2-40B4-BE49-F238E27FC236}">
                <a16:creationId xmlns:a16="http://schemas.microsoft.com/office/drawing/2014/main" id="{143A4369-295A-466B-8F96-3D762829B1E6}"/>
              </a:ext>
            </a:extLst>
          </p:cNvPr>
          <p:cNvSpPr txBox="1"/>
          <p:nvPr/>
        </p:nvSpPr>
        <p:spPr>
          <a:xfrm>
            <a:off x="3607410" y="4347692"/>
            <a:ext cx="7815528" cy="1200329"/>
          </a:xfrm>
          <a:prstGeom prst="rect">
            <a:avLst/>
          </a:prstGeom>
          <a:solidFill>
            <a:srgbClr val="934C83"/>
          </a:solidFill>
        </p:spPr>
        <p:txBody>
          <a:bodyPr wrap="square">
            <a:spAutoFit/>
          </a:bodyPr>
          <a:lstStyle/>
          <a:p>
            <a:pPr algn="ctr"/>
            <a:r>
              <a:rPr lang="fr-FR" sz="2400" dirty="0">
                <a:solidFill>
                  <a:schemeClr val="bg1"/>
                </a:solidFill>
              </a:rPr>
              <a:t>Les SMPE aspirent à opérationnaliser les droits des enfants et des adolescents dans la pratique de la réponse humanitaire. </a:t>
            </a:r>
            <a:endParaRPr lang="es-ES" sz="2400" dirty="0">
              <a:solidFill>
                <a:schemeClr val="bg1"/>
              </a:solidFill>
            </a:endParaRPr>
          </a:p>
        </p:txBody>
      </p:sp>
      <p:pic>
        <p:nvPicPr>
          <p:cNvPr id="7" name="Image 6">
            <a:extLst>
              <a:ext uri="{FF2B5EF4-FFF2-40B4-BE49-F238E27FC236}">
                <a16:creationId xmlns:a16="http://schemas.microsoft.com/office/drawing/2014/main" id="{54D5AEBC-8961-4009-AAE3-0B5012AE4768}"/>
              </a:ext>
            </a:extLst>
          </p:cNvPr>
          <p:cNvPicPr>
            <a:picLocks noChangeAspect="1"/>
          </p:cNvPicPr>
          <p:nvPr/>
        </p:nvPicPr>
        <p:blipFill>
          <a:blip r:embed="rId3"/>
          <a:stretch>
            <a:fillRect/>
          </a:stretch>
        </p:blipFill>
        <p:spPr>
          <a:xfrm>
            <a:off x="695176" y="1970821"/>
            <a:ext cx="2322974" cy="3229500"/>
          </a:xfrm>
          <a:prstGeom prst="rect">
            <a:avLst/>
          </a:prstGeom>
          <a:effectLst>
            <a:outerShdw blurRad="50800" dist="38100" dir="2700000" algn="tl" rotWithShape="0">
              <a:prstClr val="black">
                <a:alpha val="40000"/>
              </a:prstClr>
            </a:outerShdw>
          </a:effectLst>
        </p:spPr>
      </p:pic>
      <p:pic>
        <p:nvPicPr>
          <p:cNvPr id="3" name="Picture 2">
            <a:extLst>
              <a:ext uri="{FF2B5EF4-FFF2-40B4-BE49-F238E27FC236}">
                <a16:creationId xmlns:a16="http://schemas.microsoft.com/office/drawing/2014/main" id="{EF22336C-8176-B5C3-88BF-57F6013B078C}"/>
              </a:ext>
            </a:extLst>
          </p:cNvPr>
          <p:cNvPicPr>
            <a:picLocks noChangeAspect="1"/>
          </p:cNvPicPr>
          <p:nvPr/>
        </p:nvPicPr>
        <p:blipFill>
          <a:blip r:embed="rId4"/>
          <a:stretch>
            <a:fillRect/>
          </a:stretch>
        </p:blipFill>
        <p:spPr>
          <a:xfrm>
            <a:off x="9661064" y="120246"/>
            <a:ext cx="2426773" cy="1753991"/>
          </a:xfrm>
          <a:prstGeom prst="rect">
            <a:avLst/>
          </a:prstGeom>
        </p:spPr>
      </p:pic>
    </p:spTree>
    <p:extLst>
      <p:ext uri="{BB962C8B-B14F-4D97-AF65-F5344CB8AC3E}">
        <p14:creationId xmlns:p14="http://schemas.microsoft.com/office/powerpoint/2010/main" val="49072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9" name="ZoneTexte 8">
            <a:extLst>
              <a:ext uri="{FF2B5EF4-FFF2-40B4-BE49-F238E27FC236}">
                <a16:creationId xmlns:a16="http://schemas.microsoft.com/office/drawing/2014/main" id="{11BEFA5A-6FE6-48C3-836E-CBB252B9C174}"/>
              </a:ext>
            </a:extLst>
          </p:cNvPr>
          <p:cNvSpPr txBox="1"/>
          <p:nvPr/>
        </p:nvSpPr>
        <p:spPr>
          <a:xfrm>
            <a:off x="975632" y="1072634"/>
            <a:ext cx="6098720" cy="707886"/>
          </a:xfrm>
          <a:prstGeom prst="rect">
            <a:avLst/>
          </a:prstGeom>
          <a:noFill/>
        </p:spPr>
        <p:txBody>
          <a:bodyPr wrap="square">
            <a:spAutoFit/>
          </a:bodyPr>
          <a:lstStyle/>
          <a:p>
            <a:r>
              <a:rPr lang="en-US" sz="4000" dirty="0"/>
              <a:t> </a:t>
            </a:r>
            <a:endParaRPr lang="fr-FR" dirty="0"/>
          </a:p>
        </p:txBody>
      </p:sp>
      <p:pic>
        <p:nvPicPr>
          <p:cNvPr id="4" name="Image 3">
            <a:extLst>
              <a:ext uri="{FF2B5EF4-FFF2-40B4-BE49-F238E27FC236}">
                <a16:creationId xmlns:a16="http://schemas.microsoft.com/office/drawing/2014/main" id="{1AC3D80B-3543-42FA-A5EE-5986600F74CA}"/>
              </a:ext>
            </a:extLst>
          </p:cNvPr>
          <p:cNvPicPr>
            <a:picLocks noChangeAspect="1"/>
          </p:cNvPicPr>
          <p:nvPr/>
        </p:nvPicPr>
        <p:blipFill>
          <a:blip r:embed="rId3"/>
          <a:stretch>
            <a:fillRect/>
          </a:stretch>
        </p:blipFill>
        <p:spPr>
          <a:xfrm>
            <a:off x="1913621" y="-144378"/>
            <a:ext cx="10321461" cy="6858000"/>
          </a:xfrm>
          <a:prstGeom prst="rect">
            <a:avLst/>
          </a:prstGeom>
        </p:spPr>
      </p:pic>
      <p:sp>
        <p:nvSpPr>
          <p:cNvPr id="5" name="Rectangle 4">
            <a:extLst>
              <a:ext uri="{FF2B5EF4-FFF2-40B4-BE49-F238E27FC236}">
                <a16:creationId xmlns:a16="http://schemas.microsoft.com/office/drawing/2014/main" id="{04689C39-7F9F-41B3-A224-927DFE2C5FF6}"/>
              </a:ext>
            </a:extLst>
          </p:cNvPr>
          <p:cNvSpPr/>
          <p:nvPr/>
        </p:nvSpPr>
        <p:spPr>
          <a:xfrm>
            <a:off x="2913586" y="621765"/>
            <a:ext cx="1730053" cy="596265"/>
          </a:xfrm>
          <a:prstGeom prst="rect">
            <a:avLst/>
          </a:prstGeom>
          <a:noFill/>
          <a:ln w="57150">
            <a:solidFill>
              <a:srgbClr val="FF0000"/>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2" name="ZoneTexte 1">
            <a:extLst>
              <a:ext uri="{FF2B5EF4-FFF2-40B4-BE49-F238E27FC236}">
                <a16:creationId xmlns:a16="http://schemas.microsoft.com/office/drawing/2014/main" id="{6C940A96-BE16-458E-8AAD-FA40097A5AF6}"/>
              </a:ext>
            </a:extLst>
          </p:cNvPr>
          <p:cNvSpPr txBox="1"/>
          <p:nvPr/>
        </p:nvSpPr>
        <p:spPr>
          <a:xfrm rot="16200000">
            <a:off x="-694142" y="3127089"/>
            <a:ext cx="4693685" cy="584775"/>
          </a:xfrm>
          <a:prstGeom prst="rect">
            <a:avLst/>
          </a:prstGeom>
          <a:noFill/>
        </p:spPr>
        <p:txBody>
          <a:bodyPr wrap="square" rtlCol="0">
            <a:spAutoFit/>
          </a:bodyPr>
          <a:lstStyle/>
          <a:p>
            <a:pPr algn="ctr"/>
            <a:r>
              <a:rPr lang="es-ES" sz="3200" b="1" dirty="0">
                <a:solidFill>
                  <a:schemeClr val="accent1">
                    <a:lumMod val="75000"/>
                  </a:schemeClr>
                </a:solidFill>
                <a:latin typeface="Helvetica Neue"/>
                <a:sym typeface="Helvetica Neue"/>
              </a:rPr>
              <a:t>PRESENTATION</a:t>
            </a:r>
          </a:p>
        </p:txBody>
      </p:sp>
    </p:spTree>
    <p:extLst>
      <p:ext uri="{BB962C8B-B14F-4D97-AF65-F5344CB8AC3E}">
        <p14:creationId xmlns:p14="http://schemas.microsoft.com/office/powerpoint/2010/main" val="1652523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322;p14">
            <a:extLst>
              <a:ext uri="{FF2B5EF4-FFF2-40B4-BE49-F238E27FC236}">
                <a16:creationId xmlns:a16="http://schemas.microsoft.com/office/drawing/2014/main" id="{E4B394E5-E1AA-47AF-BA71-7404C28FC001}"/>
              </a:ext>
            </a:extLst>
          </p:cNvPr>
          <p:cNvSpPr txBox="1">
            <a:spLocks noGrp="1"/>
          </p:cNvSpPr>
          <p:nvPr>
            <p:ph type="title"/>
          </p:nvPr>
        </p:nvSpPr>
        <p:spPr>
          <a:xfrm>
            <a:off x="783990" y="356930"/>
            <a:ext cx="10094032"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200"/>
              <a:buFont typeface="Helvetica Neue"/>
              <a:buNone/>
            </a:pPr>
            <a:r>
              <a:rPr lang="en-US" dirty="0"/>
              <a:t>Introduction </a:t>
            </a:r>
            <a:r>
              <a:rPr lang="en-US" dirty="0" err="1"/>
              <a:t>générale</a:t>
            </a:r>
            <a:r>
              <a:rPr lang="en-US" dirty="0"/>
              <a:t> au Standard 10</a:t>
            </a:r>
            <a:endParaRPr dirty="0"/>
          </a:p>
        </p:txBody>
      </p:sp>
      <p:sp>
        <p:nvSpPr>
          <p:cNvPr id="5" name="Google Shape;322;p14">
            <a:extLst>
              <a:ext uri="{FF2B5EF4-FFF2-40B4-BE49-F238E27FC236}">
                <a16:creationId xmlns:a16="http://schemas.microsoft.com/office/drawing/2014/main" id="{D073A093-C3E6-4712-853E-610EE9C9B612}"/>
              </a:ext>
            </a:extLst>
          </p:cNvPr>
          <p:cNvSpPr txBox="1">
            <a:spLocks/>
          </p:cNvSpPr>
          <p:nvPr/>
        </p:nvSpPr>
        <p:spPr>
          <a:xfrm>
            <a:off x="838200" y="1503555"/>
            <a:ext cx="10388109" cy="4351338"/>
          </a:xfrm>
          <a:prstGeom prst="rect">
            <a:avLst/>
          </a:prstGeom>
          <a:noFill/>
          <a:ln>
            <a:noFill/>
          </a:ln>
        </p:spPr>
        <p:txBody>
          <a:bodyPr spcFirstLastPara="1" wrap="square" lIns="91425" tIns="45700" rIns="91425" bIns="45700" anchor="t" anchorCtr="0">
            <a:normAutofit lnSpcReduction="10000"/>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342900" indent="-342900">
              <a:spcBef>
                <a:spcPts val="0"/>
              </a:spcBef>
              <a:buClr>
                <a:schemeClr val="accent3"/>
              </a:buClr>
            </a:pPr>
            <a:r>
              <a:rPr lang="fr-FR" dirty="0">
                <a:solidFill>
                  <a:schemeClr val="bg2"/>
                </a:solidFill>
                <a:latin typeface="Helvetica Neue" panose="020B0604020202020204" charset="0"/>
              </a:rPr>
              <a:t>Compris dans le 2ème pilier, qui couvre les sept principaux risques en matière de PE</a:t>
            </a:r>
          </a:p>
          <a:p>
            <a:pPr marL="342900" indent="-342900">
              <a:spcBef>
                <a:spcPts val="0"/>
              </a:spcBef>
              <a:buClr>
                <a:schemeClr val="accent3"/>
              </a:buClr>
            </a:pPr>
            <a:endParaRPr lang="en-US" dirty="0">
              <a:solidFill>
                <a:schemeClr val="bg2"/>
              </a:solidFill>
              <a:latin typeface="Helvetica Neue" panose="020B0604020202020204" charset="0"/>
            </a:endParaRPr>
          </a:p>
          <a:p>
            <a:pPr marL="342900" indent="-342900">
              <a:spcBef>
                <a:spcPts val="0"/>
              </a:spcBef>
              <a:buClr>
                <a:schemeClr val="accent3"/>
              </a:buClr>
            </a:pPr>
            <a:r>
              <a:rPr lang="en-US" dirty="0">
                <a:solidFill>
                  <a:schemeClr val="bg2"/>
                </a:solidFill>
                <a:latin typeface="Helvetica Neue" panose="020B0604020202020204" charset="0"/>
              </a:rPr>
              <a:t>RISQUE </a:t>
            </a:r>
            <a:r>
              <a:rPr lang="en-US" b="1" dirty="0">
                <a:solidFill>
                  <a:schemeClr val="bg2"/>
                </a:solidFill>
                <a:latin typeface="Helvetica Neue" panose="020B0604020202020204" charset="0"/>
              </a:rPr>
              <a:t>=</a:t>
            </a:r>
            <a:r>
              <a:rPr lang="en-US" dirty="0">
                <a:solidFill>
                  <a:schemeClr val="bg2"/>
                </a:solidFill>
                <a:latin typeface="Helvetica Neue" panose="020B0604020202020204" charset="0"/>
              </a:rPr>
              <a:t> Nature &amp; </a:t>
            </a:r>
            <a:r>
              <a:rPr lang="en-US" dirty="0" err="1">
                <a:solidFill>
                  <a:schemeClr val="bg2"/>
                </a:solidFill>
                <a:latin typeface="Helvetica Neue" panose="020B0604020202020204" charset="0"/>
              </a:rPr>
              <a:t>étendue</a:t>
            </a:r>
            <a:r>
              <a:rPr lang="en-US" dirty="0">
                <a:solidFill>
                  <a:schemeClr val="bg2"/>
                </a:solidFill>
                <a:latin typeface="Helvetica Neue" panose="020B0604020202020204" charset="0"/>
              </a:rPr>
              <a:t> du danger </a:t>
            </a:r>
            <a:r>
              <a:rPr lang="en-US" b="1" dirty="0">
                <a:solidFill>
                  <a:schemeClr val="bg2"/>
                </a:solidFill>
                <a:latin typeface="Helvetica Neue" panose="020B0604020202020204" charset="0"/>
              </a:rPr>
              <a:t>+</a:t>
            </a:r>
            <a:r>
              <a:rPr lang="en-US" dirty="0">
                <a:solidFill>
                  <a:schemeClr val="bg2"/>
                </a:solidFill>
                <a:latin typeface="Helvetica Neue" panose="020B0604020202020204" charset="0"/>
              </a:rPr>
              <a:t> </a:t>
            </a:r>
            <a:r>
              <a:rPr lang="en-US" dirty="0" err="1">
                <a:solidFill>
                  <a:schemeClr val="bg2"/>
                </a:solidFill>
                <a:latin typeface="Helvetica Neue" panose="020B0604020202020204" charset="0"/>
              </a:rPr>
              <a:t>Vulnerabilité</a:t>
            </a:r>
            <a:r>
              <a:rPr lang="en-US" dirty="0">
                <a:solidFill>
                  <a:schemeClr val="bg2"/>
                </a:solidFill>
                <a:latin typeface="Helvetica Neue" panose="020B0604020202020204" charset="0"/>
              </a:rPr>
              <a:t> </a:t>
            </a:r>
            <a:r>
              <a:rPr lang="en-US" b="1" dirty="0">
                <a:solidFill>
                  <a:schemeClr val="bg2"/>
                </a:solidFill>
                <a:latin typeface="Helvetica Neue" panose="020B0604020202020204" charset="0"/>
              </a:rPr>
              <a:t>–</a:t>
            </a:r>
            <a:r>
              <a:rPr lang="en-US" dirty="0">
                <a:solidFill>
                  <a:schemeClr val="bg2"/>
                </a:solidFill>
                <a:latin typeface="Helvetica Neue" panose="020B0604020202020204" charset="0"/>
              </a:rPr>
              <a:t> </a:t>
            </a:r>
            <a:r>
              <a:rPr lang="en-US" dirty="0" err="1">
                <a:solidFill>
                  <a:schemeClr val="bg2"/>
                </a:solidFill>
                <a:latin typeface="Helvetica Neue" panose="020B0604020202020204" charset="0"/>
              </a:rPr>
              <a:t>Résilience</a:t>
            </a:r>
            <a:endParaRPr lang="en-US" dirty="0">
              <a:solidFill>
                <a:schemeClr val="bg2"/>
              </a:solidFill>
              <a:latin typeface="Helvetica Neue" panose="020B0604020202020204" charset="0"/>
            </a:endParaRPr>
          </a:p>
          <a:p>
            <a:pPr marL="342900" indent="-342900">
              <a:spcBef>
                <a:spcPts val="0"/>
              </a:spcBef>
              <a:buClr>
                <a:schemeClr val="accent3"/>
              </a:buClr>
            </a:pPr>
            <a:endParaRPr lang="en-US" sz="2800" dirty="0">
              <a:solidFill>
                <a:schemeClr val="bg2"/>
              </a:solidFill>
              <a:latin typeface="Helvetica Neue" panose="020B0604020202020204" charset="0"/>
            </a:endParaRPr>
          </a:p>
          <a:p>
            <a:pPr marL="342900" indent="-342900">
              <a:spcBef>
                <a:spcPts val="0"/>
              </a:spcBef>
              <a:buClr>
                <a:schemeClr val="accent3"/>
              </a:buClr>
            </a:pPr>
            <a:r>
              <a:rPr lang="fr-FR" dirty="0">
                <a:solidFill>
                  <a:schemeClr val="bg2"/>
                </a:solidFill>
                <a:latin typeface="Helvetica Neue" panose="020B0604020202020204" charset="0"/>
              </a:rPr>
              <a:t>Souffrance psychologique et sociale </a:t>
            </a:r>
          </a:p>
          <a:p>
            <a:pPr marL="342900" indent="-342900">
              <a:spcBef>
                <a:spcPts val="0"/>
              </a:spcBef>
              <a:buClr>
                <a:schemeClr val="accent3"/>
              </a:buClr>
            </a:pPr>
            <a:r>
              <a:rPr lang="fr-FR" dirty="0">
                <a:solidFill>
                  <a:schemeClr val="bg2"/>
                </a:solidFill>
                <a:latin typeface="Helvetica Neue" panose="020B0604020202020204" charset="0"/>
              </a:rPr>
              <a:t>Prévenir / réduire le stress </a:t>
            </a:r>
          </a:p>
          <a:p>
            <a:pPr marL="342900" indent="-342900">
              <a:spcBef>
                <a:spcPts val="0"/>
              </a:spcBef>
              <a:buClr>
                <a:schemeClr val="accent3"/>
              </a:buClr>
            </a:pPr>
            <a:r>
              <a:rPr lang="fr-FR" dirty="0">
                <a:solidFill>
                  <a:schemeClr val="bg2"/>
                </a:solidFill>
                <a:latin typeface="Helvetica Neue" panose="020B0604020202020204" charset="0"/>
              </a:rPr>
              <a:t>Soins communautaires et basés sur la famille</a:t>
            </a:r>
          </a:p>
          <a:p>
            <a:pPr marL="342900" indent="-342900">
              <a:spcBef>
                <a:spcPts val="0"/>
              </a:spcBef>
              <a:buClr>
                <a:schemeClr val="accent3"/>
              </a:buClr>
            </a:pPr>
            <a:r>
              <a:rPr lang="fr-FR" dirty="0">
                <a:solidFill>
                  <a:schemeClr val="bg2"/>
                </a:solidFill>
                <a:latin typeface="Helvetica Neue" panose="020B0604020202020204" charset="0"/>
              </a:rPr>
              <a:t>À tous les âges et stades de développement </a:t>
            </a:r>
          </a:p>
          <a:p>
            <a:pPr marL="342900" indent="-342900">
              <a:spcBef>
                <a:spcPts val="0"/>
              </a:spcBef>
              <a:buClr>
                <a:schemeClr val="accent3"/>
              </a:buClr>
            </a:pPr>
            <a:endParaRPr lang="fr-FR" dirty="0">
              <a:solidFill>
                <a:schemeClr val="bg2"/>
              </a:solidFill>
              <a:latin typeface="Helvetica Neue" panose="020B0604020202020204" charset="0"/>
            </a:endParaRPr>
          </a:p>
          <a:p>
            <a:pPr marL="342900" indent="-342900">
              <a:spcBef>
                <a:spcPts val="0"/>
              </a:spcBef>
              <a:buClr>
                <a:schemeClr val="accent3"/>
              </a:buClr>
            </a:pPr>
            <a:r>
              <a:rPr lang="fr-FR" dirty="0">
                <a:solidFill>
                  <a:schemeClr val="bg2"/>
                </a:solidFill>
                <a:latin typeface="Helvetica Neue" panose="020B0604020202020204" charset="0"/>
              </a:rPr>
              <a:t>Dépend du contexte </a:t>
            </a:r>
          </a:p>
          <a:p>
            <a:pPr marL="342900" indent="-342900">
              <a:spcBef>
                <a:spcPts val="0"/>
              </a:spcBef>
              <a:buClr>
                <a:schemeClr val="accent3"/>
              </a:buClr>
            </a:pPr>
            <a:endParaRPr lang="en-US" dirty="0">
              <a:solidFill>
                <a:schemeClr val="bg2"/>
              </a:solidFill>
              <a:latin typeface="Helvetica Neue" panose="020B0604020202020204" charset="0"/>
            </a:endParaRPr>
          </a:p>
          <a:p>
            <a:pPr marL="342900" indent="-342900">
              <a:spcBef>
                <a:spcPts val="0"/>
              </a:spcBef>
              <a:buClr>
                <a:schemeClr val="accent3"/>
              </a:buClr>
            </a:pPr>
            <a:endParaRPr lang="en-US" dirty="0">
              <a:solidFill>
                <a:schemeClr val="bg2"/>
              </a:solidFill>
              <a:latin typeface="Helvetica Neue" panose="020B0604020202020204" charset="0"/>
            </a:endParaRPr>
          </a:p>
        </p:txBody>
      </p:sp>
      <p:sp>
        <p:nvSpPr>
          <p:cNvPr id="8" name="ZoneTexte 7">
            <a:extLst>
              <a:ext uri="{FF2B5EF4-FFF2-40B4-BE49-F238E27FC236}">
                <a16:creationId xmlns:a16="http://schemas.microsoft.com/office/drawing/2014/main" id="{0EC33DF6-2955-4AAC-A461-4F75DED12DAE}"/>
              </a:ext>
            </a:extLst>
          </p:cNvPr>
          <p:cNvSpPr txBox="1"/>
          <p:nvPr/>
        </p:nvSpPr>
        <p:spPr>
          <a:xfrm>
            <a:off x="6641463" y="5556113"/>
            <a:ext cx="4584845" cy="1384995"/>
          </a:xfrm>
          <a:prstGeom prst="rect">
            <a:avLst/>
          </a:prstGeom>
          <a:noFill/>
        </p:spPr>
        <p:txBody>
          <a:bodyPr wrap="square">
            <a:spAutoFit/>
          </a:bodyPr>
          <a:lstStyle/>
          <a:p>
            <a:pPr marL="457200" lvl="0" indent="-228600">
              <a:buSzPts val="1400"/>
              <a:defRPr/>
            </a:pPr>
            <a:r>
              <a:rPr lang="en-US" sz="2800" dirty="0" err="1">
                <a:latin typeface="Ink Free" panose="03080402000500000000" pitchFamily="66" charset="0"/>
              </a:rPr>
              <a:t>Quelles</a:t>
            </a:r>
            <a:r>
              <a:rPr lang="en-US" sz="2800" dirty="0">
                <a:latin typeface="Ink Free" panose="03080402000500000000" pitchFamily="66" charset="0"/>
              </a:rPr>
              <a:t> </a:t>
            </a:r>
            <a:r>
              <a:rPr lang="en-US" sz="2800" dirty="0" err="1">
                <a:latin typeface="Ink Free" panose="03080402000500000000" pitchFamily="66" charset="0"/>
              </a:rPr>
              <a:t>sont</a:t>
            </a:r>
            <a:r>
              <a:rPr lang="en-US" sz="2800" dirty="0">
                <a:latin typeface="Ink Free" panose="03080402000500000000" pitchFamily="66" charset="0"/>
              </a:rPr>
              <a:t> </a:t>
            </a:r>
            <a:r>
              <a:rPr lang="fr-FR" sz="2800" dirty="0">
                <a:latin typeface="Ink Free" panose="03080402000500000000" pitchFamily="66" charset="0"/>
              </a:rPr>
              <a:t>les causes majeures de détresse?</a:t>
            </a:r>
          </a:p>
          <a:p>
            <a:pPr algn="r"/>
            <a:r>
              <a:rPr lang="en-US" sz="2800" dirty="0">
                <a:latin typeface="Ink Free" panose="03080402000500000000" pitchFamily="66" charset="0"/>
              </a:rPr>
              <a:t> </a:t>
            </a:r>
          </a:p>
        </p:txBody>
      </p:sp>
      <p:grpSp>
        <p:nvGrpSpPr>
          <p:cNvPr id="9" name="Groupe 8">
            <a:extLst>
              <a:ext uri="{FF2B5EF4-FFF2-40B4-BE49-F238E27FC236}">
                <a16:creationId xmlns:a16="http://schemas.microsoft.com/office/drawing/2014/main" id="{4AAED79B-10AC-41F7-B6E5-3A310716D70E}"/>
              </a:ext>
            </a:extLst>
          </p:cNvPr>
          <p:cNvGrpSpPr/>
          <p:nvPr/>
        </p:nvGrpSpPr>
        <p:grpSpPr>
          <a:xfrm rot="1415781">
            <a:off x="11045341" y="5394281"/>
            <a:ext cx="979340" cy="1040548"/>
            <a:chOff x="10883591" y="5571442"/>
            <a:chExt cx="979340" cy="1040548"/>
          </a:xfrm>
        </p:grpSpPr>
        <p:pic>
          <p:nvPicPr>
            <p:cNvPr id="10" name="Image 9">
              <a:extLst>
                <a:ext uri="{FF2B5EF4-FFF2-40B4-BE49-F238E27FC236}">
                  <a16:creationId xmlns:a16="http://schemas.microsoft.com/office/drawing/2014/main" id="{A701B369-6B50-4B8D-8819-2643674A294B}"/>
                </a:ext>
              </a:extLst>
            </p:cNvPr>
            <p:cNvPicPr>
              <a:picLocks noChangeAspect="1"/>
            </p:cNvPicPr>
            <p:nvPr/>
          </p:nvPicPr>
          <p:blipFill>
            <a:blip r:embed="rId3"/>
            <a:stretch>
              <a:fillRect/>
            </a:stretch>
          </p:blipFill>
          <p:spPr>
            <a:xfrm>
              <a:off x="10883591" y="5571442"/>
              <a:ext cx="979340" cy="1040548"/>
            </a:xfrm>
            <a:prstGeom prst="rect">
              <a:avLst/>
            </a:prstGeom>
          </p:spPr>
        </p:pic>
        <p:pic>
          <p:nvPicPr>
            <p:cNvPr id="11" name="Graphique 10" descr="Point d’interrogation">
              <a:extLst>
                <a:ext uri="{FF2B5EF4-FFF2-40B4-BE49-F238E27FC236}">
                  <a16:creationId xmlns:a16="http://schemas.microsoft.com/office/drawing/2014/main" id="{824168B0-A07E-44EC-8EBF-C33744EF318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005748" y="5727562"/>
              <a:ext cx="735026" cy="735026"/>
            </a:xfrm>
            <a:prstGeom prst="rect">
              <a:avLst/>
            </a:prstGeom>
          </p:spPr>
        </p:pic>
      </p:grpSp>
      <p:pic>
        <p:nvPicPr>
          <p:cNvPr id="12" name="Google Shape;370;p16" descr="Risks.pdf">
            <a:extLst>
              <a:ext uri="{FF2B5EF4-FFF2-40B4-BE49-F238E27FC236}">
                <a16:creationId xmlns:a16="http://schemas.microsoft.com/office/drawing/2014/main" id="{BE3C9FA5-EB5B-4E20-BD33-9E658C4D3593}"/>
              </a:ext>
            </a:extLst>
          </p:cNvPr>
          <p:cNvPicPr preferRelativeResize="0"/>
          <p:nvPr/>
        </p:nvPicPr>
        <p:blipFill rotWithShape="1">
          <a:blip r:embed="rId6">
            <a:alphaModFix/>
          </a:blip>
          <a:srcRect/>
          <a:stretch/>
        </p:blipFill>
        <p:spPr>
          <a:xfrm>
            <a:off x="11120196" y="1939275"/>
            <a:ext cx="826940" cy="811431"/>
          </a:xfrm>
          <a:prstGeom prst="rect">
            <a:avLst/>
          </a:prstGeom>
          <a:noFill/>
          <a:ln>
            <a:noFill/>
          </a:ln>
        </p:spPr>
      </p:pic>
      <p:pic>
        <p:nvPicPr>
          <p:cNvPr id="23" name="Image 22">
            <a:extLst>
              <a:ext uri="{FF2B5EF4-FFF2-40B4-BE49-F238E27FC236}">
                <a16:creationId xmlns:a16="http://schemas.microsoft.com/office/drawing/2014/main" id="{DE698756-00C0-4459-8C27-39A45B8BE669}"/>
              </a:ext>
            </a:extLst>
          </p:cNvPr>
          <p:cNvPicPr>
            <a:picLocks noChangeAspect="1"/>
          </p:cNvPicPr>
          <p:nvPr/>
        </p:nvPicPr>
        <p:blipFill>
          <a:blip r:embed="rId7"/>
          <a:stretch>
            <a:fillRect/>
          </a:stretch>
        </p:blipFill>
        <p:spPr>
          <a:xfrm>
            <a:off x="2200073" y="5854893"/>
            <a:ext cx="691106" cy="657117"/>
          </a:xfrm>
          <a:prstGeom prst="rect">
            <a:avLst/>
          </a:prstGeom>
        </p:spPr>
      </p:pic>
      <p:pic>
        <p:nvPicPr>
          <p:cNvPr id="24" name="Image 23">
            <a:extLst>
              <a:ext uri="{FF2B5EF4-FFF2-40B4-BE49-F238E27FC236}">
                <a16:creationId xmlns:a16="http://schemas.microsoft.com/office/drawing/2014/main" id="{7A91FD92-8787-4474-BC6F-98D998D65DC9}"/>
              </a:ext>
            </a:extLst>
          </p:cNvPr>
          <p:cNvPicPr>
            <a:picLocks noChangeAspect="1"/>
          </p:cNvPicPr>
          <p:nvPr/>
        </p:nvPicPr>
        <p:blipFill>
          <a:blip r:embed="rId8"/>
          <a:stretch>
            <a:fillRect/>
          </a:stretch>
        </p:blipFill>
        <p:spPr>
          <a:xfrm>
            <a:off x="3071422" y="5737492"/>
            <a:ext cx="870623" cy="884226"/>
          </a:xfrm>
          <a:prstGeom prst="rect">
            <a:avLst/>
          </a:prstGeom>
        </p:spPr>
      </p:pic>
      <p:pic>
        <p:nvPicPr>
          <p:cNvPr id="25" name="Google Shape;349;ge222077659_0_0" descr="Screen Shot 2019-10-08 at 5.14.02 PM.png">
            <a:extLst>
              <a:ext uri="{FF2B5EF4-FFF2-40B4-BE49-F238E27FC236}">
                <a16:creationId xmlns:a16="http://schemas.microsoft.com/office/drawing/2014/main" id="{2C620C85-E698-499E-890E-602902A5DA53}"/>
              </a:ext>
            </a:extLst>
          </p:cNvPr>
          <p:cNvPicPr preferRelativeResize="0"/>
          <p:nvPr/>
        </p:nvPicPr>
        <p:blipFill rotWithShape="1">
          <a:blip r:embed="rId9">
            <a:alphaModFix/>
          </a:blip>
          <a:srcRect/>
          <a:stretch/>
        </p:blipFill>
        <p:spPr>
          <a:xfrm>
            <a:off x="10027380" y="3997857"/>
            <a:ext cx="904852" cy="838503"/>
          </a:xfrm>
          <a:prstGeom prst="rect">
            <a:avLst/>
          </a:prstGeom>
          <a:noFill/>
          <a:ln>
            <a:noFill/>
          </a:ln>
        </p:spPr>
      </p:pic>
      <p:pic>
        <p:nvPicPr>
          <p:cNvPr id="26" name="Google Shape;352;ge222077659_0_0" descr="Screen Shot 2019-10-08 at 5.13.49 PM.png">
            <a:extLst>
              <a:ext uri="{FF2B5EF4-FFF2-40B4-BE49-F238E27FC236}">
                <a16:creationId xmlns:a16="http://schemas.microsoft.com/office/drawing/2014/main" id="{C201E01B-C2E9-4BBB-8DD6-02FD590843ED}"/>
              </a:ext>
            </a:extLst>
          </p:cNvPr>
          <p:cNvPicPr preferRelativeResize="0"/>
          <p:nvPr/>
        </p:nvPicPr>
        <p:blipFill rotWithShape="1">
          <a:blip r:embed="rId10">
            <a:alphaModFix/>
          </a:blip>
          <a:srcRect/>
          <a:stretch/>
        </p:blipFill>
        <p:spPr>
          <a:xfrm>
            <a:off x="10878022" y="3997857"/>
            <a:ext cx="1244795" cy="838503"/>
          </a:xfrm>
          <a:prstGeom prst="rect">
            <a:avLst/>
          </a:prstGeom>
          <a:noFill/>
          <a:ln>
            <a:noFill/>
          </a:ln>
        </p:spPr>
      </p:pic>
    </p:spTree>
    <p:extLst>
      <p:ext uri="{BB962C8B-B14F-4D97-AF65-F5344CB8AC3E}">
        <p14:creationId xmlns:p14="http://schemas.microsoft.com/office/powerpoint/2010/main" val="1067505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26"/>
                                        </p:tgtEl>
                                        <p:attrNameLst>
                                          <p:attrName>style.visibility</p:attrName>
                                        </p:attrNameLst>
                                      </p:cBhvr>
                                      <p:to>
                                        <p:strVal val="visible"/>
                                      </p:to>
                                    </p:set>
                                    <p:animEffect transition="in" filter="fade">
                                      <p:cBhvr>
                                        <p:cTn id="11" dur="500"/>
                                        <p:tgtEl>
                                          <p:spTgt spid="26"/>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25"/>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24"/>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23"/>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9"/>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11" name="Espace réservé du contenu 10">
            <a:extLst>
              <a:ext uri="{FF2B5EF4-FFF2-40B4-BE49-F238E27FC236}">
                <a16:creationId xmlns:a16="http://schemas.microsoft.com/office/drawing/2014/main" id="{7A6AC4B5-7717-4E03-9444-B72C4FEF7151}"/>
              </a:ext>
            </a:extLst>
          </p:cNvPr>
          <p:cNvSpPr>
            <a:spLocks noGrp="1"/>
          </p:cNvSpPr>
          <p:nvPr>
            <p:ph sz="half" idx="1"/>
          </p:nvPr>
        </p:nvSpPr>
        <p:spPr>
          <a:xfrm>
            <a:off x="267128" y="2293789"/>
            <a:ext cx="6076521" cy="3381667"/>
          </a:xfrm>
        </p:spPr>
        <p:txBody>
          <a:bodyPr>
            <a:normAutofit/>
          </a:bodyPr>
          <a:lstStyle/>
          <a:p>
            <a:pPr marL="50800" indent="0" algn="ctr">
              <a:buNone/>
            </a:pPr>
            <a:r>
              <a:rPr lang="en-US" sz="2400" dirty="0">
                <a:solidFill>
                  <a:schemeClr val="bg2"/>
                </a:solidFill>
              </a:rPr>
              <a:t>“</a:t>
            </a:r>
            <a:r>
              <a:rPr lang="fr-FR" dirty="0"/>
              <a:t>Les enfants et les personnes qui en ont la charge connaissent une amélioration de leur santé mentale et de leur bien-être psychosocial</a:t>
            </a:r>
            <a:r>
              <a:rPr lang="en-US" sz="2400" dirty="0"/>
              <a:t>.”</a:t>
            </a:r>
            <a:endParaRPr lang="fr-FR" sz="2400" dirty="0">
              <a:solidFill>
                <a:schemeClr val="bg2"/>
              </a:solidFill>
            </a:endParaRPr>
          </a:p>
        </p:txBody>
      </p:sp>
      <p:pic>
        <p:nvPicPr>
          <p:cNvPr id="3" name="Image 2">
            <a:extLst>
              <a:ext uri="{FF2B5EF4-FFF2-40B4-BE49-F238E27FC236}">
                <a16:creationId xmlns:a16="http://schemas.microsoft.com/office/drawing/2014/main" id="{3F9AF0BE-2EAA-469A-BA7D-F077BB3939F8}"/>
              </a:ext>
            </a:extLst>
          </p:cNvPr>
          <p:cNvPicPr>
            <a:picLocks noChangeAspect="1"/>
          </p:cNvPicPr>
          <p:nvPr/>
        </p:nvPicPr>
        <p:blipFill>
          <a:blip r:embed="rId3"/>
          <a:stretch>
            <a:fillRect/>
          </a:stretch>
        </p:blipFill>
        <p:spPr>
          <a:xfrm>
            <a:off x="1767700" y="1182544"/>
            <a:ext cx="3075376" cy="806812"/>
          </a:xfrm>
          <a:prstGeom prst="rect">
            <a:avLst/>
          </a:prstGeom>
        </p:spPr>
      </p:pic>
      <p:sp>
        <p:nvSpPr>
          <p:cNvPr id="9" name="ZoneTexte 8">
            <a:extLst>
              <a:ext uri="{FF2B5EF4-FFF2-40B4-BE49-F238E27FC236}">
                <a16:creationId xmlns:a16="http://schemas.microsoft.com/office/drawing/2014/main" id="{52F7AA41-DBD0-4497-8479-BF6D7B6B32D7}"/>
              </a:ext>
            </a:extLst>
          </p:cNvPr>
          <p:cNvSpPr txBox="1"/>
          <p:nvPr/>
        </p:nvSpPr>
        <p:spPr>
          <a:xfrm>
            <a:off x="6887113" y="2828302"/>
            <a:ext cx="5127914" cy="3108543"/>
          </a:xfrm>
          <a:prstGeom prst="rect">
            <a:avLst/>
          </a:prstGeom>
          <a:noFill/>
        </p:spPr>
        <p:txBody>
          <a:bodyPr wrap="square">
            <a:spAutoFit/>
          </a:bodyPr>
          <a:lstStyle/>
          <a:p>
            <a:pPr marL="457200" indent="-457200">
              <a:buFont typeface="Arial" panose="020B0604020202020204" pitchFamily="34" charset="0"/>
              <a:buChar char="•"/>
            </a:pPr>
            <a:r>
              <a:rPr lang="fr-FR" sz="2800" dirty="0">
                <a:solidFill>
                  <a:schemeClr val="bg2"/>
                </a:solidFill>
                <a:latin typeface="Helvetica Neue" panose="020B0604020202020204" charset="0"/>
              </a:rPr>
              <a:t>Stades du développement</a:t>
            </a:r>
          </a:p>
          <a:p>
            <a:pPr marL="457200" indent="-457200">
              <a:buFont typeface="Arial" panose="020B0604020202020204" pitchFamily="34" charset="0"/>
              <a:buChar char="•"/>
            </a:pPr>
            <a:r>
              <a:rPr lang="fr-FR" sz="2800" dirty="0">
                <a:solidFill>
                  <a:schemeClr val="bg2"/>
                </a:solidFill>
                <a:latin typeface="Helvetica Neue" panose="020B0604020202020204" charset="0"/>
              </a:rPr>
              <a:t>Interventions au niveau de la famille et de la communauté</a:t>
            </a:r>
          </a:p>
          <a:p>
            <a:pPr marL="457200" indent="-457200">
              <a:buFont typeface="Arial" panose="020B0604020202020204" pitchFamily="34" charset="0"/>
              <a:buChar char="•"/>
            </a:pPr>
            <a:r>
              <a:rPr lang="fr-FR" sz="2800" dirty="0">
                <a:solidFill>
                  <a:schemeClr val="bg2"/>
                </a:solidFill>
                <a:latin typeface="Helvetica Neue" panose="020B0604020202020204" charset="0"/>
              </a:rPr>
              <a:t>Premiers secours psychologiques </a:t>
            </a:r>
          </a:p>
          <a:p>
            <a:pPr marL="457200" indent="-457200">
              <a:buFont typeface="Arial" panose="020B0604020202020204" pitchFamily="34" charset="0"/>
              <a:buChar char="•"/>
            </a:pPr>
            <a:r>
              <a:rPr lang="fr-FR" sz="2800" dirty="0">
                <a:solidFill>
                  <a:schemeClr val="bg2"/>
                </a:solidFill>
                <a:latin typeface="Helvetica Neue" panose="020B0604020202020204" charset="0"/>
              </a:rPr>
              <a:t>Services spécialisés</a:t>
            </a:r>
          </a:p>
        </p:txBody>
      </p:sp>
      <p:pic>
        <p:nvPicPr>
          <p:cNvPr id="6" name="Image 5">
            <a:extLst>
              <a:ext uri="{FF2B5EF4-FFF2-40B4-BE49-F238E27FC236}">
                <a16:creationId xmlns:a16="http://schemas.microsoft.com/office/drawing/2014/main" id="{85E5E67D-03A5-4EFB-8A24-CF660E14785F}"/>
              </a:ext>
            </a:extLst>
          </p:cNvPr>
          <p:cNvPicPr>
            <a:picLocks noChangeAspect="1"/>
          </p:cNvPicPr>
          <p:nvPr/>
        </p:nvPicPr>
        <p:blipFill>
          <a:blip r:embed="rId4"/>
          <a:stretch>
            <a:fillRect/>
          </a:stretch>
        </p:blipFill>
        <p:spPr>
          <a:xfrm>
            <a:off x="2570480" y="4179056"/>
            <a:ext cx="1305464" cy="181491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BD74BC0-07E6-4656-819C-4F26CC187594}"/>
              </a:ext>
            </a:extLst>
          </p:cNvPr>
          <p:cNvSpPr>
            <a:spLocks noGrp="1"/>
          </p:cNvSpPr>
          <p:nvPr>
            <p:ph type="title"/>
          </p:nvPr>
        </p:nvSpPr>
        <p:spPr>
          <a:xfrm>
            <a:off x="1341461" y="-10837"/>
            <a:ext cx="9356678" cy="1325563"/>
          </a:xfrm>
        </p:spPr>
        <p:txBody>
          <a:bodyPr>
            <a:normAutofit fontScale="90000"/>
          </a:bodyPr>
          <a:lstStyle/>
          <a:p>
            <a:r>
              <a:rPr lang="fr-FR" dirty="0"/>
              <a:t>Santé mentale et soutien psychosocial: Pyramide des services</a:t>
            </a:r>
          </a:p>
        </p:txBody>
      </p:sp>
      <p:sp>
        <p:nvSpPr>
          <p:cNvPr id="8" name="Espace réservé du contenu 7">
            <a:extLst>
              <a:ext uri="{FF2B5EF4-FFF2-40B4-BE49-F238E27FC236}">
                <a16:creationId xmlns:a16="http://schemas.microsoft.com/office/drawing/2014/main" id="{3E632E1A-57A8-4B30-B50E-12F9DFA0E018}"/>
              </a:ext>
            </a:extLst>
          </p:cNvPr>
          <p:cNvSpPr>
            <a:spLocks noGrp="1"/>
          </p:cNvSpPr>
          <p:nvPr>
            <p:ph sz="half" idx="2"/>
          </p:nvPr>
        </p:nvSpPr>
        <p:spPr>
          <a:xfrm>
            <a:off x="7508281" y="2506662"/>
            <a:ext cx="3667111" cy="4351338"/>
          </a:xfrm>
        </p:spPr>
        <p:txBody>
          <a:bodyPr/>
          <a:lstStyle/>
          <a:p>
            <a:r>
              <a:rPr lang="fr-FR" dirty="0"/>
              <a:t>Système à plusieurs niveaux </a:t>
            </a:r>
          </a:p>
          <a:p>
            <a:r>
              <a:rPr lang="fr-FR" dirty="0"/>
              <a:t>Soutiens complémentaires </a:t>
            </a:r>
          </a:p>
          <a:p>
            <a:r>
              <a:rPr lang="fr-FR" dirty="0"/>
              <a:t>Différents groupes </a:t>
            </a:r>
            <a:r>
              <a:rPr lang="en-US" dirty="0">
                <a:effectLst/>
                <a:latin typeface="Arial" panose="020B0604020202020204" pitchFamily="34" charset="0"/>
              </a:rPr>
              <a:t>= </a:t>
            </a:r>
            <a:r>
              <a:rPr lang="fr-FR" dirty="0"/>
              <a:t>différents</a:t>
            </a:r>
            <a:r>
              <a:rPr lang="en-US" dirty="0">
                <a:effectLst/>
                <a:latin typeface="Arial" panose="020B0604020202020204" pitchFamily="34" charset="0"/>
              </a:rPr>
              <a:t> </a:t>
            </a:r>
            <a:r>
              <a:rPr lang="fr-FR" dirty="0"/>
              <a:t>besoins</a:t>
            </a:r>
          </a:p>
        </p:txBody>
      </p:sp>
      <p:sp>
        <p:nvSpPr>
          <p:cNvPr id="7" name="ZoneTexte 6">
            <a:extLst>
              <a:ext uri="{FF2B5EF4-FFF2-40B4-BE49-F238E27FC236}">
                <a16:creationId xmlns:a16="http://schemas.microsoft.com/office/drawing/2014/main" id="{57E96CD3-701F-4EC2-8674-9916DFECB8DA}"/>
              </a:ext>
            </a:extLst>
          </p:cNvPr>
          <p:cNvSpPr txBox="1"/>
          <p:nvPr/>
        </p:nvSpPr>
        <p:spPr>
          <a:xfrm>
            <a:off x="2300812" y="5678882"/>
            <a:ext cx="2762505" cy="369332"/>
          </a:xfrm>
          <a:prstGeom prst="rect">
            <a:avLst/>
          </a:prstGeom>
          <a:solidFill>
            <a:srgbClr val="8ACEE6"/>
          </a:solidFill>
        </p:spPr>
        <p:txBody>
          <a:bodyPr wrap="square">
            <a:spAutoFit/>
          </a:bodyPr>
          <a:lstStyle/>
          <a:p>
            <a:r>
              <a:rPr lang="en-GB" sz="1800" b="1" dirty="0">
                <a:solidFill>
                  <a:schemeClr val="bg1"/>
                </a:solidFill>
                <a:latin typeface="Calibri" panose="020F0502020204030204" pitchFamily="34" charset="0"/>
                <a:ea typeface="SimSun" panose="02010600030101010101" pitchFamily="2" charset="-122"/>
                <a:cs typeface="Times New Roman" panose="02020603050405020304" pitchFamily="18" charset="0"/>
              </a:rPr>
              <a:t>SOCIAL</a:t>
            </a:r>
            <a:r>
              <a:rPr lang="en-GB" sz="1600" b="1" dirty="0">
                <a:solidFill>
                  <a:schemeClr val="bg1"/>
                </a:solidFill>
                <a:latin typeface="Calibri" panose="020F0502020204030204" pitchFamily="34" charset="0"/>
                <a:ea typeface="SimSun" panose="02010600030101010101" pitchFamily="2" charset="-122"/>
                <a:cs typeface="Times New Roman" panose="02020603050405020304" pitchFamily="18" charset="0"/>
              </a:rPr>
              <a:t> </a:t>
            </a:r>
            <a:r>
              <a:rPr lang="en-GB" sz="1800" b="1" dirty="0">
                <a:solidFill>
                  <a:schemeClr val="bg1"/>
                </a:solidFill>
                <a:latin typeface="Calibri" panose="020F0502020204030204" pitchFamily="34" charset="0"/>
                <a:ea typeface="SimSun" panose="02010600030101010101" pitchFamily="2" charset="-122"/>
                <a:cs typeface="Times New Roman" panose="02020603050405020304" pitchFamily="18" charset="0"/>
              </a:rPr>
              <a:t>CONSIDERATIONS</a:t>
            </a:r>
            <a:endParaRPr lang="es-ES" sz="1600" b="1" dirty="0">
              <a:solidFill>
                <a:schemeClr val="bg1"/>
              </a:solidFill>
            </a:endParaRPr>
          </a:p>
        </p:txBody>
      </p:sp>
      <p:sp>
        <p:nvSpPr>
          <p:cNvPr id="4" name="Espace réservé du contenu 3">
            <a:extLst>
              <a:ext uri="{FF2B5EF4-FFF2-40B4-BE49-F238E27FC236}">
                <a16:creationId xmlns:a16="http://schemas.microsoft.com/office/drawing/2014/main" id="{D6BBFDA5-950A-4F8D-AAFA-A7DB4CD0140D}"/>
              </a:ext>
            </a:extLst>
          </p:cNvPr>
          <p:cNvSpPr>
            <a:spLocks noGrp="1"/>
          </p:cNvSpPr>
          <p:nvPr>
            <p:ph sz="half" idx="1"/>
          </p:nvPr>
        </p:nvSpPr>
        <p:spPr/>
        <p:txBody>
          <a:bodyPr/>
          <a:lstStyle/>
          <a:p>
            <a:endParaRPr lang="es-ES"/>
          </a:p>
        </p:txBody>
      </p:sp>
      <p:pic>
        <p:nvPicPr>
          <p:cNvPr id="9" name="Image 8">
            <a:extLst>
              <a:ext uri="{FF2B5EF4-FFF2-40B4-BE49-F238E27FC236}">
                <a16:creationId xmlns:a16="http://schemas.microsoft.com/office/drawing/2014/main" id="{8C3F64FB-E6E7-4A18-A457-D6D366C2C571}"/>
              </a:ext>
            </a:extLst>
          </p:cNvPr>
          <p:cNvPicPr>
            <a:picLocks noChangeAspect="1"/>
          </p:cNvPicPr>
          <p:nvPr/>
        </p:nvPicPr>
        <p:blipFill>
          <a:blip r:embed="rId3"/>
          <a:stretch>
            <a:fillRect/>
          </a:stretch>
        </p:blipFill>
        <p:spPr>
          <a:xfrm>
            <a:off x="838201" y="1257299"/>
            <a:ext cx="5343540" cy="5444123"/>
          </a:xfrm>
          <a:prstGeom prst="rect">
            <a:avLst/>
          </a:prstGeom>
        </p:spPr>
      </p:pic>
    </p:spTree>
    <p:extLst>
      <p:ext uri="{BB962C8B-B14F-4D97-AF65-F5344CB8AC3E}">
        <p14:creationId xmlns:p14="http://schemas.microsoft.com/office/powerpoint/2010/main" val="3240665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8729B3-82FC-314D-A205-F7428223F3E8}"/>
              </a:ext>
            </a:extLst>
          </p:cNvPr>
          <p:cNvSpPr>
            <a:spLocks noGrp="1"/>
          </p:cNvSpPr>
          <p:nvPr>
            <p:ph type="title"/>
          </p:nvPr>
        </p:nvSpPr>
        <p:spPr>
          <a:xfrm>
            <a:off x="678402" y="147914"/>
            <a:ext cx="10515600" cy="1325563"/>
          </a:xfrm>
        </p:spPr>
        <p:txBody>
          <a:bodyPr/>
          <a:lstStyle/>
          <a:p>
            <a:r>
              <a:rPr lang="en-GB" dirty="0" err="1"/>
              <a:t>Exemples</a:t>
            </a:r>
            <a:r>
              <a:rPr lang="en-GB" dirty="0"/>
              <a:t> de la </a:t>
            </a:r>
            <a:r>
              <a:rPr lang="en-GB" dirty="0" err="1"/>
              <a:t>Régi</a:t>
            </a:r>
            <a:r>
              <a:rPr lang="es-ES" dirty="0"/>
              <a:t>o</a:t>
            </a:r>
            <a:r>
              <a:rPr lang="en-GB" dirty="0"/>
              <a:t>n</a:t>
            </a:r>
          </a:p>
        </p:txBody>
      </p:sp>
      <p:sp>
        <p:nvSpPr>
          <p:cNvPr id="8" name="TextBox 7">
            <a:extLst>
              <a:ext uri="{FF2B5EF4-FFF2-40B4-BE49-F238E27FC236}">
                <a16:creationId xmlns:a16="http://schemas.microsoft.com/office/drawing/2014/main" id="{91A1A334-6B7B-4644-A374-008FFE228989}"/>
              </a:ext>
            </a:extLst>
          </p:cNvPr>
          <p:cNvSpPr txBox="1"/>
          <p:nvPr/>
        </p:nvSpPr>
        <p:spPr>
          <a:xfrm>
            <a:off x="678402" y="3709169"/>
            <a:ext cx="3118010" cy="2862322"/>
          </a:xfrm>
          <a:prstGeom prst="rect">
            <a:avLst/>
          </a:prstGeom>
          <a:noFill/>
        </p:spPr>
        <p:txBody>
          <a:bodyPr wrap="square" rtlCol="0">
            <a:spAutoFit/>
          </a:bodyPr>
          <a:lstStyle/>
          <a:p>
            <a:pPr algn="ctr"/>
            <a:r>
              <a:rPr lang="es-ES" dirty="0"/>
              <a:t>[NOM DU PAYS] </a:t>
            </a:r>
          </a:p>
          <a:p>
            <a:pPr marL="285750" indent="-285750" algn="ctr">
              <a:buFont typeface="Arial" panose="020B0604020202020204" pitchFamily="34" charset="0"/>
              <a:buChar char="•"/>
            </a:pPr>
            <a:r>
              <a:rPr lang="fr-FR" dirty="0"/>
              <a:t>Ajoutez une courte phrase d'introduction sur un programme / projet spécifique en utilisant le Standard X </a:t>
            </a:r>
          </a:p>
          <a:p>
            <a:pPr marL="285750" indent="-285750" algn="ctr">
              <a:buFont typeface="Arial" panose="020B0604020202020204" pitchFamily="34" charset="0"/>
              <a:buChar char="•"/>
            </a:pPr>
            <a:r>
              <a:rPr lang="fr-FR" dirty="0"/>
              <a:t>Ajouter le nom des organisations</a:t>
            </a:r>
          </a:p>
          <a:p>
            <a:pPr marL="285750" indent="-285750" algn="ctr">
              <a:buFont typeface="Arial" panose="020B0604020202020204" pitchFamily="34" charset="0"/>
              <a:buChar char="•"/>
            </a:pPr>
            <a:r>
              <a:rPr lang="fr-FR" dirty="0"/>
              <a:t>Ajouter des messages/chiffres clés </a:t>
            </a:r>
            <a:endParaRPr lang="es-ES" dirty="0"/>
          </a:p>
        </p:txBody>
      </p:sp>
      <p:pic>
        <p:nvPicPr>
          <p:cNvPr id="6" name="Image 5">
            <a:extLst>
              <a:ext uri="{FF2B5EF4-FFF2-40B4-BE49-F238E27FC236}">
                <a16:creationId xmlns:a16="http://schemas.microsoft.com/office/drawing/2014/main" id="{DF4E8611-0B5B-47D3-A7FD-F34FB7B7487E}"/>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Lst>
          </a:blip>
          <a:stretch>
            <a:fillRect/>
          </a:stretch>
        </p:blipFill>
        <p:spPr>
          <a:xfrm>
            <a:off x="4997080" y="1586781"/>
            <a:ext cx="1897565" cy="2026068"/>
          </a:xfrm>
          <a:prstGeom prst="rect">
            <a:avLst/>
          </a:prstGeom>
        </p:spPr>
      </p:pic>
      <p:pic>
        <p:nvPicPr>
          <p:cNvPr id="9" name="Image 8">
            <a:extLst>
              <a:ext uri="{FF2B5EF4-FFF2-40B4-BE49-F238E27FC236}">
                <a16:creationId xmlns:a16="http://schemas.microsoft.com/office/drawing/2014/main" id="{6B9B39F7-03EE-4985-8C9C-F0EDC3474848}"/>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20000" contrast="-20000"/>
                    </a14:imgEffect>
                  </a14:imgLayer>
                </a14:imgProps>
              </a:ext>
            </a:extLst>
          </a:blip>
          <a:stretch>
            <a:fillRect/>
          </a:stretch>
        </p:blipFill>
        <p:spPr>
          <a:xfrm>
            <a:off x="9586403" y="1044755"/>
            <a:ext cx="1456316" cy="2451640"/>
          </a:xfrm>
          <a:prstGeom prst="rect">
            <a:avLst/>
          </a:prstGeom>
        </p:spPr>
      </p:pic>
      <p:pic>
        <p:nvPicPr>
          <p:cNvPr id="11" name="Image 10">
            <a:extLst>
              <a:ext uri="{FF2B5EF4-FFF2-40B4-BE49-F238E27FC236}">
                <a16:creationId xmlns:a16="http://schemas.microsoft.com/office/drawing/2014/main" id="{18C8B574-A740-4181-A49F-F98C13432B45}"/>
              </a:ext>
            </a:extLst>
          </p:cNvPr>
          <p:cNvPicPr>
            <a:picLocks noChangeAspect="1"/>
          </p:cNvPicPr>
          <p:nvPr/>
        </p:nvPicPr>
        <p:blipFill>
          <a:blip r:embed="rId7">
            <a:extLst>
              <a:ext uri="{BEBA8EAE-BF5A-486C-A8C5-ECC9F3942E4B}">
                <a14:imgProps xmlns:a14="http://schemas.microsoft.com/office/drawing/2010/main">
                  <a14:imgLayer r:embed="rId8">
                    <a14:imgEffect>
                      <a14:brightnessContrast bright="20000" contrast="-20000"/>
                    </a14:imgEffect>
                  </a14:imgLayer>
                </a14:imgProps>
              </a:ext>
            </a:extLst>
          </a:blip>
          <a:stretch>
            <a:fillRect/>
          </a:stretch>
        </p:blipFill>
        <p:spPr>
          <a:xfrm>
            <a:off x="798880" y="1633672"/>
            <a:ext cx="2572127" cy="1702528"/>
          </a:xfrm>
          <a:prstGeom prst="rect">
            <a:avLst/>
          </a:prstGeom>
        </p:spPr>
      </p:pic>
      <p:sp>
        <p:nvSpPr>
          <p:cNvPr id="10" name="TextBox 7">
            <a:extLst>
              <a:ext uri="{FF2B5EF4-FFF2-40B4-BE49-F238E27FC236}">
                <a16:creationId xmlns:a16="http://schemas.microsoft.com/office/drawing/2014/main" id="{A2247DD4-E35B-45CF-9E8C-41A766DC29E4}"/>
              </a:ext>
            </a:extLst>
          </p:cNvPr>
          <p:cNvSpPr txBox="1"/>
          <p:nvPr/>
        </p:nvSpPr>
        <p:spPr>
          <a:xfrm>
            <a:off x="4536995" y="3812670"/>
            <a:ext cx="3118010" cy="2862322"/>
          </a:xfrm>
          <a:prstGeom prst="rect">
            <a:avLst/>
          </a:prstGeom>
          <a:noFill/>
        </p:spPr>
        <p:txBody>
          <a:bodyPr wrap="square" rtlCol="0">
            <a:spAutoFit/>
          </a:bodyPr>
          <a:lstStyle/>
          <a:p>
            <a:pPr algn="ctr"/>
            <a:r>
              <a:rPr lang="es-ES" dirty="0"/>
              <a:t>[NOM DU PAYS] </a:t>
            </a:r>
          </a:p>
          <a:p>
            <a:pPr marL="285750" indent="-285750" algn="ctr">
              <a:buFont typeface="Arial" panose="020B0604020202020204" pitchFamily="34" charset="0"/>
              <a:buChar char="•"/>
            </a:pPr>
            <a:r>
              <a:rPr lang="fr-FR" dirty="0"/>
              <a:t>Ajoutez une courte phrase d'introduction sur un programme / projet spécifique en utilisant le Standard X </a:t>
            </a:r>
          </a:p>
          <a:p>
            <a:pPr marL="285750" indent="-285750" algn="ctr">
              <a:buFont typeface="Arial" panose="020B0604020202020204" pitchFamily="34" charset="0"/>
              <a:buChar char="•"/>
            </a:pPr>
            <a:r>
              <a:rPr lang="fr-FR" dirty="0"/>
              <a:t>Ajouter le nom des organisations</a:t>
            </a:r>
          </a:p>
          <a:p>
            <a:pPr marL="285750" indent="-285750" algn="ctr">
              <a:buFont typeface="Arial" panose="020B0604020202020204" pitchFamily="34" charset="0"/>
              <a:buChar char="•"/>
            </a:pPr>
            <a:r>
              <a:rPr lang="fr-FR" dirty="0"/>
              <a:t>Ajouter des messages/chiffres clés </a:t>
            </a:r>
            <a:endParaRPr lang="es-ES" dirty="0"/>
          </a:p>
        </p:txBody>
      </p:sp>
      <p:sp>
        <p:nvSpPr>
          <p:cNvPr id="12" name="TextBox 7">
            <a:extLst>
              <a:ext uri="{FF2B5EF4-FFF2-40B4-BE49-F238E27FC236}">
                <a16:creationId xmlns:a16="http://schemas.microsoft.com/office/drawing/2014/main" id="{269797CA-D2BB-4A54-8D61-5C98D74A2A0F}"/>
              </a:ext>
            </a:extLst>
          </p:cNvPr>
          <p:cNvSpPr txBox="1"/>
          <p:nvPr/>
        </p:nvSpPr>
        <p:spPr>
          <a:xfrm>
            <a:off x="8644470" y="3812670"/>
            <a:ext cx="3118010" cy="2862322"/>
          </a:xfrm>
          <a:prstGeom prst="rect">
            <a:avLst/>
          </a:prstGeom>
          <a:noFill/>
        </p:spPr>
        <p:txBody>
          <a:bodyPr wrap="square" rtlCol="0">
            <a:spAutoFit/>
          </a:bodyPr>
          <a:lstStyle/>
          <a:p>
            <a:pPr algn="ctr"/>
            <a:r>
              <a:rPr lang="es-ES" dirty="0"/>
              <a:t>[NOM DU PAYS] </a:t>
            </a:r>
          </a:p>
          <a:p>
            <a:pPr marL="285750" indent="-285750" algn="ctr">
              <a:buFont typeface="Arial" panose="020B0604020202020204" pitchFamily="34" charset="0"/>
              <a:buChar char="•"/>
            </a:pPr>
            <a:r>
              <a:rPr lang="fr-FR" dirty="0"/>
              <a:t>Ajoutez une courte phrase d'introduction sur un programme / projet spécifique en utilisant le Standard X </a:t>
            </a:r>
          </a:p>
          <a:p>
            <a:pPr marL="285750" indent="-285750" algn="ctr">
              <a:buFont typeface="Arial" panose="020B0604020202020204" pitchFamily="34" charset="0"/>
              <a:buChar char="•"/>
            </a:pPr>
            <a:r>
              <a:rPr lang="fr-FR" dirty="0"/>
              <a:t>Ajouter le nom des organisations</a:t>
            </a:r>
          </a:p>
          <a:p>
            <a:pPr marL="285750" indent="-285750" algn="ctr">
              <a:buFont typeface="Arial" panose="020B0604020202020204" pitchFamily="34" charset="0"/>
              <a:buChar char="•"/>
            </a:pPr>
            <a:r>
              <a:rPr lang="fr-FR" dirty="0"/>
              <a:t>Ajouter des messages/chiffres clés </a:t>
            </a:r>
            <a:endParaRPr lang="es-ES" dirty="0"/>
          </a:p>
        </p:txBody>
      </p:sp>
    </p:spTree>
    <p:extLst>
      <p:ext uri="{BB962C8B-B14F-4D97-AF65-F5344CB8AC3E}">
        <p14:creationId xmlns:p14="http://schemas.microsoft.com/office/powerpoint/2010/main" val="4302871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25"/>
          <p:cNvSpPr txBox="1">
            <a:spLocks noGrp="1"/>
          </p:cNvSpPr>
          <p:nvPr>
            <p:ph type="title"/>
          </p:nvPr>
        </p:nvSpPr>
        <p:spPr>
          <a:xfrm>
            <a:off x="680802" y="275189"/>
            <a:ext cx="972406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4"/>
              </a:buClr>
              <a:buSzPts val="3600"/>
              <a:buFont typeface="Helvetica Neue"/>
              <a:buNone/>
            </a:pPr>
            <a:r>
              <a:rPr lang="fr-FR" sz="4100" dirty="0"/>
              <a:t>Vous avez besoin de plus </a:t>
            </a:r>
            <a:r>
              <a:rPr lang="fr-FR" sz="4100"/>
              <a:t>que </a:t>
            </a:r>
            <a:br>
              <a:rPr lang="fr-FR" sz="4100"/>
            </a:br>
            <a:r>
              <a:rPr lang="fr-FR" sz="4100"/>
              <a:t>la version papier</a:t>
            </a:r>
            <a:r>
              <a:rPr lang="en-US" sz="4100" dirty="0"/>
              <a:t>?</a:t>
            </a:r>
            <a:endParaRPr sz="4100" dirty="0"/>
          </a:p>
        </p:txBody>
      </p:sp>
      <p:sp>
        <p:nvSpPr>
          <p:cNvPr id="469" name="Google Shape;469;p25"/>
          <p:cNvSpPr txBox="1">
            <a:spLocks noGrp="1"/>
          </p:cNvSpPr>
          <p:nvPr>
            <p:ph sz="half" idx="1"/>
          </p:nvPr>
        </p:nvSpPr>
        <p:spPr>
          <a:xfrm>
            <a:off x="680802" y="1367983"/>
            <a:ext cx="8320791" cy="5268792"/>
          </a:xfrm>
          <a:prstGeom prst="rect">
            <a:avLst/>
          </a:prstGeom>
          <a:noFill/>
          <a:ln>
            <a:noFill/>
          </a:ln>
        </p:spPr>
        <p:txBody>
          <a:bodyPr spcFirstLastPara="1" wrap="square" lIns="91425" tIns="45700" rIns="91425" bIns="45700" anchor="t" anchorCtr="0">
            <a:noAutofit/>
          </a:bodyPr>
          <a:lstStyle/>
          <a:p>
            <a:pPr marL="0" lvl="0" indent="0">
              <a:spcAft>
                <a:spcPts val="1200"/>
              </a:spcAft>
              <a:buSzPts val="2800"/>
              <a:buNone/>
            </a:pPr>
            <a:endParaRPr lang="en-GB" sz="2400" dirty="0"/>
          </a:p>
          <a:p>
            <a:pPr marL="0" lvl="0" indent="0">
              <a:spcAft>
                <a:spcPts val="1200"/>
              </a:spcAft>
              <a:buSzPts val="2800"/>
              <a:buNone/>
            </a:pPr>
            <a:r>
              <a:rPr lang="en-GB" sz="2400" dirty="0"/>
              <a:t>Sur le site de </a:t>
            </a:r>
            <a:r>
              <a:rPr lang="en-GB" sz="2400" dirty="0" err="1"/>
              <a:t>l’Alliance</a:t>
            </a:r>
            <a:r>
              <a:rPr lang="en-GB" sz="2400" dirty="0"/>
              <a:t> </a:t>
            </a:r>
          </a:p>
          <a:p>
            <a:pPr marL="985838" lvl="1" indent="-312738">
              <a:buFont typeface="Wingdings" pitchFamily="2" charset="2"/>
              <a:buChar char="Ø"/>
            </a:pPr>
            <a:r>
              <a:rPr lang="en-GB" sz="1600" dirty="0"/>
              <a:t>Version PDF</a:t>
            </a:r>
          </a:p>
          <a:p>
            <a:pPr marL="985838" lvl="1" indent="-312738">
              <a:buFont typeface="Wingdings" pitchFamily="2" charset="2"/>
              <a:buChar char="Ø"/>
            </a:pPr>
            <a:r>
              <a:rPr lang="fr-FR" sz="1600" dirty="0"/>
              <a:t>Briefing &amp; Pack de mise en œuvre</a:t>
            </a:r>
            <a:endParaRPr lang="en-GB" sz="1600" dirty="0"/>
          </a:p>
          <a:p>
            <a:pPr marL="985838" lvl="1" indent="-312738">
              <a:buFont typeface="Wingdings" pitchFamily="2" charset="2"/>
              <a:buChar char="Ø"/>
            </a:pPr>
            <a:r>
              <a:rPr lang="en-GB" sz="1600" dirty="0"/>
              <a:t>Résumé de 25 pages</a:t>
            </a:r>
          </a:p>
          <a:p>
            <a:pPr marL="985838" lvl="1" indent="-312738">
              <a:buFont typeface="Wingdings" pitchFamily="2" charset="2"/>
              <a:buChar char="Ø"/>
            </a:pPr>
            <a:r>
              <a:rPr lang="en-GB" sz="1600" dirty="0" err="1"/>
              <a:t>Cours</a:t>
            </a:r>
            <a:r>
              <a:rPr lang="en-GB" sz="1600" dirty="0"/>
              <a:t> </a:t>
            </a:r>
            <a:r>
              <a:rPr lang="en-GB" sz="1600" dirty="0" err="1"/>
              <a:t>en</a:t>
            </a:r>
            <a:r>
              <a:rPr lang="en-GB" sz="1600" dirty="0"/>
              <a:t> </a:t>
            </a:r>
            <a:r>
              <a:rPr lang="en-GB" sz="1600" dirty="0" err="1"/>
              <a:t>ligne</a:t>
            </a:r>
            <a:endParaRPr lang="en-GB" sz="1600" dirty="0"/>
          </a:p>
          <a:p>
            <a:pPr marL="985838" lvl="1" indent="-312738">
              <a:buFont typeface="Wingdings" pitchFamily="2" charset="2"/>
              <a:buChar char="Ø"/>
            </a:pPr>
            <a:r>
              <a:rPr lang="en-GB" sz="1600" dirty="0"/>
              <a:t>YouTube videos</a:t>
            </a:r>
          </a:p>
          <a:p>
            <a:pPr marL="985838" lvl="1" indent="-312738">
              <a:buFont typeface="Wingdings" pitchFamily="2" charset="2"/>
              <a:buChar char="Ø"/>
            </a:pPr>
            <a:r>
              <a:rPr lang="fr-FR" sz="1600" dirty="0"/>
              <a:t>Une galerie de standards illustrés</a:t>
            </a:r>
            <a:endParaRPr lang="en-GB" sz="1600" dirty="0"/>
          </a:p>
          <a:p>
            <a:pPr marL="9525" lvl="1" indent="0">
              <a:spcBef>
                <a:spcPts val="1200"/>
              </a:spcBef>
              <a:buNone/>
              <a:tabLst>
                <a:tab pos="703263" algn="l"/>
              </a:tabLst>
            </a:pPr>
            <a:r>
              <a:rPr lang="en-GB" sz="2000" dirty="0">
                <a:solidFill>
                  <a:srgbClr val="00B0F0"/>
                </a:solidFill>
              </a:rPr>
              <a:t>	👉</a:t>
            </a:r>
            <a:r>
              <a:rPr lang="en-GB" sz="1600" dirty="0">
                <a:solidFill>
                  <a:srgbClr val="00B0F0"/>
                </a:solidFill>
              </a:rPr>
              <a:t>  </a:t>
            </a:r>
            <a:r>
              <a:rPr lang="en-GB" sz="1600" dirty="0">
                <a:solidFill>
                  <a:srgbClr val="00B0F0"/>
                </a:solidFill>
                <a:hlinkClick r:id="rId3"/>
              </a:rPr>
              <a:t>www.AllianceCPHA.org</a:t>
            </a:r>
            <a:endParaRPr lang="en-GB" sz="1600" dirty="0">
              <a:solidFill>
                <a:srgbClr val="00B0F0"/>
              </a:solidFill>
            </a:endParaRPr>
          </a:p>
          <a:p>
            <a:pPr marL="9525" lvl="1" indent="0">
              <a:spcBef>
                <a:spcPts val="1200"/>
              </a:spcBef>
              <a:buNone/>
              <a:tabLst>
                <a:tab pos="703263" algn="l"/>
              </a:tabLst>
            </a:pPr>
            <a:r>
              <a:rPr lang="fr-FR" sz="2400" dirty="0"/>
              <a:t>Sur le site du</a:t>
            </a:r>
            <a:r>
              <a:rPr lang="en-GB" sz="2400" dirty="0"/>
              <a:t> </a:t>
            </a:r>
            <a:r>
              <a:rPr lang="en-GB" sz="2400" dirty="0" err="1"/>
              <a:t>Partenariat</a:t>
            </a:r>
            <a:r>
              <a:rPr lang="en-GB" sz="2400" dirty="0"/>
              <a:t> pour les </a:t>
            </a:r>
            <a:r>
              <a:rPr lang="en-GB" sz="2400" dirty="0" err="1"/>
              <a:t>normes</a:t>
            </a:r>
            <a:r>
              <a:rPr lang="en-GB" sz="2400" dirty="0"/>
              <a:t> </a:t>
            </a:r>
            <a:r>
              <a:rPr lang="en-GB" sz="2400" dirty="0" err="1"/>
              <a:t>humanitaires</a:t>
            </a:r>
            <a:endParaRPr lang="en-GB" sz="2400" dirty="0"/>
          </a:p>
          <a:p>
            <a:pPr marL="295275" lvl="1" indent="-285750">
              <a:spcBef>
                <a:spcPts val="1200"/>
              </a:spcBef>
              <a:tabLst>
                <a:tab pos="703263" algn="l"/>
              </a:tabLst>
            </a:pPr>
            <a:r>
              <a:rPr lang="en-GB" sz="1600" dirty="0"/>
              <a:t>HSP Applications pour telephones et </a:t>
            </a:r>
            <a:r>
              <a:rPr lang="en-GB" sz="1600" dirty="0" err="1"/>
              <a:t>tablettes</a:t>
            </a:r>
            <a:endParaRPr lang="en-GB" sz="1600" dirty="0"/>
          </a:p>
          <a:p>
            <a:pPr marL="0" indent="0">
              <a:spcBef>
                <a:spcPts val="1200"/>
              </a:spcBef>
              <a:buSzPts val="2800"/>
              <a:buNone/>
              <a:tabLst>
                <a:tab pos="663575" algn="l"/>
              </a:tabLst>
            </a:pPr>
            <a:r>
              <a:rPr lang="en-GB" sz="1600" dirty="0">
                <a:solidFill>
                  <a:srgbClr val="00B0F0"/>
                </a:solidFill>
              </a:rPr>
              <a:t>	</a:t>
            </a:r>
            <a:r>
              <a:rPr lang="en-GB" sz="2000" dirty="0">
                <a:solidFill>
                  <a:srgbClr val="00B0F0"/>
                </a:solidFill>
              </a:rPr>
              <a:t>👉</a:t>
            </a:r>
            <a:r>
              <a:rPr lang="en-GB" sz="1600" dirty="0">
                <a:solidFill>
                  <a:srgbClr val="00B0F0"/>
                </a:solidFill>
              </a:rPr>
              <a:t>  www.HumanitarianStandardsPartnership.org</a:t>
            </a:r>
          </a:p>
          <a:p>
            <a:pPr marL="0" lvl="0" indent="0" algn="l" rtl="0">
              <a:lnSpc>
                <a:spcPct val="90000"/>
              </a:lnSpc>
              <a:spcBef>
                <a:spcPts val="1000"/>
              </a:spcBef>
              <a:spcAft>
                <a:spcPts val="0"/>
              </a:spcAft>
              <a:buSzPts val="2800"/>
              <a:buNone/>
            </a:pPr>
            <a:endParaRPr lang="en-GB" sz="1600" dirty="0"/>
          </a:p>
        </p:txBody>
      </p:sp>
      <p:pic>
        <p:nvPicPr>
          <p:cNvPr id="471" name="Google Shape;471;p25"/>
          <p:cNvPicPr preferRelativeResize="0"/>
          <p:nvPr/>
        </p:nvPicPr>
        <p:blipFill>
          <a:blip r:embed="rId4">
            <a:extLst>
              <a:ext uri="{28A0092B-C50C-407E-A947-70E740481C1C}">
                <a14:useLocalDpi xmlns:a14="http://schemas.microsoft.com/office/drawing/2010/main" val="0"/>
              </a:ext>
            </a:extLst>
          </a:blip>
          <a:stretch/>
        </p:blipFill>
        <p:spPr>
          <a:xfrm>
            <a:off x="9535849" y="5258587"/>
            <a:ext cx="1400375" cy="1416533"/>
          </a:xfrm>
          <a:prstGeom prst="rect">
            <a:avLst/>
          </a:prstGeom>
          <a:noFill/>
          <a:ln>
            <a:noFill/>
          </a:ln>
        </p:spPr>
      </p:pic>
      <p:pic>
        <p:nvPicPr>
          <p:cNvPr id="8" name="Image 6">
            <a:extLst>
              <a:ext uri="{FF2B5EF4-FFF2-40B4-BE49-F238E27FC236}">
                <a16:creationId xmlns:a16="http://schemas.microsoft.com/office/drawing/2014/main" id="{1C868B68-BBF2-169C-E237-1C0286216D35}"/>
              </a:ext>
            </a:extLst>
          </p:cNvPr>
          <p:cNvPicPr>
            <a:picLocks noChangeAspect="1"/>
          </p:cNvPicPr>
          <p:nvPr/>
        </p:nvPicPr>
        <p:blipFill>
          <a:blip r:embed="rId5"/>
          <a:stretch>
            <a:fillRect/>
          </a:stretch>
        </p:blipFill>
        <p:spPr>
          <a:xfrm rot="822444">
            <a:off x="6375187" y="1261421"/>
            <a:ext cx="1705541" cy="2371118"/>
          </a:xfrm>
          <a:prstGeom prst="rect">
            <a:avLst/>
          </a:prstGeom>
        </p:spPr>
      </p:pic>
      <p:pic>
        <p:nvPicPr>
          <p:cNvPr id="2" name="Google Shape;206;g145e159448a_0_0">
            <a:extLst>
              <a:ext uri="{FF2B5EF4-FFF2-40B4-BE49-F238E27FC236}">
                <a16:creationId xmlns:a16="http://schemas.microsoft.com/office/drawing/2014/main" id="{D8CED84A-7027-573B-58F6-556240DE123F}"/>
              </a:ext>
            </a:extLst>
          </p:cNvPr>
          <p:cNvPicPr preferRelativeResize="0"/>
          <p:nvPr/>
        </p:nvPicPr>
        <p:blipFill>
          <a:blip r:embed="rId6">
            <a:alphaModFix/>
          </a:blip>
          <a:stretch>
            <a:fillRect/>
          </a:stretch>
        </p:blipFill>
        <p:spPr>
          <a:xfrm>
            <a:off x="9535849" y="2904584"/>
            <a:ext cx="3020629" cy="2195589"/>
          </a:xfrm>
          <a:prstGeom prst="rect">
            <a:avLst/>
          </a:prstGeom>
          <a:noFill/>
          <a:ln>
            <a:noFill/>
          </a:ln>
        </p:spPr>
      </p:pic>
    </p:spTree>
    <p:extLst>
      <p:ext uri="{BB962C8B-B14F-4D97-AF65-F5344CB8AC3E}">
        <p14:creationId xmlns:p14="http://schemas.microsoft.com/office/powerpoint/2010/main" val="3417491243"/>
      </p:ext>
    </p:extLst>
  </p:cSld>
  <p:clrMapOvr>
    <a:masterClrMapping/>
  </p:clrMapOvr>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1881</TotalTime>
  <Words>3242</Words>
  <Application>Microsoft Office PowerPoint</Application>
  <PresentationFormat>Widescreen</PresentationFormat>
  <Paragraphs>191</Paragraphs>
  <Slides>8</Slides>
  <Notes>8</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8</vt:i4>
      </vt:variant>
    </vt:vector>
  </HeadingPairs>
  <TitlesOfParts>
    <vt:vector size="21" baseType="lpstr">
      <vt:lpstr>HelveticaNeue-Medium-Identity-H</vt:lpstr>
      <vt:lpstr>HelveticaNeue-Light-Identity-H</vt:lpstr>
      <vt:lpstr>Arial</vt:lpstr>
      <vt:lpstr>Ink Free</vt:lpstr>
      <vt:lpstr>Symbol</vt:lpstr>
      <vt:lpstr>Helvetica Neue</vt:lpstr>
      <vt:lpstr>Calibri</vt:lpstr>
      <vt:lpstr>HelveticaNeue-LightItalic-Identity-H</vt:lpstr>
      <vt:lpstr>Wingdings</vt:lpstr>
      <vt:lpstr>HelveticaNeue-Bold-Identity-H</vt:lpstr>
      <vt:lpstr>CMSY9</vt:lpstr>
      <vt:lpstr>Times New Roman</vt:lpstr>
      <vt:lpstr>Office Theme</vt:lpstr>
      <vt:lpstr>Standards Minimums pour la Protection de l’Enfance dans l’Action Humanitaire. - SMPE -</vt:lpstr>
      <vt:lpstr>But des Standards </vt:lpstr>
      <vt:lpstr>PowerPoint Presentation</vt:lpstr>
      <vt:lpstr>Introduction générale au Standard 10</vt:lpstr>
      <vt:lpstr>PowerPoint Presentation</vt:lpstr>
      <vt:lpstr>Santé mentale et soutien psychosocial: Pyramide des services</vt:lpstr>
      <vt:lpstr>Exemples de la Région</vt:lpstr>
      <vt:lpstr>Vous avez besoin de plus que  la version papier?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Colleen Fitzgerald</dc:creator>
  <cp:lastModifiedBy>Joanna Wedge</cp:lastModifiedBy>
  <cp:revision>144</cp:revision>
  <dcterms:created xsi:type="dcterms:W3CDTF">2017-12-20T18:51:03Z</dcterms:created>
  <dcterms:modified xsi:type="dcterms:W3CDTF">2022-12-07T18:20:16Z</dcterms:modified>
</cp:coreProperties>
</file>