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62" autoAdjust="0"/>
    <p:restoredTop sz="83401" autoAdjust="0"/>
  </p:normalViewPr>
  <p:slideViewPr>
    <p:cSldViewPr snapToGrid="0">
      <p:cViewPr varScale="1">
        <p:scale>
          <a:sx n="101" d="100"/>
          <a:sy n="101" d="100"/>
        </p:scale>
        <p:origin x="1432" y="19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3fwokq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11</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11: الأطفال المرتبطون مع القوات أو الجماعات المسلحة</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التعريف: </a:t>
            </a:r>
            <a:r>
              <a:rPr lang="ar-SA" sz="1800" dirty="0">
                <a:effectLst/>
                <a:ea typeface="Calibri" panose="020F0502020204030204" pitchFamily="34" charset="0"/>
                <a:cs typeface="Simplified Arabic" panose="02020603050405020304" pitchFamily="18" charset="-78"/>
              </a:rPr>
              <a:t>يشير مطلح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التجنيد" إلى الالتحاق الإلزامي أو القسري أو غير القسري لأي طفل في أي قوّة أو جماعة مسلّحة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يؤدي تجنيد واستخدام الأطفال إلى حرمانهم من حقوقهم، وإلى عواقب سلبية فورية وطويلة الأمد على صحة الأطفال، والعائلات، والمجتمعات المحلّية، من النواحي الاجتماعية الاقتصادية، والنفسية الاجتماعية، والجسدية</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وكثيراً ما يجبَر الأطفال</a:t>
            </a:r>
            <a:r>
              <a:rPr lang="ar-LB" sz="1800" dirty="0">
                <a:effectLst/>
                <a:ea typeface="Calibri" panose="020F0502020204030204" pitchFamily="34" charset="0"/>
                <a:cs typeface="Simplified Arabic" panose="02020603050405020304" pitchFamily="18" charset="-78"/>
              </a:rPr>
              <a:t> المستخدمون أو المجندون في القوات أو الجماعات المسلحة، ومنهم الفتيات،</a:t>
            </a:r>
            <a:r>
              <a:rPr lang="ar-SA" sz="1800" dirty="0">
                <a:effectLst/>
                <a:ea typeface="Calibri" panose="020F0502020204030204" pitchFamily="34" charset="0"/>
                <a:cs typeface="Simplified Arabic" panose="02020603050405020304" pitchFamily="18" charset="-78"/>
              </a:rPr>
              <a:t> على رؤية واختبار وارتكاب أفعال الإساءة، أو الاستغلال، أو العنف</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وتجنيد واستخدام الأطفال من قبل القوات أو الجماعات المسلحة يشكلان انتهاكًا جسيمًا لحقوق الطفل والقانون الإنساني الدولي.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يتعين على الجهات الفاعلة في المجال الإنساني أن يتخذوا الإجراءات لمنع تجنيد واستخدام الأطفال ولمعالجة التبعات السلبية الفورية والطويلة الأجل على الأطفال والعائلات والمجتمعات المحلية، من خلال برامج إعادة الدمج المجتمعية المتعددة القطاعات، ومن خلال المناصرة من أجل تسريح جميع الأطفال المرتبطين. ويدعو هذا المعيار إلى التركيز على </a:t>
            </a:r>
            <a:r>
              <a:rPr lang="ar-LB" sz="1200" b="1" dirty="0">
                <a:effectLst/>
                <a:ea typeface="Calibri" panose="020F0502020204030204" pitchFamily="34" charset="0"/>
                <a:cs typeface="Simplified Arabic" panose="02020603050405020304" pitchFamily="18" charset="-78"/>
              </a:rPr>
              <a:t>الوقاية</a:t>
            </a:r>
            <a:r>
              <a:rPr lang="ar-LB" sz="1200" dirty="0">
                <a:effectLst/>
                <a:ea typeface="Calibri" panose="020F0502020204030204" pitchFamily="34" charset="0"/>
                <a:cs typeface="Simplified Arabic" panose="02020603050405020304" pitchFamily="18" charset="-78"/>
              </a:rPr>
              <a:t> المتمحورة حول الطفل، لا سيما حمايتهم من التجنيد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الوقاية]</a:t>
            </a:r>
            <a:r>
              <a:rPr lang="ar-SY" sz="1200" dirty="0">
                <a:solidFill>
                  <a:srgbClr val="000000"/>
                </a:solidFill>
                <a:effectLst/>
                <a:ea typeface="Calibri" panose="020F0502020204030204" pitchFamily="34" charset="0"/>
                <a:cs typeface="Simplified Arabic" panose="02020603050405020304" pitchFamily="18" charset="-78"/>
              </a:rPr>
              <a:t> </a:t>
            </a: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ea typeface="Calibri" panose="020F0502020204030204" pitchFamily="34" charset="0"/>
                <a:cs typeface="Simplified Arabic" panose="02020603050405020304" pitchFamily="18" charset="-78"/>
              </a:rPr>
              <a:t>أمثلة عن مسببات ارتباط الأطفال بالقوات أو الجماعات المسلحة: </a:t>
            </a:r>
            <a:r>
              <a:rPr lang="ar-LB" sz="1200" dirty="0">
                <a:effectLst/>
                <a:ea typeface="Calibri" panose="020F0502020204030204" pitchFamily="34" charset="0"/>
                <a:cs typeface="Simplified Arabic" panose="02020603050405020304" pitchFamily="18" charset="-78"/>
              </a:rPr>
              <a:t>قلة وجود حماية الطفل والجهات الفاعلة في المجال الإنساني وموظفي الأمن؛ الهيكليات المجتمعية الضعيفة؛ قلة الإشراف والرعاية الوالديَين؛ الآثار الاقتصادية للأزمة التي تدفع الطفال إلى البحث عن الغذاء، أو السلع الأساسية، أو فرص كسب الرزق؛ قلة إمكانية الوصول إلى خدمات الدعم...</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   المناصرة: </a:t>
            </a:r>
            <a:r>
              <a:rPr lang="ar-SA" sz="1800" dirty="0">
                <a:effectLst/>
                <a:ea typeface="Calibri" panose="020F0502020204030204" pitchFamily="34" charset="0"/>
                <a:cs typeface="Simplified Arabic" panose="02020603050405020304" pitchFamily="18" charset="-78"/>
              </a:rPr>
              <a:t>حيث لا يوجد قانون وطني يحظر تجنيد الأطفال واستخدامهم حتى الآن، يجب المناصرة لمثل هذا التشريع</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أمّا حيث يكون تجنيد الأطفال واستخدامهم محظورَين، فيجب تشجيع السلطات والجهات المعنية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بما في ذلك القوّات أو الجماعات المسلّحة حيثما يكون ذلك ملائمًا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على الوفاء بواجباتها القانونية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ويتعين على جميع الجهات الأطراف في النزاع أن تضع حدًأ لتجنيد واستخدام الأطفال في النزاعات المسلحةن وأن تقوم بتسريح جميع الفتيات والفتيان وتسليمهم إلى سلطات حماية الطفل في الحال وبدون أي شروط مسبقة.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يشير هذا المعيار إلى ضرورة إنشاء ودعم خدمات إدارة الحالات، والتحري عن الأطفال وتحديد هويتهم والتحقق من عمرهم وتوثيق معلوماتهم؛ وتوفير المعلومات عن خدمات الدعم المتاحة؛ ومتابعة عمليات التسريح أو فك الارتباط؛ والعمل على التتبع وإعادة لم الشمل؛ ودعم إعادة الدمج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a:t>
            </a:r>
            <a:r>
              <a:rPr lang="ar-LB" sz="1200" b="1" i="0" dirty="0">
                <a:latin typeface="Arial"/>
                <a:ea typeface="Arial"/>
                <a:cs typeface="Arial"/>
                <a:sym typeface="Arial"/>
              </a:rPr>
              <a:t>إدارة الحالات</a:t>
            </a:r>
            <a:r>
              <a:rPr lang="ar-LB" sz="1200" i="0" dirty="0">
                <a:latin typeface="Arial"/>
                <a:ea typeface="Arial"/>
                <a:cs typeface="Arial"/>
                <a:sym typeface="Arial"/>
              </a:rPr>
              <a:t>]</a:t>
            </a:r>
            <a:r>
              <a:rPr lang="ar-SY" sz="1200" dirty="0">
                <a:solidFill>
                  <a:srgbClr val="000000"/>
                </a:solidFill>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ما هي </a:t>
            </a:r>
            <a:r>
              <a:rPr lang="ar-LB" sz="1200" dirty="0">
                <a:latin typeface="Ink Free" panose="03080402000500000000" pitchFamily="66" charset="0"/>
              </a:rPr>
              <a:t>الأدوار المختلفة التي يًستخدَم لأجلها الأطفال في القوات أو الجماعات المسلحة؟</a:t>
            </a:r>
            <a:r>
              <a:rPr lang="en-US" sz="1200" dirty="0">
                <a:latin typeface="Ink Free" panose="03080402000500000000" pitchFamily="66" charset="0"/>
              </a:rPr>
              <a:t> </a:t>
            </a:r>
            <a:endParaRPr lang="ar-LB" sz="1200" dirty="0">
              <a:latin typeface="Ink Free" panose="03080402000500000000" pitchFamily="66" charset="0"/>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dirty="0">
                <a:effectLst/>
                <a:latin typeface="Ink Free" panose="03080402000500000000" pitchFamily="66" charset="0"/>
                <a:cs typeface="Simplified Arabic" panose="02020603050405020304" pitchFamily="18" charset="-78"/>
              </a:rPr>
              <a:t>يتم استخدام الأطفال في القوات أو الجماعات المسلحة ليقوموا بأدوار مختلفة. و</a:t>
            </a:r>
            <a:r>
              <a:rPr lang="ar-SA" sz="1200" dirty="0">
                <a:effectLst/>
                <a:ea typeface="Calibri" panose="020F0502020204030204" pitchFamily="34" charset="0"/>
                <a:cs typeface="Simplified Arabic" panose="02020603050405020304" pitchFamily="18" charset="-78"/>
              </a:rPr>
              <a:t>كثيراً ما يجبَر</a:t>
            </a:r>
            <a:r>
              <a:rPr lang="ar-LB" sz="1200" dirty="0">
                <a:effectLst/>
                <a:ea typeface="Calibri" panose="020F0502020204030204" pitchFamily="34" charset="0"/>
                <a:cs typeface="Simplified Arabic" panose="02020603050405020304" pitchFamily="18" charset="-78"/>
              </a:rPr>
              <a:t> هؤلاء </a:t>
            </a:r>
            <a:r>
              <a:rPr lang="ar-SA" sz="1200" dirty="0">
                <a:effectLst/>
                <a:ea typeface="Calibri" panose="020F0502020204030204" pitchFamily="34" charset="0"/>
                <a:cs typeface="Simplified Arabic" panose="02020603050405020304" pitchFamily="18" charset="-78"/>
              </a:rPr>
              <a:t>الأطفال</a:t>
            </a:r>
            <a:r>
              <a:rPr lang="ar-LB"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على رؤية واختبار وارتكاب أفعال الإساءة، أو الاستغلال، أو العنف</a:t>
            </a:r>
            <a:r>
              <a:rPr lang="ar-SY" sz="1200" dirty="0">
                <a:effectLst/>
                <a:ea typeface="Calibri" panose="020F0502020204030204" pitchFamily="34" charset="0"/>
                <a:cs typeface="Simplified Arabic" panose="02020603050405020304" pitchFamily="18" charset="-78"/>
              </a:rPr>
              <a:t>.</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dirty="0">
                <a:effectLst/>
                <a:cs typeface="Simplified Arabic" panose="02020603050405020304" pitchFamily="18" charset="-78"/>
              </a:rPr>
              <a:t>ويمكن استخدامهم للأدوار التالية:</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مقاتلون</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لآغراض جنسية</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حراس في نقاط التفتيش أو السجون</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طباخون أو عاملون في المنازل</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زارعو ألغام</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جواسيس</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دروع بشرية</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حمالون</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انتحاريون</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dirty="0">
                <a:effectLst/>
                <a:cs typeface="Simplified Arabic" panose="02020603050405020304" pitchFamily="18" charset="-78"/>
              </a:rPr>
              <a:t>لأغراض أخرى يتم تكييفها بحسب سياقكم</a:t>
            </a: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11 على ما يلي: </a:t>
            </a:r>
            <a:r>
              <a:rPr lang="ar-LB" sz="1200" b="0" i="1" u="none" strike="noStrike" baseline="0" dirty="0">
                <a:latin typeface="Calibri"/>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تتمّ حماية جميع الأطفال من التجنيد والاستخدام من قبل القوّات أو الجماعات المسلّحة، ويتمّ إطلاق سراحهم، وإعادة دمجهم في المجتمع بعد تجنيدهم واستخدامهم في جميع سياقات النزاع المسلّح.</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التعامل مع الأطفال الذين كانوا مرتبطين سابقًا مع الجماعات المسلّحة على أنهم ضحايا انتهاكات حقوق إنسان</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وينبغي </a:t>
            </a:r>
            <a:r>
              <a:rPr lang="ar-SA" sz="1800" dirty="0">
                <a:solidFill>
                  <a:srgbClr val="000000"/>
                </a:solidFill>
                <a:effectLst/>
                <a:ea typeface="Calibri" panose="020F0502020204030204" pitchFamily="34" charset="0"/>
                <a:cs typeface="Simplified Arabic" panose="02020603050405020304" pitchFamily="18" charset="-78"/>
              </a:rPr>
              <a:t>حمايتهم من التعرض للاحتجاز، أو التحقيق، أو المحاكمة، أو التعذيب، أو سوء المعاملة؛</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إطلاق سراحهم في حال كانوا محتجزين</a:t>
            </a:r>
            <a:endParaRPr lang="ar-LB" sz="1800" dirty="0">
              <a:solidFill>
                <a:srgbClr val="000000"/>
              </a:solidFill>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بالنسبة إلى </a:t>
            </a:r>
            <a:r>
              <a:rPr lang="ar-SA" sz="1800" dirty="0">
                <a:effectLst/>
                <a:ea typeface="Calibri" panose="020F0502020204030204" pitchFamily="34" charset="0"/>
                <a:cs typeface="Simplified Arabic" panose="02020603050405020304" pitchFamily="18" charset="-78"/>
              </a:rPr>
              <a:t>الأطفال الذين تتخطى أعمارهم سن المسؤولية الجنائية، والذين يُزعم أنهم ارتكبوا جرائم أثناء ارتباطهم مع القوّات أو الجماعات المسلّحة، </a:t>
            </a:r>
            <a:r>
              <a:rPr lang="ar-LB" sz="1800" dirty="0">
                <a:effectLst/>
                <a:ea typeface="Calibri" panose="020F0502020204030204" pitchFamily="34" charset="0"/>
                <a:cs typeface="Simplified Arabic" panose="02020603050405020304" pitchFamily="18" charset="-78"/>
              </a:rPr>
              <a:t>ينبغي </a:t>
            </a:r>
            <a:r>
              <a:rPr lang="ar-SA" sz="1800" dirty="0">
                <a:effectLst/>
                <a:ea typeface="Calibri" panose="020F0502020204030204" pitchFamily="34" charset="0"/>
                <a:cs typeface="Simplified Arabic" panose="02020603050405020304" pitchFamily="18" charset="-78"/>
              </a:rPr>
              <a:t>تشجيع بدائل الاحتجاز </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ولكن، لا ينبغي احتجازهم إلّا وفقًا للمعايير الدولية لقضاء الأحداث</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بدون خلق وصمة العار، ينبغي على أعضاء المجتمع المحلّي الرئيسيين وعلى المجموعات تحديد واستهداف أي أطفال لديهم قابلية التعرض للانفصال عن عائلاتهم، أو للتجنيد، أو لإعادة التجنيد</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ويتعين على برامج الدعم والمساعدة الاجتماعية للوقاية أن تشجع لمّ شمل العائلة</a:t>
            </a:r>
            <a:endParaRPr lang="ar-LB" sz="1800" dirty="0">
              <a:effectLst/>
              <a:ea typeface="Calibri" panose="020F0502020204030204" pitchFamily="34" charset="0"/>
              <a:cs typeface="Simplified Arabic" panose="02020603050405020304" pitchFamily="18" charset="-78"/>
            </a:endParaRP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تسريح جميع الأطفال المرتبطين مع القوّات أو الجماعات المسلّحة في الحال وبدون أي شروط مسبقة، حتى أثناء النزاعات المسلّحة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بدون أن</a:t>
            </a:r>
            <a:r>
              <a:rPr lang="ar-SA" sz="1800" dirty="0">
                <a:effectLst/>
                <a:ea typeface="Calibri" panose="020F0502020204030204" pitchFamily="34" charset="0"/>
                <a:cs typeface="Simplified Arabic" panose="02020603050405020304" pitchFamily="18" charset="-78"/>
              </a:rPr>
              <a:t> يكون</a:t>
            </a:r>
            <a:r>
              <a:rPr lang="ar-LB" sz="1800" dirty="0">
                <a:effectLst/>
                <a:ea typeface="Calibri" panose="020F0502020204030204" pitchFamily="34" charset="0"/>
                <a:cs typeface="Simplified Arabic" panose="02020603050405020304" pitchFamily="18" charset="-78"/>
              </a:rPr>
              <a:t> ذلك</a:t>
            </a:r>
            <a:r>
              <a:rPr lang="ar-SA" sz="1800" dirty="0">
                <a:effectLst/>
                <a:ea typeface="Calibri" panose="020F0502020204030204" pitchFamily="34" charset="0"/>
                <a:cs typeface="Simplified Arabic" panose="02020603050405020304" pitchFamily="18" charset="-78"/>
              </a:rPr>
              <a:t> رهنًا ب</a:t>
            </a:r>
            <a:r>
              <a:rPr lang="ar-LB" sz="1800" dirty="0">
                <a:effectLst/>
                <a:ea typeface="Calibri" panose="020F0502020204030204" pitchFamily="34" charset="0"/>
                <a:cs typeface="Simplified Arabic" panose="02020603050405020304" pitchFamily="18" charset="-78"/>
              </a:rPr>
              <a:t>توقف الأعمال العدوانية أو إعلان السلام (أو أي شروط أخرى)</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جميع الأطفال الذين يتركون القوات أو الجماعات المسلحة ينبغي أن يتلقوا خدمات الصحة والتعليم والدعم النفسي الاجتماعي. </a:t>
            </a:r>
            <a:r>
              <a:rPr lang="ar-SA" sz="1800" dirty="0">
                <a:effectLst/>
                <a:ea typeface="Calibri" panose="020F0502020204030204" pitchFamily="34" charset="0"/>
                <a:cs typeface="Simplified Arabic" panose="02020603050405020304" pitchFamily="18" charset="-78"/>
              </a:rPr>
              <a:t>قد يكون الأطفال بحاجة إلى ملابس أو لوازم النظافة الصحية عند تركهم القوّة أو الجماعة المسلّحة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لذلك، ينبغي توفير تلك الأشياء بحسب المعايير الثقافية والسياقية والعائلية/المجتمعية المقبولة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غير أن تقديم المساعدة النقدية أو بالقسائم للأطفال الذين كانوا مرتبطين سابقًا مع القوّات أو الجماعات المسلّحة، هو أمر لا يوصى به، لأنه يمكن أن يصير عامل جذب لغيرهم من الأطفال والعائلات</a:t>
            </a:r>
            <a:r>
              <a:rPr lang="ar-SY" sz="1800" dirty="0">
                <a:effectLst/>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rPr>
              <a:t>  </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إجراءات الوقاية الممكنة:</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برامج ودورات تدريبية تعليمية ومهنية</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فرص توليد الدخل</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إمكانية الوصول إلى الحماية الاجتماعية وفرص كسب الرزق</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دعم برامج االتغذية في المدارس</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الدعم على مستوى الأفراد أو العائلات أو المجتمعات المحلية من خلال خدمات مكيفة لإدارة الحالات أو الدعم النفسي الاجتماعي للأطفال المعرضين لخطر التجنيد أو المرين خلال فترة إعادة الدمج. </a:t>
            </a:r>
          </a:p>
          <a:p>
            <a:pPr marL="285750" marR="0" lvl="0" indent="-285750" algn="r" defTabSz="914400" rtl="1" eaLnBrk="1" fontAlgn="auto" latinLnBrk="0" hangingPunct="1">
              <a:lnSpc>
                <a:spcPct val="100000"/>
              </a:lnSpc>
              <a:spcBef>
                <a:spcPts val="0"/>
              </a:spcBef>
              <a:spcAft>
                <a:spcPts val="0"/>
              </a:spcAft>
              <a:buClr>
                <a:schemeClr val="dk1"/>
              </a:buClr>
              <a:buSzPts val="1200"/>
              <a:buFontTx/>
              <a:buChar char="-"/>
              <a:tabLst/>
              <a:defRPr/>
            </a:pPr>
            <a:r>
              <a:rPr lang="ar-LB" sz="1800" dirty="0">
                <a:effectLst/>
                <a:latin typeface="Calibri" panose="020F0502020204030204" pitchFamily="34" charset="0"/>
                <a:ea typeface="Calibri" panose="020F0502020204030204" pitchFamily="34" charset="0"/>
              </a:rPr>
              <a:t>المساعدة المادية (بعد تقييم والحد من مخاطر وصمة العار أو الأذى غير المتعمد)  </a:t>
            </a:r>
            <a:endParaRPr lang="en-US" sz="1800" dirty="0">
              <a:effectLst/>
              <a:latin typeface="Calibri" panose="020F0502020204030204" pitchFamily="34" charset="0"/>
              <a:ea typeface="Calibri" panose="020F050202020403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a:t>
            </a:r>
            <a:r>
              <a:rPr lang="ar-SA" sz="1800" dirty="0">
                <a:effectLst/>
                <a:ea typeface="Calibri" panose="020F0502020204030204" pitchFamily="34" charset="0"/>
                <a:cs typeface="Simplified Arabic" panose="02020603050405020304" pitchFamily="18" charset="-78"/>
              </a:rPr>
              <a:t>مكن للعملية المستمرة للتحري، وتحديد الهوية، والتحقق من العمر، أن تحدد وجود أطفال بين صفوف القوّات أو الجماعات المسلّحة</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يجب القيام بالتوثيق الفوري للأطفال فور خروجهم من القوّات أو الجماعات المسلّحة باستخدام تقنيات المقابلات الصديقة للطفل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توفير فريق مختلط من العاملين على الحالات الذكور والإناث</a:t>
            </a:r>
            <a:r>
              <a:rPr lang="ar-LB" sz="1800" dirty="0">
                <a:effectLst/>
                <a:ea typeface="Calibri" panose="020F0502020204030204" pitchFamily="34" charset="0"/>
                <a:cs typeface="Simplified Arabic" panose="02020603050405020304" pitchFamily="18" charset="-78"/>
              </a:rPr>
              <a:t>.</a:t>
            </a:r>
          </a:p>
          <a:p>
            <a:pPr algn="r" rtl="1">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التسريح وخدمات الطوارئ: المأوى، والغذاء، والرعاية الصحية، وغيرها من اللوازم والخدمات للأطفال الذين يخرجون من الجماعات المسلحة ولم يتم لم شملهم بعائلاتهم بعدن أو يعيشون في وضع عائلي. </a:t>
            </a:r>
          </a:p>
          <a:p>
            <a:pPr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ينبغي أن يكون بمقدور الكثير من الأطفال العودة إلى عائلاتهم ومجتمعاتهم المحلّية، أو أن يتم دمجهم في رعاية أسرية بعد تسريحهم بفترة قصيرة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أمّا الأطفال الذين لن يتمكنوا من العودة إلى عائلاتهم، أو الذين تكون عائلاتهم بحاجة إلى تتبّع، فينبغي توفير الرعاية المؤقتة لهم</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ينبغي إعطاء الأولوية للرعاية العائلية المؤقتة قبل الرعاية المؤسسية كمراكز العبور/الرعاية المؤقتة</a:t>
            </a:r>
            <a:r>
              <a:rPr lang="ar-LB" sz="1800" dirty="0">
                <a:effectLst/>
                <a:ea typeface="Calibri" panose="020F0502020204030204" pitchFamily="34" charset="0"/>
                <a:cs typeface="Simplified Arabic" panose="02020603050405020304" pitchFamily="18" charset="-78"/>
              </a:rPr>
              <a:t>.</a:t>
            </a:r>
          </a:p>
          <a:p>
            <a:pPr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تخفف تجهيزات لمّ شمل الأطفال من التعرض لمخاطر التمييز، والعنف، وإعادة التجنيد، والتهديدات بهذه الأمور</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وقبل عملية لمّ الشمل، يتعيّن على العاملين على الحالات تقييم استعداد العائلات وقدرتها على قبول أي طفل، وتحديد ما إذا كان لمّ الشمل </a:t>
            </a:r>
            <a:r>
              <a:rPr lang="ar-SA" sz="1800" u="sng" dirty="0">
                <a:solidFill>
                  <a:srgbClr val="0563C1"/>
                </a:solidFill>
                <a:effectLst/>
                <a:ea typeface="Calibri" panose="020F0502020204030204" pitchFamily="34" charset="0"/>
                <a:cs typeface="Simplified Arabic" panose="02020603050405020304" pitchFamily="18" charset="-78"/>
                <a:hlinkClick r:id="rId3"/>
              </a:rPr>
              <a:t>يصب في مصالح الطفل</a:t>
            </a:r>
            <a:r>
              <a:rPr lang="ar-SA" sz="1800" u="sng" dirty="0">
                <a:solidFill>
                  <a:srgbClr val="0563C1"/>
                </a:solidFill>
                <a:effectLst/>
                <a:ea typeface="Calibri" panose="020F0502020204030204" pitchFamily="34" charset="0"/>
                <a:cs typeface="Simplified Arabic" panose="02020603050405020304" pitchFamily="18" charset="-78"/>
              </a:rPr>
              <a:t> الفضلى</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تسعى أنشطة إعادة الإدماج إلى المساعدة على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أن يُنقَل الأطفال من البيئة العسكرية ويطوروا حياة منتجة داخل المجتمعات المحلّية، و(ب</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أن ينظر أفراد المجتمع المحلّي إلى الأطفال المسرحين وأن يعاملوهم مثلهم مثل الأطفال الآخرين</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ينبغي أن تكون عملية إعادة الإدماج مُركزة على احتياجات الأفراد وقائمة على المجتمع المحلّي</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يمكن أن تتضمن إعادة الإدماج على المستوى المجتمعي أنشطة بناء السلام والوئام الاجتماعي، وزيادة الوعي وتغيير السلوك، والمبادرات التعليمية والاجتماعية الاقتصادية على المستوى المجتمع المحلّي بكامله</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algn="r" rtl="1">
              <a:buFont typeface="Arial" panose="020B0604020202020204" pitchFamily="34" charset="0"/>
              <a:buChar char="•"/>
            </a:pPr>
            <a:endParaRPr lang="ar-LB" sz="1800" dirty="0">
              <a:effectLst/>
              <a:ea typeface="Calibri" panose="020F0502020204030204" pitchFamily="34" charset="0"/>
              <a:cs typeface="Simplified Arabic" panose="02020603050405020304" pitchFamily="18" charset="-78"/>
            </a:endParaRPr>
          </a:p>
          <a:p>
            <a:pPr marL="228600" indent="0" algn="r" rtl="1">
              <a:buFont typeface="Arial" panose="020B0604020202020204" pitchFamily="34" charset="0"/>
              <a:buNone/>
            </a:pPr>
            <a:r>
              <a:rPr lang="ar-LB" sz="1800" dirty="0">
                <a:effectLst/>
                <a:ea typeface="Calibri" panose="020F0502020204030204" pitchFamily="34" charset="0"/>
                <a:cs typeface="Simplified Arabic" panose="02020603050405020304" pitchFamily="18" charset="-78"/>
              </a:rPr>
              <a:t>تدخلات خاصة بالطفل متعلقة بالتجريد من السلاح وفك التعبئة وإعادة الدمج</a:t>
            </a:r>
          </a:p>
          <a:p>
            <a:pPr marL="400050" indent="-171450" algn="r" rtl="1">
              <a:buFontTx/>
              <a:buChar char="-"/>
            </a:pPr>
            <a:r>
              <a:rPr lang="ar-LB" dirty="0">
                <a:latin typeface="Times New Roman" panose="02020603050405020304" pitchFamily="18" charset="0"/>
              </a:rPr>
              <a:t>التوعية عن الحقوق والواجبات</a:t>
            </a:r>
          </a:p>
          <a:p>
            <a:pPr marL="400050" indent="-171450" algn="r" rtl="1">
              <a:buFontTx/>
              <a:buChar char="-"/>
            </a:pPr>
            <a:r>
              <a:rPr lang="ar-LB" dirty="0">
                <a:latin typeface="Times New Roman" panose="02020603050405020304" pitchFamily="18" charset="0"/>
              </a:rPr>
              <a:t>التعامل مع الأطفال ومقدمي الرعاية والمجتمعات المحلية</a:t>
            </a:r>
          </a:p>
          <a:p>
            <a:pPr marL="400050" indent="-171450" algn="r" rtl="1">
              <a:buFontTx/>
              <a:buChar char="-"/>
            </a:pPr>
            <a:r>
              <a:rPr lang="ar-LB" dirty="0">
                <a:latin typeface="Times New Roman" panose="02020603050405020304" pitchFamily="18" charset="0"/>
              </a:rPr>
              <a:t>إدارة الحالات الشاملة: ضمان تنفيذ استجابة شاملة للأطفال المرتبطين بالقوات او الجماعات المسلحة، من خلال توفير دعم مصمم خصيصًا لهذا الغرض ورصد احتياجات الأطفال</a:t>
            </a:r>
          </a:p>
          <a:p>
            <a:pPr marL="400050" indent="-171450" algn="r" rtl="1">
              <a:buFontTx/>
              <a:buChar char="-"/>
            </a:pPr>
            <a:r>
              <a:rPr lang="ar-LB" dirty="0">
                <a:latin typeface="Times New Roman" panose="02020603050405020304" pitchFamily="18" charset="0"/>
              </a:rPr>
              <a:t>الدعم النفسي الاجتماعي المهم وغيره من أشكال الرعاية الشاملة: ضمن المساحات الصديقة للطفل والمدارس ومن خلال اللجان المجتمعية لحماية الطفل</a:t>
            </a:r>
          </a:p>
          <a:p>
            <a:pPr marL="400050" indent="-171450" algn="r" rtl="1">
              <a:buFontTx/>
              <a:buChar char="-"/>
            </a:pPr>
            <a:r>
              <a:rPr lang="ar-LB" dirty="0">
                <a:latin typeface="Times New Roman" panose="02020603050405020304" pitchFamily="18" charset="0"/>
              </a:rPr>
              <a:t>إعادة الدمج الاجتماعية والاقتصادية الآمنة: الالتحاق بالمدارس الرسمية (الابتدائية والثانوية)، والمشورة العائلية، والمعاينات الطبية، والتواصل المجتمعي، والزيارات المنزلية؛ والتدريب المهني الرسمي (الخياطة، والنجارة، واستخدام المعادن، والكهرباء، إلخ)، والدورات التدريبية التقنية (الأعمال، الزراعة، إلخ)، والأعمال التجارية الصغيرة لزيادة دخل الأسرةن وأنشة توليد الدخل. </a:t>
            </a:r>
            <a:endParaRPr lang="fr-FR" dirty="0">
              <a:latin typeface="Times New Roman" panose="02020603050405020304" pitchFamily="18" charset="0"/>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2210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11</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DACE02F4-FF69-289F-0446-A6ACA4B0E483}"/>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113497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4.jpeg"/><Relationship Id="rId4" Type="http://schemas.openxmlformats.org/officeDocument/2006/relationships/image" Target="../media/image23.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49162"/>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11</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283126" y="1571019"/>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endParaRPr lang="en-US" dirty="0">
              <a:solidFill>
                <a:schemeClr val="bg2"/>
              </a:solidFill>
              <a:latin typeface="Helvetica Neue" panose="020B0604020202020204" charset="0"/>
            </a:endParaRPr>
          </a:p>
          <a:p>
            <a:pPr marL="342900" indent="-342900" algn="r" rtl="1">
              <a:buClr>
                <a:schemeClr val="accent3"/>
              </a:buClr>
              <a:buSzPct val="100000"/>
            </a:pPr>
            <a:r>
              <a:rPr lang="ar-LB" dirty="0">
                <a:solidFill>
                  <a:schemeClr val="bg2"/>
                </a:solidFill>
                <a:latin typeface="Helvetica Neue" panose="020B0604020202020204" charset="0"/>
                <a:ea typeface="Arial"/>
                <a:cs typeface="Arial"/>
                <a:sym typeface="Arial"/>
              </a:rPr>
              <a:t>التركيز على الوقاية من التجنيد المتمحورة حول الطفل</a:t>
            </a:r>
          </a:p>
          <a:p>
            <a:pPr marL="342900" indent="-342900" algn="r" rtl="1">
              <a:buClr>
                <a:schemeClr val="accent3"/>
              </a:buClr>
              <a:buSzPct val="100000"/>
            </a:pPr>
            <a:r>
              <a:rPr lang="ar-LB" dirty="0">
                <a:solidFill>
                  <a:schemeClr val="bg2"/>
                </a:solidFill>
                <a:latin typeface="Helvetica Neue" panose="020B0604020202020204" charset="0"/>
                <a:ea typeface="Arial"/>
                <a:cs typeface="Arial"/>
                <a:sym typeface="Arial"/>
              </a:rPr>
              <a:t>برامج إعادة الدمج المجتمعية المتعددة القطاعات</a:t>
            </a:r>
          </a:p>
          <a:p>
            <a:pPr marL="342900" indent="-342900" algn="r" rtl="1">
              <a:buClr>
                <a:schemeClr val="accent3"/>
              </a:buClr>
              <a:buSzPct val="100000"/>
            </a:pPr>
            <a:r>
              <a:rPr lang="ar-LB" dirty="0">
                <a:solidFill>
                  <a:schemeClr val="bg2"/>
                </a:solidFill>
                <a:latin typeface="Helvetica Neue" panose="020B0604020202020204" charset="0"/>
                <a:ea typeface="Arial"/>
                <a:cs typeface="Arial"/>
                <a:sym typeface="Arial"/>
              </a:rPr>
              <a:t>المناصرة </a:t>
            </a:r>
          </a:p>
        </p:txBody>
      </p:sp>
      <p:sp>
        <p:nvSpPr>
          <p:cNvPr id="8" name="ZoneTexte 7">
            <a:extLst>
              <a:ext uri="{FF2B5EF4-FFF2-40B4-BE49-F238E27FC236}">
                <a16:creationId xmlns:a16="http://schemas.microsoft.com/office/drawing/2014/main" id="{0EC33DF6-2955-4AAC-A461-4F75DED12DAE}"/>
              </a:ext>
            </a:extLst>
          </p:cNvPr>
          <p:cNvSpPr txBox="1"/>
          <p:nvPr/>
        </p:nvSpPr>
        <p:spPr>
          <a:xfrm>
            <a:off x="5621134" y="4896444"/>
            <a:ext cx="4322432" cy="1384995"/>
          </a:xfrm>
          <a:prstGeom prst="rect">
            <a:avLst/>
          </a:prstGeom>
          <a:noFill/>
        </p:spPr>
        <p:txBody>
          <a:bodyPr wrap="square">
            <a:spAutoFit/>
          </a:bodyPr>
          <a:lstStyle/>
          <a:p>
            <a:pPr algn="r" rtl="1"/>
            <a:r>
              <a:rPr lang="ar-LB" sz="2800" dirty="0">
                <a:latin typeface="Ink Free" panose="03080402000500000000" pitchFamily="66" charset="0"/>
              </a:rPr>
              <a:t>ما هي الأدوار المختلفة التي يًستخدَم لأجلها الأطفال في القوات أو الجماعات المسلحة؟</a:t>
            </a: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362197" y="5048953"/>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4A035CFC-3AE2-4FA8-8FA6-D0C52E9ECB14}"/>
              </a:ext>
            </a:extLst>
          </p:cNvPr>
          <p:cNvPicPr>
            <a:picLocks noChangeAspect="1"/>
          </p:cNvPicPr>
          <p:nvPr/>
        </p:nvPicPr>
        <p:blipFill>
          <a:blip r:embed="rId6"/>
          <a:stretch>
            <a:fillRect/>
          </a:stretch>
        </p:blipFill>
        <p:spPr>
          <a:xfrm>
            <a:off x="777484" y="2929079"/>
            <a:ext cx="743281" cy="817609"/>
          </a:xfrm>
          <a:prstGeom prst="rect">
            <a:avLst/>
          </a:prstGeom>
        </p:spPr>
      </p:pic>
      <p:pic>
        <p:nvPicPr>
          <p:cNvPr id="14" name="Image 13">
            <a:extLst>
              <a:ext uri="{FF2B5EF4-FFF2-40B4-BE49-F238E27FC236}">
                <a16:creationId xmlns:a16="http://schemas.microsoft.com/office/drawing/2014/main" id="{3AF3323E-1873-4F73-AC4A-EE5F4ACABA5C}"/>
              </a:ext>
            </a:extLst>
          </p:cNvPr>
          <p:cNvPicPr>
            <a:picLocks noChangeAspect="1"/>
          </p:cNvPicPr>
          <p:nvPr/>
        </p:nvPicPr>
        <p:blipFill>
          <a:blip r:embed="rId7"/>
          <a:stretch>
            <a:fillRect/>
          </a:stretch>
        </p:blipFill>
        <p:spPr>
          <a:xfrm>
            <a:off x="2287117" y="4896444"/>
            <a:ext cx="953863" cy="966413"/>
          </a:xfrm>
          <a:prstGeom prst="rect">
            <a:avLst/>
          </a:prstGeom>
        </p:spPr>
      </p:pic>
      <p:pic>
        <p:nvPicPr>
          <p:cNvPr id="15" name="Picture 14">
            <a:extLst>
              <a:ext uri="{FF2B5EF4-FFF2-40B4-BE49-F238E27FC236}">
                <a16:creationId xmlns:a16="http://schemas.microsoft.com/office/drawing/2014/main" id="{4B0D0E1B-4CEA-4AFC-94DD-A2718DDDFF7A}"/>
              </a:ext>
            </a:extLst>
          </p:cNvPr>
          <p:cNvPicPr>
            <a:picLocks noChangeAspect="1"/>
          </p:cNvPicPr>
          <p:nvPr/>
        </p:nvPicPr>
        <p:blipFill>
          <a:blip r:embed="rId8"/>
          <a:stretch>
            <a:fillRect/>
          </a:stretch>
        </p:blipFill>
        <p:spPr>
          <a:xfrm>
            <a:off x="1289461" y="1212741"/>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52928" y="351228"/>
            <a:ext cx="6076521" cy="2507846"/>
          </a:xfrm>
        </p:spPr>
        <p:txBody>
          <a:bodyPr>
            <a:normAutofit/>
          </a:bodyPr>
          <a:lstStyle/>
          <a:p>
            <a:pPr marL="50800" indent="0" algn="ctr">
              <a:buNone/>
            </a:pPr>
            <a:r>
              <a:rPr lang="ar-LB" sz="3200" dirty="0">
                <a:solidFill>
                  <a:schemeClr val="bg2"/>
                </a:solidFill>
              </a:rPr>
              <a:t>المعيار 11:</a:t>
            </a:r>
          </a:p>
          <a:p>
            <a:pPr marL="50800" indent="0" algn="ctr" rtl="1">
              <a:buNone/>
            </a:pPr>
            <a:r>
              <a:rPr lang="ar-LB" sz="2400" dirty="0">
                <a:solidFill>
                  <a:schemeClr val="bg2"/>
                </a:solidFill>
              </a:rPr>
              <a:t>"</a:t>
            </a:r>
            <a:r>
              <a:rPr lang="ar-SA" dirty="0"/>
              <a:t>تتمّ حماية جميع الأطفال من التجنيد والاستخدام من قبل القوّات أو الجماعات المسلّحة، ويتمّ إطلاق سراحهم، وإعادة دمجهم في المجتمع بعد تجنيدهم واستخدامهم في جميع سياقات النزاع المسلّح.</a:t>
            </a:r>
            <a:r>
              <a:rPr lang="ar-LB" dirty="0"/>
              <a:t>"</a:t>
            </a:r>
            <a:endParaRPr lang="en-US" dirty="0"/>
          </a:p>
          <a:p>
            <a:pPr marL="50800" indent="0" algn="ctr">
              <a:buNone/>
            </a:pPr>
            <a:endParaRPr lang="fr-FR" sz="2400" dirty="0">
              <a:solidFill>
                <a:schemeClr val="bg2"/>
              </a:solidFill>
            </a:endParaRPr>
          </a:p>
        </p:txBody>
      </p:sp>
      <p:sp>
        <p:nvSpPr>
          <p:cNvPr id="9" name="ZoneTexte 8">
            <a:extLst>
              <a:ext uri="{FF2B5EF4-FFF2-40B4-BE49-F238E27FC236}">
                <a16:creationId xmlns:a16="http://schemas.microsoft.com/office/drawing/2014/main" id="{52F7AA41-DBD0-4497-8479-BF6D7B6B32D7}"/>
              </a:ext>
            </a:extLst>
          </p:cNvPr>
          <p:cNvSpPr txBox="1"/>
          <p:nvPr/>
        </p:nvSpPr>
        <p:spPr>
          <a:xfrm>
            <a:off x="6711158" y="2859074"/>
            <a:ext cx="5127914" cy="2246769"/>
          </a:xfrm>
          <a:prstGeom prst="rect">
            <a:avLst/>
          </a:prstGeom>
          <a:noFill/>
        </p:spPr>
        <p:txBody>
          <a:bodyPr wrap="square">
            <a:spAutoFit/>
          </a:bodyPr>
          <a:lstStyle/>
          <a:p>
            <a:pPr marL="457200" indent="-457200" algn="r" rtl="1">
              <a:buFont typeface="Arial" panose="020B0604020202020204" pitchFamily="34" charset="0"/>
              <a:buChar char="•"/>
            </a:pPr>
            <a:r>
              <a:rPr lang="ar-LB" sz="2800" dirty="0">
                <a:latin typeface="Helvetica Neue" panose="020B0604020202020204" charset="0"/>
              </a:rPr>
              <a:t>انتهاكات حقوق الإنسان</a:t>
            </a:r>
          </a:p>
          <a:p>
            <a:pPr marL="457200" indent="-457200" algn="r" rtl="1">
              <a:buFont typeface="Arial" panose="020B0604020202020204" pitchFamily="34" charset="0"/>
              <a:buChar char="•"/>
            </a:pPr>
            <a:r>
              <a:rPr lang="ar-LB" sz="2800" dirty="0">
                <a:latin typeface="Helvetica Neue" panose="020B0604020202020204" charset="0"/>
              </a:rPr>
              <a:t>الانفصال العائلي/ وحدة العائلة</a:t>
            </a:r>
          </a:p>
          <a:p>
            <a:pPr marL="457200" indent="-457200" algn="r" rtl="1">
              <a:buFont typeface="Arial" panose="020B0604020202020204" pitchFamily="34" charset="0"/>
              <a:buChar char="•"/>
            </a:pPr>
            <a:r>
              <a:rPr lang="ar-LB" sz="2800" dirty="0">
                <a:latin typeface="Helvetica Neue" panose="020B0604020202020204" charset="0"/>
              </a:rPr>
              <a:t>التسريح</a:t>
            </a:r>
          </a:p>
          <a:p>
            <a:pPr marL="457200" indent="-457200" algn="r" rtl="1">
              <a:buFont typeface="Arial" panose="020B0604020202020204" pitchFamily="34" charset="0"/>
              <a:buChar char="•"/>
            </a:pPr>
            <a:r>
              <a:rPr lang="ar-LB" sz="2800" dirty="0">
                <a:latin typeface="Helvetica Neue" panose="020B0604020202020204" charset="0"/>
              </a:rPr>
              <a:t>خدمات الدعم الملائمة</a:t>
            </a:r>
          </a:p>
          <a:p>
            <a:pPr marL="457200" indent="-457200" algn="r" rtl="1">
              <a:buFont typeface="Arial" panose="020B0604020202020204" pitchFamily="34" charset="0"/>
              <a:buChar char="•"/>
            </a:pPr>
            <a:r>
              <a:rPr lang="ar-LB" sz="2800" dirty="0">
                <a:latin typeface="Helvetica Neue" panose="020B0604020202020204" charset="0"/>
              </a:rPr>
              <a:t>الوقاية</a:t>
            </a:r>
          </a:p>
        </p:txBody>
      </p:sp>
      <p:pic>
        <p:nvPicPr>
          <p:cNvPr id="6" name="Picture 5">
            <a:extLst>
              <a:ext uri="{FF2B5EF4-FFF2-40B4-BE49-F238E27FC236}">
                <a16:creationId xmlns:a16="http://schemas.microsoft.com/office/drawing/2014/main" id="{DE306D89-E200-4084-AA35-799E40C75EFE}"/>
              </a:ext>
            </a:extLst>
          </p:cNvPr>
          <p:cNvPicPr>
            <a:picLocks noChangeAspect="1"/>
          </p:cNvPicPr>
          <p:nvPr/>
        </p:nvPicPr>
        <p:blipFill>
          <a:blip r:embed="rId3"/>
          <a:srcRect/>
          <a:stretch/>
        </p:blipFill>
        <p:spPr>
          <a:xfrm>
            <a:off x="2171700" y="3180384"/>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ABFC0-02BA-45E2-B85C-256E212968C3}"/>
              </a:ext>
            </a:extLst>
          </p:cNvPr>
          <p:cNvSpPr>
            <a:spLocks noGrp="1"/>
          </p:cNvSpPr>
          <p:nvPr>
            <p:ph type="title"/>
          </p:nvPr>
        </p:nvSpPr>
        <p:spPr>
          <a:xfrm>
            <a:off x="838200" y="832958"/>
            <a:ext cx="4711995" cy="1325563"/>
          </a:xfrm>
        </p:spPr>
        <p:txBody>
          <a:bodyPr>
            <a:normAutofit fontScale="90000"/>
          </a:bodyPr>
          <a:lstStyle/>
          <a:p>
            <a:pPr algn="r" rtl="1"/>
            <a:r>
              <a:rPr lang="ar-LB" dirty="0"/>
              <a:t>الخطوات في برامج التجريد من السلاح وفك التعبئة وإعادة الدمج</a:t>
            </a:r>
            <a:endParaRPr lang="fr-FR" dirty="0"/>
          </a:p>
        </p:txBody>
      </p:sp>
      <p:sp>
        <p:nvSpPr>
          <p:cNvPr id="3" name="Espace réservé du contenu 2">
            <a:extLst>
              <a:ext uri="{FF2B5EF4-FFF2-40B4-BE49-F238E27FC236}">
                <a16:creationId xmlns:a16="http://schemas.microsoft.com/office/drawing/2014/main" id="{612DC25E-A53C-4585-BECF-C58263830487}"/>
              </a:ext>
            </a:extLst>
          </p:cNvPr>
          <p:cNvSpPr>
            <a:spLocks noGrp="1"/>
          </p:cNvSpPr>
          <p:nvPr>
            <p:ph sz="half" idx="1"/>
          </p:nvPr>
        </p:nvSpPr>
        <p:spPr>
          <a:xfrm>
            <a:off x="838200" y="2506662"/>
            <a:ext cx="5181600" cy="3246438"/>
          </a:xfrm>
        </p:spPr>
        <p:txBody>
          <a:bodyPr>
            <a:normAutofit/>
          </a:bodyPr>
          <a:lstStyle/>
          <a:p>
            <a:pPr algn="r" rtl="1"/>
            <a:r>
              <a:rPr lang="ar-LB" dirty="0"/>
              <a:t>التحري وتحديد الهوية والتحقق من العمر</a:t>
            </a:r>
          </a:p>
          <a:p>
            <a:pPr algn="r" rtl="1"/>
            <a:r>
              <a:rPr lang="ar-LB" dirty="0"/>
              <a:t>التسريح وخدمات الطوارئ</a:t>
            </a:r>
          </a:p>
          <a:p>
            <a:pPr algn="r" rtl="1"/>
            <a:r>
              <a:rPr lang="ar-LB" dirty="0"/>
              <a:t>الرعاية المؤقتة (ضمن عائلة) </a:t>
            </a:r>
          </a:p>
          <a:p>
            <a:pPr algn="r" rtl="1"/>
            <a:r>
              <a:rPr lang="ar-LB" dirty="0"/>
              <a:t>تتبع العائلة ولم شملها</a:t>
            </a:r>
          </a:p>
          <a:p>
            <a:pPr algn="r" rtl="1"/>
            <a:r>
              <a:rPr lang="ar-LB" dirty="0"/>
              <a:t>إعادة الدمج</a:t>
            </a:r>
          </a:p>
        </p:txBody>
      </p:sp>
      <p:sp>
        <p:nvSpPr>
          <p:cNvPr id="4" name="Espace réservé du contenu 3">
            <a:extLst>
              <a:ext uri="{FF2B5EF4-FFF2-40B4-BE49-F238E27FC236}">
                <a16:creationId xmlns:a16="http://schemas.microsoft.com/office/drawing/2014/main" id="{9912E466-D53E-498D-A314-267D43ED4022}"/>
              </a:ext>
            </a:extLst>
          </p:cNvPr>
          <p:cNvSpPr>
            <a:spLocks noGrp="1"/>
          </p:cNvSpPr>
          <p:nvPr>
            <p:ph sz="half" idx="2"/>
          </p:nvPr>
        </p:nvSpPr>
        <p:spPr/>
        <p:txBody>
          <a:bodyPr>
            <a:normAutofit/>
          </a:bodyPr>
          <a:lstStyle/>
          <a:p>
            <a:pPr algn="r" rtl="1"/>
            <a:r>
              <a:rPr lang="ar-LB" dirty="0">
                <a:effectLst/>
                <a:latin typeface="Helvetica Neue" panose="020B0604020202020204" charset="0"/>
              </a:rPr>
              <a:t>التوعية عن الحقوق والواجبات</a:t>
            </a:r>
          </a:p>
          <a:p>
            <a:pPr algn="r" rtl="1"/>
            <a:r>
              <a:rPr lang="ar-LB" dirty="0">
                <a:effectLst/>
                <a:latin typeface="Helvetica Neue" panose="020B0604020202020204" charset="0"/>
              </a:rPr>
              <a:t>التعامل مع الأطفال ومقدمي الرعاية والمجتمعات المحلية</a:t>
            </a:r>
          </a:p>
          <a:p>
            <a:pPr algn="r" rtl="1"/>
            <a:r>
              <a:rPr lang="ar-LB" dirty="0">
                <a:effectLst/>
                <a:latin typeface="Helvetica Neue" panose="020B0604020202020204" charset="0"/>
              </a:rPr>
              <a:t>إدارة الحالات الشاملة</a:t>
            </a:r>
          </a:p>
          <a:p>
            <a:pPr algn="r" rtl="1"/>
            <a:r>
              <a:rPr lang="ar-LB" dirty="0">
                <a:effectLst/>
                <a:latin typeface="Helvetica Neue" panose="020B0604020202020204" charset="0"/>
              </a:rPr>
              <a:t>الدعم النفسي الاجتماعي المهم وغيره من أشكال الرعاية الشاملة</a:t>
            </a:r>
          </a:p>
          <a:p>
            <a:pPr algn="r" rtl="1"/>
            <a:r>
              <a:rPr lang="ar-LB" dirty="0">
                <a:latin typeface="Helvetica Neue" panose="020B0604020202020204" charset="0"/>
              </a:rPr>
              <a:t>إعادة الدمج الاجتماعية والاقتصادية الآمنة</a:t>
            </a:r>
            <a:endParaRPr lang="ar-LB" dirty="0">
              <a:effectLst/>
              <a:latin typeface="Helvetica Neue" panose="020B0604020202020204" charset="0"/>
            </a:endParaRPr>
          </a:p>
          <a:p>
            <a:pPr marL="50800" indent="0">
              <a:buNone/>
            </a:pPr>
            <a:endParaRPr lang="fr-FR" dirty="0">
              <a:latin typeface="Helvetica Neue" panose="020B0604020202020204" charset="0"/>
            </a:endParaRPr>
          </a:p>
        </p:txBody>
      </p:sp>
      <p:sp>
        <p:nvSpPr>
          <p:cNvPr id="5" name="Titre 1">
            <a:extLst>
              <a:ext uri="{FF2B5EF4-FFF2-40B4-BE49-F238E27FC236}">
                <a16:creationId xmlns:a16="http://schemas.microsoft.com/office/drawing/2014/main" id="{90C36346-2968-435C-B4DD-23B90D5E5F7C}"/>
              </a:ext>
            </a:extLst>
          </p:cNvPr>
          <p:cNvSpPr txBox="1">
            <a:spLocks/>
          </p:cNvSpPr>
          <p:nvPr/>
        </p:nvSpPr>
        <p:spPr>
          <a:xfrm>
            <a:off x="6172200" y="170176"/>
            <a:ext cx="4711995" cy="1325563"/>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ar-LB" dirty="0">
                <a:latin typeface="Helvetica Neue" panose="020B0604020202020204" charset="0"/>
              </a:rPr>
              <a:t>التدخلات الخاصة بالأطفال</a:t>
            </a:r>
            <a:endParaRPr lang="fr-FR" dirty="0">
              <a:latin typeface="Helvetica Neue" panose="020B0604020202020204" charset="0"/>
            </a:endParaRPr>
          </a:p>
        </p:txBody>
      </p:sp>
    </p:spTree>
    <p:extLst>
      <p:ext uri="{BB962C8B-B14F-4D97-AF65-F5344CB8AC3E}">
        <p14:creationId xmlns:p14="http://schemas.microsoft.com/office/powerpoint/2010/main" val="425463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01022"/>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11 1أضيفوا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11</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11</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2548</TotalTime>
  <Words>2843</Words>
  <Application>Microsoft Macintosh PowerPoint</Application>
  <PresentationFormat>Panorámica</PresentationFormat>
  <Paragraphs>200</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11</vt:lpstr>
      <vt:lpstr>Presentación de PowerPoint</vt:lpstr>
      <vt:lpstr>الخطوات في برامج التجريد من السلاح وفك التعبئة وإعادة الدمج</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144</cp:revision>
  <dcterms:created xsi:type="dcterms:W3CDTF">2017-12-20T18:51:03Z</dcterms:created>
  <dcterms:modified xsi:type="dcterms:W3CDTF">2023-01-17T15:36:03Z</dcterms:modified>
</cp:coreProperties>
</file>