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87" r:id="rId2"/>
    <p:sldId id="262" r:id="rId3"/>
    <p:sldId id="265" r:id="rId4"/>
    <p:sldId id="288" r:id="rId5"/>
    <p:sldId id="261" r:id="rId6"/>
    <p:sldId id="291" r:id="rId7"/>
    <p:sldId id="259" r:id="rId8"/>
    <p:sldId id="289"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90"/>
    <p:restoredTop sz="38956" autoAdjust="0"/>
  </p:normalViewPr>
  <p:slideViewPr>
    <p:cSldViewPr snapToGrid="0">
      <p:cViewPr varScale="1">
        <p:scale>
          <a:sx n="28" d="100"/>
          <a:sy n="28" d="100"/>
        </p:scale>
        <p:origin x="540" y="2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andbook.spherestandards.org/en/cpms/#tab0019"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andbook.spherestandards.org/en/cpms/#cpms_en_v1-g0016"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handbook.spherestandards.org/en/cpms/#ch047" TargetMode="External"/><Relationship Id="rId4" Type="http://schemas.openxmlformats.org/officeDocument/2006/relationships/hyperlink" Target="https://handbook.spherestandards.org/en/cpms/#ch048"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en-US" b="1" dirty="0"/>
              <a:t>Facilitators:</a:t>
            </a:r>
            <a:endParaRPr lang="en-US" dirty="0"/>
          </a:p>
          <a:p>
            <a:pPr marL="0" lvl="0" indent="0" algn="l" rtl="0">
              <a:spcBef>
                <a:spcPts val="0"/>
              </a:spcBef>
              <a:spcAft>
                <a:spcPts val="0"/>
              </a:spcAft>
              <a:buNone/>
            </a:pPr>
            <a:r>
              <a:rPr lang="en-US" i="1" dirty="0"/>
              <a:t>This briefing is </a:t>
            </a:r>
            <a:r>
              <a:rPr lang="en-US" i="1" u="sng" dirty="0"/>
              <a:t>for any potential user </a:t>
            </a:r>
            <a:r>
              <a:rPr lang="en-US" i="1" dirty="0"/>
              <a:t>of the CPMS. It is geared primarily toward child protection staff, so consider broadening some questions or providing more detail, if colleagues from other sectors join you.</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It is assumed that the group is about 20 people and that everyone in the room knows each other (perhaps colleagues from your agency or the CP coordination group). if not, add 5 minutes for quick introductions.</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latin typeface="Calibri" panose="020F0502020204030204" pitchFamily="34" charset="0"/>
                <a:cs typeface="Calibri" panose="020F0502020204030204" pitchFamily="34" charset="0"/>
              </a:rPr>
              <a:t>PREPARE: a flipchart with the </a:t>
            </a:r>
            <a:r>
              <a:rPr lang="en-US" b="1" i="1" dirty="0">
                <a:latin typeface="Calibri" panose="020F0502020204030204" pitchFamily="34" charset="0"/>
                <a:cs typeface="Calibri" panose="020F0502020204030204" pitchFamily="34" charset="0"/>
              </a:rPr>
              <a:t>objectives</a:t>
            </a:r>
            <a:r>
              <a:rPr lang="en-US" i="1" dirty="0">
                <a:latin typeface="Calibri" panose="020F0502020204030204" pitchFamily="34" charset="0"/>
                <a:cs typeface="Calibri" panose="020F0502020204030204" pitchFamily="34" charset="0"/>
              </a:rPr>
              <a:t> of the session</a:t>
            </a:r>
          </a:p>
          <a:p>
            <a:pPr marL="0" lvl="0" indent="0" algn="l" rtl="0">
              <a:spcBef>
                <a:spcPts val="0"/>
              </a:spcBef>
              <a:spcAft>
                <a:spcPts val="0"/>
              </a:spcAft>
              <a:buNone/>
            </a:pPr>
            <a:r>
              <a:rPr lang="en-US" b="0" i="0" dirty="0">
                <a:solidFill>
                  <a:srgbClr val="1B2733"/>
                </a:solidFill>
                <a:effectLst/>
                <a:latin typeface="Calibri" panose="020F0502020204030204" pitchFamily="34" charset="0"/>
                <a:cs typeface="Calibri" panose="020F0502020204030204" pitchFamily="34" charset="0"/>
              </a:rPr>
              <a:t>By the end of the session, participants will be able to:</a:t>
            </a:r>
            <a:endParaRPr lang="en-US" dirty="0">
              <a:latin typeface="Calibri" panose="020F0502020204030204" pitchFamily="34" charset="0"/>
              <a:cs typeface="Calibri" panose="020F0502020204030204" pitchFamily="34" charset="0"/>
            </a:endParaRP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Describe the content of Standard 13</a:t>
            </a:r>
          </a:p>
          <a:p>
            <a:pPr marL="171450" lvl="0" indent="-171450" algn="l" rtl="0">
              <a:spcBef>
                <a:spcPts val="0"/>
              </a:spcBef>
              <a:spcAft>
                <a:spcPts val="0"/>
              </a:spcAft>
              <a:buClr>
                <a:schemeClr val="dk1"/>
              </a:buClr>
              <a:buSzPts val="1200"/>
              <a:buFont typeface="Arial"/>
              <a:buChar char="•"/>
            </a:pPr>
            <a:r>
              <a:rPr lang="fr-FR" b="0" i="0" dirty="0" err="1">
                <a:solidFill>
                  <a:srgbClr val="1B2733"/>
                </a:solidFill>
                <a:effectLst/>
                <a:latin typeface="Calibri" panose="020F0502020204030204" pitchFamily="34" charset="0"/>
                <a:cs typeface="Calibri" panose="020F0502020204030204" pitchFamily="34" charset="0"/>
              </a:rPr>
              <a:t>Explain</a:t>
            </a:r>
            <a:r>
              <a:rPr lang="fr-FR" b="0" i="0" dirty="0">
                <a:solidFill>
                  <a:srgbClr val="1B2733"/>
                </a:solidFill>
                <a:effectLst/>
                <a:latin typeface="Calibri" panose="020F0502020204030204" pitchFamily="34" charset="0"/>
                <a:cs typeface="Calibri" panose="020F0502020204030204" pitchFamily="34" charset="0"/>
              </a:rPr>
              <a:t> </a:t>
            </a:r>
            <a:r>
              <a:rPr lang="en-US" b="0" i="0" dirty="0">
                <a:solidFill>
                  <a:srgbClr val="1B2733"/>
                </a:solidFill>
                <a:effectLst/>
                <a:latin typeface="Calibri" panose="020F0502020204030204" pitchFamily="34" charset="0"/>
                <a:cs typeface="Calibri" panose="020F0502020204030204" pitchFamily="34" charset="0"/>
              </a:rPr>
              <a:t>&amp; Share its key messages</a:t>
            </a: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Demonstrate how &amp; why to use the handbook</a:t>
            </a:r>
          </a:p>
          <a:p>
            <a:pPr marL="171450" lvl="0" indent="-171450" algn="l" rtl="0">
              <a:spcBef>
                <a:spcPts val="0"/>
              </a:spcBef>
              <a:spcAft>
                <a:spcPts val="0"/>
              </a:spcAft>
              <a:buClr>
                <a:schemeClr val="dk1"/>
              </a:buClr>
              <a:buSzPts val="1200"/>
              <a:buFont typeface="Arial"/>
              <a:buChar char="•"/>
            </a:pPr>
            <a:endParaRPr lang="en-US" i="1"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a:buChar char="•"/>
              <a:tabLst/>
              <a:defRPr/>
            </a:pPr>
            <a:r>
              <a:rPr lang="fr-FR" dirty="0"/>
              <a:t>NOTE: if </a:t>
            </a:r>
            <a:r>
              <a:rPr lang="fr-FR" dirty="0" err="1"/>
              <a:t>you</a:t>
            </a:r>
            <a:r>
              <a:rPr lang="fr-FR" dirty="0"/>
              <a:t> have </a:t>
            </a:r>
            <a:r>
              <a:rPr lang="fr-FR" dirty="0" err="1"/>
              <a:t>already</a:t>
            </a:r>
            <a:r>
              <a:rPr lang="fr-FR" dirty="0"/>
              <a:t> </a:t>
            </a:r>
            <a:r>
              <a:rPr lang="fr-FR" dirty="0" err="1"/>
              <a:t>done</a:t>
            </a:r>
            <a:r>
              <a:rPr lang="fr-FR" dirty="0"/>
              <a:t> a Session on </a:t>
            </a:r>
            <a:r>
              <a:rPr lang="fr-FR" dirty="0" err="1"/>
              <a:t>Pillar</a:t>
            </a:r>
            <a:r>
              <a:rPr lang="fr-FR" dirty="0"/>
              <a:t>(s), Principles or </a:t>
            </a:r>
            <a:r>
              <a:rPr lang="fr-FR" dirty="0" err="1"/>
              <a:t>other</a:t>
            </a:r>
            <a:r>
              <a:rPr lang="fr-FR" dirty="0"/>
              <a:t> Standard(s), skip slide 2 &amp; 8</a:t>
            </a:r>
          </a:p>
          <a:p>
            <a:pPr marL="0" lvl="0" indent="0" algn="l" rtl="0">
              <a:spcBef>
                <a:spcPts val="0"/>
              </a:spcBef>
              <a:spcAft>
                <a:spcPts val="0"/>
              </a:spcAft>
              <a:buClr>
                <a:schemeClr val="dk1"/>
              </a:buClr>
              <a:buSzPts val="1200"/>
              <a:buFont typeface="Arial"/>
              <a:buNone/>
            </a:pPr>
            <a:endParaRPr lang="en-US" dirty="0"/>
          </a:p>
          <a:p>
            <a:r>
              <a:rPr lang="fr-FR" b="1" dirty="0"/>
              <a:t>TIP: Slides are </a:t>
            </a:r>
            <a:r>
              <a:rPr lang="fr-FR" b="1" dirty="0" err="1"/>
              <a:t>animated</a:t>
            </a:r>
            <a:r>
              <a:rPr lang="fr-FR" b="1" dirty="0"/>
              <a:t> </a:t>
            </a:r>
            <a:r>
              <a:rPr lang="fr-FR" dirty="0"/>
              <a:t>-&gt; for </a:t>
            </a:r>
            <a:r>
              <a:rPr lang="fr-FR" dirty="0" err="1"/>
              <a:t>each</a:t>
            </a:r>
            <a:r>
              <a:rPr lang="fr-FR" dirty="0"/>
              <a:t> click </a:t>
            </a:r>
            <a:r>
              <a:rPr lang="fr-FR" dirty="0" err="1"/>
              <a:t>you’ll</a:t>
            </a:r>
            <a:r>
              <a:rPr lang="fr-FR" dirty="0"/>
              <a:t> </a:t>
            </a:r>
            <a:r>
              <a:rPr lang="fr-FR" dirty="0" err="1"/>
              <a:t>make</a:t>
            </a:r>
            <a:r>
              <a:rPr lang="fr-FR" dirty="0"/>
              <a:t>, </a:t>
            </a:r>
            <a:r>
              <a:rPr lang="fr-FR" dirty="0" err="1"/>
              <a:t>some</a:t>
            </a:r>
            <a:r>
              <a:rPr lang="fr-FR" dirty="0"/>
              <a:t> few </a:t>
            </a:r>
            <a:r>
              <a:rPr lang="fr-FR" dirty="0" err="1"/>
              <a:t>words</a:t>
            </a:r>
            <a:r>
              <a:rPr lang="fr-FR" dirty="0"/>
              <a:t>, a </a:t>
            </a:r>
            <a:r>
              <a:rPr lang="fr-FR" dirty="0" err="1"/>
              <a:t>title</a:t>
            </a:r>
            <a:r>
              <a:rPr lang="fr-FR" dirty="0"/>
              <a:t> or an image </a:t>
            </a:r>
            <a:r>
              <a:rPr lang="fr-FR" dirty="0" err="1"/>
              <a:t>will</a:t>
            </a:r>
            <a:r>
              <a:rPr lang="fr-FR" dirty="0"/>
              <a:t> </a:t>
            </a:r>
            <a:r>
              <a:rPr lang="fr-FR" dirty="0" err="1"/>
              <a:t>appear</a:t>
            </a:r>
            <a:r>
              <a:rPr lang="fr-FR" dirty="0"/>
              <a:t> on the slide. </a:t>
            </a:r>
          </a:p>
          <a:p>
            <a:r>
              <a:rPr lang="fr-FR" dirty="0"/>
              <a:t>Read the </a:t>
            </a:r>
            <a:r>
              <a:rPr lang="fr-FR" dirty="0" err="1"/>
              <a:t>corresponding</a:t>
            </a:r>
            <a:r>
              <a:rPr lang="fr-FR" dirty="0"/>
              <a:t> notes </a:t>
            </a:r>
            <a:r>
              <a:rPr lang="fr-FR" dirty="0" err="1"/>
              <a:t>from</a:t>
            </a:r>
            <a:r>
              <a:rPr lang="fr-FR" dirty="0"/>
              <a:t> the </a:t>
            </a:r>
            <a:r>
              <a:rPr lang="fr-FR" dirty="0" err="1"/>
              <a:t>facilitators</a:t>
            </a:r>
            <a:r>
              <a:rPr lang="fr-FR" dirty="0"/>
              <a:t> notes, </a:t>
            </a:r>
            <a:r>
              <a:rPr lang="fr-FR" dirty="0" err="1"/>
              <a:t>before</a:t>
            </a:r>
            <a:r>
              <a:rPr lang="fr-FR" dirty="0"/>
              <a:t> </a:t>
            </a:r>
            <a:r>
              <a:rPr lang="fr-FR" dirty="0" err="1"/>
              <a:t>showing</a:t>
            </a:r>
            <a:r>
              <a:rPr lang="fr-FR" dirty="0"/>
              <a:t> the </a:t>
            </a:r>
            <a:r>
              <a:rPr lang="fr-FR" dirty="0" err="1"/>
              <a:t>following</a:t>
            </a:r>
            <a:r>
              <a:rPr lang="fr-FR" dirty="0"/>
              <a:t> content, </a:t>
            </a:r>
            <a:r>
              <a:rPr lang="fr-FR" dirty="0" err="1"/>
              <a:t>so</a:t>
            </a:r>
            <a:r>
              <a:rPr lang="fr-FR" dirty="0"/>
              <a:t> participants have time to process </a:t>
            </a:r>
            <a:r>
              <a:rPr lang="fr-FR" dirty="0" err="1"/>
              <a:t>what</a:t>
            </a:r>
            <a:r>
              <a:rPr lang="fr-FR" dirty="0"/>
              <a:t> </a:t>
            </a:r>
            <a:r>
              <a:rPr lang="fr-FR" dirty="0" err="1"/>
              <a:t>you</a:t>
            </a:r>
            <a:r>
              <a:rPr lang="fr-FR" dirty="0"/>
              <a:t> </a:t>
            </a:r>
            <a:r>
              <a:rPr lang="fr-FR" dirty="0" err="1"/>
              <a:t>say</a:t>
            </a:r>
            <a:r>
              <a:rPr lang="fr-FR" dirty="0"/>
              <a:t>, and </a:t>
            </a:r>
            <a:r>
              <a:rPr lang="fr-FR" dirty="0" err="1"/>
              <a:t>read</a:t>
            </a:r>
            <a:r>
              <a:rPr lang="fr-FR" dirty="0"/>
              <a:t> </a:t>
            </a:r>
            <a:r>
              <a:rPr lang="fr-FR" dirty="0" err="1"/>
              <a:t>each</a:t>
            </a:r>
            <a:r>
              <a:rPr lang="fr-FR"/>
              <a:t> point. </a:t>
            </a:r>
          </a:p>
          <a:p>
            <a:pPr marL="0" lvl="0" indent="0" algn="l" rtl="0">
              <a:spcBef>
                <a:spcPts val="0"/>
              </a:spcBef>
              <a:spcAft>
                <a:spcPts val="0"/>
              </a:spcAft>
              <a:buNone/>
            </a:pPr>
            <a:endParaRPr lang="en-US" b="1" dirty="0"/>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Donors, local governments, colleagues in other sectors and our beneficiaries themselves want to know what we are doing and why. The CPMS are our benchmark. CPMS are the key way to </a:t>
            </a:r>
            <a:r>
              <a:rPr lang="en-US" dirty="0" err="1"/>
              <a:t>operationalise</a:t>
            </a:r>
            <a:r>
              <a:rPr lang="en-US" dirty="0"/>
              <a:t> or make real children's rights in the practice of humanitarian response. </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SzPts val="1100"/>
              <a:buNone/>
            </a:pPr>
            <a:r>
              <a:rPr lang="en-US" dirty="0"/>
              <a:t>They are a collaborative, inter-agency tool, that links with other initiatives, such as the Core Humanitarian Standard, INSPIRE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SzPts val="1100"/>
              <a:buNone/>
            </a:pPr>
            <a:endParaRPr dirty="0"/>
          </a:p>
          <a:p>
            <a:pPr marL="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r>
              <a:rPr lang="en-US" dirty="0" err="1"/>
              <a:t>Contextualisation</a:t>
            </a:r>
            <a:r>
              <a:rPr lang="en-US" dirty="0"/>
              <a:t> is encouraged and can create ownership of the standards at every level. It builds a deeper understanding of child protection in the specific context for a wide range of actors. For more information, watch the short contextualization video on the Alliance’s </a:t>
            </a:r>
            <a:r>
              <a:rPr lang="en-US" dirty="0" err="1"/>
              <a:t>youtube</a:t>
            </a:r>
            <a:r>
              <a:rPr lang="en-US" dirty="0"/>
              <a:t> channel. National coordination groups </a:t>
            </a:r>
            <a:r>
              <a:rPr lang="en-US" dirty="0" err="1"/>
              <a:t>areencouraged</a:t>
            </a:r>
            <a:r>
              <a:rPr lang="en-US" dirty="0"/>
              <a:t> to adapt the CPMS. Please raise it with colleagues locally and then seek the guidance of the global CPMS team.</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BOX: The CPMS aim at improving the quality and accountability of our programing and increasing impact for children’s protection and well-being in humanitarian action (</a:t>
            </a:r>
            <a:r>
              <a:rPr lang="en-US" sz="1800" b="0" i="0" u="none" strike="noStrike" baseline="0" dirty="0">
                <a:latin typeface="HelveticaNeue-Light-Identity-H"/>
              </a:rPr>
              <a:t>internal displacement and refugee contexts)</a:t>
            </a:r>
            <a:r>
              <a:rPr lang="en-US" dirty="0"/>
              <a:t>, by establishing common principles, </a:t>
            </a:r>
            <a:r>
              <a:rPr lang="en-US" sz="1800" b="0" i="0" u="none" strike="noStrike" baseline="0" dirty="0">
                <a:latin typeface="HelveticaNeue-Light-Identity-H"/>
              </a:rPr>
              <a:t>evidence, prevention</a:t>
            </a:r>
            <a:r>
              <a:rPr lang="en-US" dirty="0"/>
              <a:t> and goals to achieve. They provide a synthesis of good practice and learning to date.</a:t>
            </a:r>
          </a:p>
          <a:p>
            <a:pPr marL="0" lvl="0" indent="0" algn="l" rtl="0">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an overview of the CPMS structure: there are 28 Standards across 4 pillars and 10 CPHA principles threaded throughout. </a:t>
            </a:r>
          </a:p>
          <a:p>
            <a:pPr marL="0" lvl="0" indent="0" algn="l" rtl="0">
              <a:spcBef>
                <a:spcPts val="0"/>
              </a:spcBef>
              <a:spcAft>
                <a:spcPts val="0"/>
              </a:spcAft>
              <a:buNone/>
            </a:pPr>
            <a:r>
              <a:rPr lang="en-US" dirty="0"/>
              <a:t>You can find this overview on the back of the CPMS handbook or in the online handbook; it’s a practical way of locating quickly a specific topic.</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presentation focuses on Standard 13: Unaccompanied &amp; Separated children</a:t>
            </a:r>
          </a:p>
          <a:p>
            <a:pPr marL="0" lvl="0" indent="0" algn="l" rtl="0">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Standard is part of the second Pillar related to child protection risks that children may face in humanitarian settings. All the seven different risk standards are linked, as they address overlapping vulnerabilities and risks. The risks cannot be addressed in isolation.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Child protection risks are potential violations and threats to children's rights that will cause harm to children. To understand a child's risk, we need to understand the nature (type of hazard, situation, threat…) &amp; extent of the risk and the individual child’s vulnerability to that risk, but also the family/</a:t>
            </a:r>
            <a:r>
              <a:rPr lang="en-US" i="0" dirty="0"/>
              <a:t>child </a:t>
            </a:r>
            <a:r>
              <a:rPr lang="fr-FR" i="0" dirty="0"/>
              <a:t>coping or </a:t>
            </a:r>
            <a:r>
              <a:rPr lang="fr-FR" i="0" dirty="0" err="1"/>
              <a:t>survival</a:t>
            </a:r>
            <a:r>
              <a:rPr lang="fr-FR" i="0" dirty="0"/>
              <a:t> </a:t>
            </a:r>
            <a:r>
              <a:rPr lang="fr-FR" i="0" dirty="0" err="1"/>
              <a:t>strategies</a:t>
            </a:r>
            <a:r>
              <a:rPr lang="fr-FR" i="0" dirty="0"/>
              <a:t> (</a:t>
            </a:r>
            <a:r>
              <a:rPr lang="fr-FR" i="0" dirty="0" err="1"/>
              <a:t>meaning</a:t>
            </a:r>
            <a:r>
              <a:rPr lang="fr-FR" i="0" dirty="0"/>
              <a:t> </a:t>
            </a:r>
            <a:r>
              <a:rPr lang="fr-FR" i="0" dirty="0" err="1"/>
              <a:t>their</a:t>
            </a:r>
            <a:r>
              <a:rPr lang="fr-FR" i="0" dirty="0"/>
              <a:t> </a:t>
            </a:r>
            <a:r>
              <a:rPr lang="en-US" i="0" dirty="0"/>
              <a:t>resilience and ability to withstand the risk). Vulnerability is understood as the </a:t>
            </a:r>
            <a:r>
              <a:rPr lang="en-US" dirty="0"/>
              <a:t>extent to which a child has characteristics that reduce his ability to withstand adverse impact. We have to record that vulnerability is specific to each person and each situation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DEF: </a:t>
            </a:r>
            <a:r>
              <a:rPr lang="en-US" dirty="0">
                <a:effectLst/>
                <a:latin typeface="Arial" panose="020B0604020202020204" pitchFamily="34" charset="0"/>
              </a:rPr>
              <a:t>When an armed conflict or other disaster occurs, many children become separated from their parents or other care-givers. They are referred to as ‘separated’ or ‘unaccompanied children’ rather than orphans. </a:t>
            </a:r>
            <a:r>
              <a:rPr lang="en-US" dirty="0"/>
              <a:t>Family separation can result from a variety of causes, both accidental and deliberate. In addition to causing emotional distress, separation may create significant barriers to accessing humanitarian assistance.</a:t>
            </a:r>
            <a:endParaRPr lang="en-US" dirty="0">
              <a:effectLst/>
              <a:latin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a:ea typeface="Arial"/>
                <a:cs typeface="Arial"/>
                <a:sym typeface="Arial"/>
              </a:rPr>
              <a:t>Care and protection has to be provided in timely, safe, appropriate and accessible ways, in accordance with children’s rights and best interests.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standard highlights the commitment to keeping the child at the </a:t>
            </a:r>
            <a:r>
              <a:rPr lang="en-US" dirty="0" err="1"/>
              <a:t>centre</a:t>
            </a:r>
            <a:r>
              <a:rPr lang="en-US" dirty="0"/>
              <a:t> of humanitarian efforts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a:ea typeface="Arial"/>
                <a:cs typeface="Arial"/>
                <a:sym typeface="Arial"/>
              </a:rPr>
              <a:t>The humanitarian response should work to reduce separation, to reunite children with family members and to provide quality, family-based interim care where necessary. </a:t>
            </a:r>
            <a:r>
              <a:rPr lang="fr-FR" b="0" dirty="0" err="1">
                <a:solidFill>
                  <a:srgbClr val="1690BF"/>
                </a:solidFill>
                <a:effectLst/>
              </a:rPr>
              <a:t>Preserving</a:t>
            </a:r>
            <a:r>
              <a:rPr lang="fr-FR" b="0" dirty="0">
                <a:solidFill>
                  <a:srgbClr val="1690BF"/>
                </a:solidFill>
                <a:effectLst/>
              </a:rPr>
              <a:t> </a:t>
            </a:r>
            <a:r>
              <a:rPr lang="fr-FR" b="0" dirty="0" err="1">
                <a:solidFill>
                  <a:srgbClr val="1690BF"/>
                </a:solidFill>
                <a:effectLst/>
              </a:rPr>
              <a:t>family</a:t>
            </a:r>
            <a:r>
              <a:rPr lang="fr-FR" b="0" dirty="0">
                <a:solidFill>
                  <a:srgbClr val="1690BF"/>
                </a:solidFill>
                <a:effectLst/>
              </a:rPr>
              <a:t> </a:t>
            </a:r>
            <a:r>
              <a:rPr lang="fr-FR" b="0" dirty="0" err="1">
                <a:solidFill>
                  <a:srgbClr val="1690BF"/>
                </a:solidFill>
                <a:effectLst/>
              </a:rPr>
              <a:t>unity</a:t>
            </a:r>
            <a:r>
              <a:rPr lang="fr-FR" b="0" dirty="0">
                <a:solidFill>
                  <a:srgbClr val="1690BF"/>
                </a:solidFill>
                <a:effectLst/>
                <a:latin typeface="Calibri"/>
                <a:cs typeface="Calibri"/>
                <a:sym typeface="Calibri"/>
              </a:rPr>
              <a:t> </a:t>
            </a:r>
            <a:r>
              <a:rPr lang="fr-FR" b="0" dirty="0" err="1">
                <a:solidFill>
                  <a:srgbClr val="1690BF"/>
                </a:solidFill>
                <a:effectLst/>
                <a:latin typeface="Calibri"/>
                <a:cs typeface="Calibri"/>
                <a:sym typeface="Calibri"/>
              </a:rPr>
              <a:t>is</a:t>
            </a:r>
            <a:r>
              <a:rPr lang="fr-FR" b="0" dirty="0">
                <a:solidFill>
                  <a:srgbClr val="1690BF"/>
                </a:solidFill>
                <a:effectLst/>
                <a:latin typeface="Calibri"/>
                <a:cs typeface="Calibri"/>
                <a:sym typeface="Calibri"/>
              </a:rPr>
              <a:t> key. </a:t>
            </a:r>
            <a:r>
              <a:rPr lang="fr-FR" b="0" dirty="0" err="1">
                <a:solidFill>
                  <a:srgbClr val="1690BF"/>
                </a:solidFill>
                <a:effectLst/>
                <a:latin typeface="Calibri"/>
                <a:cs typeface="Calibri"/>
                <a:sym typeface="Calibri"/>
              </a:rPr>
              <a:t>We</a:t>
            </a:r>
            <a:r>
              <a:rPr lang="fr-FR" b="0" dirty="0">
                <a:solidFill>
                  <a:srgbClr val="1690BF"/>
                </a:solidFill>
                <a:effectLst/>
                <a:latin typeface="Calibri"/>
                <a:cs typeface="Calibri"/>
                <a:sym typeface="Calibri"/>
              </a:rPr>
              <a:t> have to </a:t>
            </a:r>
            <a:r>
              <a:rPr lang="en-US" b="0" dirty="0">
                <a:solidFill>
                  <a:srgbClr val="1690BF"/>
                </a:solidFill>
                <a:effectLst/>
                <a:latin typeface="Calibri"/>
                <a:cs typeface="Calibri"/>
                <a:sym typeface="Calibri"/>
              </a:rPr>
              <a:t>a</a:t>
            </a:r>
            <a:r>
              <a:rPr lang="en-US" dirty="0"/>
              <a:t>lways assume that children have family with whom they can be reunited.</a:t>
            </a:r>
            <a:endParaRPr lang="en-US" b="0"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Ensure </a:t>
            </a:r>
            <a:r>
              <a:rPr lang="en-US" b="1" dirty="0"/>
              <a:t>case management </a:t>
            </a:r>
            <a:r>
              <a:rPr lang="en-US" dirty="0"/>
              <a:t>and immediate family tracing and reunification (FTR)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see icon</a:t>
            </a:r>
            <a:r>
              <a:rPr lang="en-US" i="1" dirty="0"/>
              <a:t>] </a:t>
            </a:r>
            <a:endParaRPr lang="en-US"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0" dirty="0">
              <a:latin typeface="Arial"/>
              <a:cs typeface="Arial"/>
              <a:sym typeface="Arial"/>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fr-FR" b="0"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Standard 13 states: </a:t>
            </a:r>
            <a:r>
              <a:rPr lang="en-US" dirty="0"/>
              <a:t>“Family separation is prevented, and unaccompanied and separated children receive care and protection in timely, safe, appropriate and accessible ways in accordance with their rights and best interests.”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latin typeface="Arial"/>
                <a:ea typeface="Arial"/>
                <a:cs typeface="Arial"/>
                <a:sym typeface="Arial"/>
              </a:rPr>
              <a:t>It calls for coordinated efforts </a:t>
            </a:r>
            <a:r>
              <a:rPr lang="en-US" dirty="0"/>
              <a:t>to prevent and respond to child separation and provide </a:t>
            </a:r>
            <a:r>
              <a:rPr lang="fr-FR" dirty="0"/>
              <a:t>assistance, protection and services to UASC (</a:t>
            </a:r>
            <a:r>
              <a:rPr lang="fr-FR" dirty="0" err="1"/>
              <a:t>including</a:t>
            </a:r>
            <a:r>
              <a:rPr lang="fr-FR" dirty="0"/>
              <a:t> in </a:t>
            </a:r>
            <a:r>
              <a:rPr lang="fr-FR" b="1" dirty="0" err="1"/>
              <a:t>refugees</a:t>
            </a:r>
            <a:r>
              <a:rPr lang="fr-FR" b="1" dirty="0"/>
              <a:t> </a:t>
            </a:r>
            <a:r>
              <a:rPr lang="fr-FR" b="1" dirty="0" err="1"/>
              <a:t>context</a:t>
            </a:r>
            <a:r>
              <a:rPr lang="fr-FR" b="1" dirty="0"/>
              <a:t> and cross border situation</a:t>
            </a:r>
            <a:r>
              <a:rPr lang="fr-FR" dirty="0"/>
              <a:t>)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displacement icon</a:t>
            </a:r>
            <a:r>
              <a:rPr lang="en-US" i="1" dirty="0"/>
              <a:t>] </a:t>
            </a:r>
            <a:r>
              <a:rPr lang="en-US" dirty="0" err="1"/>
              <a:t>Contextualised</a:t>
            </a:r>
            <a:r>
              <a:rPr lang="en-US" dirty="0"/>
              <a:t> measures for preventing separation are especially important in non-camp or urban contexts where communities may be dispersed.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Practical actions include:</a:t>
            </a:r>
          </a:p>
          <a:p>
            <a:pPr marL="228600" indent="0">
              <a:buFont typeface="Arial" panose="020B0604020202020204" pitchFamily="34" charset="0"/>
              <a:buNone/>
            </a:pPr>
            <a:r>
              <a:rPr lang="en-US" dirty="0">
                <a:solidFill>
                  <a:srgbClr val="1690BF"/>
                </a:solidFill>
                <a:effectLst/>
              </a:rPr>
              <a:t>- Attaching identification tags or wrist bracelets to babies, young children and children with disabilities;</a:t>
            </a:r>
          </a:p>
          <a:p>
            <a:pPr marL="228600" indent="0">
              <a:buFont typeface="Arial" panose="020B0604020202020204" pitchFamily="34" charset="0"/>
              <a:buNone/>
            </a:pPr>
            <a:r>
              <a:rPr lang="en-US" dirty="0">
                <a:solidFill>
                  <a:srgbClr val="1690BF"/>
                </a:solidFill>
                <a:effectLst/>
              </a:rPr>
              <a:t>- Teaching children key information about their family identity, home and emergency meeting points; and</a:t>
            </a:r>
          </a:p>
          <a:p>
            <a:pPr marL="400050" indent="-171450">
              <a:buFontTx/>
              <a:buChar char="-"/>
            </a:pPr>
            <a:r>
              <a:rPr lang="en-US" dirty="0">
                <a:solidFill>
                  <a:srgbClr val="1690BF"/>
                </a:solidFill>
                <a:effectLst/>
              </a:rPr>
              <a:t>Advocating with authorities and other actors to address policies, procedures or practices that are contributing to separation.</a:t>
            </a:r>
          </a:p>
          <a:p>
            <a:pPr marL="400050" indent="-171450">
              <a:buFontTx/>
              <a:buChar char="-"/>
            </a:pPr>
            <a:r>
              <a:rPr lang="en-US" dirty="0"/>
              <a:t>Carrying documentation that verifies </a:t>
            </a:r>
            <a:r>
              <a:rPr lang="fr-FR" dirty="0" err="1"/>
              <a:t>children’s</a:t>
            </a:r>
            <a:r>
              <a:rPr lang="en-US" dirty="0"/>
              <a:t> legal identity, if safe</a:t>
            </a:r>
          </a:p>
          <a:p>
            <a:pPr marL="400050" indent="-171450">
              <a:buFontTx/>
              <a:buChar char="-"/>
            </a:pPr>
            <a:r>
              <a:rPr lang="en-US" dirty="0">
                <a:solidFill>
                  <a:srgbClr val="1690BF"/>
                </a:solidFill>
                <a:effectLst/>
              </a:rPr>
              <a:t>Informing </a:t>
            </a:r>
            <a:r>
              <a:rPr lang="en-US" dirty="0"/>
              <a:t>families of the importance of birth registration</a:t>
            </a:r>
          </a:p>
          <a:p>
            <a:pPr marL="400050" indent="-171450">
              <a:buFontTx/>
              <a:buChar char="-"/>
            </a:pPr>
            <a:r>
              <a:rPr lang="en-US" dirty="0">
                <a:solidFill>
                  <a:srgbClr val="1690BF"/>
                </a:solidFill>
                <a:effectLst/>
              </a:rPr>
              <a:t>Training relevant </a:t>
            </a:r>
            <a:r>
              <a:rPr lang="fr-FR" dirty="0" err="1"/>
              <a:t>actors</a:t>
            </a:r>
            <a:r>
              <a:rPr lang="fr-FR" dirty="0"/>
              <a:t> </a:t>
            </a:r>
            <a:r>
              <a:rPr lang="en-US" dirty="0"/>
              <a:t>on methods </a:t>
            </a:r>
            <a:r>
              <a:rPr lang="fr-FR" dirty="0"/>
              <a:t>for </a:t>
            </a:r>
            <a:r>
              <a:rPr lang="fr-FR" dirty="0" err="1"/>
              <a:t>preventing</a:t>
            </a:r>
            <a:r>
              <a:rPr lang="fr-FR" dirty="0"/>
              <a:t> </a:t>
            </a:r>
            <a:r>
              <a:rPr lang="fr-FR" dirty="0" err="1"/>
              <a:t>separation</a:t>
            </a:r>
            <a:r>
              <a:rPr lang="en-US" dirty="0"/>
              <a:t>, for </a:t>
            </a:r>
            <a:r>
              <a:rPr lang="fr-FR" dirty="0" err="1"/>
              <a:t>identifying</a:t>
            </a:r>
            <a:r>
              <a:rPr lang="fr-FR" dirty="0"/>
              <a:t> UASC &amp; about </a:t>
            </a:r>
            <a:r>
              <a:rPr lang="fr-FR" dirty="0" err="1"/>
              <a:t>response</a:t>
            </a:r>
            <a:r>
              <a:rPr lang="fr-FR" dirty="0"/>
              <a:t> actions (</a:t>
            </a:r>
            <a:r>
              <a:rPr lang="en-US" sz="1800" b="0" i="0" u="none" strike="noStrike" baseline="0" dirty="0">
                <a:latin typeface="HelveticaNeue-Light-Identity-H"/>
              </a:rPr>
              <a:t>including focal points and border and </a:t>
            </a:r>
            <a:r>
              <a:rPr lang="fr-FR" sz="1800" b="0" i="0" u="none" strike="noStrike" baseline="0" dirty="0">
                <a:latin typeface="HelveticaNeue-Light-Identity-H"/>
              </a:rPr>
              <a:t>immigration </a:t>
            </a:r>
            <a:r>
              <a:rPr lang="fr-FR" sz="1800" b="0" i="0" u="none" strike="noStrike" baseline="0" dirty="0" err="1">
                <a:latin typeface="HelveticaNeue-Light-Identity-H"/>
              </a:rPr>
              <a:t>officials</a:t>
            </a:r>
            <a:r>
              <a:rPr lang="fr-FR" sz="1800" b="0" i="0" u="none" strike="noStrike" baseline="0" dirty="0">
                <a:latin typeface="HelveticaNeue-Light-Identity-H"/>
              </a:rPr>
              <a:t>)</a:t>
            </a:r>
            <a:endParaRPr lang="en-US" dirty="0">
              <a:solidFill>
                <a:srgbClr val="1690BF"/>
              </a:solidFill>
              <a:effectLst/>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latin typeface="Arial"/>
                <a:ea typeface="Arial"/>
                <a:cs typeface="Arial"/>
                <a:sym typeface="Arial"/>
              </a:rPr>
              <a:t>Discussion Prompt: </a:t>
            </a:r>
            <a:r>
              <a:rPr lang="en-US" sz="1200" dirty="0">
                <a:latin typeface="Ink Free" panose="03080402000500000000" pitchFamily="66" charset="0"/>
              </a:rPr>
              <a:t>Who is involved in UASC support in each specific context? </a:t>
            </a:r>
            <a:endParaRPr lang="en-US" b="1"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dirty="0" err="1">
                <a:solidFill>
                  <a:schemeClr val="bg2"/>
                </a:solidFill>
                <a:latin typeface="Helvetica Neue" panose="020B0604020202020204" charset="0"/>
              </a:rPr>
              <a:t>Specific</a:t>
            </a:r>
            <a:r>
              <a:rPr lang="fr-FR" dirty="0">
                <a:solidFill>
                  <a:schemeClr val="bg2"/>
                </a:solidFill>
                <a:latin typeface="Helvetica Neue" panose="020B0604020202020204" charset="0"/>
              </a:rPr>
              <a:t> </a:t>
            </a:r>
            <a:r>
              <a:rPr lang="fr-FR" dirty="0" err="1">
                <a:solidFill>
                  <a:schemeClr val="bg2"/>
                </a:solidFill>
                <a:latin typeface="Helvetica Neue" panose="020B0604020202020204" charset="0"/>
              </a:rPr>
              <a:t>contexts</a:t>
            </a:r>
            <a:r>
              <a:rPr lang="fr-FR" dirty="0">
                <a:solidFill>
                  <a:schemeClr val="bg2"/>
                </a:solidFill>
                <a:latin typeface="Helvetica Neue" panose="020B0604020202020204" charset="0"/>
              </a:rPr>
              <a:t> call for </a:t>
            </a:r>
            <a:r>
              <a:rPr lang="fr-FR" dirty="0" err="1">
                <a:solidFill>
                  <a:schemeClr val="bg2"/>
                </a:solidFill>
                <a:latin typeface="Helvetica Neue" panose="020B0604020202020204" charset="0"/>
              </a:rPr>
              <a:t>specific</a:t>
            </a:r>
            <a:r>
              <a:rPr lang="fr-FR" dirty="0">
                <a:solidFill>
                  <a:schemeClr val="bg2"/>
                </a:solidFill>
                <a:latin typeface="Helvetica Neue" panose="020B0604020202020204" charset="0"/>
              </a:rPr>
              <a:t> </a:t>
            </a:r>
            <a:r>
              <a:rPr lang="fr-FR" dirty="0" err="1">
                <a:solidFill>
                  <a:schemeClr val="bg2"/>
                </a:solidFill>
                <a:latin typeface="Helvetica Neue" panose="020B0604020202020204" charset="0"/>
              </a:rPr>
              <a:t>actors</a:t>
            </a:r>
            <a:r>
              <a:rPr lang="en-US" dirty="0">
                <a:solidFill>
                  <a:schemeClr val="bg2"/>
                </a:solidFill>
                <a:latin typeface="Helvetica Neue" panose="020B0604020202020204" charset="0"/>
                <a:sym typeface="Arial"/>
              </a:rPr>
              <a:t>: t</a:t>
            </a:r>
            <a:r>
              <a:rPr lang="en-US" dirty="0"/>
              <a:t>he standard identifies the </a:t>
            </a:r>
            <a:r>
              <a:rPr lang="en-US" dirty="0">
                <a:solidFill>
                  <a:schemeClr val="bg2"/>
                </a:solidFill>
                <a:hlinkClick r:id="rId3">
                  <a:extLst>
                    <a:ext uri="{A12FA001-AC4F-418D-AE19-62706E023703}">
                      <ahyp:hlinkClr xmlns:ahyp="http://schemas.microsoft.com/office/drawing/2018/hyperlinkcolor" val="tx"/>
                    </a:ext>
                  </a:extLst>
                </a:hlinkClick>
              </a:rPr>
              <a:t>key</a:t>
            </a:r>
            <a:r>
              <a:rPr lang="en-US" dirty="0"/>
              <a:t> actors involved in national or international family tracing activities, depending on the context (internal displacement, refugees, migration, cross-border situations, armed conflicts).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0" i="1" dirty="0">
                <a:latin typeface="Arial"/>
                <a:cs typeface="Arial"/>
                <a:sym typeface="Arial"/>
              </a:rPr>
              <a:t>-&gt; discuss contextualized settings in the country you are in, and click to show the table</a:t>
            </a: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Note that in the case of refugee contexts, there are specific procedures &amp; services to put in place, like the </a:t>
            </a:r>
            <a:r>
              <a:rPr lang="fr-FR" sz="1800" b="0" i="0" u="none" strike="noStrike" baseline="0" dirty="0">
                <a:solidFill>
                  <a:srgbClr val="FFFFFF"/>
                </a:solidFill>
                <a:latin typeface="HelveticaNeue-Roman-Identity-H"/>
              </a:rPr>
              <a:t>Best </a:t>
            </a:r>
            <a:r>
              <a:rPr lang="fr-FR" sz="1800" b="0" i="0" u="none" strike="noStrike" baseline="0" dirty="0" err="1">
                <a:solidFill>
                  <a:srgbClr val="FFFFFF"/>
                </a:solidFill>
                <a:latin typeface="HelveticaNeue-Roman-Identity-H"/>
              </a:rPr>
              <a:t>Interests</a:t>
            </a:r>
            <a:r>
              <a:rPr lang="fr-FR" sz="1800" b="0" i="0" u="none" strike="noStrike" baseline="0" dirty="0">
                <a:solidFill>
                  <a:srgbClr val="FFFFFF"/>
                </a:solidFill>
                <a:latin typeface="HelveticaNeue-Roman-Identity-H"/>
              </a:rPr>
              <a:t> </a:t>
            </a:r>
            <a:r>
              <a:rPr lang="fr-FR" sz="1800" b="0" i="0" u="none" strike="noStrike" baseline="0" dirty="0" err="1">
                <a:solidFill>
                  <a:srgbClr val="FFFFFF"/>
                </a:solidFill>
                <a:latin typeface="HelveticaNeue-Roman-Identity-H"/>
              </a:rPr>
              <a:t>Procedure</a:t>
            </a: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Within the first 24–48 hours after a sudden-onset humanitarian crisis, follow the key steps outlined in the </a:t>
            </a:r>
            <a:r>
              <a:rPr lang="en-US" dirty="0">
                <a:hlinkClick r:id="rId3"/>
              </a:rPr>
              <a:t>diagram</a:t>
            </a:r>
            <a:r>
              <a:rPr lang="en-US" dirty="0"/>
              <a:t> to prevent separation, help reunite families and start family tracing.</a:t>
            </a:r>
            <a:endParaRPr lang="fr-FR" dirty="0"/>
          </a:p>
          <a:p>
            <a:endParaRPr lang="fr-FR" dirty="0"/>
          </a:p>
          <a:p>
            <a:r>
              <a:rPr lang="fr-FR" dirty="0"/>
              <a:t>Identification: </a:t>
            </a:r>
          </a:p>
          <a:p>
            <a:pPr>
              <a:buFont typeface="Arial" panose="020B0604020202020204" pitchFamily="34" charset="0"/>
              <a:buChar char="•"/>
            </a:pPr>
            <a:r>
              <a:rPr lang="en-US" dirty="0"/>
              <a:t>The first step is to develop an inter-agency identification and referral mechanism. The community should be informed of the purpose of identifying UASC to avoid creating (a) ‘pull factors’ for separation or (b) fears that children will be taken away. Child protection ‘help desks’ or screening points should be established in key locations (registration points, medical facilities, market areas, etc.) to support key multisectoral actors (immigration officials, detention workers, etc.). </a:t>
            </a: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fr-FR" b="0" dirty="0">
              <a:solidFill>
                <a:srgbClr val="1690BF"/>
              </a:solidFill>
              <a:effectLst/>
            </a:endParaRP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b="0" dirty="0">
                <a:solidFill>
                  <a:srgbClr val="1690BF"/>
                </a:solidFill>
                <a:effectLst/>
              </a:rPr>
              <a:t>Registration, </a:t>
            </a:r>
            <a:r>
              <a:rPr lang="fr-FR" b="0" dirty="0" err="1">
                <a:solidFill>
                  <a:srgbClr val="1690BF"/>
                </a:solidFill>
                <a:effectLst/>
              </a:rPr>
              <a:t>assessment</a:t>
            </a:r>
            <a:r>
              <a:rPr lang="fr-FR" b="0" dirty="0">
                <a:solidFill>
                  <a:srgbClr val="1690BF"/>
                </a:solidFill>
                <a:effectLst/>
              </a:rPr>
              <a:t> and documentation:</a:t>
            </a:r>
          </a:p>
          <a:p>
            <a:pPr marL="400050" indent="-171450">
              <a:buFont typeface="Arial" panose="020B0604020202020204" pitchFamily="34" charset="0"/>
              <a:buChar char="•"/>
            </a:pPr>
            <a:r>
              <a:rPr lang="en-US" dirty="0"/>
              <a:t>Appropriate standards and procedures for information and case management should be followed when collecting and storing data on children, including information about interim care placements and family tracing and reunification. Trained staff should carry out registration for case management, documentation and assessments in ways that avoid unnecessary distress or further separation. </a:t>
            </a:r>
          </a:p>
          <a:p>
            <a:pPr marL="400050" indent="-171450">
              <a:buFont typeface="Arial" panose="020B0604020202020204" pitchFamily="34" charset="0"/>
              <a:buChar char="•"/>
            </a:pPr>
            <a:endParaRPr lang="en-US" dirty="0"/>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b="0" dirty="0">
                <a:solidFill>
                  <a:srgbClr val="1690BF"/>
                </a:solidFill>
                <a:effectLst/>
              </a:rPr>
              <a:t>Tracing</a:t>
            </a:r>
            <a:r>
              <a:rPr lang="fr-FR" b="1" dirty="0">
                <a:solidFill>
                  <a:srgbClr val="1690BF"/>
                </a:solidFill>
                <a:effectLst/>
              </a:rPr>
              <a:t>:</a:t>
            </a:r>
          </a:p>
          <a:p>
            <a:pPr>
              <a:buFont typeface="Arial" panose="020B0604020202020204" pitchFamily="34" charset="0"/>
              <a:buChar char="•"/>
            </a:pPr>
            <a:r>
              <a:rPr lang="en-US" dirty="0"/>
              <a:t>‘Tracing’ is the process of searching for either a missing child or a child’s absent parents, primary legal or customary caregivers, or other close family members. Tracing can take months or years, so it is essential to find immediate interim care options, preferably family-based, for children without adequate care. </a:t>
            </a:r>
          </a:p>
          <a:p>
            <a:pPr>
              <a:buFont typeface="Arial" panose="020B0604020202020204" pitchFamily="34" charset="0"/>
              <a:buChar char="•"/>
            </a:pPr>
            <a:r>
              <a:rPr lang="en-US" dirty="0"/>
              <a:t>Tracing activities must follow appropriate guidance, which includes conducting an analysis of the risks different methods may pose to the child. It is important to remember that successful tracing may not always result in family reunification.</a:t>
            </a:r>
          </a:p>
          <a:p>
            <a:pPr>
              <a:buFont typeface="Arial" panose="020B0604020202020204" pitchFamily="34" charset="0"/>
              <a:buChar char="•"/>
            </a:pPr>
            <a:endParaRPr lang="en-US" dirty="0"/>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b="0" dirty="0" err="1">
                <a:solidFill>
                  <a:srgbClr val="1690BF"/>
                </a:solidFill>
                <a:effectLst/>
              </a:rPr>
              <a:t>Verification</a:t>
            </a:r>
            <a:r>
              <a:rPr lang="fr-FR" b="1" dirty="0">
                <a:solidFill>
                  <a:srgbClr val="1690BF"/>
                </a:solidFill>
                <a:effectLst/>
              </a:rPr>
              <a:t>:</a:t>
            </a:r>
          </a:p>
          <a:p>
            <a:pPr>
              <a:buFont typeface="Arial" panose="020B0604020202020204" pitchFamily="34" charset="0"/>
              <a:buChar char="•"/>
            </a:pPr>
            <a:r>
              <a:rPr lang="en-US" dirty="0"/>
              <a:t>‘Verification’ is the process of d</a:t>
            </a:r>
            <a:r>
              <a:rPr lang="en-US" dirty="0">
                <a:solidFill>
                  <a:srgbClr val="1690BF"/>
                </a:solidFill>
                <a:effectLst/>
              </a:rPr>
              <a:t>etermining whether a claimed relationship is real; assessing the child’s best interests; and confirming that both the child and family member are willing to be reunited.</a:t>
            </a:r>
          </a:p>
          <a:p>
            <a:pPr>
              <a:buFont typeface="Arial" panose="020B0604020202020204" pitchFamily="34" charset="0"/>
              <a:buChar char="•"/>
            </a:pPr>
            <a:r>
              <a:rPr lang="en-US" dirty="0"/>
              <a:t>Verification assesses the conditions for reuniting children and ensures that children are not handed over to the wrong people. Agreements with national civil registries can assist in identity verification where appropriate and in the </a:t>
            </a:r>
            <a:r>
              <a:rPr lang="en-US" dirty="0">
                <a:hlinkClick r:id="rId4"/>
              </a:rPr>
              <a:t>best interests of the child</a:t>
            </a:r>
            <a:r>
              <a:rPr lang="en-US" dirty="0"/>
              <a:t>. </a:t>
            </a: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fr-FR" b="1" dirty="0">
              <a:solidFill>
                <a:srgbClr val="1690BF"/>
              </a:solidFill>
              <a:effectLst/>
            </a:endParaRP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b="0" dirty="0">
                <a:solidFill>
                  <a:srgbClr val="1690BF"/>
                </a:solidFill>
                <a:effectLst/>
              </a:rPr>
              <a:t>Family </a:t>
            </a:r>
            <a:r>
              <a:rPr lang="fr-FR" b="0" dirty="0" err="1">
                <a:solidFill>
                  <a:srgbClr val="1690BF"/>
                </a:solidFill>
                <a:effectLst/>
              </a:rPr>
              <a:t>reunification</a:t>
            </a:r>
            <a:r>
              <a:rPr lang="fr-FR" b="0" dirty="0">
                <a:solidFill>
                  <a:srgbClr val="1690BF"/>
                </a:solidFill>
                <a:effectLst/>
              </a:rPr>
              <a:t> and </a:t>
            </a:r>
            <a:r>
              <a:rPr lang="fr-FR" b="0" dirty="0" err="1">
                <a:solidFill>
                  <a:srgbClr val="1690BF"/>
                </a:solidFill>
                <a:effectLst/>
              </a:rPr>
              <a:t>reintegration</a:t>
            </a:r>
            <a:r>
              <a:rPr lang="fr-FR" b="0" dirty="0">
                <a:solidFill>
                  <a:srgbClr val="1690BF"/>
                </a:solidFill>
                <a:effectLst/>
              </a:rPr>
              <a:t>:</a:t>
            </a:r>
          </a:p>
          <a:p>
            <a:pPr marL="400050" indent="-171450">
              <a:buFont typeface="Arial" panose="020B0604020202020204" pitchFamily="34" charset="0"/>
              <a:buChar char="•"/>
            </a:pPr>
            <a:r>
              <a:rPr lang="en-US" dirty="0"/>
              <a:t>‘Reunification’ is the process of bringing together the child and family or previous primary caregiver to establish or re-establish long-term care when it is possible, safe and in the best interests of the child. </a:t>
            </a:r>
          </a:p>
          <a:p>
            <a:pPr marL="4000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Safe and effective reintegration is a tailored process, not a single event.</a:t>
            </a:r>
          </a:p>
          <a:p>
            <a:pPr marL="400050" indent="-171450">
              <a:buFont typeface="Arial" panose="020B0604020202020204" pitchFamily="34" charset="0"/>
              <a:buChar char="•"/>
            </a:pPr>
            <a:r>
              <a:rPr lang="en-US" dirty="0"/>
              <a:t>Family reunification should be well coordinated and conducted according to international guidelines and relevant national legal frameworks. The child, family, community and interim caregiver should be prepared for reunification through coordinated, multisectoral, family- and community-level support. Approaches that address the root causes of separation are valuable when preparing families for reintegration. </a:t>
            </a:r>
          </a:p>
          <a:p>
            <a:pPr marL="400050" indent="-171450">
              <a:buFont typeface="Arial" panose="020B0604020202020204" pitchFamily="34" charset="0"/>
              <a:buChar char="•"/>
            </a:pPr>
            <a:r>
              <a:rPr lang="en-US" dirty="0"/>
              <a:t>For children refugees, </a:t>
            </a:r>
            <a:r>
              <a:rPr lang="en-US" sz="1800" b="0" i="0" u="none" strike="noStrike" baseline="0" dirty="0">
                <a:latin typeface="HelveticaNeue-Light-Identity-H"/>
              </a:rPr>
              <a:t>it is essential that procedures for voluntary repatriation are followed, in addition to the Best Interests Procedure.</a:t>
            </a:r>
            <a:endParaRPr lang="en-US" dirty="0"/>
          </a:p>
          <a:p>
            <a:pPr marL="400050" indent="-171450">
              <a:buFont typeface="Arial" panose="020B0604020202020204" pitchFamily="34" charset="0"/>
              <a:buChar char="•"/>
            </a:pPr>
            <a:endParaRPr lang="en-US" dirty="0"/>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b="0" dirty="0">
                <a:solidFill>
                  <a:srgbClr val="1690BF"/>
                </a:solidFill>
                <a:effectLst/>
              </a:rPr>
              <a:t>Follow-up:</a:t>
            </a:r>
          </a:p>
          <a:p>
            <a:pPr marL="4000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Different forms of tailored support and follow-up should be considered in response to (a) ongoing evaluations of the child’s and family’s situation and (b) the </a:t>
            </a:r>
            <a:r>
              <a:rPr lang="en-US" dirty="0">
                <a:hlinkClick r:id="rId5"/>
              </a:rPr>
              <a:t>child’s safe and meaningful participation</a:t>
            </a:r>
            <a:r>
              <a:rPr lang="en-US" dirty="0"/>
              <a:t> and feedback. Community-based monitoring can support the follow-up process.</a:t>
            </a:r>
          </a:p>
          <a:p>
            <a:pPr marL="4000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800" b="0" i="0" u="none" strike="noStrike" baseline="0" dirty="0">
                <a:latin typeface="HelveticaNeue-Light-Identity-H"/>
              </a:rPr>
              <a:t>E</a:t>
            </a:r>
            <a:r>
              <a:rPr lang="fr-FR" sz="1800" b="0" i="0" u="none" strike="noStrike" baseline="0" dirty="0" err="1">
                <a:latin typeface="HelveticaNeue-Light-Identity-H"/>
              </a:rPr>
              <a:t>qual</a:t>
            </a:r>
            <a:r>
              <a:rPr lang="fr-FR" sz="1800" b="0" i="0" u="none" strike="noStrike" baseline="0" dirty="0">
                <a:latin typeface="HelveticaNeue-Light-Identity-H"/>
              </a:rPr>
              <a:t>, </a:t>
            </a:r>
            <a:r>
              <a:rPr lang="fr-FR" sz="1800" b="0" i="0" u="none" strike="noStrike" baseline="0" dirty="0" err="1">
                <a:latin typeface="HelveticaNeue-Light-Identity-H"/>
              </a:rPr>
              <a:t>safe</a:t>
            </a:r>
            <a:r>
              <a:rPr lang="fr-FR" sz="1800" b="0" i="0" u="none" strike="noStrike" baseline="0" dirty="0">
                <a:latin typeface="HelveticaNeue-Light-Identity-H"/>
              </a:rPr>
              <a:t> </a:t>
            </a:r>
            <a:r>
              <a:rPr lang="en-US" sz="1800" b="0" i="0" u="none" strike="noStrike" baseline="0" dirty="0">
                <a:latin typeface="HelveticaNeue-Light-Identity-H"/>
              </a:rPr>
              <a:t>access to assistance, protection and services, including education for UASC (including refugees)</a:t>
            </a:r>
            <a:endParaRPr lang="fr-FR" b="1" dirty="0">
              <a:solidFill>
                <a:srgbClr val="1690BF"/>
              </a:solidFill>
              <a:effectLst/>
            </a:endParaRPr>
          </a:p>
          <a:p>
            <a:pPr marL="400050" indent="-171450">
              <a:buFont typeface="Arial" panose="020B0604020202020204" pitchFamily="34" charset="0"/>
              <a:buChar char="•"/>
            </a:pPr>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72879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0" i="1" u="none" dirty="0"/>
              <a:t>Depending on the time you have for facilitation, consider adding here examples from the Region/ Country/ Response, of programming that meets the standards.</a:t>
            </a:r>
          </a:p>
          <a:p>
            <a:r>
              <a:rPr lang="en-US" b="0" i="1" u="none" dirty="0"/>
              <a:t>This could be a draft slide that you could update or remove if necessary. </a:t>
            </a:r>
          </a:p>
          <a:p>
            <a:r>
              <a:rPr lang="en-US" b="0" i="1" u="none" dirty="0"/>
              <a:t>For each example, you could add: </a:t>
            </a:r>
          </a:p>
          <a:p>
            <a:pPr marL="285750" indent="-285750">
              <a:buFont typeface="Arial" panose="020B0604020202020204" pitchFamily="34" charset="0"/>
              <a:buChar char="•"/>
            </a:pPr>
            <a:r>
              <a:rPr lang="fr-FR" b="0" i="1" u="none" dirty="0"/>
              <a:t>A short, concise, </a:t>
            </a:r>
            <a:r>
              <a:rPr lang="en-GB" i="1" dirty="0"/>
              <a:t>key presentation sentence about the specific program/project using Standard 13</a:t>
            </a:r>
          </a:p>
          <a:p>
            <a:pPr marL="285750" indent="-285750">
              <a:buFont typeface="Arial" panose="020B0604020202020204" pitchFamily="34" charset="0"/>
              <a:buChar char="•"/>
            </a:pPr>
            <a:r>
              <a:rPr lang="en-GB" i="1" dirty="0"/>
              <a:t>Add the name of organisations and partners involved </a:t>
            </a:r>
          </a:p>
          <a:p>
            <a:pPr marL="285750" indent="-285750">
              <a:buFont typeface="Arial" panose="020B0604020202020204" pitchFamily="34" charset="0"/>
              <a:buChar char="•"/>
            </a:pPr>
            <a:r>
              <a:rPr lang="en-GB" i="1" dirty="0"/>
              <a:t>Add practical lessons learnt, key actions, message or numbers, that will attract interest of your audience</a:t>
            </a:r>
          </a:p>
          <a:p>
            <a:endParaRPr lang="en-US" b="0" i="1" u="none"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i="1" dirty="0"/>
              <a:t>Another option, if you have </a:t>
            </a:r>
            <a:r>
              <a:rPr lang="en-US" i="1" dirty="0"/>
              <a:t>longer and also depending on the audience you have), this slide can be completed in an interactive way during the session.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In that case, you could: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split the groups into 2 or 3 smaller groups,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allow 15 – 20 min for them to prepare a short presentation of an </a:t>
            </a:r>
            <a:r>
              <a:rPr lang="en-US" b="0" i="1" u="none" dirty="0"/>
              <a:t>example from the Region/ Country/ Response, of programming that meets the standard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0" i="1" u="none" dirty="0"/>
              <a:t>in plenary, have the groups present their examples, and discuss /compare lessons learnt out of them. </a:t>
            </a: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b="0" i="1" u="none" dirty="0"/>
              <a:t>If you will be sending this presentation to the participants after the training, you can fill up this slide, to keep records of the presentations.</a:t>
            </a:r>
          </a:p>
          <a:p>
            <a:endParaRPr lang="en-US" b="0" i="1" u="none"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u="none" dirty="0"/>
              <a:t>TIP</a:t>
            </a:r>
            <a:r>
              <a:rPr lang="en-US" b="0" i="1" u="none" dirty="0"/>
              <a:t>: you can use https://thenounproject.com/ to get map outlines like those.</a:t>
            </a:r>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dirty="0"/>
              <a:t>[Facilitators - if you can project from the internet, then we suggest you navigate people there and show them]</a:t>
            </a:r>
            <a:r>
              <a:rPr lang="en-US" i="1" u="sng" dirty="0">
                <a:solidFill>
                  <a:schemeClr val="hlink"/>
                </a:solidFill>
                <a:hlinkClick r:id="rId3"/>
              </a:rPr>
              <a:t> </a:t>
            </a:r>
            <a:endParaRPr lang="en-US" i="1" u="sng"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marR="0" lvl="0" indent="0" algn="l" rtl="0">
              <a:lnSpc>
                <a:spcPct val="100000"/>
              </a:lnSpc>
              <a:spcBef>
                <a:spcPts val="0"/>
              </a:spcBef>
              <a:spcAft>
                <a:spcPts val="0"/>
              </a:spcAft>
              <a:buClr>
                <a:schemeClr val="dk1"/>
              </a:buClr>
              <a:buSzPts val="1200"/>
              <a:buFont typeface="Calibri"/>
              <a:buNone/>
            </a:pPr>
            <a:r>
              <a:rPr lang="en-US" u="sng" dirty="0"/>
              <a:t>1. Online handbook</a:t>
            </a:r>
          </a:p>
          <a:p>
            <a:pPr marL="0" lvl="0" indent="0" algn="l" rtl="0">
              <a:spcBef>
                <a:spcPts val="0"/>
              </a:spcBef>
              <a:spcAft>
                <a:spcPts val="0"/>
              </a:spcAft>
              <a:buNone/>
            </a:pPr>
            <a:r>
              <a:rPr lang="en-US" u="sng" dirty="0"/>
              <a:t>2. The Humanitarian Standards Partnership App </a:t>
            </a:r>
            <a:endParaRPr lang="en-US" dirty="0"/>
          </a:p>
          <a:p>
            <a:pPr marL="0" lvl="0" indent="0" algn="l" rtl="0">
              <a:spcBef>
                <a:spcPts val="0"/>
              </a:spcBef>
              <a:spcAft>
                <a:spcPts val="0"/>
              </a:spcAft>
              <a:buNone/>
            </a:pPr>
            <a:r>
              <a:rPr lang="en-US" dirty="0"/>
              <a:t>– It is the 2</a:t>
            </a:r>
            <a:r>
              <a:rPr lang="en-US" baseline="30000" dirty="0"/>
              <a:t>nd</a:t>
            </a:r>
            <a:r>
              <a:rPr lang="en-US" dirty="0"/>
              <a:t> most popular app on that site after Sphere</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CPMS page:</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u="sng" dirty="0"/>
              <a:t>1. Interactive handbook </a:t>
            </a:r>
            <a:r>
              <a:rPr lang="en-US" dirty="0"/>
              <a:t>– our greatest resource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2. </a:t>
            </a:r>
            <a:r>
              <a:rPr lang="en-US" u="sng" dirty="0"/>
              <a:t>A Summary: </a:t>
            </a:r>
            <a:r>
              <a:rPr lang="en-US" dirty="0"/>
              <a:t>At just 32 pages, it means that it I CPHA topline but can be used to introduce the idea of minimum standards or start child protection discussions with government colleagues or other humanitarians without overwhelming them with the huge handbook.</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Alliance website: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PDF</a:t>
            </a:r>
            <a:r>
              <a:rPr lang="en-US" dirty="0"/>
              <a:t> &amp; all materials available can be downloaded if people want to print just portions of the CPMS, on the Alliance 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Introduction to CPMS” Briefing Pack </a:t>
            </a:r>
            <a:r>
              <a:rPr lang="en-US" dirty="0"/>
              <a:t>contains this PPT and facilitation notes, plus the 2 page Introduction handout.</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A gallery of </a:t>
            </a:r>
            <a:r>
              <a:rPr lang="en-US" u="sng" dirty="0"/>
              <a:t>illustrated</a:t>
            </a:r>
            <a:r>
              <a:rPr lang="en-US" dirty="0"/>
              <a:t> Standards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Discover our </a:t>
            </a:r>
            <a:r>
              <a:rPr lang="en-US" sz="1200" u="sng" dirty="0"/>
              <a:t>free CPMS e-course </a:t>
            </a:r>
            <a:r>
              <a:rPr lang="en-US" sz="1200" dirty="0"/>
              <a:t>with a range of modules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Videos on the Alliance </a:t>
            </a:r>
            <a:r>
              <a:rPr lang="en-US" sz="1200" dirty="0" err="1"/>
              <a:t>Youtube</a:t>
            </a:r>
            <a:r>
              <a:rPr lang="en-US" sz="1200" dirty="0"/>
              <a:t> channel</a:t>
            </a:r>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n-US" dirty="0"/>
              <a:t>ASK: What should our next steps as a team/agency/individual be?</a:t>
            </a:r>
            <a:endParaRPr dirty="0"/>
          </a:p>
          <a:p>
            <a:pPr marL="0" lvl="0" indent="0" algn="l" rtl="0">
              <a:spcBef>
                <a:spcPts val="0"/>
              </a:spcBef>
              <a:spcAft>
                <a:spcPts val="0"/>
              </a:spcAft>
              <a:buNone/>
            </a:pPr>
            <a:r>
              <a:rPr lang="en-US" i="1" dirty="0"/>
              <a:t>(i.e. you might schedule a longer meeting to digest the changes and create a plan; or ask colleagues to present certain new/revised standards and their implications for the </a:t>
            </a:r>
            <a:r>
              <a:rPr lang="en-US" i="1" dirty="0" err="1"/>
              <a:t>programme</a:t>
            </a:r>
            <a:r>
              <a:rPr lang="en-US" i="1" dirty="0"/>
              <a:t>; or set up a training or ask Senior Management for a meeting to discuss accountability to children, </a:t>
            </a:r>
            <a:r>
              <a:rPr lang="en-US" i="1" dirty="0" err="1"/>
              <a:t>etc</a:t>
            </a:r>
            <a:r>
              <a:rPr lang="en-US" i="1" dirty="0"/>
              <a:t>)</a:t>
            </a:r>
            <a:endParaRPr dirty="0"/>
          </a:p>
          <a:p>
            <a:pPr marL="0" lvl="0" indent="0" algn="l" rtl="0">
              <a:spcBef>
                <a:spcPts val="0"/>
              </a:spcBef>
              <a:spcAft>
                <a:spcPts val="0"/>
              </a:spcAft>
              <a:buNone/>
            </a:pPr>
            <a:r>
              <a:rPr lang="en-US" dirty="0"/>
              <a:t> </a:t>
            </a:r>
            <a:endParaRPr i="1" dirty="0"/>
          </a:p>
          <a:p>
            <a:pPr marL="0" marR="0" lvl="0" indent="0" algn="l" rtl="0">
              <a:lnSpc>
                <a:spcPct val="100000"/>
              </a:lnSpc>
              <a:spcBef>
                <a:spcPts val="0"/>
              </a:spcBef>
              <a:spcAft>
                <a:spcPts val="0"/>
              </a:spcAft>
              <a:buClr>
                <a:schemeClr val="dk1"/>
              </a:buClr>
              <a:buSzPts val="1200"/>
              <a:buFont typeface="Calibri"/>
              <a:buNone/>
            </a:pPr>
            <a:r>
              <a:rPr lang="en-US" i="1" dirty="0"/>
              <a:t>[Facilitators - </a:t>
            </a:r>
            <a:r>
              <a:rPr lang="en-US" i="1" u="sng" dirty="0"/>
              <a:t>Printed copies </a:t>
            </a:r>
            <a:r>
              <a:rPr lang="en-US" i="1" dirty="0"/>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marR="0" lvl="0" indent="0" algn="l" rtl="0">
              <a:lnSpc>
                <a:spcPct val="100000"/>
              </a:lnSpc>
              <a:spcBef>
                <a:spcPts val="0"/>
              </a:spcBef>
              <a:spcAft>
                <a:spcPts val="0"/>
              </a:spcAft>
              <a:buClr>
                <a:schemeClr val="dk1"/>
              </a:buClr>
              <a:buSzPts val="1200"/>
              <a:buFont typeface="Calibri"/>
              <a:buNone/>
            </a:pPr>
            <a:r>
              <a:rPr lang="en-US" dirty="0"/>
              <a:t>Thank you so much for coming together and starting to explore the CPMS. I will follow up on the next steps we discussed. And that’s the key – the CPMS is a gift that just keeps on giving every time you open it!</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1223425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20.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3.pn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8.jpeg"/><Relationship Id="rId4" Type="http://schemas.openxmlformats.org/officeDocument/2006/relationships/image" Target="../media/image27.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31.png"/><Relationship Id="rId5" Type="http://schemas.openxmlformats.org/officeDocument/2006/relationships/image" Target="../media/image30.jp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a:normAutofit/>
          </a:bodyPr>
          <a:lstStyle/>
          <a:p>
            <a:pPr algn="ctr"/>
            <a:r>
              <a:rPr lang="en-GB" sz="3200" dirty="0">
                <a:effectLst>
                  <a:outerShdw blurRad="38100" dist="38100" dir="2700000" algn="tl">
                    <a:srgbClr val="000000">
                      <a:alpha val="43137"/>
                    </a:srgbClr>
                  </a:outerShdw>
                </a:effectLst>
              </a:rPr>
              <a:t>SLIDE DECK</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The Minimum Standards for Child Protection in Humanitarian Action </a:t>
            </a:r>
            <a:endParaRPr sz="4800" b="0" dirty="0">
              <a:solidFill>
                <a:schemeClr val="bg1">
                  <a:lumMod val="65000"/>
                </a:schemeClr>
              </a:solidFill>
              <a:latin typeface="Calibri"/>
              <a:cs typeface="Calibri"/>
              <a:sym typeface="Arial"/>
            </a:endParaRPr>
          </a:p>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Aim of the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Char char="●"/>
            </a:pPr>
            <a:r>
              <a:rPr lang="en-US" dirty="0">
                <a:solidFill>
                  <a:schemeClr val="bg2"/>
                </a:solidFill>
              </a:rPr>
              <a:t>Benchmark for CPHA.</a:t>
            </a:r>
            <a:endParaRPr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Collaborative, inter-agency tool</a:t>
            </a:r>
            <a:endParaRPr sz="2600"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Links with Core Humanitarian Standard</a:t>
            </a:r>
            <a:endParaRPr sz="2600" dirty="0">
              <a:solidFill>
                <a:schemeClr val="bg2"/>
              </a:solidFill>
            </a:endParaRPr>
          </a:p>
          <a:p>
            <a:pPr marL="228600" lvl="0" indent="-228600" algn="l" rtl="0">
              <a:spcBef>
                <a:spcPts val="0"/>
              </a:spcBef>
              <a:spcAft>
                <a:spcPts val="0"/>
              </a:spcAft>
              <a:buSzPts val="2800"/>
              <a:buChar char="●"/>
            </a:pPr>
            <a:r>
              <a:rPr lang="en-US" sz="2600" dirty="0" err="1">
                <a:solidFill>
                  <a:schemeClr val="bg2"/>
                </a:solidFill>
              </a:rPr>
              <a:t>Contextualisation</a:t>
            </a:r>
            <a:r>
              <a:rPr lang="en-US" sz="2600" dirty="0">
                <a:solidFill>
                  <a:schemeClr val="bg2"/>
                </a:solidFill>
              </a:rPr>
              <a:t> for local ownership</a:t>
            </a:r>
            <a:endParaRPr sz="2600" dirty="0">
              <a:solidFill>
                <a:schemeClr val="bg2"/>
              </a:solidFill>
            </a:endParaRPr>
          </a:p>
          <a:p>
            <a:pPr marL="0" lvl="0" indent="0" algn="l" rtl="0">
              <a:spcBef>
                <a:spcPts val="1000"/>
              </a:spcBef>
              <a:spcAft>
                <a:spcPts val="0"/>
              </a:spcAft>
              <a:buNone/>
            </a:pPr>
            <a:endParaRPr sz="2600" dirty="0">
              <a:solidFill>
                <a:schemeClr val="bg2"/>
              </a:solidFill>
            </a:endParaRPr>
          </a:p>
          <a:p>
            <a:pPr marL="228600" lvl="0" indent="-228600" algn="l" rtl="0">
              <a:spcBef>
                <a:spcPts val="1000"/>
              </a:spcBef>
              <a:spcAft>
                <a:spcPts val="0"/>
              </a:spcAft>
              <a:buSzPts val="2800"/>
              <a:buChar char="●"/>
            </a:pPr>
            <a:r>
              <a:rPr lang="en-US" sz="2600" dirty="0">
                <a:solidFill>
                  <a:schemeClr val="bg2"/>
                </a:solidFill>
              </a:rPr>
              <a:t>Purpose:</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quality and accountability</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impact for children’s protection and well-being</a:t>
            </a:r>
            <a:endParaRPr dirty="0">
              <a:solidFill>
                <a:schemeClr val="bg2"/>
              </a:solidFill>
            </a:endParaRPr>
          </a:p>
          <a:p>
            <a:pPr marL="228600" lvl="0" indent="-50800" algn="l" rtl="0">
              <a:lnSpc>
                <a:spcPct val="90000"/>
              </a:lnSpc>
              <a:spcBef>
                <a:spcPts val="1000"/>
              </a:spcBef>
              <a:spcAft>
                <a:spcPts val="0"/>
              </a:spcAft>
              <a:buClr>
                <a:schemeClr val="accent1"/>
              </a:buClr>
              <a:buSzPts val="2800"/>
              <a:buNone/>
            </a:pPr>
            <a:endParaRPr dirty="0">
              <a:solidFill>
                <a:schemeClr val="bg2"/>
              </a:solidFill>
            </a:endParaRPr>
          </a:p>
        </p:txBody>
      </p:sp>
      <p:pic>
        <p:nvPicPr>
          <p:cNvPr id="262" name="Google Shape;262;p5" descr="Screen Shot 2019-10-07 at 9.06.56 PM.png"/>
          <p:cNvPicPr preferRelativeResize="0"/>
          <p:nvPr/>
        </p:nvPicPr>
        <p:blipFill rotWithShape="1">
          <a:blip r:embed="rId3">
            <a:alphaModFix/>
          </a:blip>
          <a:srcRect/>
          <a:stretch/>
        </p:blipFill>
        <p:spPr>
          <a:xfrm>
            <a:off x="769062" y="2055813"/>
            <a:ext cx="2198523" cy="3053297"/>
          </a:xfrm>
          <a:prstGeom prst="rect">
            <a:avLst/>
          </a:prstGeom>
          <a:noFill/>
          <a:ln>
            <a:noFill/>
          </a:ln>
        </p:spPr>
      </p:pic>
      <p:pic>
        <p:nvPicPr>
          <p:cNvPr id="263" name="Google Shape;263;p5"/>
          <p:cNvPicPr preferRelativeResize="0"/>
          <p:nvPr/>
        </p:nvPicPr>
        <p:blipFill>
          <a:blip r:embed="rId4">
            <a:alphaModFix/>
          </a:blip>
          <a:stretch>
            <a:fillRect/>
          </a:stretch>
        </p:blipFill>
        <p:spPr>
          <a:xfrm>
            <a:off x="10210800" y="0"/>
            <a:ext cx="1981200" cy="1771650"/>
          </a:xfrm>
          <a:prstGeom prst="rect">
            <a:avLst/>
          </a:prstGeom>
          <a:noFill/>
          <a:ln>
            <a:noFill/>
          </a:ln>
        </p:spPr>
      </p:pic>
      <p:pic>
        <p:nvPicPr>
          <p:cNvPr id="264" name="Google Shape;264;p5"/>
          <p:cNvPicPr preferRelativeResize="0"/>
          <p:nvPr/>
        </p:nvPicPr>
        <p:blipFill>
          <a:blip r:embed="rId5">
            <a:alphaModFix/>
          </a:blip>
          <a:stretch>
            <a:fillRect/>
          </a:stretch>
        </p:blipFill>
        <p:spPr>
          <a:xfrm>
            <a:off x="4127088" y="4761996"/>
            <a:ext cx="7057055" cy="87999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0">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8" descr="Screen Shot 2019-10-07 at 9.08.18 PM.png"/>
          <p:cNvPicPr preferRelativeResize="0"/>
          <p:nvPr/>
        </p:nvPicPr>
        <p:blipFill rotWithShape="1">
          <a:blip r:embed="rId3">
            <a:alphaModFix/>
          </a:blip>
          <a:srcRect/>
          <a:stretch/>
        </p:blipFill>
        <p:spPr>
          <a:xfrm>
            <a:off x="3264136" y="0"/>
            <a:ext cx="8927863" cy="6858000"/>
          </a:xfrm>
          <a:prstGeom prst="rect">
            <a:avLst/>
          </a:prstGeom>
          <a:noFill/>
          <a:ln>
            <a:noFill/>
          </a:ln>
        </p:spPr>
      </p:pic>
      <p:sp>
        <p:nvSpPr>
          <p:cNvPr id="9" name="ZoneTexte 8">
            <a:extLst>
              <a:ext uri="{FF2B5EF4-FFF2-40B4-BE49-F238E27FC236}">
                <a16:creationId xmlns:a16="http://schemas.microsoft.com/office/drawing/2014/main" id="{11BEFA5A-6FE6-48C3-836E-CBB252B9C174}"/>
              </a:ext>
            </a:extLst>
          </p:cNvPr>
          <p:cNvSpPr txBox="1"/>
          <p:nvPr/>
        </p:nvSpPr>
        <p:spPr>
          <a:xfrm>
            <a:off x="628160" y="1072633"/>
            <a:ext cx="6098720" cy="707886"/>
          </a:xfrm>
          <a:prstGeom prst="rect">
            <a:avLst/>
          </a:prstGeom>
          <a:noFill/>
        </p:spPr>
        <p:txBody>
          <a:bodyPr wrap="square">
            <a:spAutoFit/>
          </a:bodyPr>
          <a:lstStyle/>
          <a:p>
            <a:r>
              <a:rPr lang="en-US" sz="4000" dirty="0"/>
              <a:t>Overview</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5861853" y="4991316"/>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General intro to Standard 13</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82865" y="1558543"/>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en-US" dirty="0">
                <a:solidFill>
                  <a:schemeClr val="bg2"/>
                </a:solidFill>
                <a:latin typeface="Helvetica Neue" panose="020B0604020202020204" charset="0"/>
              </a:rPr>
              <a:t>Part of 2nd Pillar, related to </a:t>
            </a:r>
            <a:r>
              <a:rPr lang="en-US" dirty="0">
                <a:solidFill>
                  <a:schemeClr val="bg2"/>
                </a:solidFill>
              </a:rPr>
              <a:t>child protection risks </a:t>
            </a: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a:p>
            <a:pPr marL="342900" indent="-342900">
              <a:spcBef>
                <a:spcPts val="0"/>
              </a:spcBef>
              <a:buClr>
                <a:schemeClr val="accent3"/>
              </a:buClr>
            </a:pPr>
            <a:r>
              <a:rPr lang="en-US" dirty="0">
                <a:solidFill>
                  <a:schemeClr val="bg2"/>
                </a:solidFill>
                <a:latin typeface="Helvetica Neue" panose="020B0604020202020204" charset="0"/>
              </a:rPr>
              <a:t>RISK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Nature &amp; Extent of hazard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Vulnerability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Resilience</a:t>
            </a:r>
          </a:p>
          <a:p>
            <a:endParaRPr lang="en-US" dirty="0">
              <a:solidFill>
                <a:schemeClr val="bg2"/>
              </a:solidFill>
              <a:latin typeface="Helvetica Neue" panose="020B0604020202020204" charset="0"/>
            </a:endParaRPr>
          </a:p>
          <a:p>
            <a:pPr marL="342900" indent="-342900">
              <a:buClr>
                <a:schemeClr val="accent3"/>
              </a:buClr>
              <a:buSzPct val="100000"/>
            </a:pPr>
            <a:r>
              <a:rPr lang="fr-FR" dirty="0" err="1">
                <a:solidFill>
                  <a:schemeClr val="bg2"/>
                </a:solidFill>
                <a:latin typeface="Helvetica Neue" panose="020B0604020202020204" charset="0"/>
              </a:rPr>
              <a:t>Rights</a:t>
            </a:r>
            <a:r>
              <a:rPr lang="fr-FR" dirty="0">
                <a:solidFill>
                  <a:schemeClr val="bg2"/>
                </a:solidFill>
                <a:latin typeface="Helvetica Neue" panose="020B0604020202020204" charset="0"/>
              </a:rPr>
              <a:t>, BIC and </a:t>
            </a:r>
            <a:r>
              <a:rPr lang="fr-FR" dirty="0" err="1">
                <a:solidFill>
                  <a:schemeClr val="bg2"/>
                </a:solidFill>
                <a:latin typeface="Helvetica Neue" panose="020B0604020202020204" charset="0"/>
              </a:rPr>
              <a:t>centrality</a:t>
            </a:r>
            <a:r>
              <a:rPr lang="fr-FR" dirty="0">
                <a:solidFill>
                  <a:schemeClr val="bg2"/>
                </a:solidFill>
                <a:latin typeface="Helvetica Neue" panose="020B0604020202020204" charset="0"/>
              </a:rPr>
              <a:t> of </a:t>
            </a:r>
            <a:r>
              <a:rPr lang="fr-FR" dirty="0" err="1">
                <a:solidFill>
                  <a:schemeClr val="bg2"/>
                </a:solidFill>
                <a:latin typeface="Helvetica Neue" panose="020B0604020202020204" charset="0"/>
              </a:rPr>
              <a:t>children</a:t>
            </a:r>
            <a:endParaRPr lang="fr-FR" dirty="0">
              <a:solidFill>
                <a:schemeClr val="bg2"/>
              </a:solidFill>
              <a:latin typeface="Helvetica Neue" panose="020B0604020202020204" charset="0"/>
            </a:endParaRPr>
          </a:p>
          <a:p>
            <a:pPr marL="342900" indent="-342900">
              <a:buClr>
                <a:schemeClr val="accent3"/>
              </a:buClr>
              <a:buSzPct val="100000"/>
            </a:pPr>
            <a:r>
              <a:rPr lang="en-US" dirty="0">
                <a:solidFill>
                  <a:schemeClr val="bg2"/>
                </a:solidFill>
                <a:latin typeface="Helvetica Neue" panose="020B0604020202020204" charset="0"/>
                <a:ea typeface="Arial"/>
                <a:cs typeface="Arial"/>
                <a:sym typeface="Arial"/>
              </a:rPr>
              <a:t>Family unity is priority </a:t>
            </a:r>
          </a:p>
          <a:p>
            <a:pPr marL="342900" indent="-342900">
              <a:buClr>
                <a:schemeClr val="accent3"/>
              </a:buClr>
              <a:buSzPct val="100000"/>
            </a:pPr>
            <a:r>
              <a:rPr lang="en-US" dirty="0">
                <a:solidFill>
                  <a:schemeClr val="bg2"/>
                </a:solidFill>
                <a:latin typeface="Helvetica Neue" panose="020B0604020202020204" charset="0"/>
              </a:rPr>
              <a:t>Case management and immediate FTR </a:t>
            </a:r>
          </a:p>
          <a:p>
            <a:pPr marL="342900" indent="-342900">
              <a:spcBef>
                <a:spcPts val="0"/>
              </a:spcBef>
              <a:buClr>
                <a:schemeClr val="accent3"/>
              </a:buClr>
            </a:pPr>
            <a:endParaRPr lang="en-US" dirty="0">
              <a:solidFill>
                <a:schemeClr val="bg2"/>
              </a:solidFill>
              <a:latin typeface="Helvetica Neue" panose="020B0604020202020204" charset="0"/>
            </a:endParaRPr>
          </a:p>
        </p:txBody>
      </p:sp>
      <p:pic>
        <p:nvPicPr>
          <p:cNvPr id="12" name="Google Shape;370;p16" descr="Risks.pdf">
            <a:extLst>
              <a:ext uri="{FF2B5EF4-FFF2-40B4-BE49-F238E27FC236}">
                <a16:creationId xmlns:a16="http://schemas.microsoft.com/office/drawing/2014/main" id="{BE3C9FA5-EB5B-4E20-BD33-9E658C4D3593}"/>
              </a:ext>
            </a:extLst>
          </p:cNvPr>
          <p:cNvPicPr preferRelativeResize="0"/>
          <p:nvPr/>
        </p:nvPicPr>
        <p:blipFill rotWithShape="1">
          <a:blip r:embed="rId3">
            <a:alphaModFix/>
          </a:blip>
          <a:srcRect/>
          <a:stretch/>
        </p:blipFill>
        <p:spPr>
          <a:xfrm>
            <a:off x="9495429" y="1284972"/>
            <a:ext cx="826940" cy="811431"/>
          </a:xfrm>
          <a:prstGeom prst="rect">
            <a:avLst/>
          </a:prstGeom>
          <a:noFill/>
          <a:ln>
            <a:noFill/>
          </a:ln>
        </p:spPr>
      </p:pic>
      <p:pic>
        <p:nvPicPr>
          <p:cNvPr id="15" name="Image 14">
            <a:extLst>
              <a:ext uri="{FF2B5EF4-FFF2-40B4-BE49-F238E27FC236}">
                <a16:creationId xmlns:a16="http://schemas.microsoft.com/office/drawing/2014/main" id="{E5AAA16D-83BF-4B65-A3AE-FFFF6019E4AD}"/>
              </a:ext>
            </a:extLst>
          </p:cNvPr>
          <p:cNvPicPr>
            <a:picLocks noChangeAspect="1"/>
          </p:cNvPicPr>
          <p:nvPr/>
        </p:nvPicPr>
        <p:blipFill>
          <a:blip r:embed="rId4"/>
          <a:stretch>
            <a:fillRect/>
          </a:stretch>
        </p:blipFill>
        <p:spPr>
          <a:xfrm>
            <a:off x="4172900" y="5081253"/>
            <a:ext cx="971494" cy="828628"/>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52422" y="1353592"/>
            <a:ext cx="6076521" cy="3381667"/>
          </a:xfrm>
        </p:spPr>
        <p:txBody>
          <a:bodyPr>
            <a:normAutofit/>
          </a:bodyPr>
          <a:lstStyle/>
          <a:p>
            <a:pPr marL="50800" indent="0" algn="ctr">
              <a:buNone/>
            </a:pPr>
            <a:r>
              <a:rPr lang="en-US" sz="2400" dirty="0">
                <a:solidFill>
                  <a:schemeClr val="bg2"/>
                </a:solidFill>
              </a:rPr>
              <a:t>“</a:t>
            </a:r>
            <a:r>
              <a:rPr lang="en-US" sz="2400" dirty="0"/>
              <a:t>Family separation is prevented, and unaccompanied and separated children receive care and protection in timely, safe, appropriate and accessible ways in accordance with their rights and best interests.”</a:t>
            </a:r>
            <a:endParaRPr lang="fr-FR" sz="2400" dirty="0">
              <a:solidFill>
                <a:schemeClr val="bg2"/>
              </a:solidFill>
            </a:endParaRPr>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095812" y="3901892"/>
            <a:ext cx="1498650" cy="1748091"/>
          </a:xfrm>
          <a:prstGeom prst="rect">
            <a:avLst/>
          </a:prstGeom>
          <a:noFill/>
          <a:ln>
            <a:noFill/>
          </a:ln>
        </p:spPr>
      </p:pic>
      <p:pic>
        <p:nvPicPr>
          <p:cNvPr id="3" name="Image 2">
            <a:extLst>
              <a:ext uri="{FF2B5EF4-FFF2-40B4-BE49-F238E27FC236}">
                <a16:creationId xmlns:a16="http://schemas.microsoft.com/office/drawing/2014/main" id="{A6B2BE92-1632-4891-8989-1E37467259F5}"/>
              </a:ext>
            </a:extLst>
          </p:cNvPr>
          <p:cNvPicPr>
            <a:picLocks noChangeAspect="1"/>
          </p:cNvPicPr>
          <p:nvPr/>
        </p:nvPicPr>
        <p:blipFill>
          <a:blip r:embed="rId4"/>
          <a:stretch>
            <a:fillRect/>
          </a:stretch>
        </p:blipFill>
        <p:spPr>
          <a:xfrm>
            <a:off x="2019080" y="386590"/>
            <a:ext cx="2468071" cy="649899"/>
          </a:xfrm>
          <a:prstGeom prst="rect">
            <a:avLst/>
          </a:prstGeom>
        </p:spPr>
      </p:pic>
      <p:pic>
        <p:nvPicPr>
          <p:cNvPr id="7" name="Image 6">
            <a:extLst>
              <a:ext uri="{FF2B5EF4-FFF2-40B4-BE49-F238E27FC236}">
                <a16:creationId xmlns:a16="http://schemas.microsoft.com/office/drawing/2014/main" id="{A9DA9ED8-4AEF-4E87-94AC-A48AADD71529}"/>
              </a:ext>
            </a:extLst>
          </p:cNvPr>
          <p:cNvPicPr>
            <a:picLocks noChangeAspect="1"/>
          </p:cNvPicPr>
          <p:nvPr/>
        </p:nvPicPr>
        <p:blipFill>
          <a:blip r:embed="rId5"/>
          <a:stretch>
            <a:fillRect/>
          </a:stretch>
        </p:blipFill>
        <p:spPr>
          <a:xfrm>
            <a:off x="3906983" y="3787173"/>
            <a:ext cx="8032596" cy="2858854"/>
          </a:xfrm>
          <a:prstGeom prst="rect">
            <a:avLst/>
          </a:prstGeom>
        </p:spPr>
      </p:pic>
      <p:sp>
        <p:nvSpPr>
          <p:cNvPr id="15" name="ZoneTexte 14">
            <a:extLst>
              <a:ext uri="{FF2B5EF4-FFF2-40B4-BE49-F238E27FC236}">
                <a16:creationId xmlns:a16="http://schemas.microsoft.com/office/drawing/2014/main" id="{61C58B18-FF9B-4A0B-B6DA-68B677C0C157}"/>
              </a:ext>
            </a:extLst>
          </p:cNvPr>
          <p:cNvSpPr txBox="1"/>
          <p:nvPr/>
        </p:nvSpPr>
        <p:spPr>
          <a:xfrm>
            <a:off x="6641464" y="2436765"/>
            <a:ext cx="4322432" cy="1384995"/>
          </a:xfrm>
          <a:prstGeom prst="rect">
            <a:avLst/>
          </a:prstGeom>
          <a:noFill/>
        </p:spPr>
        <p:txBody>
          <a:bodyPr wrap="square">
            <a:spAutoFit/>
          </a:bodyPr>
          <a:lstStyle/>
          <a:p>
            <a:pPr algn="r"/>
            <a:r>
              <a:rPr lang="en-US" sz="2800" dirty="0">
                <a:latin typeface="Ink Free" panose="03080402000500000000" pitchFamily="66" charset="0"/>
              </a:rPr>
              <a:t>Who is involved in UASC support in each specific context? </a:t>
            </a:r>
          </a:p>
        </p:txBody>
      </p:sp>
      <p:grpSp>
        <p:nvGrpSpPr>
          <p:cNvPr id="16" name="Groupe 15">
            <a:extLst>
              <a:ext uri="{FF2B5EF4-FFF2-40B4-BE49-F238E27FC236}">
                <a16:creationId xmlns:a16="http://schemas.microsoft.com/office/drawing/2014/main" id="{52846973-A145-4B44-A007-C5E4A274A545}"/>
              </a:ext>
            </a:extLst>
          </p:cNvPr>
          <p:cNvGrpSpPr/>
          <p:nvPr/>
        </p:nvGrpSpPr>
        <p:grpSpPr>
          <a:xfrm rot="1415781">
            <a:off x="11045341" y="2410445"/>
            <a:ext cx="979340" cy="1040548"/>
            <a:chOff x="10883591" y="5571442"/>
            <a:chExt cx="979340" cy="1040548"/>
          </a:xfrm>
        </p:grpSpPr>
        <p:pic>
          <p:nvPicPr>
            <p:cNvPr id="17" name="Image 16">
              <a:extLst>
                <a:ext uri="{FF2B5EF4-FFF2-40B4-BE49-F238E27FC236}">
                  <a16:creationId xmlns:a16="http://schemas.microsoft.com/office/drawing/2014/main" id="{AF6FA539-4A69-41DA-9000-E6292C4EABC7}"/>
                </a:ext>
              </a:extLst>
            </p:cNvPr>
            <p:cNvPicPr>
              <a:picLocks noChangeAspect="1"/>
            </p:cNvPicPr>
            <p:nvPr/>
          </p:nvPicPr>
          <p:blipFill>
            <a:blip r:embed="rId6"/>
            <a:stretch>
              <a:fillRect/>
            </a:stretch>
          </p:blipFill>
          <p:spPr>
            <a:xfrm>
              <a:off x="10883591" y="5571442"/>
              <a:ext cx="979340" cy="1040548"/>
            </a:xfrm>
            <a:prstGeom prst="rect">
              <a:avLst/>
            </a:prstGeom>
          </p:spPr>
        </p:pic>
        <p:pic>
          <p:nvPicPr>
            <p:cNvPr id="18" name="Graphique 17" descr="Point d’interrogation">
              <a:extLst>
                <a:ext uri="{FF2B5EF4-FFF2-40B4-BE49-F238E27FC236}">
                  <a16:creationId xmlns:a16="http://schemas.microsoft.com/office/drawing/2014/main" id="{8C0B55E0-C562-46ED-AD3F-6BDD5503485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005748" y="5727562"/>
              <a:ext cx="735026" cy="735026"/>
            </a:xfrm>
            <a:prstGeom prst="rect">
              <a:avLst/>
            </a:prstGeom>
          </p:spPr>
        </p:pic>
      </p:grpSp>
      <p:pic>
        <p:nvPicPr>
          <p:cNvPr id="19" name="Image 18">
            <a:extLst>
              <a:ext uri="{FF2B5EF4-FFF2-40B4-BE49-F238E27FC236}">
                <a16:creationId xmlns:a16="http://schemas.microsoft.com/office/drawing/2014/main" id="{4A84775C-C139-4FCE-829F-46DFC2A1B1BA}"/>
              </a:ext>
            </a:extLst>
          </p:cNvPr>
          <p:cNvPicPr>
            <a:picLocks noChangeAspect="1"/>
          </p:cNvPicPr>
          <p:nvPr/>
        </p:nvPicPr>
        <p:blipFill rotWithShape="1">
          <a:blip r:embed="rId9"/>
          <a:srcRect l="-353" t="10332"/>
          <a:stretch/>
        </p:blipFill>
        <p:spPr>
          <a:xfrm>
            <a:off x="8802680" y="1572979"/>
            <a:ext cx="990978" cy="7821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3C1146A7-948F-49ED-ABAB-4F69FD3E3A54}"/>
              </a:ext>
            </a:extLst>
          </p:cNvPr>
          <p:cNvSpPr>
            <a:spLocks noGrp="1"/>
          </p:cNvSpPr>
          <p:nvPr>
            <p:ph sz="half" idx="2"/>
          </p:nvPr>
        </p:nvSpPr>
        <p:spPr/>
        <p:txBody>
          <a:bodyPr/>
          <a:lstStyle/>
          <a:p>
            <a:r>
              <a:rPr lang="fr-FR" dirty="0"/>
              <a:t>Identification</a:t>
            </a:r>
          </a:p>
          <a:p>
            <a:r>
              <a:rPr lang="fr-FR" dirty="0"/>
              <a:t>Registration, </a:t>
            </a:r>
            <a:r>
              <a:rPr lang="fr-FR" dirty="0" err="1"/>
              <a:t>assessment</a:t>
            </a:r>
            <a:r>
              <a:rPr lang="fr-FR" dirty="0"/>
              <a:t> and documentation</a:t>
            </a:r>
          </a:p>
          <a:p>
            <a:r>
              <a:rPr lang="fr-FR" dirty="0"/>
              <a:t>Tracing</a:t>
            </a:r>
          </a:p>
          <a:p>
            <a:r>
              <a:rPr lang="fr-FR" dirty="0" err="1"/>
              <a:t>Verification</a:t>
            </a:r>
            <a:endParaRPr lang="fr-FR" dirty="0"/>
          </a:p>
          <a:p>
            <a:r>
              <a:rPr lang="fr-FR" dirty="0"/>
              <a:t>Family </a:t>
            </a:r>
            <a:r>
              <a:rPr lang="fr-FR" dirty="0" err="1"/>
              <a:t>reunification</a:t>
            </a:r>
            <a:r>
              <a:rPr lang="fr-FR" dirty="0"/>
              <a:t> and </a:t>
            </a:r>
            <a:r>
              <a:rPr lang="fr-FR" dirty="0" err="1"/>
              <a:t>reintegration</a:t>
            </a:r>
            <a:endParaRPr lang="fr-FR" dirty="0"/>
          </a:p>
          <a:p>
            <a:r>
              <a:rPr lang="fr-FR" dirty="0"/>
              <a:t>Follow-up</a:t>
            </a:r>
          </a:p>
          <a:p>
            <a:endParaRPr lang="fr-FR" b="0" dirty="0">
              <a:solidFill>
                <a:srgbClr val="1690BF"/>
              </a:solidFill>
              <a:effectLst/>
            </a:endParaRPr>
          </a:p>
          <a:p>
            <a:endParaRPr lang="fr-FR" b="1" dirty="0">
              <a:solidFill>
                <a:srgbClr val="1690BF"/>
              </a:solidFill>
              <a:effectLst/>
            </a:endParaRPr>
          </a:p>
          <a:p>
            <a:endParaRPr lang="fr-FR" dirty="0"/>
          </a:p>
        </p:txBody>
      </p:sp>
      <p:sp>
        <p:nvSpPr>
          <p:cNvPr id="5" name="Espace réservé du contenu 3">
            <a:extLst>
              <a:ext uri="{FF2B5EF4-FFF2-40B4-BE49-F238E27FC236}">
                <a16:creationId xmlns:a16="http://schemas.microsoft.com/office/drawing/2014/main" id="{1D33C44A-C760-4156-806E-A3305916D347}"/>
              </a:ext>
            </a:extLst>
          </p:cNvPr>
          <p:cNvSpPr txBox="1">
            <a:spLocks/>
          </p:cNvSpPr>
          <p:nvPr/>
        </p:nvSpPr>
        <p:spPr>
          <a:xfrm>
            <a:off x="92286" y="4978348"/>
            <a:ext cx="6295677" cy="151452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buFont typeface="Arial"/>
              <a:buNone/>
            </a:pPr>
            <a:r>
              <a:rPr lang="en-US" sz="2400" i="1" dirty="0"/>
              <a:t>…To prevent separation, reunite</a:t>
            </a:r>
            <a:r>
              <a:rPr lang="en-US" sz="2400" dirty="0"/>
              <a:t> </a:t>
            </a:r>
            <a:r>
              <a:rPr lang="en-US" sz="2400" i="1" dirty="0"/>
              <a:t>families and start family tracing</a:t>
            </a:r>
          </a:p>
          <a:p>
            <a:r>
              <a:rPr lang="en-US" sz="2400" dirty="0"/>
              <a:t>Within the first 24–48 hours</a:t>
            </a:r>
            <a:endParaRPr lang="fr-FR" sz="2400" dirty="0"/>
          </a:p>
          <a:p>
            <a:pPr marL="50800" indent="0">
              <a:buFont typeface="Arial"/>
              <a:buNone/>
            </a:pPr>
            <a:endParaRPr lang="fr-FR" sz="2400" dirty="0"/>
          </a:p>
        </p:txBody>
      </p:sp>
      <p:pic>
        <p:nvPicPr>
          <p:cNvPr id="6" name="Image 5">
            <a:extLst>
              <a:ext uri="{FF2B5EF4-FFF2-40B4-BE49-F238E27FC236}">
                <a16:creationId xmlns:a16="http://schemas.microsoft.com/office/drawing/2014/main" id="{15CF654A-C475-460E-9242-D07F99974633}"/>
              </a:ext>
            </a:extLst>
          </p:cNvPr>
          <p:cNvPicPr>
            <a:picLocks noChangeAspect="1"/>
          </p:cNvPicPr>
          <p:nvPr/>
        </p:nvPicPr>
        <p:blipFill>
          <a:blip r:embed="rId3"/>
          <a:stretch>
            <a:fillRect/>
          </a:stretch>
        </p:blipFill>
        <p:spPr>
          <a:xfrm>
            <a:off x="356937" y="1847190"/>
            <a:ext cx="5549763" cy="3120489"/>
          </a:xfrm>
          <a:prstGeom prst="rect">
            <a:avLst/>
          </a:prstGeom>
        </p:spPr>
      </p:pic>
      <p:sp>
        <p:nvSpPr>
          <p:cNvPr id="7" name="Titre 1">
            <a:extLst>
              <a:ext uri="{FF2B5EF4-FFF2-40B4-BE49-F238E27FC236}">
                <a16:creationId xmlns:a16="http://schemas.microsoft.com/office/drawing/2014/main" id="{60559110-8996-43CD-9D0E-0F94A507CFA3}"/>
              </a:ext>
            </a:extLst>
          </p:cNvPr>
          <p:cNvSpPr>
            <a:spLocks noGrp="1"/>
          </p:cNvSpPr>
          <p:nvPr>
            <p:ph type="title"/>
          </p:nvPr>
        </p:nvSpPr>
        <p:spPr>
          <a:xfrm>
            <a:off x="838201" y="365125"/>
            <a:ext cx="3974432" cy="1325563"/>
          </a:xfrm>
        </p:spPr>
        <p:txBody>
          <a:bodyPr/>
          <a:lstStyle/>
          <a:p>
            <a:r>
              <a:rPr lang="fr-FR" dirty="0"/>
              <a:t>Key </a:t>
            </a:r>
            <a:r>
              <a:rPr lang="fr-FR" dirty="0" err="1"/>
              <a:t>steps</a:t>
            </a:r>
            <a:r>
              <a:rPr lang="fr-FR" dirty="0"/>
              <a:t> …</a:t>
            </a:r>
          </a:p>
        </p:txBody>
      </p:sp>
      <p:sp>
        <p:nvSpPr>
          <p:cNvPr id="10" name="Titre 1">
            <a:extLst>
              <a:ext uri="{FF2B5EF4-FFF2-40B4-BE49-F238E27FC236}">
                <a16:creationId xmlns:a16="http://schemas.microsoft.com/office/drawing/2014/main" id="{8CEBBC67-BE50-4B7D-BF2B-262CA8A62426}"/>
              </a:ext>
            </a:extLst>
          </p:cNvPr>
          <p:cNvSpPr txBox="1">
            <a:spLocks/>
          </p:cNvSpPr>
          <p:nvPr/>
        </p:nvSpPr>
        <p:spPr>
          <a:xfrm>
            <a:off x="6387963" y="365125"/>
            <a:ext cx="3974432"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Helvetica Neue"/>
              <a:buNone/>
              <a:defRPr sz="4400" b="1" i="0" u="none" strike="noStrike" cap="none">
                <a:solidFill>
                  <a:srgbClr val="415E7C"/>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fr-FR" dirty="0"/>
              <a:t>Process…</a:t>
            </a:r>
          </a:p>
        </p:txBody>
      </p:sp>
    </p:spTree>
    <p:extLst>
      <p:ext uri="{BB962C8B-B14F-4D97-AF65-F5344CB8AC3E}">
        <p14:creationId xmlns:p14="http://schemas.microsoft.com/office/powerpoint/2010/main" val="2223556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a:t>Examples from the Region</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815882"/>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13</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a:t>
            </a:r>
            <a:r>
              <a:rPr lang="en-GB"/>
              <a:t>using Standard 13</a:t>
            </a:r>
            <a:endParaRPr lang="en-GB" dirty="0"/>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600438"/>
          </a:xfrm>
          <a:prstGeom prst="rect">
            <a:avLst/>
          </a:prstGeom>
          <a:noFill/>
        </p:spPr>
        <p:txBody>
          <a:bodyPr wrap="square" rtlCol="0">
            <a:spAutoFit/>
          </a:bodyPr>
          <a:lstStyle/>
          <a:p>
            <a:pPr algn="ctr"/>
            <a:r>
              <a:rPr lang="en-GB" dirty="0"/>
              <a:t>[COUNTRY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13 </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153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dirty="0"/>
              <a:t>Need more than the hard copy?</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r>
              <a:rPr lang="en-GB" sz="2400" dirty="0"/>
              <a:t>On the Alliance website</a:t>
            </a:r>
          </a:p>
          <a:p>
            <a:pPr marL="985838" lvl="1" indent="-312738">
              <a:buFont typeface="Wingdings" pitchFamily="2" charset="2"/>
              <a:buChar char="Ø"/>
            </a:pPr>
            <a:r>
              <a:rPr lang="en-GB" sz="1600" dirty="0"/>
              <a:t>PDF version</a:t>
            </a:r>
          </a:p>
          <a:p>
            <a:pPr marL="985838" lvl="1" indent="-312738">
              <a:buFont typeface="Wingdings" pitchFamily="2" charset="2"/>
              <a:buChar char="Ø"/>
            </a:pPr>
            <a:r>
              <a:rPr lang="en-GB" sz="1600" dirty="0"/>
              <a:t>Briefing &amp; Implementation Pack</a:t>
            </a:r>
          </a:p>
          <a:p>
            <a:pPr marL="985838" lvl="1" indent="-312738">
              <a:buFont typeface="Wingdings" pitchFamily="2" charset="2"/>
              <a:buChar char="Ø"/>
            </a:pPr>
            <a:r>
              <a:rPr lang="en-GB" sz="1600" dirty="0"/>
              <a:t>25-page Summary</a:t>
            </a:r>
          </a:p>
          <a:p>
            <a:pPr marL="985838" lvl="1" indent="-312738">
              <a:buFont typeface="Wingdings" pitchFamily="2" charset="2"/>
              <a:buChar char="Ø"/>
            </a:pPr>
            <a:r>
              <a:rPr lang="en-GB" sz="1600" dirty="0"/>
              <a:t>E-course </a:t>
            </a:r>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en-GB" sz="1600" dirty="0"/>
              <a:t>A gallery of illustrated Standards</a:t>
            </a:r>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en-GB" dirty="0"/>
              <a:t>On the </a:t>
            </a:r>
            <a:r>
              <a:rPr lang="en-GB" sz="2400" dirty="0"/>
              <a:t>Humanitarian Standards Partnership website</a:t>
            </a:r>
          </a:p>
          <a:p>
            <a:pPr marL="985838" lvl="1" indent="-322263">
              <a:buFont typeface="Wingdings" pitchFamily="2" charset="2"/>
              <a:buChar char="Ø"/>
            </a:pPr>
            <a:r>
              <a:rPr lang="en-GB" sz="1600" dirty="0"/>
              <a:t>Online, interactive version</a:t>
            </a:r>
          </a:p>
          <a:p>
            <a:pPr marL="985838" lvl="1" indent="-322263">
              <a:buFont typeface="Wingdings" pitchFamily="2" charset="2"/>
              <a:buChar char="Ø"/>
            </a:pPr>
            <a:r>
              <a:rPr lang="en-GB" sz="1600" dirty="0"/>
              <a:t>HSP App for mobile phones and tablets </a:t>
            </a:r>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472" name="Google Shape;472;p25"/>
          <p:cNvPicPr preferRelativeResize="0"/>
          <p:nvPr/>
        </p:nvPicPr>
        <p:blipFill>
          <a:blip r:embed="rId5">
            <a:extLst>
              <a:ext uri="{28A0092B-C50C-407E-A947-70E740481C1C}">
                <a14:useLocalDpi xmlns:a14="http://schemas.microsoft.com/office/drawing/2010/main" val="0"/>
              </a:ext>
            </a:extLst>
          </a:blip>
          <a:srcRect/>
          <a:stretch/>
        </p:blipFill>
        <p:spPr>
          <a:xfrm rot="547354">
            <a:off x="6996515" y="1670472"/>
            <a:ext cx="1684003" cy="232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n 2" descr="Imagen que contiene Icono&#10;&#10;Descripción generada automáticamente">
            <a:extLst>
              <a:ext uri="{FF2B5EF4-FFF2-40B4-BE49-F238E27FC236}">
                <a16:creationId xmlns:a16="http://schemas.microsoft.com/office/drawing/2014/main" id="{4AE5CEF8-D68C-FD4C-A186-358E3B7F23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82326" y="3298017"/>
            <a:ext cx="1977868" cy="1432731"/>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895</TotalTime>
  <Words>2624</Words>
  <Application>Microsoft Office PowerPoint</Application>
  <PresentationFormat>Widescreen</PresentationFormat>
  <Paragraphs>189</Paragraphs>
  <Slides>8</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Helvetica Neue</vt:lpstr>
      <vt:lpstr>HelveticaNeue-Roman-Identity-H</vt:lpstr>
      <vt:lpstr>Ink Free</vt:lpstr>
      <vt:lpstr>Arial</vt:lpstr>
      <vt:lpstr>Wingdings</vt:lpstr>
      <vt:lpstr>Calibri</vt:lpstr>
      <vt:lpstr>HelveticaNeue-Light-Identity-H</vt:lpstr>
      <vt:lpstr>Office Theme</vt:lpstr>
      <vt:lpstr>The Minimum Standards for Child Protection in Humanitarian Action  CPMS</vt:lpstr>
      <vt:lpstr>Aim of the Standards </vt:lpstr>
      <vt:lpstr>PowerPoint Presentation</vt:lpstr>
      <vt:lpstr>General intro to Standard 13</vt:lpstr>
      <vt:lpstr>PowerPoint Presentation</vt:lpstr>
      <vt:lpstr>Key steps …</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140</cp:revision>
  <dcterms:created xsi:type="dcterms:W3CDTF">2017-12-20T18:51:03Z</dcterms:created>
  <dcterms:modified xsi:type="dcterms:W3CDTF">2022-05-25T04:12:16Z</dcterms:modified>
</cp:coreProperties>
</file>