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10"/>
  </p:notesMasterIdLst>
  <p:sldIdLst>
    <p:sldId id="285" r:id="rId2"/>
    <p:sldId id="292" r:id="rId3"/>
    <p:sldId id="293" r:id="rId4"/>
    <p:sldId id="288" r:id="rId5"/>
    <p:sldId id="261" r:id="rId6"/>
    <p:sldId id="290" r:id="rId7"/>
    <p:sldId id="294" r:id="rId8"/>
    <p:sldId id="295"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313"/>
    <p:restoredTop sz="85442" autoAdjust="0"/>
  </p:normalViewPr>
  <p:slideViewPr>
    <p:cSldViewPr snapToGrid="0">
      <p:cViewPr varScale="1">
        <p:scale>
          <a:sx n="104" d="100"/>
          <a:sy n="104" d="100"/>
        </p:scale>
        <p:origin x="1040" y="200"/>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38" Type="http://schemas.openxmlformats.org/officeDocument/2006/relationships/commentAuthors" Target="commentAuthors.xml"/><Relationship Id="rId2" Type="http://schemas.openxmlformats.org/officeDocument/2006/relationships/slide" Target="slides/slide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file:///C:/Users/Caudy/Desktop/CPMS%20ref%20group%20comments/CPMS%20complete%20for%20final%20delivery%20with%20ref%20group%20comments%20included.docx#_meukdy"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file:///C:/Users/Caudy/Desktop/CPMS%20ref%20group%20comments/CPMS%20complete%20for%20final%20delivery%20with%20ref%20group%20comments%20included.docx#_1hmsyys"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file:///C:/Users/Caudy/Desktop/CPMS%20ref%20group%20comments/CPMS%20complete%20for%20final%20delivery%20with%20ref%20group%20comments%20included.docx#_2ne53p9" TargetMode="External"/><Relationship Id="rId5" Type="http://schemas.openxmlformats.org/officeDocument/2006/relationships/hyperlink" Target="file:///C:/Users/Caudy/Desktop/CPMS%20ref%20group%20comments/CPMS%20complete%20for%20final%20delivery%20with%20ref%20group%20comments%20included.docx#_xevivl" TargetMode="External"/><Relationship Id="rId4" Type="http://schemas.openxmlformats.org/officeDocument/2006/relationships/hyperlink" Target="file:///C:/Users/Caudy/Desktop/CPMS%20ref%20group%20comments/CPMS%20complete%20for%20final%20delivery%20with%20ref%20group%20comments%20included.docx#_1e03kqp"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lvl="0" indent="0" algn="r" rtl="0">
              <a:spcBef>
                <a:spcPts val="0"/>
              </a:spcBef>
              <a:spcAft>
                <a:spcPts val="0"/>
              </a:spcAft>
              <a:buNone/>
            </a:pPr>
            <a:r>
              <a:rPr lang="ar" b="1" dirty="0"/>
              <a:t>للميسّرين:</a:t>
            </a:r>
            <a:endParaRPr lang="en-US" dirty="0"/>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تتوجّه هذه الإحاطة إلى </a:t>
            </a:r>
            <a:r>
              <a:rPr lang="ar-SA" sz="1800" u="sng" dirty="0">
                <a:effectLst/>
                <a:latin typeface="Calibri" panose="020F0502020204030204" pitchFamily="34" charset="0"/>
                <a:ea typeface="MS Mincho" panose="02020609040205080304" pitchFamily="49" charset="-128"/>
                <a:cs typeface="Arial" panose="020B0604020202020204" pitchFamily="34" charset="0"/>
              </a:rPr>
              <a:t>أيّ مستخدم محتمل</a:t>
            </a:r>
            <a:r>
              <a:rPr lang="ar-SA" sz="1800" dirty="0">
                <a:effectLst/>
                <a:latin typeface="Calibri" panose="020F0502020204030204" pitchFamily="34" charset="0"/>
                <a:ea typeface="MS Mincho" panose="02020609040205080304" pitchFamily="49" charset="-128"/>
                <a:cs typeface="Arial" panose="020B0604020202020204" pitchFamily="34" charset="0"/>
              </a:rPr>
              <a:t> للمعايير الدنيا لحماية الطفل</a:t>
            </a:r>
            <a:r>
              <a:rPr lang="ar-LB" sz="1800" dirty="0">
                <a:effectLst/>
                <a:latin typeface="Calibri" panose="020F0502020204030204" pitchFamily="34" charset="0"/>
                <a:ea typeface="MS Mincho" panose="02020609040205080304" pitchFamily="49" charset="-128"/>
                <a:cs typeface="Arial" panose="020B0604020202020204" pitchFamily="34" charset="0"/>
              </a:rPr>
              <a:t>. </a:t>
            </a:r>
            <a:r>
              <a:rPr lang="ar-SA" sz="1800" dirty="0">
                <a:effectLst/>
                <a:latin typeface="Calibri" panose="020F0502020204030204" pitchFamily="34" charset="0"/>
                <a:ea typeface="MS Mincho" panose="02020609040205080304" pitchFamily="49" charset="-128"/>
                <a:cs typeface="Arial" panose="020B0604020202020204" pitchFamily="34" charset="0"/>
              </a:rPr>
              <a:t>وهي موجّهة بشكل أساسي إلى</a:t>
            </a:r>
            <a:r>
              <a:rPr lang="ar-LB" sz="1800" dirty="0">
                <a:effectLst/>
                <a:latin typeface="Calibri" panose="020F0502020204030204" pitchFamily="34" charset="0"/>
                <a:ea typeface="MS Mincho" panose="02020609040205080304" pitchFamily="49" charset="-128"/>
                <a:cs typeface="Arial" panose="020B0604020202020204" pitchFamily="34" charset="0"/>
              </a:rPr>
              <a:t> الموّظفين</a:t>
            </a:r>
            <a:r>
              <a:rPr lang="ar-SA" sz="1800" dirty="0">
                <a:effectLst/>
                <a:latin typeface="Calibri" panose="020F0502020204030204" pitchFamily="34" charset="0"/>
                <a:ea typeface="MS Mincho" panose="02020609040205080304" pitchFamily="49" charset="-128"/>
                <a:cs typeface="Arial" panose="020B0604020202020204" pitchFamily="34" charset="0"/>
              </a:rPr>
              <a:t> العاملين في مجال حماية الطفل، لذلك، فكّروا في توسيع إطار بعض الأسئلة أو إعطاء تفاصيل أكثر، في حال انضمّ إليكم زملاء من قطاعات أخرى.</a:t>
            </a:r>
            <a:endParaRPr lang="en-US"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نفترض أنّ كلّ مجموعة ستتألّف من 20 شخصًا تقريبًا، وأنّ جميع الحاضرين في القاعة يعرفون بعضهم البعض (ربّما يكونون زملاء من وكالتكم أو من مجموعة تنسيق حماية الطفل). إذا كانوا لا يعرفون بعضهم البعض، أضيفوا 5 دقائق للتعارف السريع.</a:t>
            </a: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LB" sz="1800" dirty="0">
                <a:effectLst/>
                <a:latin typeface="Calibri" panose="020F0502020204030204" pitchFamily="34" charset="0"/>
                <a:ea typeface="MS Mincho" panose="02020609040205080304" pitchFamily="49" charset="-128"/>
                <a:cs typeface="Arial" panose="020B0604020202020204" pitchFamily="34" charset="0"/>
              </a:rPr>
              <a:t>حضروا: لوح</a:t>
            </a:r>
            <a:r>
              <a:rPr lang="ar-SA" sz="1800" dirty="0">
                <a:effectLst/>
                <a:latin typeface="Calibri" panose="020F0502020204030204" pitchFamily="34" charset="0"/>
                <a:ea typeface="MS Mincho" panose="02020609040205080304" pitchFamily="49" charset="-128"/>
                <a:cs typeface="Arial" panose="020B0604020202020204" pitchFamily="34" charset="0"/>
              </a:rPr>
              <a:t> قلاّب </a:t>
            </a:r>
            <a:r>
              <a:rPr lang="ar-LB" sz="1800" dirty="0">
                <a:effectLst/>
                <a:latin typeface="Calibri" panose="020F0502020204030204" pitchFamily="34" charset="0"/>
                <a:ea typeface="MS Mincho" panose="02020609040205080304" pitchFamily="49" charset="-128"/>
                <a:cs typeface="Arial" panose="020B0604020202020204" pitchFamily="34" charset="0"/>
              </a:rPr>
              <a:t>ي</a:t>
            </a:r>
            <a:r>
              <a:rPr lang="ar-SA" sz="1800" dirty="0">
                <a:effectLst/>
                <a:latin typeface="Calibri" panose="020F0502020204030204" pitchFamily="34" charset="0"/>
                <a:ea typeface="MS Mincho" panose="02020609040205080304" pitchFamily="49" charset="-128"/>
                <a:cs typeface="Arial" panose="020B0604020202020204" pitchFamily="34" charset="0"/>
              </a:rPr>
              <a:t>بيّن </a:t>
            </a:r>
            <a:r>
              <a:rPr lang="ar-SA" sz="1800" b="1" dirty="0">
                <a:effectLst/>
                <a:latin typeface="Calibri" panose="020F0502020204030204" pitchFamily="34" charset="0"/>
                <a:ea typeface="MS Mincho" panose="02020609040205080304" pitchFamily="49" charset="-128"/>
                <a:cs typeface="Arial" panose="020B0604020202020204" pitchFamily="34" charset="0"/>
              </a:rPr>
              <a:t>أهداف</a:t>
            </a:r>
            <a:r>
              <a:rPr lang="ar-SA" sz="1800" dirty="0">
                <a:effectLst/>
                <a:latin typeface="Calibri" panose="020F0502020204030204" pitchFamily="34" charset="0"/>
                <a:ea typeface="MS Mincho" panose="02020609040205080304" pitchFamily="49" charset="-128"/>
                <a:cs typeface="Arial" panose="020B0604020202020204" pitchFamily="34" charset="0"/>
              </a:rPr>
              <a:t> الجلسة </a:t>
            </a:r>
            <a:endParaRPr lang="ar-LB" sz="1800" b="0" i="0" dirty="0">
              <a:solidFill>
                <a:srgbClr val="1B2733"/>
              </a:solidFill>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b="0" i="0" dirty="0">
              <a:solidFill>
                <a:srgbClr val="1B2733"/>
              </a:solidFill>
              <a:effectLst/>
              <a:latin typeface="Calibri" panose="020F0502020204030204" pitchFamily="34" charset="0"/>
              <a:cs typeface="Calibri" panose="020F0502020204030204" pitchFamily="34" charset="0"/>
            </a:endParaRPr>
          </a:p>
          <a:p>
            <a:pPr marL="0" lvl="0" indent="0" algn="r" rtl="0">
              <a:spcBef>
                <a:spcPts val="0"/>
              </a:spcBef>
              <a:spcAft>
                <a:spcPts val="0"/>
              </a:spcAft>
              <a:buNone/>
            </a:pPr>
            <a:r>
              <a:rPr lang="ar" b="0" i="0" dirty="0">
                <a:solidFill>
                  <a:srgbClr val="1B2733"/>
                </a:solidFill>
                <a:effectLst/>
                <a:latin typeface="Calibri" panose="020F0502020204030204" pitchFamily="34" charset="0"/>
                <a:cs typeface="Calibri" panose="020F0502020204030204" pitchFamily="34" charset="0"/>
              </a:rPr>
              <a:t>في نهاية هذه الجلسة، سيكون المشاركون قادرين على:</a:t>
            </a:r>
            <a:endParaRPr lang="en-US" dirty="0">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وصف محتوى </a:t>
            </a:r>
            <a:r>
              <a:rPr lang="ar-LB" b="0" i="0" dirty="0">
                <a:solidFill>
                  <a:srgbClr val="1B2733"/>
                </a:solidFill>
                <a:effectLst/>
                <a:latin typeface="Calibri" panose="020F0502020204030204" pitchFamily="34" charset="0"/>
                <a:cs typeface="Calibri" panose="020F0502020204030204" pitchFamily="34" charset="0"/>
              </a:rPr>
              <a:t>المعيار </a:t>
            </a:r>
            <a:r>
              <a:rPr lang="en-US" b="0" i="0" dirty="0">
                <a:solidFill>
                  <a:srgbClr val="1B2733"/>
                </a:solidFill>
                <a:effectLst/>
                <a:latin typeface="Calibri" panose="020F0502020204030204" pitchFamily="34" charset="0"/>
                <a:cs typeface="Calibri" panose="020F0502020204030204" pitchFamily="34" charset="0"/>
              </a:rPr>
              <a:t>14</a:t>
            </a:r>
            <a:endParaRPr lang="ar-LB"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LB" b="0" i="0" dirty="0">
                <a:solidFill>
                  <a:srgbClr val="1B2733"/>
                </a:solidFill>
                <a:effectLst/>
                <a:latin typeface="Calibri" panose="020F0502020204030204" pitchFamily="34" charset="0"/>
                <a:cs typeface="Calibri" panose="020F0502020204030204" pitchFamily="34" charset="0"/>
              </a:rPr>
              <a:t>شرح وتشارك الرسائل الأساسية</a:t>
            </a:r>
            <a:endParaRPr lang="ar"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تبيان كيف ولماذا نستخدم الدليل</a:t>
            </a:r>
          </a:p>
          <a:p>
            <a:pPr marL="0" lvl="0" indent="0" algn="r" rtl="0">
              <a:spcBef>
                <a:spcPts val="0"/>
              </a:spcBef>
              <a:spcAft>
                <a:spcPts val="0"/>
              </a:spcAft>
              <a:buClr>
                <a:schemeClr val="dk1"/>
              </a:buClr>
              <a:buSzPts val="1200"/>
              <a:buFont typeface="Arial"/>
              <a:buNone/>
            </a:pPr>
            <a:endParaRPr lang="en-US" b="1" dirty="0"/>
          </a:p>
          <a:p>
            <a:pPr marL="457200" marR="0" lvl="0" indent="-228600" algn="r" defTabSz="914400" rtl="0" eaLnBrk="1" fontAlgn="auto" latinLnBrk="0" hangingPunct="1">
              <a:lnSpc>
                <a:spcPct val="100000"/>
              </a:lnSpc>
              <a:spcBef>
                <a:spcPts val="0"/>
              </a:spcBef>
              <a:spcAft>
                <a:spcPts val="0"/>
              </a:spcAft>
              <a:buClr>
                <a:srgbClr val="000000"/>
              </a:buClr>
              <a:buSzPts val="1400"/>
              <a:buFont typeface="Arial"/>
              <a:buNone/>
              <a:tabLst/>
              <a:defRPr/>
            </a:pPr>
            <a:r>
              <a:rPr lang="ar" dirty="0"/>
              <a:t>ملاحظة: إذا كنتم قد عقدتم أصلاً جلسة عن ركيزة (ركائز)،</a:t>
            </a:r>
            <a:r>
              <a:rPr lang="ar-LB" dirty="0"/>
              <a:t> أو مبادئ، أو معيار (معايير)</a:t>
            </a:r>
            <a:r>
              <a:rPr lang="ar" dirty="0"/>
              <a:t> </a:t>
            </a:r>
            <a:r>
              <a:rPr lang="ar-LB" dirty="0"/>
              <a:t>أخرى، ف</a:t>
            </a:r>
            <a:r>
              <a:rPr lang="ar" dirty="0"/>
              <a:t>تخطّوا الشريحتَين</a:t>
            </a:r>
            <a:r>
              <a:rPr lang="ar-LB"/>
              <a:t> </a:t>
            </a:r>
            <a:r>
              <a:rPr lang="ar"/>
              <a:t>2 </a:t>
            </a:r>
            <a:r>
              <a:rPr lang="ar-LB" dirty="0"/>
              <a:t>و8</a:t>
            </a:r>
            <a:endParaRPr lang="ar" dirty="0"/>
          </a:p>
          <a:p>
            <a:pPr algn="r" rtl="0"/>
            <a:endParaRPr lang="fr-FR" b="1" dirty="0"/>
          </a:p>
          <a:p>
            <a:pPr algn="r" rtl="1"/>
            <a:r>
              <a:rPr lang="ar" b="1" dirty="0"/>
              <a:t>نصيحة: الشرائح متحرّكة </a:t>
            </a:r>
            <a:r>
              <a:rPr lang="ar" dirty="0"/>
              <a:t>- مع كلّ نقرة تنقرونها، س</a:t>
            </a:r>
            <a:r>
              <a:rPr lang="ar-LB" dirty="0"/>
              <a:t>ي</a:t>
            </a:r>
            <a:r>
              <a:rPr lang="ar" dirty="0"/>
              <a:t>ظهر </a:t>
            </a:r>
            <a:r>
              <a:rPr lang="ar-LB" dirty="0"/>
              <a:t>عدد من</a:t>
            </a:r>
            <a:r>
              <a:rPr lang="ar" dirty="0"/>
              <a:t> </a:t>
            </a:r>
            <a:r>
              <a:rPr lang="ar-LB" dirty="0"/>
              <a:t>ال</a:t>
            </a:r>
            <a:r>
              <a:rPr lang="ar" dirty="0"/>
              <a:t>كلمات، أو عنوان، أو صورة على الشريحة. </a:t>
            </a:r>
          </a:p>
          <a:p>
            <a:pPr algn="r" rtl="1"/>
            <a:r>
              <a:rPr lang="ar" dirty="0"/>
              <a:t>اقرأوا الملاحظات الملائمة من الملاحظات للميسّرين، قبل أن تعرضوا المحتوى التالي، كي يتسنّى للمشاركين الوقت حتّى يستوعبوا ما تقولونه، و</a:t>
            </a:r>
            <a:r>
              <a:rPr lang="ar-LB" dirty="0"/>
              <a:t>ا</a:t>
            </a:r>
            <a:r>
              <a:rPr lang="ar" dirty="0"/>
              <a:t>قرأوا كلّ نقطة على حدة. </a:t>
            </a:r>
          </a:p>
        </p:txBody>
      </p:sp>
      <p:sp>
        <p:nvSpPr>
          <p:cNvPr id="4" name="Espace réservé du numéro de diapositive 3"/>
          <p:cNvSpPr>
            <a:spLocks noGrp="1"/>
          </p:cNvSpPr>
          <p:nvPr>
            <p:ph type="sldNum" sz="quarter" idx="5"/>
          </p:nvPr>
        </p:nvSpPr>
        <p:spPr/>
        <p:txBody>
          <a:bodyPr rtlCol="1"/>
          <a:lstStyle/>
          <a:p>
            <a:pPr rtl="1"/>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LB" dirty="0"/>
              <a:t>إن </a:t>
            </a:r>
            <a:r>
              <a:rPr lang="ar" dirty="0"/>
              <a:t>الجهات المانحة، والحكومات المحلّية، </a:t>
            </a:r>
            <a:r>
              <a:rPr lang="ar-LB" dirty="0"/>
              <a:t>والزملاء من القطاعات الأخرى، </a:t>
            </a:r>
            <a:r>
              <a:rPr lang="ar" dirty="0"/>
              <a:t>وكذلك المستفيدون من خدماتنا</a:t>
            </a:r>
            <a:r>
              <a:rPr lang="ar-LB" dirty="0"/>
              <a:t>، يريدون</a:t>
            </a:r>
            <a:r>
              <a:rPr lang="ar" dirty="0"/>
              <a:t> أن يعرفوا ما الذي نفعله ولماذا.  وعليه، فإنّ المعايير الدنيا لحماية الطفل هي وثيقتنا المرجعية. ف</a:t>
            </a:r>
            <a:r>
              <a:rPr lang="ar-LB" dirty="0"/>
              <a:t>هذه </a:t>
            </a:r>
            <a:r>
              <a:rPr lang="ar" dirty="0"/>
              <a:t>المعايير تمثّل الطريقة الأساسية لتفعيل حقوق الأطفال أو جعلها </a:t>
            </a:r>
            <a:r>
              <a:rPr lang="ar-LB" dirty="0"/>
              <a:t>فعلية</a:t>
            </a:r>
            <a:r>
              <a:rPr lang="ar" dirty="0"/>
              <a:t> </a:t>
            </a:r>
            <a:r>
              <a:rPr lang="ar-LB" dirty="0"/>
              <a:t>في ممارسة </a:t>
            </a:r>
            <a:r>
              <a:rPr lang="ar" dirty="0"/>
              <a:t>الاستجابة الإنسانية. </a:t>
            </a:r>
            <a:endParaRPr dirty="0"/>
          </a:p>
          <a:p>
            <a:pPr marL="0" lvl="0" indent="0" algn="r" rtl="1">
              <a:spcBef>
                <a:spcPts val="0"/>
              </a:spcBef>
              <a:spcAft>
                <a:spcPts val="0"/>
              </a:spcAft>
              <a:buNone/>
            </a:pPr>
            <a:endParaRPr dirty="0"/>
          </a:p>
          <a:p>
            <a:pPr marL="0" lvl="0" indent="0" algn="r" rtl="1">
              <a:lnSpc>
                <a:spcPct val="115000"/>
              </a:lnSpc>
              <a:spcBef>
                <a:spcPts val="0"/>
              </a:spcBef>
              <a:spcAft>
                <a:spcPts val="0"/>
              </a:spcAft>
              <a:buSzPts val="1100"/>
              <a:buNone/>
            </a:pPr>
            <a:r>
              <a:rPr lang="ar" dirty="0"/>
              <a:t>وهي أداة تعاونية، مشتركة بين الوكالات، تؤمّن الرابط مع المبادرات الأخرى مثل المعيار الإنساني الأساسي، وإنسباير، ومعايير الدمج الإنساني</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حيثما كان ذلك ملائمًا، تماشت المعايير الدنيا لحماية الطفل مع استراتيجيات إنسباير السبع لإنهاء العنف ضد الأطفال - في الواقع، تنتشر رموز هذه المبادرة في الوثيقة بكاملها.  بالإضافة إلى ذلك، يتمّ تسليط الضوء على المعيار الإنساني الأساسي </a:t>
            </a:r>
            <a:r>
              <a:rPr lang="ar-LB" dirty="0"/>
              <a:t>حول</a:t>
            </a:r>
            <a:r>
              <a:rPr lang="ar-LB" baseline="0" dirty="0"/>
              <a:t> ا</a:t>
            </a:r>
            <a:r>
              <a:rPr lang="ar" dirty="0"/>
              <a:t>لجودة والمساءلة في المقدّمة، ثمّ يتكرّر ذكره على امتداد الدليل. </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LB" dirty="0"/>
              <a:t>التكييف وفقًا للسياق </a:t>
            </a:r>
            <a:r>
              <a:rPr lang="ar" dirty="0"/>
              <a:t>أمر محبَّذ ويمكنه أن يخلق تبنّيًا للمعايير على جميع المستويات. فهو يخلق فهمًا أعمق لحماية الطفل في السياق المحدّد بالنسبة إلى مجموعة واسعة من الجهات الفاعلة. وعليه، نشجّع مجموعات التنسيق الوطنية على اعتماد المعايير الدنيا لحماية الطفل. الرجاء أن تطرحوا موضوع اعتماد المعايير مع الزملاء </a:t>
            </a:r>
            <a:r>
              <a:rPr lang="ar-LB" dirty="0"/>
              <a:t>على المستوى ال</a:t>
            </a:r>
            <a:r>
              <a:rPr lang="ar" dirty="0"/>
              <a:t>محلّي، ثمّ اطلبوا التوجيهات من الفريق العالمي للمعايير الدنيا لحماية الطفل. للمزيد من المعلومات، الرجاء مشاهدة الفيديو حو</a:t>
            </a:r>
            <a:r>
              <a:rPr lang="ar-LB" dirty="0"/>
              <a:t>ل التكييف وفقًا للسياق </a:t>
            </a:r>
            <a:r>
              <a:rPr lang="ar" dirty="0"/>
              <a:t>على قناة اليوتيوب الخاصّة بالتحالف.</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المربّع: تهدف المعايير الدنيا لحماية الطفل إلى تحسين جودة ومساءلة برامجنا وإلى زيادة التأثير على حماية الأطفال ورفاههم في العمل الإنساني (في جميع السياقات)، من خلال إرساء مبادئ</a:t>
            </a:r>
            <a:r>
              <a:rPr lang="ar-LB" dirty="0"/>
              <a:t>،</a:t>
            </a:r>
            <a:r>
              <a:rPr lang="ar" dirty="0"/>
              <a:t> وأدلّة، وعمليات وقاية، وأهداف مشتركة.  فهي توفّر مجموعة من الممارسات الجيّدة والدروس المستفادة حتّى الآن.</a:t>
            </a:r>
            <a:endParaRPr dirty="0"/>
          </a:p>
          <a:p>
            <a:pPr marL="0" lvl="0" indent="0" algn="l" rtl="1">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4872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endParaRPr lang="en-US" dirty="0"/>
          </a:p>
          <a:p>
            <a:pPr marL="0" lvl="0" indent="0" algn="r" rtl="1">
              <a:spcBef>
                <a:spcPts val="0"/>
              </a:spcBef>
              <a:spcAft>
                <a:spcPts val="0"/>
              </a:spcAft>
              <a:buNone/>
            </a:pPr>
            <a:r>
              <a:rPr lang="ar" dirty="0"/>
              <a:t>هذه لمحة عامّة عن هيكلية المعايير الدنيا لحماية الطفل: فهي تتألّف من 28 معيارًا </a:t>
            </a:r>
            <a:r>
              <a:rPr lang="ar-LB" dirty="0"/>
              <a:t>ضمن </a:t>
            </a:r>
            <a:r>
              <a:rPr lang="ar" dirty="0"/>
              <a:t>4 ركائز، ومن 10 مبادئ لحماية الطفل في العمل الإنساني موزّعة في الدليل بكامله. </a:t>
            </a:r>
          </a:p>
          <a:p>
            <a:pPr marL="0" lvl="0" indent="0" algn="r" rtl="1">
              <a:spcBef>
                <a:spcPts val="0"/>
              </a:spcBef>
              <a:spcAft>
                <a:spcPts val="0"/>
              </a:spcAft>
              <a:buNone/>
            </a:pPr>
            <a:r>
              <a:rPr lang="ar" dirty="0"/>
              <a:t>يمكنكم أن تجدوا هذه اللمحة العامّة في نهاية دليل المعايير الدنيا لحماية الطفل أو في نسخة الدليل على الإنترنت. فهذه طريقة عملية كي تجدوا بسرعة موضوعًا محدّدًا في الدليل.</a:t>
            </a:r>
          </a:p>
          <a:p>
            <a:pPr marL="0" lvl="0" indent="0" algn="r" rtl="1">
              <a:spcBef>
                <a:spcPts val="0"/>
              </a:spcBef>
              <a:spcAft>
                <a:spcPts val="0"/>
              </a:spcAft>
              <a:buNone/>
            </a:pPr>
            <a:endParaRPr lang="en-US"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 dirty="0"/>
              <a:t>يركّز هذا العرض على </a:t>
            </a:r>
            <a:r>
              <a:rPr lang="ar-LB" dirty="0"/>
              <a:t>المعيار </a:t>
            </a:r>
            <a:r>
              <a:rPr lang="en-US" dirty="0"/>
              <a:t>14</a:t>
            </a:r>
            <a:r>
              <a:rPr lang="ar-LB" dirty="0"/>
              <a:t>: </a:t>
            </a:r>
            <a:r>
              <a:rPr lang="ar-SA" sz="1800" b="0" dirty="0">
                <a:solidFill>
                  <a:srgbClr val="97467D"/>
                </a:solidFill>
                <a:effectLst/>
                <a:latin typeface="Calibri" panose="020F0502020204030204" pitchFamily="34" charset="0"/>
                <a:ea typeface="Calibri" panose="020F0502020204030204" pitchFamily="34" charset="0"/>
                <a:cs typeface="Simplified Arabic" panose="02020603050405020304" pitchFamily="18" charset="-78"/>
              </a:rPr>
              <a:t>تطبيق النهج الاجتماعي الإيكولوجي على برامج حماية الطفل</a:t>
            </a:r>
            <a:endParaRPr lang="en-US" sz="1800" b="0" dirty="0">
              <a:effectLst/>
              <a:latin typeface="Calibri" panose="020F0502020204030204" pitchFamily="34" charset="0"/>
              <a:ea typeface="Calibri" panose="020F0502020204030204" pitchFamily="34" charset="0"/>
            </a:endParaRPr>
          </a:p>
          <a:p>
            <a:pPr marL="0" lvl="0" indent="0" algn="r" rtl="1">
              <a:spcBef>
                <a:spcPts val="0"/>
              </a:spcBef>
              <a:spcAft>
                <a:spcPts val="0"/>
              </a:spcAft>
              <a:buNone/>
            </a:pPr>
            <a:endParaRPr lang="ar-LB"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64536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ar-LB" dirty="0"/>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dirty="0"/>
              <a:t>يشكل هذا المعيار جزءًا من الركيزة 3 من المعايير المتعلقة </a:t>
            </a:r>
            <a:r>
              <a:rPr lang="ar-LB"/>
              <a:t>بتطوير استراتيجيات </a:t>
            </a:r>
            <a:r>
              <a:rPr lang="ar-LB" dirty="0"/>
              <a:t>ونُهُج وتدخلات ملائمة للوقاية من والاستجابة لمخاطر حماية الطفل </a:t>
            </a:r>
            <a:r>
              <a:rPr lang="ar-SA" sz="1800" dirty="0">
                <a:effectLst/>
                <a:ea typeface="Calibri" panose="020F0502020204030204" pitchFamily="34" charset="0"/>
                <a:cs typeface="Simplified Arabic" panose="02020603050405020304" pitchFamily="18" charset="-78"/>
              </a:rPr>
              <a:t>المُبيَّنة في </a:t>
            </a:r>
            <a:r>
              <a:rPr lang="ar-SA" sz="1800" u="sng" dirty="0">
                <a:solidFill>
                  <a:srgbClr val="0563C1"/>
                </a:solidFill>
                <a:effectLst/>
                <a:ea typeface="Calibri" panose="020F0502020204030204" pitchFamily="34" charset="0"/>
                <a:cs typeface="Simplified Arabic" panose="02020603050405020304" pitchFamily="18" charset="-78"/>
                <a:hlinkClick r:id="rId3"/>
              </a:rPr>
              <a:t>الركيزة 2</a:t>
            </a:r>
            <a:r>
              <a:rPr lang="ar-LB" dirty="0"/>
              <a:t>. </a:t>
            </a:r>
            <a:r>
              <a:rPr lang="ar-SA" sz="1800" dirty="0">
                <a:effectLst/>
                <a:ea typeface="Calibri" panose="020F0502020204030204" pitchFamily="34" charset="0"/>
                <a:cs typeface="Simplified Arabic" panose="02020603050405020304" pitchFamily="18" charset="-78"/>
              </a:rPr>
              <a:t>وتمّ إعداد الركيزة 3 لتعكس التفكير الموجود في النموذج الاجتماعي الإيكولوجي، وهي تتوافق، عندما يكون ذلك ملائمًا، مع استراتيجيات</a:t>
            </a:r>
            <a:r>
              <a:rPr lang="ar-LB" sz="1800" dirty="0">
                <a:effectLst/>
                <a:ea typeface="Calibri" panose="020F0502020204030204" pitchFamily="34" charset="0"/>
                <a:cs typeface="Simplified Arabic" panose="02020603050405020304" pitchFamily="18" charset="-78"/>
              </a:rPr>
              <a:t> إنسباير، وتبني على </a:t>
            </a:r>
            <a:r>
              <a:rPr lang="ar-SA" sz="1800" dirty="0">
                <a:effectLst/>
                <a:ea typeface="Calibri" panose="020F0502020204030204" pitchFamily="34" charset="0"/>
                <a:cs typeface="Simplified Arabic" panose="02020603050405020304" pitchFamily="18" charset="-78"/>
              </a:rPr>
              <a:t>استراتيجيات</a:t>
            </a:r>
            <a:r>
              <a:rPr lang="ar-LB" sz="1800" dirty="0">
                <a:effectLst/>
                <a:ea typeface="Calibri" panose="020F0502020204030204" pitchFamily="34" charset="0"/>
                <a:cs typeface="Simplified Arabic" panose="02020603050405020304" pitchFamily="18" charset="-78"/>
              </a:rPr>
              <a:t>هما</a:t>
            </a:r>
            <a:r>
              <a:rPr lang="ar-SA"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ال</a:t>
            </a:r>
            <a:r>
              <a:rPr lang="ar-SA" sz="1800" dirty="0">
                <a:effectLst/>
                <a:ea typeface="Calibri" panose="020F0502020204030204" pitchFamily="34" charset="0"/>
                <a:cs typeface="Simplified Arabic" panose="02020603050405020304" pitchFamily="18" charset="-78"/>
              </a:rPr>
              <a:t>قائمة على الأدلّة لمنع العنف ضدّ الأطفال </a:t>
            </a:r>
            <a:r>
              <a:rPr lang="ar-LB" sz="1800" dirty="0">
                <a:effectLst/>
                <a:ea typeface="Calibri" panose="020F0502020204030204" pitchFamily="34" charset="0"/>
                <a:cs typeface="Simplified Arabic" panose="02020603050405020304" pitchFamily="18" charset="-78"/>
              </a:rPr>
              <a:t>. ولهذا السبب، نجد الرمز في الزاوية. </a:t>
            </a:r>
            <a:r>
              <a:rPr lang="ar-SA" sz="1800" dirty="0">
                <a:effectLst/>
                <a:ea typeface="Calibri" panose="020F0502020204030204" pitchFamily="34" charset="0"/>
                <a:cs typeface="Simplified Arabic" panose="02020603050405020304" pitchFamily="18" charset="-78"/>
              </a:rPr>
              <a:t>وتعتمد حزمة</a:t>
            </a:r>
            <a:r>
              <a:rPr lang="ar-LB" sz="1800" dirty="0">
                <a:effectLst/>
                <a:ea typeface="Calibri" panose="020F0502020204030204" pitchFamily="34" charset="0"/>
                <a:cs typeface="Simplified Arabic" panose="02020603050405020304" pitchFamily="18" charset="-78"/>
              </a:rPr>
              <a:t> إنسباير</a:t>
            </a:r>
            <a:r>
              <a:rPr lang="ar-SA" sz="1800" dirty="0">
                <a:effectLst/>
                <a:ea typeface="Calibri" panose="020F0502020204030204" pitchFamily="34" charset="0"/>
                <a:cs typeface="Simplified Arabic" panose="02020603050405020304" pitchFamily="18" charset="-78"/>
              </a:rPr>
              <a:t> غاية مشابهة</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استراتيجيات قائمة على الأدلّة لمنع العنف ضدّ الأطفال</a:t>
            </a:r>
            <a:r>
              <a:rPr lang="ar-LB" sz="1800" dirty="0">
                <a:effectLst/>
                <a:ea typeface="Calibri" panose="020F0502020204030204" pitchFamily="34" charset="0"/>
                <a:cs typeface="Simplified Arabic" panose="02020603050405020304" pitchFamily="18" charset="-78"/>
              </a:rPr>
              <a:t>. يمكن إيجاد المزيد من المعلومات عن استراتيجيات إنسباير على الرابط التالي: </a:t>
            </a:r>
            <a:r>
              <a:rPr lang="en-US" sz="1800" dirty="0"/>
              <a:t>http://inspire-strategies.org/</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LB" sz="1800" dirty="0">
              <a:effectLst/>
              <a:ea typeface="Calibri" panose="020F0502020204030204" pitchFamily="34" charset="0"/>
              <a:cs typeface="Simplified Arabic" panose="02020603050405020304" pitchFamily="18" charset="-78"/>
            </a:endParaRPr>
          </a:p>
          <a:p>
            <a:pPr marL="57150" marR="0" indent="-285750" algn="just" rtl="1">
              <a:lnSpc>
                <a:spcPct val="106000"/>
              </a:lnSpc>
              <a:spcBef>
                <a:spcPts val="0"/>
              </a:spcBef>
              <a:spcAft>
                <a:spcPts val="800"/>
              </a:spcAft>
              <a:buFont typeface="Arial" panose="020B0604020202020204" pitchFamily="34" charset="0"/>
              <a:buChar char="•"/>
            </a:pPr>
            <a:r>
              <a:rPr lang="ar-LB" sz="1800" dirty="0">
                <a:effectLst/>
                <a:ea typeface="Calibri" panose="020F0502020204030204" pitchFamily="34" charset="0"/>
                <a:cs typeface="Simplified Arabic" panose="02020603050405020304" pitchFamily="18" charset="-78"/>
              </a:rPr>
              <a:t>يعزز هذا المعيار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البرمجة المرنة التي تشتمل على الدروس المستفادة الجديدة وتتكيّف معها طوال فترة التنفيذ</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LB" sz="1800" dirty="0">
                <a:effectLst/>
                <a:latin typeface="Calibri" panose="020F0502020204030204" pitchFamily="34" charset="0"/>
                <a:ea typeface="Calibri" panose="020F0502020204030204" pitchFamily="34" charset="0"/>
                <a:cs typeface="Simplified Arabic" panose="02020603050405020304" pitchFamily="18" charset="-78"/>
              </a:rPr>
              <a:t>وهو يهدف إلى تطبيق النُهُج المتكاملة التي تعمل بالشراكة مع الأطفال، وعائلاتهم، والمجتمع المحلي، والمجتمع الأوسع، ومع الأعراف الاجتماعية الثقافية.</a:t>
            </a:r>
          </a:p>
          <a:p>
            <a:pPr marL="57150" marR="0" indent="-285750" algn="just" rtl="1">
              <a:lnSpc>
                <a:spcPct val="106000"/>
              </a:lnSpc>
              <a:spcBef>
                <a:spcPts val="0"/>
              </a:spcBef>
              <a:spcAft>
                <a:spcPts val="800"/>
              </a:spcAft>
              <a:buFont typeface="Arial" panose="020B0604020202020204" pitchFamily="34" charset="0"/>
              <a:buChar char="•"/>
            </a:pPr>
            <a:r>
              <a:rPr lang="ar-SA" sz="1800" dirty="0">
                <a:effectLst/>
                <a:latin typeface="Calibri" panose="020F0502020204030204" pitchFamily="34" charset="0"/>
                <a:ea typeface="Calibri" panose="020F0502020204030204" pitchFamily="34" charset="0"/>
                <a:cs typeface="Simplified Arabic" panose="02020603050405020304" pitchFamily="18" charset="-78"/>
              </a:rPr>
              <a:t>يوفّر إطارًا ملموسًا يدعم التفكير المنهجي في برامج حماية الطفل</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وينظر إلى وضع بأكمله من أجل (أ</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تحديد جميع العناصر والعوامل المختلفة و(ب</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فهم كيفية ارتباطها ببعضها البعض وتفاعلها مع بعضها البعض</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و</a:t>
            </a:r>
            <a:r>
              <a:rPr lang="ar-LB" sz="1800" dirty="0">
                <a:effectLst/>
                <a:latin typeface="Calibri" panose="020F0502020204030204" pitchFamily="34" charset="0"/>
                <a:ea typeface="Calibri" panose="020F0502020204030204" pitchFamily="34" charset="0"/>
                <a:cs typeface="Simplified Arabic" panose="02020603050405020304" pitchFamily="18" charset="-78"/>
              </a:rPr>
              <a:t>هو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ينظر في كامل نطاق المشاكل التي تواجه الطفل، وأسبابها الجذرية، والحلول المتوفرة على جميع المستويات</a:t>
            </a:r>
            <a:r>
              <a:rPr lang="ar-LB"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بدلًا من النظر إلى مسألة واحدة من مسائل الحماية أو خدمة محدّدة على انفراد</a:t>
            </a:r>
            <a:r>
              <a:rPr lang="ar-LB" sz="1800" dirty="0">
                <a:effectLst/>
                <a:latin typeface="Calibri" panose="020F0502020204030204" pitchFamily="34" charset="0"/>
                <a:ea typeface="Calibri" panose="020F0502020204030204" pitchFamily="34" charset="0"/>
                <a:cs typeface="Simplified Arabic" panose="02020603050405020304" pitchFamily="18" charset="-78"/>
              </a:rPr>
              <a:t>)</a:t>
            </a:r>
            <a:r>
              <a:rPr lang="ar-SY" sz="1800" dirty="0">
                <a:effectLst/>
                <a:latin typeface="Calibri" panose="020F0502020204030204" pitchFamily="34" charset="0"/>
                <a:ea typeface="Calibri" panose="020F0502020204030204" pitchFamily="34" charset="0"/>
                <a:cs typeface="Simplified Arabic" panose="02020603050405020304" pitchFamily="18" charset="-78"/>
              </a:rPr>
              <a:t>.</a:t>
            </a:r>
            <a:endParaRPr lang="ar-LB" sz="1800" dirty="0">
              <a:effectLst/>
              <a:latin typeface="Calibri" panose="020F0502020204030204" pitchFamily="34" charset="0"/>
              <a:ea typeface="Calibri" panose="020F0502020204030204" pitchFamily="34" charset="0"/>
              <a:cs typeface="Simplified Arabic" panose="02020603050405020304" pitchFamily="18" charset="-78"/>
            </a:endParaRPr>
          </a:p>
          <a:p>
            <a:pPr marL="57150" marR="0" indent="-285750" algn="just" rtl="1">
              <a:lnSpc>
                <a:spcPct val="106000"/>
              </a:lnSpc>
              <a:spcBef>
                <a:spcPts val="0"/>
              </a:spcBef>
              <a:spcAft>
                <a:spcPts val="800"/>
              </a:spcAft>
              <a:buFont typeface="Arial" panose="020B0604020202020204" pitchFamily="34" charset="0"/>
              <a:buChar char="•"/>
            </a:pPr>
            <a:r>
              <a:rPr lang="ar-LB" sz="1800" dirty="0">
                <a:effectLst/>
                <a:latin typeface="Calibri" panose="020F0502020204030204" pitchFamily="34" charset="0"/>
                <a:ea typeface="Calibri" panose="020F0502020204030204" pitchFamily="34" charset="0"/>
                <a:cs typeface="Simplified Arabic" panose="02020603050405020304" pitchFamily="18" charset="-78"/>
              </a:rPr>
              <a:t>هو مكمل للتفكير المنهجي الخاص بحماية الطفل ويسعى </a:t>
            </a:r>
            <a:r>
              <a:rPr lang="ar-SA" sz="1800" dirty="0">
                <a:effectLst/>
                <a:ea typeface="Calibri" panose="020F0502020204030204" pitchFamily="34" charset="0"/>
                <a:cs typeface="Simplified Arabic" panose="02020603050405020304" pitchFamily="18" charset="-78"/>
              </a:rPr>
              <a:t>إلى تحقيق الهدف نفسه</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نهج شامل ومتكامل من أجل حماية الأطفال</a:t>
            </a:r>
            <a:r>
              <a:rPr lang="ar-SY"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0" marR="0" indent="0" algn="just" rtl="1">
              <a:lnSpc>
                <a:spcPct val="106000"/>
              </a:lnSpc>
              <a:spcBef>
                <a:spcPts val="0"/>
              </a:spcBef>
              <a:spcAft>
                <a:spcPts val="800"/>
              </a:spcAft>
              <a:buFont typeface="Arial" panose="020B0604020202020204" pitchFamily="34" charset="0"/>
              <a:buNone/>
            </a:pPr>
            <a:endParaRPr lang="ar-LB" sz="1800" dirty="0">
              <a:effectLst/>
              <a:cs typeface="Simplified Arabic" panose="02020603050405020304" pitchFamily="18" charset="-78"/>
            </a:endParaRPr>
          </a:p>
          <a:p>
            <a:pPr marL="0" marR="0" indent="0" algn="just" rtl="1">
              <a:lnSpc>
                <a:spcPct val="106000"/>
              </a:lnSpc>
              <a:spcBef>
                <a:spcPts val="0"/>
              </a:spcBef>
              <a:spcAft>
                <a:spcPts val="800"/>
              </a:spcAft>
              <a:buFont typeface="Arial" panose="020B0604020202020204" pitchFamily="34" charset="0"/>
              <a:buNone/>
            </a:pPr>
            <a:r>
              <a:rPr lang="ar-LB" dirty="0"/>
              <a:t>تجدر الإشارة إلى أن أنظمة حماية الطفل تختلف من سياق إلى آخر وتتأقلم وتتطور مع الوقت: ثمة حاجة إلى تحليل دقيق لمخاطر حماية الطفل وعوامل الحماية، وإلى مسح منتظم لعناصر الأنظمة الرسمية وغير الرسمية، لتطوير خطة من اجل تقوية النظام ورفع مستواه وأقلمته.   </a:t>
            </a: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ar-LB"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LB" dirty="0"/>
              <a:t>*الرمز: تركيز متزايد على </a:t>
            </a:r>
            <a:r>
              <a:rPr lang="ar-LB" b="1" dirty="0"/>
              <a:t>الوقاية</a:t>
            </a:r>
            <a:r>
              <a:rPr lang="ar-LB" dirty="0"/>
              <a:t> من مخاطر حماية الطفل</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LB" dirty="0"/>
              <a:t>*يرتبط ب</a:t>
            </a:r>
            <a:r>
              <a:rPr lang="ar-LB" u="sng" dirty="0"/>
              <a:t>جميع</a:t>
            </a:r>
            <a:r>
              <a:rPr lang="ar-LB" dirty="0"/>
              <a:t> استراتيجيات إنسباير والنهج الشامل لتقوية الأنظمة.</a:t>
            </a:r>
            <a:endParaRPr lang="fr-FR" b="0"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200" b="0" i="0" u="none" strike="noStrike" baseline="0" dirty="0">
                <a:latin typeface="+mn-lt"/>
              </a:rPr>
              <a:t>ينص المعيار 14 على ما يلي: "</a:t>
            </a:r>
            <a:r>
              <a:rPr lang="ar-SA" sz="1800" dirty="0">
                <a:solidFill>
                  <a:srgbClr val="000000"/>
                </a:solidFill>
                <a:effectLst/>
                <a:latin typeface="Simplified Arabic" panose="02020603050405020304" pitchFamily="18" charset="-78"/>
                <a:ea typeface="Calibri" panose="020F0502020204030204" pitchFamily="34" charset="0"/>
                <a:cs typeface="Simplified Arabic" panose="02020603050405020304" pitchFamily="18" charset="-78"/>
              </a:rPr>
              <a:t>يتمّ دعم الأطفال، والعائلات، والمجتمعات المحلّية، والمجتمعات الأوسع من أجل حماية الأطفال ورعايتهم.</a:t>
            </a:r>
            <a:r>
              <a:rPr lang="ar-LB" sz="1800" dirty="0">
                <a:solidFill>
                  <a:srgbClr val="000000"/>
                </a:solidFill>
                <a:effectLst/>
                <a:latin typeface="Simplified Arabic" panose="02020603050405020304" pitchFamily="18" charset="-78"/>
                <a:ea typeface="Calibri" panose="020F0502020204030204" pitchFamily="34" charset="0"/>
                <a:cs typeface="Simplified Arabic" panose="02020603050405020304" pitchFamily="18" charset="-78"/>
              </a:rPr>
              <a:t>"</a:t>
            </a: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800" dirty="0"/>
              <a:t>وهو يرتبط ب</a:t>
            </a:r>
            <a:r>
              <a:rPr lang="ar-LB" sz="1800" u="sng" dirty="0"/>
              <a:t>جميع</a:t>
            </a:r>
            <a:r>
              <a:rPr lang="ar-LB" sz="1800" dirty="0"/>
              <a:t> استراتيجيات إنسباير والنهج الشامل لتقوية الأنظمة.</a:t>
            </a:r>
            <a:endParaRPr lang="ar-LB" sz="1800" dirty="0">
              <a:solidFill>
                <a:srgbClr val="000000"/>
              </a:solidFill>
              <a:effectLst/>
              <a:latin typeface="Simplified Arabic" panose="02020603050405020304" pitchFamily="18" charset="-78"/>
              <a:ea typeface="Calibri" panose="020F0502020204030204" pitchFamily="34" charset="0"/>
              <a:cs typeface="Simplified Arabic" panose="02020603050405020304" pitchFamily="18" charset="-78"/>
            </a:endParaRP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800" dirty="0">
                <a:solidFill>
                  <a:srgbClr val="000000"/>
                </a:solidFill>
                <a:effectLst/>
                <a:latin typeface="Simplified Arabic" panose="02020603050405020304" pitchFamily="18" charset="-78"/>
                <a:ea typeface="Calibri" panose="020F0502020204030204" pitchFamily="34" charset="0"/>
                <a:cs typeface="Simplified Arabic" panose="02020603050405020304" pitchFamily="18" charset="-78"/>
              </a:rPr>
              <a:t> </a:t>
            </a:r>
            <a:r>
              <a:rPr lang="ar-SA" sz="1800" dirty="0">
                <a:solidFill>
                  <a:srgbClr val="000000"/>
                </a:solidFill>
                <a:effectLst/>
                <a:latin typeface="Simplified Arabic" panose="02020603050405020304" pitchFamily="18" charset="-78"/>
                <a:ea typeface="Calibri" panose="020F0502020204030204" pitchFamily="34" charset="0"/>
                <a:cs typeface="Simplified Arabic" panose="02020603050405020304" pitchFamily="18" charset="-78"/>
              </a:rPr>
              <a:t> </a:t>
            </a:r>
            <a:endParaRPr lang="ar-LB" sz="1800" dirty="0">
              <a:solidFill>
                <a:srgbClr val="000000"/>
              </a:solidFill>
              <a:effectLst/>
              <a:latin typeface="Simplified Arabic" panose="02020603050405020304" pitchFamily="18" charset="-78"/>
              <a:ea typeface="Calibri" panose="020F0502020204030204" pitchFamily="34" charset="0"/>
              <a:cs typeface="Simplified Arabic" panose="02020603050405020304" pitchFamily="18" charset="-78"/>
            </a:endParaRP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800" b="1" dirty="0">
                <a:solidFill>
                  <a:srgbClr val="000000"/>
                </a:solidFill>
                <a:effectLst/>
                <a:latin typeface="Simplified Arabic" panose="02020603050405020304" pitchFamily="18" charset="-78"/>
                <a:ea typeface="Calibri" panose="020F0502020204030204" pitchFamily="34" charset="0"/>
                <a:cs typeface="Simplified Arabic" panose="02020603050405020304" pitchFamily="18" charset="-78"/>
              </a:rPr>
              <a:t>إطلاق المناقشة 1: </a:t>
            </a:r>
            <a:r>
              <a:rPr lang="ar-LB" sz="1800" dirty="0">
                <a:solidFill>
                  <a:srgbClr val="000000"/>
                </a:solidFill>
                <a:effectLst/>
                <a:latin typeface="Simplified Arabic" panose="02020603050405020304" pitchFamily="18" charset="-78"/>
                <a:ea typeface="Calibri" panose="020F0502020204030204" pitchFamily="34" charset="0"/>
                <a:cs typeface="Simplified Arabic" panose="02020603050405020304" pitchFamily="18" charset="-78"/>
              </a:rPr>
              <a:t>ما هي استراتيجيات إنسباير السبع؟</a:t>
            </a: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800" i="0" dirty="0">
                <a:latin typeface="Arial" panose="020B0604020202020204" pitchFamily="34" charset="0"/>
                <a:ea typeface="Arial"/>
                <a:cs typeface="Arial" panose="020B0604020202020204" pitchFamily="34" charset="0"/>
                <a:sym typeface="Arial"/>
              </a:rPr>
              <a:t>← تطبيق القوانين وإنفاذها</a:t>
            </a: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800" i="0" dirty="0">
                <a:solidFill>
                  <a:srgbClr val="000000"/>
                </a:solidFill>
                <a:effectLst/>
                <a:latin typeface="Arial" panose="020B0604020202020204" pitchFamily="34" charset="0"/>
                <a:ea typeface="Calibri" panose="020F0502020204030204" pitchFamily="34" charset="0"/>
                <a:cs typeface="Arial" panose="020B0604020202020204" pitchFamily="34" charset="0"/>
                <a:sym typeface="Arial"/>
              </a:rPr>
              <a:t>القواعد والقيم</a:t>
            </a: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800" i="0" dirty="0">
                <a:solidFill>
                  <a:srgbClr val="000000"/>
                </a:solidFill>
                <a:effectLst/>
                <a:latin typeface="Arial" panose="020B0604020202020204" pitchFamily="34" charset="0"/>
                <a:ea typeface="Calibri" panose="020F0502020204030204" pitchFamily="34" charset="0"/>
                <a:cs typeface="Arial" panose="020B0604020202020204" pitchFamily="34" charset="0"/>
                <a:sym typeface="Arial"/>
              </a:rPr>
              <a:t>البيئات الآمنة</a:t>
            </a: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800" i="0" dirty="0">
                <a:solidFill>
                  <a:srgbClr val="000000"/>
                </a:solidFill>
                <a:effectLst/>
                <a:latin typeface="Arial" panose="020B0604020202020204" pitchFamily="34" charset="0"/>
                <a:ea typeface="Calibri" panose="020F0502020204030204" pitchFamily="34" charset="0"/>
                <a:cs typeface="Arial" panose="020B0604020202020204" pitchFamily="34" charset="0"/>
                <a:sym typeface="Arial"/>
              </a:rPr>
              <a:t>دعم الوالدَين ومقدمي الرعاية</a:t>
            </a: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800" i="0" dirty="0">
                <a:solidFill>
                  <a:srgbClr val="000000"/>
                </a:solidFill>
                <a:effectLst/>
                <a:latin typeface="Arial" panose="020B0604020202020204" pitchFamily="34" charset="0"/>
                <a:ea typeface="Calibri" panose="020F0502020204030204" pitchFamily="34" charset="0"/>
                <a:cs typeface="Arial" panose="020B0604020202020204" pitchFamily="34" charset="0"/>
                <a:sym typeface="Arial"/>
              </a:rPr>
              <a:t>تعزيز الدخل والاقتصاد</a:t>
            </a: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800" i="0" dirty="0">
                <a:solidFill>
                  <a:srgbClr val="000000"/>
                </a:solidFill>
                <a:effectLst/>
                <a:latin typeface="Arial" panose="020B0604020202020204" pitchFamily="34" charset="0"/>
                <a:ea typeface="Calibri" panose="020F0502020204030204" pitchFamily="34" charset="0"/>
                <a:cs typeface="Arial" panose="020B0604020202020204" pitchFamily="34" charset="0"/>
                <a:sym typeface="Arial"/>
              </a:rPr>
              <a:t>خدمات الاستجابة والدعم</a:t>
            </a: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800" i="0" dirty="0">
                <a:solidFill>
                  <a:srgbClr val="000000"/>
                </a:solidFill>
                <a:effectLst/>
                <a:latin typeface="Arial" panose="020B0604020202020204" pitchFamily="34" charset="0"/>
                <a:ea typeface="Calibri" panose="020F0502020204030204" pitchFamily="34" charset="0"/>
                <a:cs typeface="Arial" panose="020B0604020202020204" pitchFamily="34" charset="0"/>
                <a:sym typeface="Arial"/>
              </a:rPr>
              <a:t>التعليم والمهارات الحياتية</a:t>
            </a: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endParaRPr lang="ar-LB" sz="1800" dirty="0">
              <a:solidFill>
                <a:srgbClr val="000000"/>
              </a:solidFill>
              <a:effectLst/>
              <a:latin typeface="Simplified Arabic" panose="02020603050405020304" pitchFamily="18" charset="-78"/>
              <a:ea typeface="Calibri" panose="020F0502020204030204" pitchFamily="34" charset="0"/>
              <a:cs typeface="Simplified Arabic" panose="02020603050405020304" pitchFamily="18" charset="-78"/>
            </a:endParaRP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800" b="1" dirty="0">
                <a:solidFill>
                  <a:srgbClr val="000000"/>
                </a:solidFill>
                <a:effectLst/>
                <a:latin typeface="Simplified Arabic" panose="02020603050405020304" pitchFamily="18" charset="-78"/>
                <a:ea typeface="Calibri" panose="020F0502020204030204" pitchFamily="34" charset="0"/>
                <a:cs typeface="Simplified Arabic" panose="02020603050405020304" pitchFamily="18" charset="-78"/>
              </a:rPr>
              <a:t>للميسرين: </a:t>
            </a:r>
            <a:r>
              <a:rPr lang="ar-LB" sz="1800" dirty="0">
                <a:solidFill>
                  <a:srgbClr val="000000"/>
                </a:solidFill>
                <a:effectLst/>
                <a:latin typeface="Simplified Arabic" panose="02020603050405020304" pitchFamily="18" charset="-78"/>
                <a:ea typeface="Calibri" panose="020F0502020204030204" pitchFamily="34" charset="0"/>
                <a:cs typeface="Simplified Arabic" panose="02020603050405020304" pitchFamily="18" charset="-78"/>
              </a:rPr>
              <a:t>نقترح أن تناقشوا ما يلي مع المجموعة بعد عرض المستويات الأربعة:</a:t>
            </a: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800" dirty="0">
                <a:solidFill>
                  <a:srgbClr val="000000"/>
                </a:solidFill>
                <a:effectLst/>
                <a:latin typeface="Simplified Arabic" panose="02020603050405020304" pitchFamily="18" charset="-78"/>
                <a:ea typeface="Calibri" panose="020F0502020204030204" pitchFamily="34" charset="0"/>
                <a:cs typeface="Simplified Arabic" panose="02020603050405020304" pitchFamily="18" charset="-78"/>
              </a:rPr>
              <a:t>1) </a:t>
            </a:r>
            <a:r>
              <a:rPr lang="ar-LB" sz="1800" b="1" dirty="0">
                <a:solidFill>
                  <a:srgbClr val="000000"/>
                </a:solidFill>
                <a:effectLst/>
                <a:latin typeface="Simplified Arabic" panose="02020603050405020304" pitchFamily="18" charset="-78"/>
                <a:ea typeface="Calibri" panose="020F0502020204030204" pitchFamily="34" charset="0"/>
                <a:cs typeface="Simplified Arabic" panose="02020603050405020304" pitchFamily="18" charset="-78"/>
              </a:rPr>
              <a:t>إطلاق المناقشة 2: </a:t>
            </a:r>
            <a:r>
              <a:rPr lang="ar-LB" sz="1800" dirty="0">
                <a:latin typeface="Ink Free" panose="03080402000500000000" pitchFamily="66" charset="0"/>
              </a:rPr>
              <a:t>في سياقكم، ما الذي سيشكل جزءًا من كل مستوى؟</a:t>
            </a: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800" i="0" dirty="0">
                <a:latin typeface="Arial" panose="020B0604020202020204" pitchFamily="34" charset="0"/>
                <a:ea typeface="Arial"/>
                <a:cs typeface="Arial" panose="020B0604020202020204" pitchFamily="34" charset="0"/>
                <a:sym typeface="Arial"/>
              </a:rPr>
              <a:t>← ضمن بلدكم/سياقكم الخاص، ناقشوا الأجزاء المكيفة وفقًا للسياق في كل مستوى. </a:t>
            </a: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endParaRPr lang="ar-LB" sz="1800" i="0" dirty="0">
              <a:solidFill>
                <a:srgbClr val="000000"/>
              </a:solidFill>
              <a:effectLst/>
              <a:latin typeface="Arial" panose="020B0604020202020204" pitchFamily="34" charset="0"/>
              <a:ea typeface="Calibri" panose="020F0502020204030204" pitchFamily="34" charset="0"/>
              <a:cs typeface="Arial" panose="020B0604020202020204" pitchFamily="34" charset="0"/>
              <a:sym typeface="Arial"/>
            </a:endParaRP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800" i="0" dirty="0">
                <a:solidFill>
                  <a:srgbClr val="000000"/>
                </a:solidFill>
                <a:effectLst/>
                <a:latin typeface="Arial" panose="020B0604020202020204" pitchFamily="34" charset="0"/>
                <a:ea typeface="Calibri" panose="020F0502020204030204" pitchFamily="34" charset="0"/>
                <a:cs typeface="Arial" panose="020B0604020202020204" pitchFamily="34" charset="0"/>
                <a:sym typeface="Arial"/>
              </a:rPr>
              <a:t>2) نقاط القوة ومواطن الضعف المحلية المكيفة وفقًا للسياق في كل مستوى. يمكنكم استكمال إجاباتهم بالأفكار العامة التالية: </a:t>
            </a:r>
          </a:p>
          <a:p>
            <a:pPr marL="0" marR="0" algn="just" rtl="1">
              <a:lnSpc>
                <a:spcPct val="106000"/>
              </a:lnSpc>
              <a:spcBef>
                <a:spcPts val="0"/>
              </a:spcBef>
              <a:spcAft>
                <a:spcPts val="800"/>
              </a:spcAft>
            </a:pPr>
            <a:r>
              <a:rPr lang="ar-SA" sz="1100" dirty="0">
                <a:effectLst/>
                <a:latin typeface="Calibri" panose="020F0502020204030204" pitchFamily="34" charset="0"/>
                <a:ea typeface="Calibri" panose="020F0502020204030204" pitchFamily="34" charset="0"/>
                <a:cs typeface="Simplified Arabic" panose="02020603050405020304" pitchFamily="18" charset="-78"/>
              </a:rPr>
              <a:t>تشتمل نقاط القوّة ومواطن الضعف المحدّدة الخاصّة بـ</a:t>
            </a:r>
            <a:r>
              <a:rPr lang="ar-SA" sz="1100" i="0" dirty="0">
                <a:effectLst/>
                <a:latin typeface="Calibri" panose="020F0502020204030204" pitchFamily="34" charset="0"/>
                <a:ea typeface="Calibri" panose="020F0502020204030204" pitchFamily="34" charset="0"/>
                <a:cs typeface="Simplified Arabic" panose="02020603050405020304" pitchFamily="18" charset="-78"/>
              </a:rPr>
              <a:t>الأطفال</a:t>
            </a:r>
            <a:r>
              <a:rPr lang="ar-SA" sz="1100" dirty="0">
                <a:effectLst/>
                <a:latin typeface="Calibri" panose="020F0502020204030204" pitchFamily="34" charset="0"/>
                <a:ea typeface="Calibri" panose="020F0502020204030204" pitchFamily="34" charset="0"/>
                <a:cs typeface="Simplified Arabic" panose="02020603050405020304" pitchFamily="18" charset="-78"/>
              </a:rPr>
              <a:t> على ما يلي</a:t>
            </a:r>
            <a:r>
              <a:rPr lang="ar-SY" sz="1100" dirty="0">
                <a:effectLst/>
                <a:latin typeface="Calibri" panose="020F0502020204030204" pitchFamily="34" charset="0"/>
                <a:ea typeface="Calibri" panose="020F0502020204030204" pitchFamily="34" charset="0"/>
                <a:cs typeface="Simplified Arabic" panose="02020603050405020304" pitchFamily="18" charset="-78"/>
              </a:rPr>
              <a:t>:</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يعتمد الأطفال الأصغر سنًّا على مقدّمي الرعاية الرئيسيين لتلبية الاحتياجات الأساسية، ويواجهون صعوبة في فهم الاضطرابات الناجمة عن الأزمة</a:t>
            </a:r>
            <a:r>
              <a:rPr lang="ar-SY" sz="1100" dirty="0">
                <a:solidFill>
                  <a:srgbClr val="000000"/>
                </a:solidFill>
                <a:effectLst/>
                <a:latin typeface="Noto Sans Symbols"/>
                <a:ea typeface="Noto Sans Symbols"/>
                <a:cs typeface="Simplified Arabic" panose="02020603050405020304" pitchFamily="18" charset="-78"/>
              </a:rPr>
              <a:t>.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يستطيع الأطفال الأكبر سنًّا والمراهقون تلبية بعض من احتياجاتهم الأساسية، لكنّهم يواجهون احتمالًا أكبر للانفصال عن عائلاتهم، والارتباط مع القوّات أو الجماعات المسلّحة، والعمل القسري، والاستغلال، إلخ</a:t>
            </a:r>
            <a:r>
              <a:rPr lang="ar-SY" sz="1100" dirty="0">
                <a:solidFill>
                  <a:srgbClr val="000000"/>
                </a:solidFill>
                <a:effectLst/>
                <a:latin typeface="Noto Sans Symbols"/>
                <a:ea typeface="Noto Sans Symbols"/>
                <a:cs typeface="Simplified Arabic" panose="02020603050405020304" pitchFamily="18" charset="-78"/>
              </a:rPr>
              <a:t>.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الأطفال اللاجئ</a:t>
            </a:r>
            <a:r>
              <a:rPr lang="ar-LB" sz="1800" dirty="0">
                <a:effectLst/>
                <a:ea typeface="Calibri" panose="020F0502020204030204" pitchFamily="34" charset="0"/>
                <a:cs typeface="Simplified Arabic" panose="02020603050405020304" pitchFamily="18" charset="-78"/>
              </a:rPr>
              <a:t>و</a:t>
            </a:r>
            <a:r>
              <a:rPr lang="ar-SA" sz="1800" dirty="0">
                <a:effectLst/>
                <a:ea typeface="Calibri" panose="020F0502020204030204" pitchFamily="34" charset="0"/>
                <a:cs typeface="Simplified Arabic" panose="02020603050405020304" pitchFamily="18" charset="-78"/>
              </a:rPr>
              <a:t>ن أو عديم</a:t>
            </a:r>
            <a:r>
              <a:rPr lang="ar-LB" sz="1800" dirty="0">
                <a:effectLst/>
                <a:ea typeface="Calibri" panose="020F0502020204030204" pitchFamily="34" charset="0"/>
                <a:cs typeface="Simplified Arabic" panose="02020603050405020304" pitchFamily="18" charset="-78"/>
              </a:rPr>
              <a:t>و</a:t>
            </a:r>
            <a:r>
              <a:rPr lang="ar-SA" sz="1800" dirty="0">
                <a:effectLst/>
                <a:ea typeface="Calibri" panose="020F0502020204030204" pitchFamily="34" charset="0"/>
                <a:cs typeface="Simplified Arabic" panose="02020603050405020304" pitchFamily="18" charset="-78"/>
              </a:rPr>
              <a:t> الجنسية</a:t>
            </a:r>
            <a:r>
              <a:rPr lang="ar-SY"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أو الذين لا يحملون أوراقًا ثبوتية،</a:t>
            </a:r>
            <a:r>
              <a:rPr lang="ar-SY" sz="1800" dirty="0">
                <a:effectLst/>
                <a:ea typeface="Calibri" panose="020F0502020204030204" pitchFamily="34" charset="0"/>
                <a:cs typeface="Simplified Arabic" panose="02020603050405020304" pitchFamily="18" charset="-78"/>
              </a:rPr>
              <a:t> </a:t>
            </a:r>
            <a:r>
              <a:rPr lang="ar-LB" sz="1800" dirty="0">
                <a:effectLst/>
                <a:ea typeface="Calibri" panose="020F0502020204030204" pitchFamily="34" charset="0"/>
                <a:cs typeface="Simplified Arabic" panose="02020603050405020304" pitchFamily="18" charset="-78"/>
              </a:rPr>
              <a:t>المستبعدون </a:t>
            </a:r>
            <a:r>
              <a:rPr lang="ar-SA" sz="1800" dirty="0">
                <a:effectLst/>
                <a:ea typeface="Calibri" panose="020F0502020204030204" pitchFamily="34" charset="0"/>
                <a:cs typeface="Simplified Arabic" panose="02020603050405020304" pitchFamily="18" charset="-78"/>
              </a:rPr>
              <a:t>من حقوق الطفل الوطنية، والقوانين، والمعايير، والخدمات الخاصّة بحماية الطفل</a:t>
            </a:r>
            <a:r>
              <a:rPr lang="ar-SY" sz="1800" dirty="0">
                <a:effectLst/>
                <a:ea typeface="Calibri" panose="020F0502020204030204" pitchFamily="34" charset="0"/>
                <a:cs typeface="Simplified Arabic" panose="02020603050405020304" pitchFamily="18" charset="-78"/>
              </a:rPr>
              <a:t>.</a:t>
            </a:r>
            <a:r>
              <a:rPr lang="ar-LB" sz="1800" i="0" dirty="0">
                <a:latin typeface="Arial" panose="020B0604020202020204" pitchFamily="34" charset="0"/>
                <a:ea typeface="Arial"/>
                <a:cs typeface="Arial" panose="020B0604020202020204" pitchFamily="34" charset="0"/>
                <a:sym typeface="Arial"/>
              </a:rPr>
              <a:t>[← </a:t>
            </a:r>
            <a:r>
              <a:rPr lang="ar-LB" sz="1800" i="0" dirty="0">
                <a:latin typeface="Arial"/>
                <a:ea typeface="Arial"/>
                <a:cs typeface="Arial"/>
                <a:sym typeface="Arial"/>
              </a:rPr>
              <a:t>رمز </a:t>
            </a:r>
            <a:r>
              <a:rPr lang="ar-LB" sz="1800" b="1" i="0" dirty="0">
                <a:latin typeface="Arial"/>
                <a:ea typeface="Arial"/>
                <a:cs typeface="Arial"/>
                <a:sym typeface="Arial"/>
              </a:rPr>
              <a:t>النزوح</a:t>
            </a:r>
            <a:r>
              <a:rPr lang="ar-LB" sz="1800" i="0" dirty="0">
                <a:latin typeface="Arial"/>
                <a:ea typeface="Arial"/>
                <a:cs typeface="Arial"/>
                <a:sym typeface="Arial"/>
              </a:rPr>
              <a:t>]</a:t>
            </a:r>
            <a:r>
              <a:rPr lang="ar-SY" sz="1800" dirty="0">
                <a:solidFill>
                  <a:srgbClr val="000000"/>
                </a:solidFill>
                <a:effectLst/>
                <a:ea typeface="Calibri" panose="020F0502020204030204" pitchFamily="34" charset="0"/>
                <a:cs typeface="Simplified Arabic" panose="02020603050405020304" pitchFamily="18" charset="-78"/>
              </a:rPr>
              <a:t> </a:t>
            </a:r>
            <a:endParaRPr lang="ar-LB" sz="1800" dirty="0">
              <a:solidFill>
                <a:srgbClr val="000000"/>
              </a:solidFill>
              <a:effectLst/>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endParaRPr lang="ar-LB" sz="1800" i="1" dirty="0">
              <a:solidFill>
                <a:srgbClr val="000000"/>
              </a:solidFill>
              <a:effectLst/>
              <a:latin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pPr>
            <a:r>
              <a:rPr lang="ar-SA" sz="1100" dirty="0">
                <a:effectLst/>
                <a:latin typeface="Calibri" panose="020F0502020204030204" pitchFamily="34" charset="0"/>
                <a:ea typeface="Calibri" panose="020F0502020204030204" pitchFamily="34" charset="0"/>
                <a:cs typeface="Simplified Arabic" panose="02020603050405020304" pitchFamily="18" charset="-78"/>
              </a:rPr>
              <a:t>تشكّل </a:t>
            </a:r>
            <a:r>
              <a:rPr lang="ar-SA" sz="1100" i="0" dirty="0">
                <a:effectLst/>
                <a:latin typeface="Calibri" panose="020F0502020204030204" pitchFamily="34" charset="0"/>
                <a:ea typeface="Calibri" panose="020F0502020204030204" pitchFamily="34" charset="0"/>
                <a:cs typeface="Simplified Arabic" panose="02020603050405020304" pitchFamily="18" charset="-78"/>
              </a:rPr>
              <a:t>العائلات</a:t>
            </a:r>
            <a:r>
              <a:rPr lang="ar-SA" sz="1100" dirty="0">
                <a:effectLst/>
                <a:latin typeface="Calibri" panose="020F0502020204030204" pitchFamily="34" charset="0"/>
                <a:ea typeface="Calibri" panose="020F0502020204030204" pitchFamily="34" charset="0"/>
                <a:cs typeface="Simplified Arabic" panose="02020603050405020304" pitchFamily="18" charset="-78"/>
              </a:rPr>
              <a:t>، والعلاقات المُقرَّبة الأخرى، والأقران، طبقةَ الحماية الأقرب التي تُحيط بالطفل</a:t>
            </a:r>
            <a:r>
              <a:rPr lang="ar-SY" sz="1100" dirty="0">
                <a:effectLst/>
                <a:latin typeface="Calibri" panose="020F0502020204030204" pitchFamily="34" charset="0"/>
                <a:ea typeface="Calibri" panose="020F0502020204030204" pitchFamily="34" charset="0"/>
                <a:cs typeface="Simplified Arabic" panose="02020603050405020304" pitchFamily="18" charset="-78"/>
              </a:rPr>
              <a:t>.</a:t>
            </a:r>
            <a:r>
              <a:rPr lang="ar-SA" sz="1100" dirty="0">
                <a:effectLst/>
                <a:latin typeface="Calibri" panose="020F0502020204030204" pitchFamily="34" charset="0"/>
                <a:ea typeface="Calibri" panose="020F0502020204030204" pitchFamily="34" charset="0"/>
                <a:cs typeface="Simplified Arabic" panose="02020603050405020304" pitchFamily="18" charset="-78"/>
              </a:rPr>
              <a:t> ومصادرَ مرونة ودعم للأطفال</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لكنّهم قد يختبرون الضغط النفسي الناجم عن</a:t>
            </a:r>
            <a:r>
              <a:rPr lang="ar-SY" sz="1100" dirty="0">
                <a:effectLst/>
                <a:latin typeface="Calibri" panose="020F0502020204030204" pitchFamily="34" charset="0"/>
                <a:ea typeface="Calibri" panose="020F0502020204030204" pitchFamily="34" charset="0"/>
                <a:cs typeface="Simplified Arabic" panose="02020603050405020304" pitchFamily="18" charset="-78"/>
              </a:rPr>
              <a:t>:</a:t>
            </a:r>
            <a:endParaRPr lang="en-US"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المحنة الاقتصادية؛</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العزلة الاجتماعية</a:t>
            </a:r>
            <a:r>
              <a:rPr lang="ar-LB" sz="1100" dirty="0">
                <a:solidFill>
                  <a:srgbClr val="000000"/>
                </a:solidFill>
                <a:effectLst/>
                <a:latin typeface="Noto Sans Symbols"/>
                <a:ea typeface="Noto Sans Symbols"/>
                <a:cs typeface="Simplified Arabic" panose="02020603050405020304" pitchFamily="18" charset="-78"/>
              </a:rPr>
              <a:t>، الهجر</a:t>
            </a:r>
            <a:r>
              <a:rPr lang="ar-SA" sz="1100" dirty="0">
                <a:solidFill>
                  <a:srgbClr val="000000"/>
                </a:solidFill>
                <a:effectLst/>
                <a:latin typeface="Noto Sans Symbols"/>
                <a:ea typeface="Noto Sans Symbols"/>
                <a:cs typeface="Simplified Arabic" panose="02020603050405020304" pitchFamily="18" charset="-78"/>
              </a:rPr>
              <a:t>؛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LB" sz="1100" dirty="0">
                <a:solidFill>
                  <a:srgbClr val="000000"/>
                </a:solidFill>
                <a:effectLst/>
                <a:latin typeface="Noto Sans Symbols"/>
                <a:ea typeface="Noto Sans Symbols"/>
                <a:cs typeface="Simplified Arabic" panose="02020603050405020304" pitchFamily="18" charset="-78"/>
              </a:rPr>
              <a:t>غياب التسجيل والتوثيق؛</a:t>
            </a: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التغيّرات في تركيبة العائلة والأدوار بسبب الوفاة، أو الطلاق، أو الانفصال القسري؛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LB" sz="1100" dirty="0">
                <a:solidFill>
                  <a:srgbClr val="000000"/>
                </a:solidFill>
                <a:effectLst/>
                <a:latin typeface="Noto Sans Symbols"/>
                <a:ea typeface="Noto Sans Symbols"/>
                <a:cs typeface="Simplified Arabic" panose="02020603050405020304" pitchFamily="18" charset="-78"/>
              </a:rPr>
              <a:t>التغيرات في الهيكليات العائلية، وإجهاد الوالدَين، وتعاطي المخدرات؛</a:t>
            </a: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خسارة آليات الحماية المجتمعية</a:t>
            </a:r>
            <a:r>
              <a:rPr lang="ar-SY" sz="1100" dirty="0">
                <a:solidFill>
                  <a:srgbClr val="000000"/>
                </a:solidFill>
                <a:effectLst/>
                <a:latin typeface="Noto Sans Symbols"/>
                <a:ea typeface="Noto Sans Symbols"/>
                <a:cs typeface="Simplified Arabic" panose="02020603050405020304" pitchFamily="18" charset="-78"/>
              </a:rPr>
              <a:t>. </a:t>
            </a:r>
            <a:endParaRPr lang="ar-LB" sz="1100" dirty="0">
              <a:solidFill>
                <a:srgbClr val="000000"/>
              </a:solidFill>
              <a:effectLst/>
              <a:latin typeface="Noto Sans Symbols"/>
              <a:ea typeface="Noto Sans Symbols"/>
              <a:cs typeface="Simplified Arabic" panose="02020603050405020304" pitchFamily="18" charset="-78"/>
            </a:endParaRPr>
          </a:p>
          <a:p>
            <a:pPr marL="2514600" marR="0" lvl="5" indent="-228600" algn="just" rtl="1">
              <a:lnSpc>
                <a:spcPct val="106000"/>
              </a:lnSpc>
              <a:spcBef>
                <a:spcPts val="0"/>
              </a:spcBef>
              <a:spcAft>
                <a:spcPts val="800"/>
              </a:spcAft>
              <a:buFont typeface="Arial" panose="020B0604020202020204" pitchFamily="34" charset="0"/>
              <a:buChar char="●"/>
            </a:pPr>
            <a:endParaRPr lang="en-US" sz="1100" dirty="0">
              <a:effectLst/>
              <a:latin typeface="Noto Sans Symbols"/>
              <a:ea typeface="Noto Sans Symbols"/>
              <a:cs typeface="Noto Sans Symbols"/>
            </a:endParaRPr>
          </a:p>
          <a:p>
            <a:pPr marL="0" marR="0" algn="just" rtl="1">
              <a:lnSpc>
                <a:spcPct val="106000"/>
              </a:lnSpc>
              <a:spcBef>
                <a:spcPts val="0"/>
              </a:spcBef>
              <a:spcAft>
                <a:spcPts val="800"/>
              </a:spcAft>
            </a:pPr>
            <a:r>
              <a:rPr lang="ar-SA" sz="1100" dirty="0">
                <a:effectLst/>
                <a:latin typeface="Calibri" panose="020F0502020204030204" pitchFamily="34" charset="0"/>
                <a:ea typeface="Calibri" panose="020F0502020204030204" pitchFamily="34" charset="0"/>
                <a:cs typeface="Simplified Arabic" panose="02020603050405020304" pitchFamily="18" charset="-78"/>
              </a:rPr>
              <a:t>وتتمتع </a:t>
            </a:r>
            <a:r>
              <a:rPr lang="ar-SA" sz="1100" i="0" dirty="0">
                <a:effectLst/>
                <a:latin typeface="Calibri" panose="020F0502020204030204" pitchFamily="34" charset="0"/>
                <a:ea typeface="Calibri" panose="020F0502020204030204" pitchFamily="34" charset="0"/>
                <a:cs typeface="Simplified Arabic" panose="02020603050405020304" pitchFamily="18" charset="-78"/>
              </a:rPr>
              <a:t>المجتمعات المحلّية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بالمقدرة على دعم الأطفال والعائلات، لكنَّ هذه المقدرة تتراجع غالبًا في خلال الأزمات</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effectLst/>
                <a:latin typeface="Calibri" panose="020F0502020204030204" pitchFamily="34" charset="0"/>
                <a:ea typeface="Calibri" panose="020F0502020204030204" pitchFamily="34" charset="0"/>
                <a:cs typeface="Simplified Arabic" panose="02020603050405020304" pitchFamily="18" charset="-78"/>
              </a:rPr>
              <a:t>إذا لم يفكر أعضاء المجتمعات المحلّية في المصالح الفضلى لجميع الأطفال، قد تواجه مجموعات معيّنة من الأطفال مخاطر متزايدة متعلّقة بالتمييز أو الاستبعاد</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LB" sz="1100" dirty="0">
                <a:effectLst/>
                <a:latin typeface="Calibri" panose="020F0502020204030204" pitchFamily="34" charset="0"/>
                <a:ea typeface="Calibri" panose="020F0502020204030204" pitchFamily="34" charset="0"/>
                <a:cs typeface="Simplified Arabic" panose="02020603050405020304" pitchFamily="18" charset="-78"/>
              </a:rPr>
              <a:t>المخاطر: الفقر، والمسكن غير اللائق، والأعراف الاجتماعية، والنزوح </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endParaRPr lang="en-US" sz="1100" dirty="0">
              <a:effectLst/>
              <a:latin typeface="Calibri" panose="020F0502020204030204" pitchFamily="34" charset="0"/>
              <a:ea typeface="Calibri" panose="020F0502020204030204" pitchFamily="34" charset="0"/>
            </a:endParaRPr>
          </a:p>
          <a:p>
            <a:pPr marL="0" marR="0" algn="just" rtl="1">
              <a:lnSpc>
                <a:spcPct val="106000"/>
              </a:lnSpc>
              <a:spcBef>
                <a:spcPts val="0"/>
              </a:spcBef>
              <a:spcAft>
                <a:spcPts val="800"/>
              </a:spcAft>
            </a:pP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pPr>
            <a:r>
              <a:rPr lang="ar-SA" sz="1100" dirty="0">
                <a:effectLst/>
                <a:latin typeface="Calibri" panose="020F0502020204030204" pitchFamily="34" charset="0"/>
                <a:ea typeface="Calibri" panose="020F0502020204030204" pitchFamily="34" charset="0"/>
                <a:cs typeface="Simplified Arabic" panose="02020603050405020304" pitchFamily="18" charset="-78"/>
              </a:rPr>
              <a:t>تؤدّي </a:t>
            </a:r>
            <a:r>
              <a:rPr lang="ar-SA" sz="1100" i="0" dirty="0">
                <a:effectLst/>
                <a:latin typeface="Calibri" panose="020F0502020204030204" pitchFamily="34" charset="0"/>
                <a:ea typeface="Calibri" panose="020F0502020204030204" pitchFamily="34" charset="0"/>
                <a:cs typeface="Simplified Arabic" panose="02020603050405020304" pitchFamily="18" charset="-78"/>
              </a:rPr>
              <a:t>البيئات الاجتماعية، والسياسية، والثقافية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الأوسع التي يعيش وينمو فيها الأطفال أدوارًا مهمّة في منع المخاطر والاستجابة لها</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ينبغي أن تُمنَح الأولوية لتغيير السياسات التي تستبعد مجموعات معيّنة من الأطفال</a:t>
            </a:r>
            <a:r>
              <a:rPr lang="ar-SY" sz="1800" dirty="0">
                <a:effectLst/>
                <a:ea typeface="Calibri" panose="020F0502020204030204" pitchFamily="34" charset="0"/>
                <a:cs typeface="Simplified Arabic" panose="02020603050405020304" pitchFamily="18" charset="-78"/>
              </a:rPr>
              <a:t> - </a:t>
            </a:r>
            <a:r>
              <a:rPr lang="ar-SA" sz="1800" dirty="0">
                <a:effectLst/>
                <a:ea typeface="Calibri" panose="020F0502020204030204" pitchFamily="34" charset="0"/>
                <a:cs typeface="Simplified Arabic" panose="02020603050405020304" pitchFamily="18" charset="-78"/>
              </a:rPr>
              <a:t>مثل الأطفال اللاجئين أو عديمي الجنسية</a:t>
            </a:r>
            <a:r>
              <a:rPr lang="ar-SY" sz="1800" dirty="0">
                <a:effectLst/>
                <a:ea typeface="Calibri" panose="020F0502020204030204" pitchFamily="34" charset="0"/>
                <a:cs typeface="Simplified Arabic" panose="02020603050405020304" pitchFamily="18" charset="-78"/>
              </a:rPr>
              <a:t> - </a:t>
            </a:r>
            <a:r>
              <a:rPr lang="ar-SA" sz="1800" dirty="0">
                <a:effectLst/>
                <a:ea typeface="Calibri" panose="020F0502020204030204" pitchFamily="34" charset="0"/>
                <a:cs typeface="Simplified Arabic" panose="02020603050405020304" pitchFamily="18" charset="-78"/>
              </a:rPr>
              <a:t>من حقوق الطفل الوطنية، والقوانين، والمعايير، والخدمات الخاصّة بحماية الطفل</a:t>
            </a:r>
            <a:r>
              <a:rPr lang="ar-SY" sz="1800" dirty="0">
                <a:effectLst/>
                <a:ea typeface="Calibri" panose="020F0502020204030204" pitchFamily="34" charset="0"/>
                <a:cs typeface="Simplified Arabic" panose="02020603050405020304" pitchFamily="18" charset="-78"/>
              </a:rPr>
              <a:t>. </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LB" sz="1100" dirty="0">
                <a:effectLst/>
                <a:latin typeface="Calibri" panose="020F0502020204030204" pitchFamily="34" charset="0"/>
                <a:ea typeface="Calibri" panose="020F0502020204030204" pitchFamily="34" charset="0"/>
                <a:cs typeface="Simplified Arabic" panose="02020603050405020304" pitchFamily="18" charset="-78"/>
              </a:rPr>
              <a:t>المخاطر: </a:t>
            </a:r>
            <a:r>
              <a:rPr lang="ar-SA" sz="1800" dirty="0">
                <a:solidFill>
                  <a:srgbClr val="000000"/>
                </a:solidFill>
                <a:effectLst/>
                <a:ea typeface="Calibri" panose="020F0502020204030204" pitchFamily="34" charset="0"/>
                <a:cs typeface="Simplified Arabic" panose="02020603050405020304" pitchFamily="18" charset="-78"/>
              </a:rPr>
              <a:t>النزاعات المنتشرة على نطاق واسع، والمجاعة، وتفشي الأمراض المعدية، وضعف الأطر القانونية، وسوء إنفاذ القانون</a:t>
            </a:r>
            <a:r>
              <a:rPr lang="ar-SY" sz="1800" dirty="0">
                <a:solidFill>
                  <a:srgbClr val="000000"/>
                </a:solidFill>
                <a:effectLst/>
                <a:ea typeface="Calibri" panose="020F0502020204030204" pitchFamily="34" charset="0"/>
                <a:cs typeface="Simplified Arabic" panose="02020603050405020304" pitchFamily="18" charset="-78"/>
              </a:rPr>
              <a:t>.</a:t>
            </a:r>
            <a:endParaRPr lang="ar-LB" sz="1800" dirty="0">
              <a:solidFill>
                <a:srgbClr val="000000"/>
              </a:solidFill>
              <a:effectLst/>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endPar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endParaRPr>
          </a:p>
          <a:p>
            <a:pPr marL="0" marR="0" indent="0" algn="just" rtl="1">
              <a:lnSpc>
                <a:spcPct val="106000"/>
              </a:lnSpc>
              <a:spcBef>
                <a:spcPts val="0"/>
              </a:spcBef>
              <a:spcAft>
                <a:spcPts val="800"/>
              </a:spcAft>
              <a:buFont typeface="Arial" panose="020B0604020202020204" pitchFamily="34" charset="0"/>
              <a:buNone/>
            </a:pPr>
            <a:r>
              <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3) نحن نشجعكم على توسيع المناقشة: </a:t>
            </a:r>
            <a:r>
              <a:rPr lang="ar-LB" sz="1800" u="sng"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كيف تفاقم مواطن الضعف المكيفة مع السياق في كل مستوى من المستويات الأربعة من مخاطر حماية الطفل بشكل مباشر؟ </a:t>
            </a:r>
            <a:endParaRPr lang="en-US" sz="1100" u="sng" dirty="0">
              <a:effectLst/>
              <a:latin typeface="Calibri" panose="020F0502020204030204" pitchFamily="34" charset="0"/>
              <a:ea typeface="Calibri" panose="020F0502020204030204" pitchFamily="34" charset="0"/>
            </a:endParaRP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a:p>
            <a:pPr marL="0" marR="0" algn="just" rtl="1">
              <a:lnSpc>
                <a:spcPct val="106000"/>
              </a:lnSpc>
              <a:spcBef>
                <a:spcPts val="0"/>
              </a:spcBef>
              <a:spcAft>
                <a:spcPts val="800"/>
              </a:spcAft>
            </a:pPr>
            <a:r>
              <a:rPr lang="ar-SA" sz="1100" dirty="0">
                <a:effectLst/>
                <a:latin typeface="Calibri" panose="020F0502020204030204" pitchFamily="34" charset="0"/>
                <a:ea typeface="Calibri" panose="020F0502020204030204" pitchFamily="34" charset="0"/>
                <a:cs typeface="Simplified Arabic" panose="02020603050405020304" pitchFamily="18" charset="-78"/>
              </a:rPr>
              <a:t>ينطوي تطبيق النهج</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الاجتماعي الإيكولوجي</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لحماية الطفل على تصميم نُهُج متكاملة تعمل بالشراكة مع الأطفال، والعائلات، والمجتمعات المحلّية، والمجتمعات الأوسع</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ويحدّد هذا المعيار الإجراءات التي</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تتناول جميع المستويات الأربعة للنموذج الاجتماعي الإيكولوجي؛ و</a:t>
            </a:r>
            <a:r>
              <a:rPr lang="ar-SY" sz="1100" dirty="0">
                <a:solidFill>
                  <a:srgbClr val="000000"/>
                </a:solidFill>
                <a:effectLst/>
                <a:latin typeface="Noto Sans Symbols"/>
                <a:ea typeface="Noto Sans Symbols"/>
                <a:cs typeface="Simplified Arabic" panose="02020603050405020304" pitchFamily="18" charset="-78"/>
              </a:rPr>
              <a:t>/</a:t>
            </a:r>
            <a:r>
              <a:rPr lang="ar-SA" sz="1100" dirty="0">
                <a:solidFill>
                  <a:srgbClr val="000000"/>
                </a:solidFill>
                <a:effectLst/>
                <a:latin typeface="Noto Sans Symbols"/>
                <a:ea typeface="Noto Sans Symbols"/>
                <a:cs typeface="Simplified Arabic" panose="02020603050405020304" pitchFamily="18" charset="-78"/>
              </a:rPr>
              <a:t>أو</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تجري على مستوى المجتمع ولا تغطّيها معايير أخرى</a:t>
            </a:r>
            <a:r>
              <a:rPr lang="ar-SY" sz="1100" dirty="0">
                <a:solidFill>
                  <a:srgbClr val="000000"/>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ويشمل ذلك تقوية القوانين والسياسات، وتمويل حماية الطفل، والرعاية الاجتماعية، وخدمات تسجيل الولادات</a:t>
            </a:r>
            <a:r>
              <a:rPr lang="ar-SY" sz="1100" dirty="0">
                <a:solidFill>
                  <a:srgbClr val="000000"/>
                </a:solidFill>
                <a:effectLst/>
                <a:latin typeface="Noto Sans Symbols"/>
                <a:ea typeface="Noto Sans Symbols"/>
                <a:cs typeface="Simplified Arabic" panose="02020603050405020304" pitchFamily="18" charset="-78"/>
              </a:rPr>
              <a:t>. </a:t>
            </a:r>
            <a:endParaRPr lang="en-US" sz="1100" dirty="0">
              <a:effectLst/>
              <a:latin typeface="Noto Sans Symbols"/>
              <a:ea typeface="Noto Sans Symbols"/>
              <a:cs typeface="Noto Sans Symbols"/>
            </a:endParaRPr>
          </a:p>
          <a:p>
            <a:pPr marL="22860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ar-LB" sz="1800" b="0" i="0" u="none" strike="noStrike" baseline="0" dirty="0">
              <a:solidFill>
                <a:srgbClr val="000000"/>
              </a:solidFill>
              <a:latin typeface="HelveticaNeue-Light-Identity-H"/>
            </a:endParaRPr>
          </a:p>
          <a:p>
            <a:pPr marL="228600" marR="0" lvl="0" indent="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ar-SA" sz="1800" i="0" dirty="0">
                <a:solidFill>
                  <a:srgbClr val="5A5A5A"/>
                </a:solidFill>
                <a:effectLst/>
                <a:latin typeface="Calibri" panose="020F0502020204030204" pitchFamily="34" charset="0"/>
                <a:ea typeface="Calibri" panose="020F0502020204030204" pitchFamily="34" charset="0"/>
                <a:cs typeface="Simplified Arabic" panose="02020603050405020304" pitchFamily="18" charset="-78"/>
              </a:rPr>
              <a:t>يجب قراءة ما يلي مع هذا المعيار</a:t>
            </a:r>
            <a:r>
              <a:rPr lang="ar-SY" sz="1800" i="0" dirty="0">
                <a:solidFill>
                  <a:srgbClr val="5A5A5A"/>
                </a:solidFill>
                <a:effectLst/>
                <a:latin typeface="Calibri" panose="020F0502020204030204" pitchFamily="34" charset="0"/>
                <a:ea typeface="Calibri" panose="020F0502020204030204" pitchFamily="34" charset="0"/>
                <a:cs typeface="Simplified Arabic" panose="02020603050405020304" pitchFamily="18" charset="-78"/>
              </a:rPr>
              <a:t>: </a:t>
            </a:r>
            <a:endParaRPr lang="ar-LB" sz="1800" i="0" dirty="0">
              <a:solidFill>
                <a:srgbClr val="5A5A5A"/>
              </a:solidFill>
              <a:effectLst/>
              <a:latin typeface="Calibri" panose="020F0502020204030204" pitchFamily="34" charset="0"/>
              <a:ea typeface="Calibri" panose="020F0502020204030204" pitchFamily="34" charset="0"/>
              <a:cs typeface="Simplified Arabic" panose="02020603050405020304" pitchFamily="18" charset="-78"/>
            </a:endParaRPr>
          </a:p>
          <a:p>
            <a:pPr marL="514350" marR="0" lvl="0" indent="-2857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800" i="0" u="none" strike="noStrike" dirty="0">
                <a:solidFill>
                  <a:srgbClr val="5A5A5A"/>
                </a:solidFill>
                <a:effectLst/>
                <a:latin typeface="Calibri" panose="020F0502020204030204" pitchFamily="34" charset="0"/>
                <a:ea typeface="Calibri" panose="020F0502020204030204" pitchFamily="34" charset="0"/>
                <a:cs typeface="Simplified Arabic" panose="02020603050405020304" pitchFamily="18" charset="-78"/>
                <a:hlinkClick r:id="rId3"/>
              </a:rPr>
              <a:t>المبادئ</a:t>
            </a:r>
            <a:r>
              <a:rPr lang="ar-SA" sz="1800" i="0" dirty="0">
                <a:solidFill>
                  <a:srgbClr val="5A5A5A"/>
                </a:solidFill>
                <a:effectLst/>
                <a:latin typeface="Calibri" panose="020F0502020204030204" pitchFamily="34" charset="0"/>
                <a:ea typeface="Calibri" panose="020F0502020204030204" pitchFamily="34" charset="0"/>
                <a:cs typeface="Simplified Arabic" panose="02020603050405020304" pitchFamily="18" charset="-78"/>
              </a:rPr>
              <a:t>؛ </a:t>
            </a:r>
            <a:endParaRPr lang="ar-LB" sz="1800" i="0" dirty="0">
              <a:solidFill>
                <a:srgbClr val="5A5A5A"/>
              </a:solidFill>
              <a:effectLst/>
              <a:latin typeface="Calibri" panose="020F0502020204030204" pitchFamily="34" charset="0"/>
              <a:ea typeface="Calibri" panose="020F0502020204030204" pitchFamily="34" charset="0"/>
              <a:cs typeface="Simplified Arabic" panose="02020603050405020304" pitchFamily="18" charset="-78"/>
            </a:endParaRPr>
          </a:p>
          <a:p>
            <a:pPr marL="514350" marR="0" lvl="0" indent="-2857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800" i="0" u="none" strike="noStrike" dirty="0">
                <a:solidFill>
                  <a:srgbClr val="5A5A5A"/>
                </a:solidFill>
                <a:effectLst/>
                <a:latin typeface="Calibri" panose="020F0502020204030204" pitchFamily="34" charset="0"/>
                <a:ea typeface="Calibri" panose="020F0502020204030204" pitchFamily="34" charset="0"/>
                <a:cs typeface="Simplified Arabic" panose="02020603050405020304" pitchFamily="18" charset="-78"/>
                <a:hlinkClick r:id="rId4"/>
              </a:rPr>
              <a:t>المعيار 15</a:t>
            </a:r>
            <a:r>
              <a:rPr lang="ar-SY" sz="1800" i="0" u="none" strike="noStrike" dirty="0">
                <a:solidFill>
                  <a:srgbClr val="5A5A5A"/>
                </a:solidFill>
                <a:effectLst/>
                <a:latin typeface="Calibri" panose="020F0502020204030204" pitchFamily="34" charset="0"/>
                <a:ea typeface="Calibri" panose="020F0502020204030204" pitchFamily="34" charset="0"/>
                <a:cs typeface="Simplified Arabic" panose="02020603050405020304" pitchFamily="18" charset="-78"/>
                <a:hlinkClick r:id="rId4"/>
              </a:rPr>
              <a:t>: </a:t>
            </a:r>
            <a:r>
              <a:rPr lang="ar-SA" sz="1800" i="0" u="none" strike="noStrike" dirty="0">
                <a:solidFill>
                  <a:srgbClr val="5A5A5A"/>
                </a:solidFill>
                <a:effectLst/>
                <a:latin typeface="Calibri" panose="020F0502020204030204" pitchFamily="34" charset="0"/>
                <a:ea typeface="Calibri" panose="020F0502020204030204" pitchFamily="34" charset="0"/>
                <a:cs typeface="Simplified Arabic" panose="02020603050405020304" pitchFamily="18" charset="-78"/>
                <a:hlinkClick r:id="rId4"/>
              </a:rPr>
              <a:t>الأنشطة الجماعية من أجل رفاه الطفل</a:t>
            </a:r>
            <a:r>
              <a:rPr lang="ar-SA" sz="1800" i="0" dirty="0">
                <a:solidFill>
                  <a:srgbClr val="5A5A5A"/>
                </a:solidFill>
                <a:effectLst/>
                <a:latin typeface="Calibri" panose="020F0502020204030204" pitchFamily="34" charset="0"/>
                <a:ea typeface="Calibri" panose="020F0502020204030204" pitchFamily="34" charset="0"/>
                <a:cs typeface="Simplified Arabic" panose="02020603050405020304" pitchFamily="18" charset="-78"/>
              </a:rPr>
              <a:t>؛ </a:t>
            </a:r>
            <a:endParaRPr lang="ar-LB" sz="1800" i="0" dirty="0">
              <a:solidFill>
                <a:srgbClr val="5A5A5A"/>
              </a:solidFill>
              <a:effectLst/>
              <a:latin typeface="Calibri" panose="020F0502020204030204" pitchFamily="34" charset="0"/>
              <a:ea typeface="Calibri" panose="020F0502020204030204" pitchFamily="34" charset="0"/>
              <a:cs typeface="Simplified Arabic" panose="02020603050405020304" pitchFamily="18" charset="-78"/>
            </a:endParaRPr>
          </a:p>
          <a:p>
            <a:pPr marL="514350" marR="0" lvl="0" indent="-2857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800" i="0" u="none" strike="noStrike" dirty="0">
                <a:solidFill>
                  <a:srgbClr val="5A5A5A"/>
                </a:solidFill>
                <a:effectLst/>
                <a:latin typeface="Calibri" panose="020F0502020204030204" pitchFamily="34" charset="0"/>
                <a:ea typeface="Calibri" panose="020F0502020204030204" pitchFamily="34" charset="0"/>
                <a:cs typeface="Simplified Arabic" panose="02020603050405020304" pitchFamily="18" charset="-78"/>
                <a:hlinkClick r:id="rId5"/>
              </a:rPr>
              <a:t>المعيار 16</a:t>
            </a:r>
            <a:r>
              <a:rPr lang="ar-SY" sz="1800" i="0" u="none" strike="noStrike" dirty="0">
                <a:solidFill>
                  <a:srgbClr val="5A5A5A"/>
                </a:solidFill>
                <a:effectLst/>
                <a:latin typeface="Calibri" panose="020F0502020204030204" pitchFamily="34" charset="0"/>
                <a:ea typeface="Calibri" panose="020F0502020204030204" pitchFamily="34" charset="0"/>
                <a:cs typeface="Simplified Arabic" panose="02020603050405020304" pitchFamily="18" charset="-78"/>
                <a:hlinkClick r:id="rId5"/>
              </a:rPr>
              <a:t>: </a:t>
            </a:r>
            <a:r>
              <a:rPr lang="ar-SA" sz="1800" i="0" u="none" strike="noStrike" dirty="0">
                <a:solidFill>
                  <a:srgbClr val="5A5A5A"/>
                </a:solidFill>
                <a:effectLst/>
                <a:latin typeface="Calibri" panose="020F0502020204030204" pitchFamily="34" charset="0"/>
                <a:ea typeface="Calibri" panose="020F0502020204030204" pitchFamily="34" charset="0"/>
                <a:cs typeface="Simplified Arabic" panose="02020603050405020304" pitchFamily="18" charset="-78"/>
                <a:hlinkClick r:id="rId5"/>
              </a:rPr>
              <a:t>تقوية البيئات العائلية وبيئات تقديم الرعاية</a:t>
            </a:r>
            <a:r>
              <a:rPr lang="ar-SA" sz="1800" i="0" dirty="0">
                <a:solidFill>
                  <a:srgbClr val="5A5A5A"/>
                </a:solidFill>
                <a:effectLst/>
                <a:latin typeface="Calibri" panose="020F0502020204030204" pitchFamily="34" charset="0"/>
                <a:ea typeface="Calibri" panose="020F0502020204030204" pitchFamily="34" charset="0"/>
                <a:cs typeface="Simplified Arabic" panose="02020603050405020304" pitchFamily="18" charset="-78"/>
              </a:rPr>
              <a:t>؛ </a:t>
            </a:r>
            <a:endParaRPr lang="ar-LB" sz="1800" i="0" dirty="0">
              <a:solidFill>
                <a:srgbClr val="5A5A5A"/>
              </a:solidFill>
              <a:effectLst/>
              <a:latin typeface="Calibri" panose="020F0502020204030204" pitchFamily="34" charset="0"/>
              <a:ea typeface="Calibri" panose="020F0502020204030204" pitchFamily="34" charset="0"/>
              <a:cs typeface="Simplified Arabic" panose="02020603050405020304" pitchFamily="18" charset="-78"/>
            </a:endParaRPr>
          </a:p>
          <a:p>
            <a:pPr marL="514350" marR="0" lvl="0" indent="-2857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800" i="0" u="none" strike="noStrike" dirty="0">
                <a:solidFill>
                  <a:srgbClr val="5A5A5A"/>
                </a:solidFill>
                <a:effectLst/>
                <a:latin typeface="Calibri" panose="020F0502020204030204" pitchFamily="34" charset="0"/>
                <a:ea typeface="Calibri" panose="020F0502020204030204" pitchFamily="34" charset="0"/>
                <a:cs typeface="Simplified Arabic" panose="02020603050405020304" pitchFamily="18" charset="-78"/>
                <a:hlinkClick r:id="rId6"/>
              </a:rPr>
              <a:t>المعيار 17</a:t>
            </a:r>
            <a:r>
              <a:rPr lang="ar-SY" sz="1800" i="0" u="none" strike="noStrike" dirty="0">
                <a:solidFill>
                  <a:srgbClr val="5A5A5A"/>
                </a:solidFill>
                <a:effectLst/>
                <a:latin typeface="Calibri" panose="020F0502020204030204" pitchFamily="34" charset="0"/>
                <a:ea typeface="Calibri" panose="020F0502020204030204" pitchFamily="34" charset="0"/>
                <a:cs typeface="Simplified Arabic" panose="02020603050405020304" pitchFamily="18" charset="-78"/>
                <a:hlinkClick r:id="rId6"/>
              </a:rPr>
              <a:t>: </a:t>
            </a:r>
            <a:r>
              <a:rPr lang="ar-SA" sz="1800" i="0" u="none" strike="noStrike" dirty="0">
                <a:solidFill>
                  <a:srgbClr val="5A5A5A"/>
                </a:solidFill>
                <a:effectLst/>
                <a:latin typeface="Calibri" panose="020F0502020204030204" pitchFamily="34" charset="0"/>
                <a:ea typeface="Calibri" panose="020F0502020204030204" pitchFamily="34" charset="0"/>
                <a:cs typeface="Simplified Arabic" panose="02020603050405020304" pitchFamily="18" charset="-78"/>
                <a:hlinkClick r:id="rId6"/>
              </a:rPr>
              <a:t>النُهُج على مستوى المجتمع المحلّى</a:t>
            </a:r>
            <a:r>
              <a:rPr lang="ar-SA" sz="1800" i="0" dirty="0">
                <a:solidFill>
                  <a:srgbClr val="5A5A5A"/>
                </a:solidFill>
                <a:effectLst/>
                <a:latin typeface="Calibri" panose="020F0502020204030204" pitchFamily="34" charset="0"/>
                <a:ea typeface="Calibri" panose="020F0502020204030204" pitchFamily="34" charset="0"/>
                <a:cs typeface="Simplified Arabic" panose="02020603050405020304" pitchFamily="18" charset="-78"/>
              </a:rPr>
              <a:t>.</a:t>
            </a:r>
            <a:endParaRPr lang="en-US" sz="1800" i="0" dirty="0">
              <a:solidFill>
                <a:srgbClr val="5A5A5A"/>
              </a:solidFill>
              <a:effectLst/>
              <a:latin typeface="Calibri" panose="020F0502020204030204" pitchFamily="34" charset="0"/>
              <a:ea typeface="Calibri" panose="020F0502020204030204" pitchFamily="34" charset="0"/>
            </a:endParaRPr>
          </a:p>
          <a:p>
            <a:pPr marL="228600" indent="0" algn="r" rtl="1">
              <a:buFont typeface="Arial" panose="020B0604020202020204" pitchFamily="34" charset="0"/>
              <a:buNone/>
            </a:pPr>
            <a:endParaRPr lang="ar-LB" sz="1800" b="0" i="0" u="none" strike="noStrike" baseline="0" dirty="0">
              <a:solidFill>
                <a:srgbClr val="000000"/>
              </a:solidFill>
              <a:latin typeface="HelveticaNeue-Light-Identity-H"/>
            </a:endParaRPr>
          </a:p>
          <a:p>
            <a:pPr marL="228600" marR="0" lvl="0" indent="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ar-LB" sz="1800" b="1" i="0" u="none" strike="noStrike" baseline="0" dirty="0">
                <a:solidFill>
                  <a:srgbClr val="000000"/>
                </a:solidFill>
                <a:latin typeface="HelveticaNeue-Light-Identity-H"/>
              </a:rPr>
              <a:t>في حال توفر لديكم الوقت، إطلاق المناقشة 3: </a:t>
            </a:r>
            <a:r>
              <a:rPr lang="ar-LB" sz="1200" dirty="0">
                <a:latin typeface="Ink Free" panose="03080402000500000000" pitchFamily="66" charset="0"/>
              </a:rPr>
              <a:t>ما معنى استخدام هذا النهج عند تطبيق المعايير 15 و16 و17، والمبادئ؟</a:t>
            </a:r>
          </a:p>
          <a:p>
            <a:pPr marL="228600" indent="0" algn="r" rtl="1">
              <a:buFont typeface="Arial" panose="020B0604020202020204" pitchFamily="34" charset="0"/>
              <a:buNone/>
            </a:pPr>
            <a:r>
              <a:rPr lang="ar-LB" dirty="0"/>
              <a:t>لماذا نقول إن المعايير يجب أن "تُقرأ مع معايير أخرى"؟  </a:t>
            </a:r>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212316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بحسب الوقت المتاح لكم في التيسير، فكّروا في أن تضيفوا هنا أمثلة من المنطقة/البلد/الاستجابة، عن برامج تستوفي المعايير.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يمكن أن تكون هذه مسودّة شريحة تستطيعون تحديثها أو إلغاءها عند الضرورة.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لكلّ مثال، يمكنكم أن تضيفوا:</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جملة قصيرة، مختصرة، رئيسية تعريفية بشأن</a:t>
            </a:r>
            <a:r>
              <a:rPr lang="ar-LB" dirty="0"/>
              <a:t> برنامج/مشروع محدد يستخدم المعيار </a:t>
            </a:r>
            <a:r>
              <a:rPr lang="en-US" dirty="0"/>
              <a:t>14</a:t>
            </a:r>
            <a:endParaRPr lang="ar-LB" dirty="0"/>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أضيفوا أسماء المنظمات والشركاء المشاركين معكم</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الدروس المستفادة العملية، والإجراءات </a:t>
            </a:r>
            <a:r>
              <a:rPr lang="ar-LB" sz="1200" b="0" i="0" u="none" strike="noStrike" cap="none" dirty="0">
                <a:solidFill>
                  <a:schemeClr val="dk1"/>
                </a:solidFill>
                <a:effectLst/>
                <a:latin typeface="Calibri"/>
                <a:ea typeface="Calibri"/>
                <a:cs typeface="Calibri"/>
                <a:sym typeface="Calibri"/>
              </a:rPr>
              <a:t>أ</a:t>
            </a:r>
            <a:r>
              <a:rPr lang="ar-SA" sz="1200" b="0" i="0" u="none" strike="noStrike" cap="none" dirty="0">
                <a:solidFill>
                  <a:schemeClr val="dk1"/>
                </a:solidFill>
                <a:effectLst/>
                <a:latin typeface="Calibri"/>
                <a:ea typeface="Calibri"/>
                <a:cs typeface="Calibri"/>
                <a:sym typeface="Calibri"/>
              </a:rPr>
              <a:t>و</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الرسالة أو الأرقام</a:t>
            </a:r>
            <a:r>
              <a:rPr lang="ar-LB" sz="1200" b="0" i="0" u="none" strike="noStrike" cap="none" dirty="0">
                <a:solidFill>
                  <a:schemeClr val="dk1"/>
                </a:solidFill>
                <a:effectLst/>
                <a:latin typeface="Calibri"/>
                <a:ea typeface="Calibri"/>
                <a:cs typeface="Calibri"/>
                <a:sym typeface="Calibri"/>
              </a:rPr>
              <a:t> الأساسية</a:t>
            </a:r>
            <a:r>
              <a:rPr lang="ar-SA" sz="1200" b="0" i="0" u="none" strike="noStrike" cap="none" dirty="0">
                <a:solidFill>
                  <a:schemeClr val="dk1"/>
                </a:solidFill>
                <a:effectLst/>
                <a:latin typeface="Calibri"/>
                <a:ea typeface="Calibri"/>
                <a:cs typeface="Calibri"/>
                <a:sym typeface="Calibri"/>
              </a:rPr>
              <a:t>، التي تثير اهتمام </a:t>
            </a:r>
            <a:r>
              <a:rPr lang="ar-LB" sz="1200" b="0" i="0" u="none" strike="noStrike" cap="none" dirty="0">
                <a:solidFill>
                  <a:schemeClr val="dk1"/>
                </a:solidFill>
                <a:effectLst/>
                <a:latin typeface="Calibri"/>
                <a:ea typeface="Calibri"/>
                <a:cs typeface="Calibri"/>
                <a:sym typeface="Calibri"/>
              </a:rPr>
              <a:t>المشاركين معكم </a:t>
            </a: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أمّا الخيار الآخر، في حال أتيح لكم مجال تيسير </a:t>
            </a:r>
            <a:r>
              <a:rPr lang="ar-LB" sz="1200" b="0" i="0" u="none" strike="noStrike" cap="none" dirty="0">
                <a:solidFill>
                  <a:schemeClr val="dk1"/>
                </a:solidFill>
                <a:effectLst/>
                <a:latin typeface="Calibri"/>
                <a:ea typeface="Calibri"/>
                <a:cs typeface="Calibri"/>
                <a:sym typeface="Calibri"/>
              </a:rPr>
              <a:t>أوسع</a:t>
            </a:r>
            <a:r>
              <a:rPr lang="ar-SA" sz="1200" b="0" i="0" u="none" strike="noStrike" cap="none" dirty="0">
                <a:solidFill>
                  <a:schemeClr val="dk1"/>
                </a:solidFill>
                <a:effectLst/>
                <a:latin typeface="Calibri"/>
                <a:ea typeface="Calibri"/>
                <a:cs typeface="Calibri"/>
                <a:sym typeface="Calibri"/>
              </a:rPr>
              <a:t> (وأيضًا بحسب مجموعتكم)، فهو ملء هذه الشريحة بطريقة تفاعلية خلال الجلسة.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في هذه الحال، يمكنكم أن:</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توزّعوا مجموعتكم ضمن مجموعتَين أو 3 مجموعات أصغر،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تتيحوا ل</a:t>
            </a:r>
            <a:r>
              <a:rPr lang="ar-SA" sz="1200" b="0" i="0" u="none" strike="noStrike" cap="none" dirty="0">
                <a:solidFill>
                  <a:schemeClr val="dk1"/>
                </a:solidFill>
                <a:effectLst/>
                <a:latin typeface="Calibri"/>
                <a:ea typeface="Calibri"/>
                <a:cs typeface="Calibri"/>
                <a:sym typeface="Calibri"/>
              </a:rPr>
              <a:t>لمشاركين 15-20 دقيقية ليحضّروا عرضًا قصيرًا عن مثال من المنطقة/البلد/الاستجابة لبرنامج يستوفي المعيار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تطلبوا من المجموعات أن تقدّم أمثلتها في الجلسة العامّة، وتناقشوا/ تقارنوا الدروس المستفادة منها.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إذا كنتم سترسلون هذا العرض إلى المشاركين بعد التدريب، يمكنكم أن تملأوا هذه الشريحة، كي تحفظوا سجلاّت عن العروض.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1" i="0" u="none" strike="noStrike" cap="none" dirty="0">
                <a:solidFill>
                  <a:schemeClr val="dk1"/>
                </a:solidFill>
                <a:effectLst/>
                <a:latin typeface="Calibri"/>
                <a:ea typeface="Calibri"/>
                <a:cs typeface="Calibri"/>
                <a:sym typeface="Calibri"/>
              </a:rPr>
              <a:t>نصيحة: </a:t>
            </a:r>
            <a:r>
              <a:rPr lang="ar-SA" sz="1200" b="0" i="0" u="none" strike="noStrike" cap="none" dirty="0">
                <a:solidFill>
                  <a:schemeClr val="dk1"/>
                </a:solidFill>
                <a:effectLst/>
                <a:latin typeface="Calibri"/>
                <a:ea typeface="Calibri"/>
                <a:cs typeface="Calibri"/>
                <a:sym typeface="Calibri"/>
              </a:rPr>
              <a:t>يمكنكم أن تستخدموا </a:t>
            </a:r>
            <a:r>
              <a:rPr lang="en-US" sz="1200" b="0" i="0" u="none" strike="noStrike" cap="none" dirty="0">
                <a:solidFill>
                  <a:schemeClr val="dk1"/>
                </a:solidFill>
                <a:effectLst/>
                <a:latin typeface="Calibri"/>
                <a:ea typeface="Calibri"/>
                <a:cs typeface="Calibri"/>
                <a:sym typeface="Calibri"/>
              </a:rPr>
              <a:t>https://thenounproject.com</a:t>
            </a:r>
            <a:r>
              <a:rPr lang="ar-SA" sz="1200" b="0" i="0" u="none" strike="noStrike" cap="none" dirty="0">
                <a:solidFill>
                  <a:schemeClr val="dk1"/>
                </a:solidFill>
                <a:effectLst/>
                <a:latin typeface="Calibri"/>
                <a:ea typeface="Calibri"/>
                <a:cs typeface="Calibri"/>
                <a:sym typeface="Calibri"/>
              </a:rPr>
              <a:t>/ للحصول على خرائط مماثلة. </a:t>
            </a:r>
            <a:endParaRPr lang="ar" b="0" i="1" u="none"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 في حال استطعتم أن تقدّموا المعلومات من الإنترنت عبر العاكس، نقترح عليكم أن تساعدوا المشاركين في الوصول إلى الموقع وأن تروهم إيّاه] </a:t>
            </a:r>
            <a:r>
              <a:rPr lang="ar-SA" u="sng" dirty="0"/>
              <a:t> </a:t>
            </a:r>
          </a:p>
          <a:p>
            <a:pPr marL="0" marR="0" lvl="0" indent="0" algn="r" rtl="1">
              <a:lnSpc>
                <a:spcPct val="100000"/>
              </a:lnSpc>
              <a:spcBef>
                <a:spcPts val="0"/>
              </a:spcBef>
              <a:spcAft>
                <a:spcPts val="0"/>
              </a:spcAft>
              <a:buClr>
                <a:schemeClr val="dk1"/>
              </a:buClr>
              <a:buSzPts val="1200"/>
              <a:buFont typeface="Calibri"/>
              <a:buNone/>
            </a:pPr>
            <a:endParaRPr lang="ar-SA" u="sng" dirty="0"/>
          </a:p>
          <a:p>
            <a:pPr marL="0" marR="0" lvl="0" indent="0" algn="r" rtl="1">
              <a:lnSpc>
                <a:spcPct val="100000"/>
              </a:lnSpc>
              <a:spcBef>
                <a:spcPts val="0"/>
              </a:spcBef>
              <a:spcAft>
                <a:spcPts val="0"/>
              </a:spcAft>
              <a:buClr>
                <a:schemeClr val="dk1"/>
              </a:buClr>
              <a:buSzPts val="1200"/>
              <a:buFont typeface="Calibri"/>
              <a:buNone/>
            </a:pPr>
            <a:r>
              <a:rPr lang="ar-SA" b="1" u="none" dirty="0"/>
              <a:t>شراكة المعايير الإنسانية:</a:t>
            </a:r>
          </a:p>
          <a:p>
            <a:pPr marL="0" marR="0" lvl="0" indent="0" algn="r" rtl="1">
              <a:lnSpc>
                <a:spcPct val="100000"/>
              </a:lnSpc>
              <a:spcBef>
                <a:spcPts val="0"/>
              </a:spcBef>
              <a:spcAft>
                <a:spcPts val="0"/>
              </a:spcAft>
              <a:buClr>
                <a:schemeClr val="dk1"/>
              </a:buClr>
              <a:buSzPts val="1200"/>
              <a:buFont typeface="Calibri"/>
              <a:buNone/>
            </a:pPr>
            <a:r>
              <a:rPr lang="ar-SA" u="sng" dirty="0"/>
              <a:t>1. الدليل على الإنترنت</a:t>
            </a:r>
          </a:p>
          <a:p>
            <a:pPr marL="0" lvl="0" indent="0" algn="r" rtl="1">
              <a:spcBef>
                <a:spcPts val="0"/>
              </a:spcBef>
              <a:spcAft>
                <a:spcPts val="0"/>
              </a:spcAft>
              <a:buNone/>
            </a:pPr>
            <a:r>
              <a:rPr lang="ar-SA" u="sng" dirty="0"/>
              <a:t>2. تطبيق شراكة المعايير الإنسانية   </a:t>
            </a:r>
            <a:endParaRPr lang="ar-SA" dirty="0"/>
          </a:p>
          <a:p>
            <a:pPr marL="0" lvl="0" indent="0" algn="r" rtl="1">
              <a:spcBef>
                <a:spcPts val="0"/>
              </a:spcBef>
              <a:spcAft>
                <a:spcPts val="0"/>
              </a:spcAft>
              <a:buNone/>
            </a:pPr>
            <a:r>
              <a:rPr lang="ar-SA" dirty="0"/>
              <a:t>- هو ثاني أكثر تطبيق شعبية على الموقع بعد تطبيق اسفير</a:t>
            </a:r>
          </a:p>
          <a:p>
            <a:pPr marL="0" lvl="0" indent="0" algn="r" rtl="1">
              <a:spcBef>
                <a:spcPts val="0"/>
              </a:spcBef>
              <a:spcAft>
                <a:spcPts val="0"/>
              </a:spcAft>
              <a:buNone/>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u="none" dirty="0"/>
              <a:t>صفحة المعايير الدنيا لحماية الطفل:</a:t>
            </a: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u="sng" dirty="0"/>
              <a:t>1. الدليل التفاعلي </a:t>
            </a:r>
            <a:r>
              <a:rPr lang="ar-SA" dirty="0"/>
              <a:t>- أهم مورد لدينا.</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dirty="0"/>
              <a:t>2. </a:t>
            </a:r>
            <a:r>
              <a:rPr lang="ar-SA" u="sng" dirty="0"/>
              <a:t>الملخّص </a:t>
            </a:r>
            <a:r>
              <a:rPr lang="ar-SA" dirty="0"/>
              <a:t>يتألّف من 32 صفحة فقط، وهذا يعني أنّه مكثّف جدًا ولكن، يمكن استخدامه للتعريف بفكرة المعايير الدنيا أو لإطلاق مناقشات حول حماية الطفل مع زملاء حكوميين أو عاملين آخرين في المجال الإنساني من دون إغراقهم في معلومات الدليل الهائل الحجم.  </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dirty="0"/>
              <a:t>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نسخة </a:t>
            </a:r>
            <a:r>
              <a:rPr lang="en-US" u="sng" dirty="0"/>
              <a:t>PDF</a:t>
            </a:r>
            <a:r>
              <a:rPr lang="en-US" dirty="0"/>
              <a:t> </a:t>
            </a:r>
            <a:r>
              <a:rPr lang="ar-SA" dirty="0"/>
              <a:t>وجميع المواد المتوفّرة يمكن تنزيلها إذا أراد المشاركون طباعة أجزاء فقط من المعايير الدنيا لحماية الطفل، على 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يتضمّن </a:t>
            </a:r>
            <a:r>
              <a:rPr lang="ar-SA" u="sng" dirty="0"/>
              <a:t>ملف مواد الإحاطة الخاصّة بـ«المقدّمة إلى المعايير الدنيا لحماية الطفل» </a:t>
            </a:r>
            <a:r>
              <a:rPr lang="ar-SA" dirty="0"/>
              <a:t>هذه الشرائح وملاحظات التيسير، بالإضافة إلى مقدّمة للتوزيع تتألّف من صفحتَين.</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معرض للمعايير مع </a:t>
            </a:r>
            <a:r>
              <a:rPr lang="ar-SA" u="sng" dirty="0"/>
              <a:t>رسومات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اكتشفوا </a:t>
            </a:r>
            <a:r>
              <a:rPr lang="ar-SA" sz="1200" u="sng" dirty="0"/>
              <a:t>الدورة التدريبية الإلكترونية المجانية على المعايير الدنيا لحماية الطفل</a:t>
            </a:r>
            <a:r>
              <a:rPr lang="ar-SA" sz="1200" dirty="0"/>
              <a:t> مع مجموعة من الوحدات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أفلام فيديو على قناة يوتيوب الخاصّة بالتحالف </a:t>
            </a:r>
          </a:p>
          <a:p>
            <a:pPr marL="0" marR="0" lvl="0" indent="0" algn="r" rtl="1">
              <a:lnSpc>
                <a:spcPct val="100000"/>
              </a:lnSpc>
              <a:spcBef>
                <a:spcPts val="0"/>
              </a:spcBef>
              <a:spcAft>
                <a:spcPts val="0"/>
              </a:spcAft>
              <a:buClr>
                <a:schemeClr val="dk1"/>
              </a:buClr>
              <a:buSzPts val="1200"/>
              <a:buFont typeface="Calibri"/>
              <a:buNone/>
            </a:pPr>
            <a:endParaRPr lang="ar-SA" dirty="0"/>
          </a:p>
          <a:p>
            <a:pPr marL="0" lvl="0" indent="0" algn="r" rtl="1">
              <a:spcBef>
                <a:spcPts val="0"/>
              </a:spcBef>
              <a:spcAft>
                <a:spcPts val="0"/>
              </a:spcAft>
              <a:buNone/>
            </a:pPr>
            <a:r>
              <a:rPr lang="ar-SA" dirty="0"/>
              <a:t>اسألوا: ماذا ينبغي أن تكون خطواتنا التالية كفريق/وكالة/فرد؟ </a:t>
            </a:r>
          </a:p>
          <a:p>
            <a:pPr marL="0" lvl="0" indent="0" algn="r" rtl="1">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تحدّدون موعدًا للقاء أطول لاستيعاب التغييرات ووضع خطّة؛ أو تطلبون من الزملاء عرض بعض المعايير الجديدة/المراجعة وانعكاساتها على البرنامج؛ أو تنظّمون دورة تدريبية؛ أو تطلبون موعدًا من الإدارة العليا لمناقشة المساءلة أمام الأطفال، إلخ) </a:t>
            </a:r>
            <a:r>
              <a:rPr lang="ar-SA" dirty="0"/>
              <a:t> </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sz="1200" b="0" i="0" u="none" strike="noStrike" cap="none" dirty="0">
              <a:solidFill>
                <a:schemeClr val="dk1"/>
              </a:solidFill>
              <a:effectLst/>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a:t>
            </a:r>
            <a:r>
              <a:rPr lang="ar-SA" sz="1200" b="0" i="0" u="sng" strike="noStrike" cap="none" dirty="0">
                <a:solidFill>
                  <a:schemeClr val="dk1"/>
                </a:solidFill>
                <a:effectLst/>
                <a:latin typeface="Calibri"/>
                <a:ea typeface="Calibri"/>
                <a:cs typeface="Calibri"/>
                <a:sym typeface="Calibri"/>
              </a:rPr>
              <a:t> نسخ مطبوعة</a:t>
            </a:r>
            <a:r>
              <a:rPr lang="ar-SA" sz="1200" b="0" i="0" u="none" strike="noStrike" cap="none" dirty="0">
                <a:solidFill>
                  <a:schemeClr val="dk1"/>
                </a:solidFill>
                <a:effectLst/>
                <a:latin typeface="Calibri"/>
                <a:ea typeface="Calibri"/>
                <a:cs typeface="Calibri"/>
                <a:sym typeface="Calibri"/>
              </a:rPr>
              <a:t>: ثمّة مخزون صغير من النسخ المطبوعة من الدليل والملخّص لدى التحالف العالمي في جنيف، لكّننا نشجّع البلدان والمناطق على طباعة وإدارة نسخها الخاصة محلّيًا. يتمّ هذا عادة من خلال هيكلية التنسيق المشتركة بين الوكالات. عند الطلب، يستطيع التحالف تشارك نسخة </a:t>
            </a:r>
            <a:r>
              <a:rPr lang="en-US" sz="1200" b="0" i="0" u="none" strike="noStrike" cap="none" dirty="0">
                <a:solidFill>
                  <a:schemeClr val="dk1"/>
                </a:solidFill>
                <a:effectLst/>
                <a:latin typeface="Calibri"/>
                <a:ea typeface="Calibri"/>
                <a:cs typeface="Calibri"/>
                <a:sym typeface="Calibri"/>
              </a:rPr>
              <a:t>PDF </a:t>
            </a:r>
            <a:r>
              <a:rPr lang="ar-SA" sz="1200" b="0" i="0" u="none" strike="noStrike" cap="none" dirty="0">
                <a:solidFill>
                  <a:schemeClr val="dk1"/>
                </a:solidFill>
                <a:effectLst/>
                <a:latin typeface="Calibri"/>
                <a:ea typeface="Calibri"/>
                <a:cs typeface="Calibri"/>
                <a:sym typeface="Calibri"/>
              </a:rPr>
              <a:t>جاهزة للطباعة معكم.]</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dirty="0"/>
          </a:p>
          <a:p>
            <a:pPr marL="0" marR="0" lvl="0" indent="0" algn="r" rtl="1">
              <a:lnSpc>
                <a:spcPct val="100000"/>
              </a:lnSpc>
              <a:spcBef>
                <a:spcPts val="0"/>
              </a:spcBef>
              <a:spcAft>
                <a:spcPts val="0"/>
              </a:spcAft>
              <a:buClr>
                <a:schemeClr val="dk1"/>
              </a:buClr>
              <a:buSzPts val="1200"/>
              <a:buFont typeface="Calibri"/>
              <a:buNone/>
            </a:pPr>
            <a:r>
              <a:rPr lang="ar-SA" dirty="0"/>
              <a:t>شكرًا جزيلاً على لقائكم بنا وبدء استكشافكم المعايير الدنيا لحماية الطفل. سوف أتابع معكم مسألة الخطوات التالية التي ناقشناها. فهذا هو الأساس: إنّ دليل المعايير الدنيا لحماية الطفل هو هدية تستمر في العطاء كلّ مرّة تفتحونها!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6341975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4" name="Imagen 3">
            <a:extLst>
              <a:ext uri="{FF2B5EF4-FFF2-40B4-BE49-F238E27FC236}">
                <a16:creationId xmlns:a16="http://schemas.microsoft.com/office/drawing/2014/main" id="{4B5C0885-F2B9-FB34-0919-0F5ED70F32A1}"/>
              </a:ext>
            </a:extLst>
          </p:cNvPr>
          <p:cNvPicPr>
            <a:picLocks noChangeAspect="1"/>
          </p:cNvPicPr>
          <p:nvPr userDrawn="1"/>
        </p:nvPicPr>
        <p:blipFill>
          <a:blip r:embed="rId3"/>
          <a:srcRect/>
          <a:stretch/>
        </p:blipFill>
        <p:spPr>
          <a:xfrm>
            <a:off x="8163775" y="5540654"/>
            <a:ext cx="3499408" cy="1103472"/>
          </a:xfrm>
          <a:prstGeom prst="rect">
            <a:avLst/>
          </a:prstGeom>
        </p:spPr>
      </p:pic>
    </p:spTree>
    <p:extLst>
      <p:ext uri="{BB962C8B-B14F-4D97-AF65-F5344CB8AC3E}">
        <p14:creationId xmlns:p14="http://schemas.microsoft.com/office/powerpoint/2010/main" val="2342520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341256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402747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517273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3"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0.xml"/><Relationship Id="rId5" Type="http://schemas.openxmlformats.org/officeDocument/2006/relationships/image" Target="../media/image18.jp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5.jpg"/><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image" Target="../media/image24.jpg"/><Relationship Id="rId5" Type="http://schemas.openxmlformats.org/officeDocument/2006/relationships/image" Target="../media/image21.sv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28.jpeg"/><Relationship Id="rId4" Type="http://schemas.openxmlformats.org/officeDocument/2006/relationships/image" Target="../media/image27.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rtlCol="1">
            <a:normAutofit/>
          </a:bodyPr>
          <a:lstStyle/>
          <a:p>
            <a:pPr algn="ctr" rtl="1"/>
            <a:r>
              <a:rPr lang="ar-LB" sz="3200">
                <a:effectLst>
                  <a:outerShdw blurRad="38100" dist="38100" dir="2700000" algn="tl">
                    <a:srgbClr val="000000">
                      <a:alpha val="43137"/>
                    </a:srgbClr>
                  </a:outerShdw>
                </a:effectLst>
              </a:rPr>
              <a:t>شرائح العرض</a:t>
            </a:r>
            <a:endParaRPr lang="ar" sz="3200" dirty="0">
              <a:effectLst>
                <a:outerShdw blurRad="38100" dist="38100" dir="2700000" algn="tl">
                  <a:srgbClr val="000000">
                    <a:alpha val="43137"/>
                  </a:srgbClr>
                </a:outerShdw>
              </a:effectLst>
            </a:endParaRP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rtlCol="1" anchor="t" anchorCtr="0">
            <a:spAutoFit/>
          </a:bodyPr>
          <a:lstStyle/>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المعايير الدنيا لحماية الطفل في العمل الإنساني </a:t>
            </a:r>
            <a:endParaRPr sz="4800" b="0" dirty="0">
              <a:solidFill>
                <a:schemeClr val="bg1">
                  <a:lumMod val="65000"/>
                </a:schemeClr>
              </a:solidFill>
              <a:latin typeface="Calibri"/>
              <a:cs typeface="Calibri"/>
              <a:sym typeface="Arial"/>
            </a:endParaRPr>
          </a:p>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976328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9372600" cy="1325563"/>
          </a:xfrm>
        </p:spPr>
        <p:txBody>
          <a:bodyPr rtlCol="1"/>
          <a:lstStyle/>
          <a:p>
            <a:pPr algn="r" rtl="1"/>
            <a:r>
              <a:rPr lang="ar" dirty="0">
                <a:solidFill>
                  <a:schemeClr val="accent1">
                    <a:lumMod val="75000"/>
                  </a:schemeClr>
                </a:solidFill>
              </a:rPr>
              <a:t>الهدف من المعايير</a:t>
            </a:r>
            <a:br>
              <a:rPr lang="en-US" dirty="0"/>
            </a:br>
            <a:endParaRPr lang="fr-FR" dirty="0"/>
          </a:p>
        </p:txBody>
      </p:sp>
      <p:sp>
        <p:nvSpPr>
          <p:cNvPr id="260" name="Google Shape;260;p5"/>
          <p:cNvSpPr txBox="1">
            <a:spLocks noGrp="1"/>
          </p:cNvSpPr>
          <p:nvPr>
            <p:ph idx="4294967295"/>
          </p:nvPr>
        </p:nvSpPr>
        <p:spPr>
          <a:xfrm>
            <a:off x="3523797" y="2055812"/>
            <a:ext cx="7830003" cy="3705427"/>
          </a:xfrm>
          <a:prstGeom prst="rect">
            <a:avLst/>
          </a:prstGeom>
          <a:noFill/>
          <a:ln>
            <a:noFill/>
          </a:ln>
        </p:spPr>
        <p:txBody>
          <a:bodyPr spcFirstLastPara="1" wrap="square" lIns="91425" tIns="45700" rIns="91425" bIns="45700" rtlCol="1" anchor="t" anchorCtr="0">
            <a:normAutofit fontScale="92500" lnSpcReduction="10000"/>
          </a:bodyPr>
          <a:lstStyle/>
          <a:p>
            <a:pPr marL="228600" lvl="0" indent="-228600" algn="r" rtl="1">
              <a:lnSpc>
                <a:spcPct val="90000"/>
              </a:lnSpc>
              <a:spcBef>
                <a:spcPts val="0"/>
              </a:spcBef>
              <a:spcAft>
                <a:spcPts val="0"/>
              </a:spcAft>
              <a:buSzPts val="2800"/>
              <a:buChar char="●"/>
            </a:pPr>
            <a:r>
              <a:rPr lang="ar" dirty="0">
                <a:solidFill>
                  <a:schemeClr val="bg2"/>
                </a:solidFill>
              </a:rPr>
              <a:t>وثيقة مرجعية لحماية الطفل في العمل الإنساني</a:t>
            </a:r>
            <a:endParaRPr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أداة تعاونية، مشتركة بين الوكالات</a:t>
            </a:r>
            <a:endParaRPr sz="2600"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تتماشى مع المعيار الإنساني الأساسي</a:t>
            </a:r>
            <a:endParaRPr sz="2600" dirty="0">
              <a:solidFill>
                <a:schemeClr val="bg2"/>
              </a:solidFill>
            </a:endParaRPr>
          </a:p>
          <a:p>
            <a:pPr marL="228600" lvl="0" indent="-228600" algn="r" rtl="1">
              <a:spcBef>
                <a:spcPts val="0"/>
              </a:spcBef>
              <a:buChar char="●"/>
            </a:pPr>
            <a:r>
              <a:rPr lang="ar-LB" sz="2600" dirty="0">
                <a:solidFill>
                  <a:schemeClr val="bg2"/>
                </a:solidFill>
              </a:rPr>
              <a:t>التكييف وفقاً للسياق لتسهيل التبنّي المحلي</a:t>
            </a:r>
          </a:p>
          <a:p>
            <a:pPr marL="0" lvl="0" indent="0" algn="r" rtl="1">
              <a:spcBef>
                <a:spcPts val="1000"/>
              </a:spcBef>
              <a:spcAft>
                <a:spcPts val="0"/>
              </a:spcAft>
              <a:buNone/>
            </a:pPr>
            <a:endParaRPr sz="2600" dirty="0">
              <a:solidFill>
                <a:schemeClr val="bg2"/>
              </a:solidFill>
            </a:endParaRPr>
          </a:p>
          <a:p>
            <a:pPr marL="228600" lvl="0" indent="-228600" algn="r" rtl="1">
              <a:spcBef>
                <a:spcPts val="1000"/>
              </a:spcBef>
              <a:spcAft>
                <a:spcPts val="0"/>
              </a:spcAft>
              <a:buSzPts val="2800"/>
              <a:buChar char="●"/>
            </a:pPr>
            <a:r>
              <a:rPr lang="ar" sz="2600" dirty="0">
                <a:solidFill>
                  <a:schemeClr val="bg2"/>
                </a:solidFill>
              </a:rPr>
              <a:t>الغرض:</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الجودة والمساءلة</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a:t>
            </a:r>
            <a:r>
              <a:rPr lang="ar-LB" sz="2600" dirty="0">
                <a:solidFill>
                  <a:schemeClr val="bg2"/>
                </a:solidFill>
              </a:rPr>
              <a:t>تأثير</a:t>
            </a:r>
            <a:r>
              <a:rPr lang="ar" sz="2600" dirty="0">
                <a:solidFill>
                  <a:schemeClr val="bg2"/>
                </a:solidFill>
              </a:rPr>
              <a:t> على حماية الأطفال ورفاههم</a:t>
            </a:r>
            <a:endParaRPr lang="ar-LB" sz="2600" dirty="0">
              <a:solidFill>
                <a:schemeClr val="bg2"/>
              </a:solidFill>
            </a:endParaRPr>
          </a:p>
          <a:p>
            <a:pPr marL="444500" lvl="1" indent="0" algn="r" rtl="1">
              <a:spcBef>
                <a:spcPts val="0"/>
              </a:spcBef>
              <a:spcAft>
                <a:spcPts val="0"/>
              </a:spcAft>
              <a:buSzPts val="2600"/>
              <a:buNone/>
            </a:pPr>
            <a:endParaRPr lang="ar-LB" sz="2600" dirty="0">
              <a:solidFill>
                <a:schemeClr val="bg2"/>
              </a:solidFill>
            </a:endParaRPr>
          </a:p>
          <a:p>
            <a:pPr marL="444500" lvl="1" indent="0" algn="r" rtl="1">
              <a:spcBef>
                <a:spcPts val="0"/>
              </a:spcBef>
              <a:spcAft>
                <a:spcPts val="0"/>
              </a:spcAft>
              <a:buSzPts val="2600"/>
              <a:buNone/>
            </a:pPr>
            <a:r>
              <a:rPr lang="ar-LB" sz="2600" dirty="0">
                <a:solidFill>
                  <a:schemeClr val="bg2"/>
                </a:solidFill>
              </a:rPr>
              <a:t>تهدف االمعايير الدنيا لحماية الطفل إلى تفعيل حقوق الأطفال في ممارسة الاستجابة الإنسانية. </a:t>
            </a:r>
          </a:p>
          <a:p>
            <a:pPr marL="444500" lvl="1" indent="0" algn="r" rtl="1">
              <a:spcBef>
                <a:spcPts val="0"/>
              </a:spcBef>
              <a:spcAft>
                <a:spcPts val="0"/>
              </a:spcAft>
              <a:buSzPts val="2600"/>
              <a:buNone/>
            </a:pPr>
            <a:endParaRPr dirty="0">
              <a:solidFill>
                <a:schemeClr val="bg2"/>
              </a:solidFill>
            </a:endParaRPr>
          </a:p>
          <a:p>
            <a:pPr marL="228600" lvl="0" indent="-50800" algn="r" rtl="1">
              <a:lnSpc>
                <a:spcPct val="90000"/>
              </a:lnSpc>
              <a:spcBef>
                <a:spcPts val="1000"/>
              </a:spcBef>
              <a:spcAft>
                <a:spcPts val="0"/>
              </a:spcAft>
              <a:buClr>
                <a:schemeClr val="accent1"/>
              </a:buClr>
              <a:buSzPts val="2800"/>
              <a:buNone/>
            </a:pPr>
            <a:endParaRPr dirty="0">
              <a:solidFill>
                <a:schemeClr val="bg2"/>
              </a:solidFill>
            </a:endParaRPr>
          </a:p>
        </p:txBody>
      </p:sp>
      <p:pic>
        <p:nvPicPr>
          <p:cNvPr id="263" name="Google Shape;263;p5"/>
          <p:cNvPicPr preferRelativeResize="0"/>
          <p:nvPr/>
        </p:nvPicPr>
        <p:blipFill>
          <a:blip r:embed="rId3"/>
          <a:srcRect/>
          <a:stretch/>
        </p:blipFill>
        <p:spPr>
          <a:xfrm>
            <a:off x="10358053" y="-22860"/>
            <a:ext cx="1686693" cy="1771650"/>
          </a:xfrm>
          <a:prstGeom prst="rect">
            <a:avLst/>
          </a:prstGeom>
          <a:noFill/>
          <a:ln>
            <a:noFill/>
          </a:ln>
        </p:spPr>
      </p:pic>
      <p:pic>
        <p:nvPicPr>
          <p:cNvPr id="3" name="Picture 2">
            <a:extLst>
              <a:ext uri="{FF2B5EF4-FFF2-40B4-BE49-F238E27FC236}">
                <a16:creationId xmlns:a16="http://schemas.microsoft.com/office/drawing/2014/main" id="{E809AA1E-4F95-4E06-8FB2-31D908BE3B5E}"/>
              </a:ext>
            </a:extLst>
          </p:cNvPr>
          <p:cNvPicPr>
            <a:picLocks noChangeAspect="1"/>
          </p:cNvPicPr>
          <p:nvPr/>
        </p:nvPicPr>
        <p:blipFill>
          <a:blip r:embed="rId4"/>
          <a:srcRect/>
          <a:stretch/>
        </p:blipFill>
        <p:spPr>
          <a:xfrm>
            <a:off x="586632" y="1373213"/>
            <a:ext cx="2588829" cy="35767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0">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10058400" y="1646791"/>
            <a:ext cx="2133600" cy="707886"/>
          </a:xfrm>
          <a:prstGeom prst="rect">
            <a:avLst/>
          </a:prstGeom>
          <a:noFill/>
        </p:spPr>
        <p:txBody>
          <a:bodyPr wrap="square" rtlCol="1">
            <a:spAutoFit/>
          </a:bodyPr>
          <a:lstStyle/>
          <a:p>
            <a:pPr rtl="1"/>
            <a:r>
              <a:rPr lang="ar" sz="4000" dirty="0"/>
              <a:t>لمحة عامّة</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4024992"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1" anchor="ctr"/>
          <a:lstStyle/>
          <a:p>
            <a:pPr algn="ctr" rtl="1"/>
            <a:endParaRPr lang="fr-FR"/>
          </a:p>
        </p:txBody>
      </p:sp>
      <p:pic>
        <p:nvPicPr>
          <p:cNvPr id="3" name="Picture 2">
            <a:extLst>
              <a:ext uri="{FF2B5EF4-FFF2-40B4-BE49-F238E27FC236}">
                <a16:creationId xmlns:a16="http://schemas.microsoft.com/office/drawing/2014/main" id="{6D0E1A00-240A-48DD-9F85-9A6BB4C6DE89}"/>
              </a:ext>
            </a:extLst>
          </p:cNvPr>
          <p:cNvPicPr>
            <a:picLocks noChangeAspect="1"/>
          </p:cNvPicPr>
          <p:nvPr/>
        </p:nvPicPr>
        <p:blipFill>
          <a:blip r:embed="rId3"/>
          <a:stretch>
            <a:fillRect/>
          </a:stretch>
        </p:blipFill>
        <p:spPr>
          <a:xfrm>
            <a:off x="926181" y="0"/>
            <a:ext cx="9132219" cy="6083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xfrm>
            <a:off x="604434" y="365125"/>
            <a:ext cx="10042902" cy="1325563"/>
          </a:xfrm>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3"/>
              </a:buClr>
              <a:buSzPts val="3200"/>
              <a:buFont typeface="Helvetica Neue"/>
              <a:buNone/>
            </a:pPr>
            <a:r>
              <a:rPr lang="ar-LB" dirty="0"/>
              <a:t>مقدمة عامة عن المعيار 14</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882865" y="1558543"/>
            <a:ext cx="6932667" cy="4351338"/>
          </a:xfrm>
          <a:prstGeom prst="rect">
            <a:avLst/>
          </a:prstGeom>
          <a:noFill/>
          <a:ln>
            <a:noFill/>
          </a:ln>
        </p:spPr>
        <p:txBody>
          <a:bodyPr spcFirstLastPara="1" wrap="square" lIns="91425" tIns="45700" rIns="91425" bIns="45700" anchor="t" anchorCtr="0">
            <a:normAutofit fontScale="70000" lnSpcReduction="20000"/>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algn="r" rtl="1"/>
            <a:r>
              <a:rPr lang="ar-LB" dirty="0"/>
              <a:t>الاستراتيجيات والنُهُج والتدخلات الأساسية</a:t>
            </a:r>
          </a:p>
          <a:p>
            <a:pPr algn="r" rtl="1"/>
            <a:r>
              <a:rPr lang="ar-LB" dirty="0"/>
              <a:t>الوقاية من والاستجابة لمخاطر حماية الطفل </a:t>
            </a:r>
          </a:p>
          <a:p>
            <a:pPr algn="r" rtl="1"/>
            <a:endParaRPr lang="ar-LB" dirty="0"/>
          </a:p>
          <a:p>
            <a:pPr algn="r" rtl="1"/>
            <a:r>
              <a:rPr lang="ar-LB" dirty="0"/>
              <a:t>البرمجة المرنة</a:t>
            </a:r>
          </a:p>
          <a:p>
            <a:pPr algn="r" rtl="1"/>
            <a:r>
              <a:rPr lang="ar-LB" dirty="0"/>
              <a:t>إدماج نهج الأنظمة</a:t>
            </a:r>
          </a:p>
          <a:p>
            <a:pPr algn="r" rtl="1"/>
            <a:endParaRPr lang="ar-LB" dirty="0"/>
          </a:p>
          <a:p>
            <a:pPr algn="r" rtl="1"/>
            <a:r>
              <a:rPr lang="ar-LB" dirty="0"/>
              <a:t>تناول جميع مستويات النموذج الاجتماعي الإيكولوجي</a:t>
            </a:r>
          </a:p>
          <a:p>
            <a:pPr algn="r" rtl="1"/>
            <a:endParaRPr lang="ar-LB" dirty="0"/>
          </a:p>
          <a:p>
            <a:pPr algn="r" rtl="1"/>
            <a:r>
              <a:rPr lang="ar-LB" dirty="0"/>
              <a:t>التكييف وفقًا للسياق</a:t>
            </a:r>
          </a:p>
          <a:p>
            <a:pPr algn="r" rtl="1"/>
            <a:r>
              <a:rPr lang="ar-LB" dirty="0"/>
              <a:t>التطور مع مرور الوقت</a:t>
            </a:r>
          </a:p>
          <a:p>
            <a:endParaRPr lang="en-US" dirty="0"/>
          </a:p>
          <a:p>
            <a:pPr marL="50800" indent="0">
              <a:buNone/>
            </a:pPr>
            <a:r>
              <a:rPr lang="en-US" dirty="0"/>
              <a:t> </a:t>
            </a:r>
            <a:endParaRPr lang="en-US" dirty="0">
              <a:solidFill>
                <a:schemeClr val="bg2"/>
              </a:solidFill>
              <a:latin typeface="Helvetica Neue" panose="020B0604020202020204" charset="0"/>
            </a:endParaRPr>
          </a:p>
        </p:txBody>
      </p:sp>
      <p:pic>
        <p:nvPicPr>
          <p:cNvPr id="7" name="Image 6">
            <a:extLst>
              <a:ext uri="{FF2B5EF4-FFF2-40B4-BE49-F238E27FC236}">
                <a16:creationId xmlns:a16="http://schemas.microsoft.com/office/drawing/2014/main" id="{E09A4078-D566-4A3B-84CB-7EC7BFF0F01C}"/>
              </a:ext>
            </a:extLst>
          </p:cNvPr>
          <p:cNvPicPr>
            <a:picLocks noChangeAspect="1"/>
          </p:cNvPicPr>
          <p:nvPr/>
        </p:nvPicPr>
        <p:blipFill rotWithShape="1">
          <a:blip r:embed="rId3"/>
          <a:srcRect t="1833" r="3262"/>
          <a:stretch/>
        </p:blipFill>
        <p:spPr>
          <a:xfrm>
            <a:off x="10930715" y="5655669"/>
            <a:ext cx="1261285" cy="1202331"/>
          </a:xfrm>
          <a:prstGeom prst="rect">
            <a:avLst/>
          </a:prstGeom>
        </p:spPr>
      </p:pic>
      <p:pic>
        <p:nvPicPr>
          <p:cNvPr id="8" name="Picture 4" descr="Icon&#10;&#10;Description automatically generated">
            <a:extLst>
              <a:ext uri="{FF2B5EF4-FFF2-40B4-BE49-F238E27FC236}">
                <a16:creationId xmlns:a16="http://schemas.microsoft.com/office/drawing/2014/main" id="{A7236084-20AB-42C3-AB95-DB96ACF3D7BD}"/>
              </a:ext>
            </a:extLst>
          </p:cNvPr>
          <p:cNvPicPr>
            <a:picLocks noChangeAspect="1"/>
          </p:cNvPicPr>
          <p:nvPr/>
        </p:nvPicPr>
        <p:blipFill>
          <a:blip r:embed="rId4"/>
          <a:stretch>
            <a:fillRect/>
          </a:stretch>
        </p:blipFill>
        <p:spPr>
          <a:xfrm flipH="1">
            <a:off x="5029545" y="5559707"/>
            <a:ext cx="880195" cy="961132"/>
          </a:xfrm>
          <a:prstGeom prst="rect">
            <a:avLst/>
          </a:prstGeom>
        </p:spPr>
      </p:pic>
      <p:pic>
        <p:nvPicPr>
          <p:cNvPr id="11" name="Picture 10">
            <a:extLst>
              <a:ext uri="{FF2B5EF4-FFF2-40B4-BE49-F238E27FC236}">
                <a16:creationId xmlns:a16="http://schemas.microsoft.com/office/drawing/2014/main" id="{9BE9E6B4-6D4F-46FE-A8B6-6851CD5BCE98}"/>
              </a:ext>
            </a:extLst>
          </p:cNvPr>
          <p:cNvPicPr>
            <a:picLocks noChangeAspect="1"/>
          </p:cNvPicPr>
          <p:nvPr/>
        </p:nvPicPr>
        <p:blipFill>
          <a:blip r:embed="rId5"/>
          <a:stretch>
            <a:fillRect/>
          </a:stretch>
        </p:blipFill>
        <p:spPr>
          <a:xfrm>
            <a:off x="8220749" y="2411380"/>
            <a:ext cx="3340608" cy="2645664"/>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52421" y="374417"/>
            <a:ext cx="6076521" cy="3381667"/>
          </a:xfrm>
        </p:spPr>
        <p:txBody>
          <a:bodyPr>
            <a:normAutofit/>
          </a:bodyPr>
          <a:lstStyle/>
          <a:p>
            <a:pPr marL="50800" indent="0" algn="ctr" rtl="1">
              <a:buNone/>
            </a:pPr>
            <a:r>
              <a:rPr lang="ar-LB" sz="3200" dirty="0">
                <a:solidFill>
                  <a:schemeClr val="bg2"/>
                </a:solidFill>
              </a:rPr>
              <a:t>المعيار 14:</a:t>
            </a:r>
          </a:p>
          <a:p>
            <a:pPr marL="50800" indent="0" algn="ctr" rtl="1">
              <a:buNone/>
            </a:pPr>
            <a:r>
              <a:rPr lang="ar-SA" dirty="0"/>
              <a:t>يتمّ دعم الأطفال، والعائلات، والمجتمعات المحلّية، والمجتمعات الأوسع من أجل حماية الأطفال ورعايتهم.</a:t>
            </a:r>
            <a:r>
              <a:rPr lang="ar-LB" dirty="0"/>
              <a:t>"</a:t>
            </a:r>
            <a:endParaRPr lang="fr-FR" sz="2400" dirty="0">
              <a:solidFill>
                <a:schemeClr val="bg2"/>
              </a:solidFill>
            </a:endParaRPr>
          </a:p>
        </p:txBody>
      </p:sp>
      <p:sp>
        <p:nvSpPr>
          <p:cNvPr id="15" name="ZoneTexte 14">
            <a:extLst>
              <a:ext uri="{FF2B5EF4-FFF2-40B4-BE49-F238E27FC236}">
                <a16:creationId xmlns:a16="http://schemas.microsoft.com/office/drawing/2014/main" id="{61C58B18-FF9B-4A0B-B6DA-68B677C0C157}"/>
              </a:ext>
            </a:extLst>
          </p:cNvPr>
          <p:cNvSpPr txBox="1"/>
          <p:nvPr/>
        </p:nvSpPr>
        <p:spPr>
          <a:xfrm>
            <a:off x="1229898" y="5251821"/>
            <a:ext cx="4322432" cy="461665"/>
          </a:xfrm>
          <a:prstGeom prst="rect">
            <a:avLst/>
          </a:prstGeom>
          <a:noFill/>
        </p:spPr>
        <p:txBody>
          <a:bodyPr wrap="square">
            <a:spAutoFit/>
          </a:bodyPr>
          <a:lstStyle/>
          <a:p>
            <a:pPr algn="l" rtl="1"/>
            <a:r>
              <a:rPr lang="ar-LB" sz="2400" dirty="0">
                <a:latin typeface="Ink Free" panose="03080402000500000000" pitchFamily="66" charset="0"/>
              </a:rPr>
              <a:t>ما هي استراتيجيات إنسباير السبع؟</a:t>
            </a:r>
            <a:endParaRPr lang="en-US" sz="2400" dirty="0">
              <a:latin typeface="Ink Free" panose="03080402000500000000" pitchFamily="66" charset="0"/>
            </a:endParaRPr>
          </a:p>
        </p:txBody>
      </p:sp>
      <p:grpSp>
        <p:nvGrpSpPr>
          <p:cNvPr id="16" name="Groupe 15">
            <a:extLst>
              <a:ext uri="{FF2B5EF4-FFF2-40B4-BE49-F238E27FC236}">
                <a16:creationId xmlns:a16="http://schemas.microsoft.com/office/drawing/2014/main" id="{52846973-A145-4B44-A007-C5E4A274A545}"/>
              </a:ext>
            </a:extLst>
          </p:cNvPr>
          <p:cNvGrpSpPr/>
          <p:nvPr/>
        </p:nvGrpSpPr>
        <p:grpSpPr>
          <a:xfrm>
            <a:off x="5552330" y="5689407"/>
            <a:ext cx="979340" cy="1040548"/>
            <a:chOff x="10883591" y="5571442"/>
            <a:chExt cx="979340" cy="1040548"/>
          </a:xfrm>
        </p:grpSpPr>
        <p:pic>
          <p:nvPicPr>
            <p:cNvPr id="17" name="Image 16">
              <a:extLst>
                <a:ext uri="{FF2B5EF4-FFF2-40B4-BE49-F238E27FC236}">
                  <a16:creationId xmlns:a16="http://schemas.microsoft.com/office/drawing/2014/main" id="{AF6FA539-4A69-41DA-9000-E6292C4EABC7}"/>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8" name="Graphique 17" descr="Point d’interrogation">
              <a:extLst>
                <a:ext uri="{FF2B5EF4-FFF2-40B4-BE49-F238E27FC236}">
                  <a16:creationId xmlns:a16="http://schemas.microsoft.com/office/drawing/2014/main" id="{8C0B55E0-C562-46ED-AD3F-6BDD5503485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6" name="Image 5">
            <a:extLst>
              <a:ext uri="{FF2B5EF4-FFF2-40B4-BE49-F238E27FC236}">
                <a16:creationId xmlns:a16="http://schemas.microsoft.com/office/drawing/2014/main" id="{DD92B7BF-5874-41AF-A7A7-C18C4A842352}"/>
              </a:ext>
            </a:extLst>
          </p:cNvPr>
          <p:cNvPicPr>
            <a:picLocks noChangeAspect="1"/>
          </p:cNvPicPr>
          <p:nvPr/>
        </p:nvPicPr>
        <p:blipFill>
          <a:blip r:embed="rId6"/>
          <a:stretch>
            <a:fillRect/>
          </a:stretch>
        </p:blipFill>
        <p:spPr>
          <a:xfrm>
            <a:off x="454476" y="3408160"/>
            <a:ext cx="653265" cy="3016311"/>
          </a:xfrm>
          <a:prstGeom prst="rect">
            <a:avLst/>
          </a:prstGeom>
        </p:spPr>
      </p:pic>
      <p:sp>
        <p:nvSpPr>
          <p:cNvPr id="21" name="Espace réservé du contenu 3">
            <a:extLst>
              <a:ext uri="{FF2B5EF4-FFF2-40B4-BE49-F238E27FC236}">
                <a16:creationId xmlns:a16="http://schemas.microsoft.com/office/drawing/2014/main" id="{B26FEA30-FD37-4055-ADFD-96A8F41929F2}"/>
              </a:ext>
            </a:extLst>
          </p:cNvPr>
          <p:cNvSpPr>
            <a:spLocks noGrp="1"/>
          </p:cNvSpPr>
          <p:nvPr>
            <p:ph sz="half" idx="2"/>
          </p:nvPr>
        </p:nvSpPr>
        <p:spPr>
          <a:xfrm>
            <a:off x="6610052" y="2559590"/>
            <a:ext cx="5181600" cy="2779081"/>
          </a:xfrm>
        </p:spPr>
        <p:txBody>
          <a:bodyPr>
            <a:normAutofit/>
          </a:bodyPr>
          <a:lstStyle/>
          <a:p>
            <a:pPr algn="r" rtl="1"/>
            <a:r>
              <a:rPr lang="ar-LB" dirty="0"/>
              <a:t>الأطفال</a:t>
            </a:r>
          </a:p>
          <a:p>
            <a:pPr algn="r" rtl="1"/>
            <a:r>
              <a:rPr lang="ar-LB" dirty="0"/>
              <a:t>العائلات</a:t>
            </a:r>
          </a:p>
          <a:p>
            <a:pPr algn="r" rtl="1"/>
            <a:r>
              <a:rPr lang="ar-LB" dirty="0"/>
              <a:t>المجتمعات المحلية</a:t>
            </a:r>
          </a:p>
          <a:p>
            <a:pPr algn="r" rtl="1"/>
            <a:r>
              <a:rPr lang="ar-LB" dirty="0"/>
              <a:t>البيئات الاجتماعية والسياسية والثقافية، بما فيها الأعراف الثقافية</a:t>
            </a:r>
          </a:p>
        </p:txBody>
      </p:sp>
      <p:sp>
        <p:nvSpPr>
          <p:cNvPr id="22" name="Titre 1">
            <a:extLst>
              <a:ext uri="{FF2B5EF4-FFF2-40B4-BE49-F238E27FC236}">
                <a16:creationId xmlns:a16="http://schemas.microsoft.com/office/drawing/2014/main" id="{9092BCA3-61B2-4540-B551-7F4EF8C7F187}"/>
              </a:ext>
            </a:extLst>
          </p:cNvPr>
          <p:cNvSpPr txBox="1">
            <a:spLocks/>
          </p:cNvSpPr>
          <p:nvPr/>
        </p:nvSpPr>
        <p:spPr>
          <a:xfrm>
            <a:off x="7075337" y="1530041"/>
            <a:ext cx="3974432"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Helvetica Neue"/>
              <a:buNone/>
              <a:defRPr sz="4400" b="1" i="0" u="none" strike="noStrike" cap="none">
                <a:solidFill>
                  <a:srgbClr val="415E7C"/>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r" rtl="1"/>
            <a:r>
              <a:rPr lang="ar-LB" dirty="0">
                <a:solidFill>
                  <a:srgbClr val="0070C0"/>
                </a:solidFill>
              </a:rPr>
              <a:t>المستويات...</a:t>
            </a:r>
            <a:endParaRPr lang="fr-FR" dirty="0">
              <a:solidFill>
                <a:srgbClr val="0070C0"/>
              </a:solidFill>
            </a:endParaRPr>
          </a:p>
        </p:txBody>
      </p:sp>
      <p:pic>
        <p:nvPicPr>
          <p:cNvPr id="3" name="Image 2">
            <a:extLst>
              <a:ext uri="{FF2B5EF4-FFF2-40B4-BE49-F238E27FC236}">
                <a16:creationId xmlns:a16="http://schemas.microsoft.com/office/drawing/2014/main" id="{CDBDAA5B-3C54-4443-8B50-B9D2A7EADE73}"/>
              </a:ext>
            </a:extLst>
          </p:cNvPr>
          <p:cNvPicPr>
            <a:picLocks noChangeAspect="1"/>
          </p:cNvPicPr>
          <p:nvPr/>
        </p:nvPicPr>
        <p:blipFill>
          <a:blip r:embed="rId7"/>
          <a:stretch>
            <a:fillRect/>
          </a:stretch>
        </p:blipFill>
        <p:spPr>
          <a:xfrm>
            <a:off x="9317253" y="2559590"/>
            <a:ext cx="774079" cy="830997"/>
          </a:xfrm>
          <a:prstGeom prst="rect">
            <a:avLst/>
          </a:prstGeom>
        </p:spPr>
      </p:pic>
      <p:sp>
        <p:nvSpPr>
          <p:cNvPr id="13" name="ZoneTexte 12">
            <a:extLst>
              <a:ext uri="{FF2B5EF4-FFF2-40B4-BE49-F238E27FC236}">
                <a16:creationId xmlns:a16="http://schemas.microsoft.com/office/drawing/2014/main" id="{42C92E76-7920-4380-B518-45BCD988A9A1}"/>
              </a:ext>
            </a:extLst>
          </p:cNvPr>
          <p:cNvSpPr txBox="1"/>
          <p:nvPr/>
        </p:nvSpPr>
        <p:spPr>
          <a:xfrm>
            <a:off x="6328943" y="5873654"/>
            <a:ext cx="4322432" cy="830997"/>
          </a:xfrm>
          <a:prstGeom prst="rect">
            <a:avLst/>
          </a:prstGeom>
          <a:noFill/>
        </p:spPr>
        <p:txBody>
          <a:bodyPr wrap="square">
            <a:spAutoFit/>
          </a:bodyPr>
          <a:lstStyle/>
          <a:p>
            <a:pPr algn="r" rtl="1"/>
            <a:r>
              <a:rPr lang="ar-LB" sz="2400" dirty="0">
                <a:latin typeface="Ink Free" panose="03080402000500000000" pitchFamily="66" charset="0"/>
              </a:rPr>
              <a:t>في سياقكم، ما الذي سيشكل جزءًا من كل مستوى؟</a:t>
            </a:r>
          </a:p>
        </p:txBody>
      </p:sp>
      <p:pic>
        <p:nvPicPr>
          <p:cNvPr id="14" name="Picture 13">
            <a:extLst>
              <a:ext uri="{FF2B5EF4-FFF2-40B4-BE49-F238E27FC236}">
                <a16:creationId xmlns:a16="http://schemas.microsoft.com/office/drawing/2014/main" id="{F3F76B7B-1205-4744-8D7A-50032951236F}"/>
              </a:ext>
            </a:extLst>
          </p:cNvPr>
          <p:cNvPicPr>
            <a:picLocks noChangeAspect="1"/>
          </p:cNvPicPr>
          <p:nvPr/>
        </p:nvPicPr>
        <p:blipFill>
          <a:blip r:embed="rId8"/>
          <a:srcRect/>
          <a:stretch/>
        </p:blipFill>
        <p:spPr>
          <a:xfrm>
            <a:off x="3003112" y="2376144"/>
            <a:ext cx="1784811" cy="24659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5" grpId="0"/>
      <p:bldP spid="21" grpId="0" build="p"/>
      <p:bldP spid="2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A38CFC-3BF5-40EC-906A-1561C90A023A}"/>
              </a:ext>
            </a:extLst>
          </p:cNvPr>
          <p:cNvSpPr>
            <a:spLocks noGrp="1"/>
          </p:cNvSpPr>
          <p:nvPr>
            <p:ph type="title"/>
          </p:nvPr>
        </p:nvSpPr>
        <p:spPr/>
        <p:txBody>
          <a:bodyPr/>
          <a:lstStyle/>
          <a:p>
            <a:pPr algn="r" rtl="1"/>
            <a:r>
              <a:rPr lang="ar-LB" dirty="0"/>
              <a:t>النهج "الاجتماعي الإيكولوجي"</a:t>
            </a:r>
            <a:endParaRPr lang="fr-FR" dirty="0"/>
          </a:p>
        </p:txBody>
      </p:sp>
      <p:sp>
        <p:nvSpPr>
          <p:cNvPr id="3" name="Espace réservé du contenu 2">
            <a:extLst>
              <a:ext uri="{FF2B5EF4-FFF2-40B4-BE49-F238E27FC236}">
                <a16:creationId xmlns:a16="http://schemas.microsoft.com/office/drawing/2014/main" id="{6DB9FA6A-DF88-4B2C-B524-B3ED5FD1790D}"/>
              </a:ext>
            </a:extLst>
          </p:cNvPr>
          <p:cNvSpPr>
            <a:spLocks noGrp="1"/>
          </p:cNvSpPr>
          <p:nvPr>
            <p:ph sz="half" idx="1"/>
          </p:nvPr>
        </p:nvSpPr>
        <p:spPr>
          <a:xfrm>
            <a:off x="838200" y="1825625"/>
            <a:ext cx="4702629" cy="3450382"/>
          </a:xfrm>
        </p:spPr>
        <p:txBody>
          <a:bodyPr>
            <a:normAutofit/>
          </a:bodyPr>
          <a:lstStyle/>
          <a:p>
            <a:pPr algn="r" rtl="1"/>
            <a:r>
              <a:rPr lang="ar-LB" b="1" dirty="0"/>
              <a:t>ماذا يعني؟</a:t>
            </a:r>
          </a:p>
          <a:p>
            <a:pPr marL="50800" indent="0" algn="r" rtl="1">
              <a:buNone/>
            </a:pPr>
            <a:r>
              <a:rPr lang="ar-LB" dirty="0">
                <a:latin typeface="Arial" panose="020B0604020202020204" pitchFamily="34" charset="0"/>
                <a:ea typeface="Arial"/>
                <a:cs typeface="Arial" panose="020B0604020202020204" pitchFamily="34" charset="0"/>
                <a:sym typeface="Arial"/>
              </a:rPr>
              <a:t>← تصميم النُهُج المتكاملة</a:t>
            </a:r>
          </a:p>
          <a:p>
            <a:pPr marL="50800" indent="0" algn="r" rtl="1">
              <a:buNone/>
            </a:pPr>
            <a:r>
              <a:rPr lang="ar-LB" dirty="0">
                <a:latin typeface="Arial" panose="020B0604020202020204" pitchFamily="34" charset="0"/>
                <a:ea typeface="Arial"/>
                <a:cs typeface="Arial" panose="020B0604020202020204" pitchFamily="34" charset="0"/>
                <a:sym typeface="Arial"/>
              </a:rPr>
              <a:t>← الشراكة مع الأكفال، والعائلات، والمجتمعات المحلية، والمجتمعات الأوسع</a:t>
            </a:r>
          </a:p>
          <a:p>
            <a:pPr marL="50800" indent="0" algn="r" rtl="1">
              <a:buNone/>
            </a:pPr>
            <a:r>
              <a:rPr lang="ar-LB" dirty="0">
                <a:latin typeface="Arial" panose="020B0604020202020204" pitchFamily="34" charset="0"/>
                <a:ea typeface="Arial"/>
                <a:cs typeface="Arial" panose="020B0604020202020204" pitchFamily="34" charset="0"/>
                <a:sym typeface="Arial"/>
              </a:rPr>
              <a:t>← إجراءات تعالج المستويات الأربعة جميعها</a:t>
            </a:r>
            <a:endParaRPr lang="ar-LB" dirty="0">
              <a:ea typeface="Arial"/>
              <a:cs typeface="Arial" panose="020B0604020202020204" pitchFamily="34" charset="0"/>
            </a:endParaRPr>
          </a:p>
        </p:txBody>
      </p:sp>
      <p:grpSp>
        <p:nvGrpSpPr>
          <p:cNvPr id="11" name="Groupe 10">
            <a:extLst>
              <a:ext uri="{FF2B5EF4-FFF2-40B4-BE49-F238E27FC236}">
                <a16:creationId xmlns:a16="http://schemas.microsoft.com/office/drawing/2014/main" id="{A5D6DD64-FEE5-4EB6-9987-C11AC41F304B}"/>
              </a:ext>
            </a:extLst>
          </p:cNvPr>
          <p:cNvGrpSpPr/>
          <p:nvPr/>
        </p:nvGrpSpPr>
        <p:grpSpPr>
          <a:xfrm rot="20142870">
            <a:off x="6600483" y="5593285"/>
            <a:ext cx="979340" cy="1040548"/>
            <a:chOff x="10883591" y="5571442"/>
            <a:chExt cx="979340" cy="1040548"/>
          </a:xfrm>
        </p:grpSpPr>
        <p:pic>
          <p:nvPicPr>
            <p:cNvPr id="12" name="Image 11">
              <a:extLst>
                <a:ext uri="{FF2B5EF4-FFF2-40B4-BE49-F238E27FC236}">
                  <a16:creationId xmlns:a16="http://schemas.microsoft.com/office/drawing/2014/main" id="{6D9E4A1B-81A6-4BAA-89CC-A2EE1306A3FE}"/>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3" name="Graphique 12" descr="Point d’interrogation">
              <a:extLst>
                <a:ext uri="{FF2B5EF4-FFF2-40B4-BE49-F238E27FC236}">
                  <a16:creationId xmlns:a16="http://schemas.microsoft.com/office/drawing/2014/main" id="{5F0A4E67-A8C8-4597-98D0-DE5B9A5A6CC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sp>
        <p:nvSpPr>
          <p:cNvPr id="15" name="ZoneTexte 14">
            <a:extLst>
              <a:ext uri="{FF2B5EF4-FFF2-40B4-BE49-F238E27FC236}">
                <a16:creationId xmlns:a16="http://schemas.microsoft.com/office/drawing/2014/main" id="{0B784EA2-9A26-498D-88EE-8A2764500531}"/>
              </a:ext>
            </a:extLst>
          </p:cNvPr>
          <p:cNvSpPr txBox="1"/>
          <p:nvPr/>
        </p:nvSpPr>
        <p:spPr>
          <a:xfrm>
            <a:off x="7750471" y="5519043"/>
            <a:ext cx="4322432" cy="830997"/>
          </a:xfrm>
          <a:prstGeom prst="rect">
            <a:avLst/>
          </a:prstGeom>
          <a:noFill/>
        </p:spPr>
        <p:txBody>
          <a:bodyPr wrap="square">
            <a:spAutoFit/>
          </a:bodyPr>
          <a:lstStyle/>
          <a:p>
            <a:pPr algn="r" rtl="1"/>
            <a:r>
              <a:rPr lang="ar-LB" sz="2400" dirty="0">
                <a:latin typeface="Ink Free" panose="03080402000500000000" pitchFamily="66" charset="0"/>
              </a:rPr>
              <a:t>ما معنى استخدام هذا النهج عند تطبيق المعايير 15 و16 و17، والمبادئ؟</a:t>
            </a:r>
          </a:p>
        </p:txBody>
      </p:sp>
      <p:pic>
        <p:nvPicPr>
          <p:cNvPr id="6" name="Picture 5">
            <a:extLst>
              <a:ext uri="{FF2B5EF4-FFF2-40B4-BE49-F238E27FC236}">
                <a16:creationId xmlns:a16="http://schemas.microsoft.com/office/drawing/2014/main" id="{6F63911F-219C-4503-8B5C-5F994E9FAD86}"/>
              </a:ext>
            </a:extLst>
          </p:cNvPr>
          <p:cNvPicPr>
            <a:picLocks noChangeAspect="1"/>
          </p:cNvPicPr>
          <p:nvPr/>
        </p:nvPicPr>
        <p:blipFill>
          <a:blip r:embed="rId6"/>
          <a:stretch>
            <a:fillRect/>
          </a:stretch>
        </p:blipFill>
        <p:spPr>
          <a:xfrm>
            <a:off x="5667374" y="1504950"/>
            <a:ext cx="4202677" cy="3827671"/>
          </a:xfrm>
          <a:prstGeom prst="rect">
            <a:avLst/>
          </a:prstGeom>
        </p:spPr>
      </p:pic>
      <p:pic>
        <p:nvPicPr>
          <p:cNvPr id="8" name="Picture 7">
            <a:extLst>
              <a:ext uri="{FF2B5EF4-FFF2-40B4-BE49-F238E27FC236}">
                <a16:creationId xmlns:a16="http://schemas.microsoft.com/office/drawing/2014/main" id="{7D762332-BA29-4B9A-A56B-B5F3A10B36FB}"/>
              </a:ext>
            </a:extLst>
          </p:cNvPr>
          <p:cNvPicPr>
            <a:picLocks noChangeAspect="1"/>
          </p:cNvPicPr>
          <p:nvPr/>
        </p:nvPicPr>
        <p:blipFill>
          <a:blip r:embed="rId7"/>
          <a:stretch>
            <a:fillRect/>
          </a:stretch>
        </p:blipFill>
        <p:spPr>
          <a:xfrm>
            <a:off x="9889402" y="2143125"/>
            <a:ext cx="1845397" cy="2314575"/>
          </a:xfrm>
          <a:prstGeom prst="rect">
            <a:avLst/>
          </a:prstGeom>
        </p:spPr>
      </p:pic>
    </p:spTree>
    <p:extLst>
      <p:ext uri="{BB962C8B-B14F-4D97-AF65-F5344CB8AC3E}">
        <p14:creationId xmlns:p14="http://schemas.microsoft.com/office/powerpoint/2010/main" val="2485350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7518172" y="147914"/>
            <a:ext cx="3675829" cy="1325563"/>
          </a:xfrm>
        </p:spPr>
        <p:txBody>
          <a:bodyPr rtlCol="1"/>
          <a:lstStyle/>
          <a:p>
            <a:pPr rtl="1"/>
            <a:r>
              <a:rPr lang="ar" dirty="0"/>
              <a:t>أمثلة من المنطقة</a:t>
            </a:r>
          </a:p>
        </p:txBody>
      </p:sp>
      <p:sp>
        <p:nvSpPr>
          <p:cNvPr id="3" name="TextBox 2">
            <a:extLst>
              <a:ext uri="{FF2B5EF4-FFF2-40B4-BE49-F238E27FC236}">
                <a16:creationId xmlns:a16="http://schemas.microsoft.com/office/drawing/2014/main" id="{9752340E-A3E7-AB4C-BA0B-7E84A308FB1E}"/>
              </a:ext>
            </a:extLst>
          </p:cNvPr>
          <p:cNvSpPr txBox="1"/>
          <p:nvPr/>
        </p:nvSpPr>
        <p:spPr>
          <a:xfrm>
            <a:off x="4519890" y="4115301"/>
            <a:ext cx="2998283"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a:t>
            </a:r>
            <a:r>
              <a:rPr lang="en-US" dirty="0"/>
              <a:t>14</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a:t>
            </a:r>
            <a:r>
              <a:rPr lang="en-US" dirty="0"/>
              <a:t>14</a:t>
            </a:r>
            <a:endParaRPr lang="ar-LB" dirty="0"/>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a:t>
            </a:r>
            <a:r>
              <a:rPr lang="en-US" dirty="0"/>
              <a:t>14</a:t>
            </a:r>
            <a:endParaRPr lang="ar-LB" dirty="0"/>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199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7819731"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4"/>
              </a:buClr>
              <a:buSzPts val="3600"/>
              <a:buFont typeface="Helvetica Neue"/>
              <a:buNone/>
            </a:pPr>
            <a:r>
              <a:rPr lang="ar" sz="4100" dirty="0"/>
              <a:t>هل تحتاجون إلى أكثر من النسخة الورقية؟</a:t>
            </a:r>
            <a:endParaRPr sz="4100" dirty="0"/>
          </a:p>
        </p:txBody>
      </p:sp>
      <p:sp>
        <p:nvSpPr>
          <p:cNvPr id="469" name="Google Shape;469;p25"/>
          <p:cNvSpPr txBox="1">
            <a:spLocks noGrp="1"/>
          </p:cNvSpPr>
          <p:nvPr>
            <p:ph sz="half" idx="1"/>
          </p:nvPr>
        </p:nvSpPr>
        <p:spPr>
          <a:xfrm>
            <a:off x="3814354" y="1367983"/>
            <a:ext cx="4686179" cy="5268792"/>
          </a:xfrm>
          <a:prstGeom prst="rect">
            <a:avLst/>
          </a:prstGeom>
          <a:noFill/>
          <a:ln>
            <a:noFill/>
          </a:ln>
        </p:spPr>
        <p:txBody>
          <a:bodyPr spcFirstLastPara="1" wrap="square" lIns="91425" tIns="45700" rIns="91425" bIns="45700" rtlCol="1" anchor="t" anchorCtr="0">
            <a:noAutofit/>
          </a:bodyPr>
          <a:lstStyle/>
          <a:p>
            <a:pPr marL="0" lvl="0" indent="0" algn="r" rtl="1">
              <a:spcAft>
                <a:spcPts val="1200"/>
              </a:spcAft>
              <a:buSzPts val="2800"/>
              <a:buNone/>
            </a:pPr>
            <a:r>
              <a:rPr lang="ar" sz="2400" dirty="0"/>
              <a:t>على موقع التحالف الإلكتروني</a:t>
            </a:r>
          </a:p>
          <a:p>
            <a:pPr marL="985838" lvl="1" indent="-312738" algn="r" rtl="1">
              <a:buFont typeface="Wingdings" pitchFamily="2" charset="2"/>
              <a:buChar char="Ø"/>
            </a:pPr>
            <a:r>
              <a:rPr lang="ar" sz="1600" dirty="0"/>
              <a:t>نسخة PDF</a:t>
            </a:r>
          </a:p>
          <a:p>
            <a:pPr marL="985838" lvl="1" indent="-312738" algn="r" rtl="1">
              <a:buFont typeface="Wingdings" pitchFamily="2" charset="2"/>
              <a:buChar char="Ø"/>
            </a:pPr>
            <a:r>
              <a:rPr lang="ar" sz="1600" dirty="0"/>
              <a:t>ملف مواد الإحاطة والتنفيذ </a:t>
            </a:r>
          </a:p>
          <a:p>
            <a:pPr marL="985838" lvl="1" indent="-312738" algn="r" rtl="1">
              <a:buFont typeface="Wingdings" pitchFamily="2" charset="2"/>
              <a:buChar char="Ø"/>
            </a:pPr>
            <a:r>
              <a:rPr lang="ar" sz="1600" dirty="0"/>
              <a:t>ملخّص من 25 صفحة </a:t>
            </a:r>
          </a:p>
          <a:p>
            <a:pPr marL="985838" lvl="1" indent="-312738" algn="r" rtl="1">
              <a:buFont typeface="Wingdings" pitchFamily="2" charset="2"/>
              <a:buChar char="Ø"/>
            </a:pPr>
            <a:r>
              <a:rPr lang="ar" sz="1600" dirty="0"/>
              <a:t>دورة تدريبية إلكترونية </a:t>
            </a:r>
          </a:p>
          <a:p>
            <a:pPr marL="985838" lvl="1" indent="-312738" algn="r" rtl="1">
              <a:buFont typeface="Wingdings" pitchFamily="2" charset="2"/>
              <a:buChar char="Ø"/>
            </a:pPr>
            <a:r>
              <a:rPr lang="ar" sz="1600" dirty="0"/>
              <a:t>أفلام فيديو على قناة يوتيوب</a:t>
            </a:r>
          </a:p>
          <a:p>
            <a:pPr marL="985838" lvl="1" indent="-312738" algn="r" rtl="1">
              <a:buFont typeface="Wingdings" pitchFamily="2" charset="2"/>
              <a:buChar char="Ø"/>
            </a:pPr>
            <a:r>
              <a:rPr lang="ar" sz="1600" dirty="0"/>
              <a:t>معرض للمعايير مع رسومات</a:t>
            </a:r>
          </a:p>
          <a:p>
            <a:pPr marL="9525" lvl="1" indent="0" algn="r" rtl="1">
              <a:spcBef>
                <a:spcPts val="1200"/>
              </a:spcBef>
              <a:buNone/>
              <a:tabLst>
                <a:tab pos="703263" algn="l"/>
              </a:tabLst>
            </a:pPr>
            <a:r>
              <a:rPr lang="ar" sz="2000" dirty="0">
                <a:solidFill>
                  <a:srgbClr val="00B0F0"/>
                </a:solidFill>
              </a:rPr>
              <a:t>	👉</a:t>
            </a:r>
            <a:r>
              <a:rPr lang="ar" sz="1600" dirty="0">
                <a:solidFill>
                  <a:srgbClr val="00B0F0"/>
                </a:solidFill>
              </a:rPr>
              <a:t>  </a:t>
            </a:r>
            <a:r>
              <a:rPr lang="ar" sz="1600" dirty="0">
                <a:solidFill>
                  <a:srgbClr val="00B0F0"/>
                </a:solidFill>
                <a:hlinkClick r:id="rId3"/>
              </a:rPr>
              <a:t>  www.AllianceCPHA.org</a:t>
            </a:r>
            <a:endParaRPr lang="en-GB" sz="1600" dirty="0">
              <a:solidFill>
                <a:srgbClr val="00B0F0"/>
              </a:solidFill>
            </a:endParaRPr>
          </a:p>
          <a:p>
            <a:pPr marL="9525" lvl="1" indent="0" algn="r" rtl="1">
              <a:spcBef>
                <a:spcPts val="1200"/>
              </a:spcBef>
              <a:buNone/>
              <a:tabLst>
                <a:tab pos="703263" algn="l"/>
              </a:tabLst>
            </a:pPr>
            <a:r>
              <a:rPr lang="ar" sz="2400" dirty="0"/>
              <a:t>على الموقع الإلكتروني الخاص بشراكة المعايير الإنسانية  </a:t>
            </a:r>
          </a:p>
          <a:p>
            <a:pPr marL="985838" lvl="1" indent="-322263" algn="r" rtl="1">
              <a:buFont typeface="Wingdings" pitchFamily="2" charset="2"/>
              <a:buChar char="Ø"/>
            </a:pPr>
            <a:r>
              <a:rPr lang="ar" sz="1600" dirty="0"/>
              <a:t>نسخة تفاعلية على شبكة الإنترنت </a:t>
            </a:r>
          </a:p>
          <a:p>
            <a:pPr marL="985838" lvl="1" indent="-322263" algn="r" rtl="1">
              <a:buFont typeface="Wingdings" pitchFamily="2" charset="2"/>
              <a:buChar char="Ø"/>
            </a:pPr>
            <a:r>
              <a:rPr lang="ar" sz="1600" dirty="0"/>
              <a:t>تطبيق شراكة المعايير الإنسانية للهواتف المحمولة والحواسيب اللوحية </a:t>
            </a:r>
          </a:p>
          <a:p>
            <a:pPr marL="0" indent="0" algn="r" rtl="1">
              <a:spcBef>
                <a:spcPts val="1200"/>
              </a:spcBef>
              <a:buSzPts val="2800"/>
              <a:buNone/>
              <a:tabLst>
                <a:tab pos="663575" algn="l"/>
              </a:tabLst>
            </a:pPr>
            <a:r>
              <a:rPr lang="ar" sz="1600" dirty="0">
                <a:solidFill>
                  <a:srgbClr val="00B0F0"/>
                </a:solidFill>
              </a:rPr>
              <a:t>	👉  www.HumanitarianStandardsPartnership.org</a:t>
            </a:r>
          </a:p>
          <a:p>
            <a:pPr marL="0" lvl="0" indent="0" algn="r" rtl="1">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3" name="Image 2">
            <a:extLst>
              <a:ext uri="{FF2B5EF4-FFF2-40B4-BE49-F238E27FC236}">
                <a16:creationId xmlns:a16="http://schemas.microsoft.com/office/drawing/2014/main" id="{4AE5CEF8-D68C-FD4C-A186-358E3B7F23B1}"/>
              </a:ext>
            </a:extLst>
          </p:cNvPr>
          <p:cNvPicPr>
            <a:picLocks noChangeAspect="1"/>
          </p:cNvPicPr>
          <p:nvPr/>
        </p:nvPicPr>
        <p:blipFill>
          <a:blip r:embed="rId5"/>
          <a:srcRect/>
          <a:stretch/>
        </p:blipFill>
        <p:spPr>
          <a:xfrm>
            <a:off x="10389247" y="3298017"/>
            <a:ext cx="1364026" cy="1432731"/>
          </a:xfrm>
          <a:prstGeom prst="rect">
            <a:avLst/>
          </a:prstGeom>
        </p:spPr>
      </p:pic>
      <p:pic>
        <p:nvPicPr>
          <p:cNvPr id="5" name="Picture 4">
            <a:extLst>
              <a:ext uri="{FF2B5EF4-FFF2-40B4-BE49-F238E27FC236}">
                <a16:creationId xmlns:a16="http://schemas.microsoft.com/office/drawing/2014/main" id="{ED7B8625-3BDD-4120-A6F9-736C441A4A82}"/>
              </a:ext>
            </a:extLst>
          </p:cNvPr>
          <p:cNvPicPr>
            <a:picLocks noChangeAspect="1"/>
          </p:cNvPicPr>
          <p:nvPr/>
        </p:nvPicPr>
        <p:blipFill>
          <a:blip r:embed="rId6"/>
          <a:srcRect/>
          <a:stretch/>
        </p:blipFill>
        <p:spPr>
          <a:xfrm rot="1026612">
            <a:off x="904876" y="2072447"/>
            <a:ext cx="1809750" cy="2500378"/>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1455</TotalTime>
  <Words>2369</Words>
  <Application>Microsoft Macintosh PowerPoint</Application>
  <PresentationFormat>Panorámica</PresentationFormat>
  <Paragraphs>210</Paragraphs>
  <Slides>8</Slides>
  <Notes>8</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8</vt:i4>
      </vt:variant>
    </vt:vector>
  </HeadingPairs>
  <TitlesOfParts>
    <vt:vector size="13" baseType="lpstr">
      <vt:lpstr>Calibri</vt:lpstr>
      <vt:lpstr>Helvetica Neue</vt:lpstr>
      <vt:lpstr>Ink Free</vt:lpstr>
      <vt:lpstr>Simplified Arabic</vt:lpstr>
      <vt:lpstr>Office Theme</vt:lpstr>
      <vt:lpstr>المعايير الدنيا لحماية الطفل في العمل الإنساني  CPMS</vt:lpstr>
      <vt:lpstr>الهدف من المعايير </vt:lpstr>
      <vt:lpstr>Presentación de PowerPoint</vt:lpstr>
      <vt:lpstr>مقدمة عامة عن المعيار 14</vt:lpstr>
      <vt:lpstr>Presentación de PowerPoint</vt:lpstr>
      <vt:lpstr>النهج "الاجتماعي الإيكولوجي"</vt:lpstr>
      <vt:lpstr>أمثلة من المنطقة</vt:lpstr>
      <vt:lpstr>هل تحتاجون إلى أكثر من النسخة الورقية؟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CPMS Comms</cp:lastModifiedBy>
  <cp:revision>165</cp:revision>
  <dcterms:created xsi:type="dcterms:W3CDTF">2017-12-20T18:51:03Z</dcterms:created>
  <dcterms:modified xsi:type="dcterms:W3CDTF">2023-01-17T15:37:01Z</dcterms:modified>
</cp:coreProperties>
</file>