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87" r:id="rId2"/>
    <p:sldId id="262" r:id="rId3"/>
    <p:sldId id="265" r:id="rId4"/>
    <p:sldId id="288" r:id="rId5"/>
    <p:sldId id="261" r:id="rId6"/>
    <p:sldId id="290" r:id="rId7"/>
    <p:sldId id="259" r:id="rId8"/>
    <p:sldId id="289"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Ink Free" panose="03080402000500000000" pitchFamily="66"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90"/>
    <p:restoredTop sz="58768" autoAdjust="0"/>
  </p:normalViewPr>
  <p:slideViewPr>
    <p:cSldViewPr snapToGrid="0">
      <p:cViewPr varScale="1">
        <p:scale>
          <a:sx n="41" d="100"/>
          <a:sy n="41" d="100"/>
        </p:scale>
        <p:origin x="32" y="52"/>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andbook.spherestandards.org/en/cpms/#ch005"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en-US" b="1" dirty="0"/>
              <a:t>Facilitators:</a:t>
            </a:r>
            <a:endParaRPr lang="en-US" dirty="0"/>
          </a:p>
          <a:p>
            <a:pPr marL="0" lvl="0" indent="0" algn="l" rtl="0">
              <a:spcBef>
                <a:spcPts val="0"/>
              </a:spcBef>
              <a:spcAft>
                <a:spcPts val="0"/>
              </a:spcAft>
              <a:buNone/>
            </a:pPr>
            <a:r>
              <a:rPr lang="en-US" i="1" dirty="0"/>
              <a:t>This briefing is </a:t>
            </a:r>
            <a:r>
              <a:rPr lang="en-US" i="1" u="sng" dirty="0"/>
              <a:t>for any potential user </a:t>
            </a:r>
            <a:r>
              <a:rPr lang="en-US" i="1" dirty="0"/>
              <a:t>of the CPMS. It is geared primarily toward child protection staff, so consider broadening some questions or providing more detail, if colleagues from other sectors join you.</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It is assumed that the group is about 20 people and that everyone in the room knows each other (perhaps colleagues from your agency or the CP coordination group). if not, add 5 minutes for quick introductions.</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latin typeface="Calibri" panose="020F0502020204030204" pitchFamily="34" charset="0"/>
                <a:cs typeface="Calibri" panose="020F0502020204030204" pitchFamily="34" charset="0"/>
              </a:rPr>
              <a:t>PREPARE: a flipchart with the </a:t>
            </a:r>
            <a:r>
              <a:rPr lang="en-US" b="1" i="1" dirty="0">
                <a:latin typeface="Calibri" panose="020F0502020204030204" pitchFamily="34" charset="0"/>
                <a:cs typeface="Calibri" panose="020F0502020204030204" pitchFamily="34" charset="0"/>
              </a:rPr>
              <a:t>objectives</a:t>
            </a:r>
            <a:r>
              <a:rPr lang="en-US" i="1" dirty="0">
                <a:latin typeface="Calibri" panose="020F0502020204030204" pitchFamily="34" charset="0"/>
                <a:cs typeface="Calibri" panose="020F0502020204030204" pitchFamily="34" charset="0"/>
              </a:rPr>
              <a:t> of the session</a:t>
            </a:r>
          </a:p>
          <a:p>
            <a:pPr marL="0" lvl="0" indent="0" algn="l" rtl="0">
              <a:spcBef>
                <a:spcPts val="0"/>
              </a:spcBef>
              <a:spcAft>
                <a:spcPts val="0"/>
              </a:spcAft>
              <a:buNone/>
            </a:pPr>
            <a:r>
              <a:rPr lang="en-US" b="0" i="0" dirty="0">
                <a:solidFill>
                  <a:srgbClr val="1B2733"/>
                </a:solidFill>
                <a:effectLst/>
                <a:latin typeface="Calibri" panose="020F0502020204030204" pitchFamily="34" charset="0"/>
                <a:cs typeface="Calibri" panose="020F0502020204030204" pitchFamily="34" charset="0"/>
              </a:rPr>
              <a:t>By the end of the session, participants will be able to:</a:t>
            </a:r>
            <a:endParaRPr lang="en-US" dirty="0">
              <a:latin typeface="Calibri" panose="020F0502020204030204" pitchFamily="34" charset="0"/>
              <a:cs typeface="Calibri" panose="020F0502020204030204" pitchFamily="34" charset="0"/>
            </a:endParaRP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Describe the content of Standard 14</a:t>
            </a:r>
          </a:p>
          <a:p>
            <a:pPr marL="171450" lvl="0" indent="-171450" algn="l" rtl="0">
              <a:spcBef>
                <a:spcPts val="0"/>
              </a:spcBef>
              <a:spcAft>
                <a:spcPts val="0"/>
              </a:spcAft>
              <a:buClr>
                <a:schemeClr val="dk1"/>
              </a:buClr>
              <a:buSzPts val="1200"/>
              <a:buFont typeface="Arial"/>
              <a:buChar char="•"/>
            </a:pPr>
            <a:r>
              <a:rPr lang="fr-FR" b="0" i="0" dirty="0" err="1">
                <a:solidFill>
                  <a:srgbClr val="1B2733"/>
                </a:solidFill>
                <a:effectLst/>
                <a:latin typeface="Calibri" panose="020F0502020204030204" pitchFamily="34" charset="0"/>
                <a:cs typeface="Calibri" panose="020F0502020204030204" pitchFamily="34" charset="0"/>
              </a:rPr>
              <a:t>Explain</a:t>
            </a:r>
            <a:r>
              <a:rPr lang="fr-FR" b="0" i="0" dirty="0">
                <a:solidFill>
                  <a:srgbClr val="1B2733"/>
                </a:solidFill>
                <a:effectLst/>
                <a:latin typeface="Calibri" panose="020F0502020204030204" pitchFamily="34" charset="0"/>
                <a:cs typeface="Calibri" panose="020F0502020204030204" pitchFamily="34" charset="0"/>
              </a:rPr>
              <a:t> </a:t>
            </a:r>
            <a:r>
              <a:rPr lang="en-US" b="0" i="0" dirty="0">
                <a:solidFill>
                  <a:srgbClr val="1B2733"/>
                </a:solidFill>
                <a:effectLst/>
                <a:latin typeface="Calibri" panose="020F0502020204030204" pitchFamily="34" charset="0"/>
                <a:cs typeface="Calibri" panose="020F0502020204030204" pitchFamily="34" charset="0"/>
              </a:rPr>
              <a:t>&amp; Share its key messages</a:t>
            </a: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Demonstrate how &amp; why to use the handbook</a:t>
            </a:r>
          </a:p>
          <a:p>
            <a:pPr marL="171450" lvl="0" indent="-171450" algn="l" rtl="0">
              <a:spcBef>
                <a:spcPts val="0"/>
              </a:spcBef>
              <a:spcAft>
                <a:spcPts val="0"/>
              </a:spcAft>
              <a:buClr>
                <a:schemeClr val="dk1"/>
              </a:buClr>
              <a:buSzPts val="1200"/>
              <a:buFont typeface="Arial"/>
              <a:buChar char="•"/>
            </a:pPr>
            <a:endParaRPr lang="en-US" i="1"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a:buChar char="•"/>
              <a:tabLst/>
              <a:defRPr/>
            </a:pPr>
            <a:r>
              <a:rPr lang="fr-FR" dirty="0"/>
              <a:t>NOTE: if </a:t>
            </a:r>
            <a:r>
              <a:rPr lang="fr-FR" dirty="0" err="1"/>
              <a:t>you</a:t>
            </a:r>
            <a:r>
              <a:rPr lang="fr-FR" dirty="0"/>
              <a:t> have </a:t>
            </a:r>
            <a:r>
              <a:rPr lang="fr-FR" dirty="0" err="1"/>
              <a:t>already</a:t>
            </a:r>
            <a:r>
              <a:rPr lang="fr-FR" dirty="0"/>
              <a:t> </a:t>
            </a:r>
            <a:r>
              <a:rPr lang="fr-FR" dirty="0" err="1"/>
              <a:t>done</a:t>
            </a:r>
            <a:r>
              <a:rPr lang="fr-FR" dirty="0"/>
              <a:t> a Session on </a:t>
            </a:r>
            <a:r>
              <a:rPr lang="fr-FR" dirty="0" err="1"/>
              <a:t>Pillar</a:t>
            </a:r>
            <a:r>
              <a:rPr lang="fr-FR" dirty="0"/>
              <a:t>(s), Principles or </a:t>
            </a:r>
            <a:r>
              <a:rPr lang="fr-FR" dirty="0" err="1"/>
              <a:t>other</a:t>
            </a:r>
            <a:r>
              <a:rPr lang="fr-FR" dirty="0"/>
              <a:t> Standard(s), skip slide 2 &amp; 8</a:t>
            </a:r>
          </a:p>
          <a:p>
            <a:pPr marL="0" lvl="0" indent="0" algn="l" rtl="0">
              <a:spcBef>
                <a:spcPts val="0"/>
              </a:spcBef>
              <a:spcAft>
                <a:spcPts val="0"/>
              </a:spcAft>
              <a:buClr>
                <a:schemeClr val="dk1"/>
              </a:buClr>
              <a:buSzPts val="1200"/>
              <a:buFont typeface="Arial"/>
              <a:buNone/>
            </a:pPr>
            <a:endParaRPr lang="en-US" dirty="0"/>
          </a:p>
          <a:p>
            <a:r>
              <a:rPr lang="fr-FR" b="1" dirty="0"/>
              <a:t>TIP: Slides are </a:t>
            </a:r>
            <a:r>
              <a:rPr lang="fr-FR" b="1" dirty="0" err="1"/>
              <a:t>animated</a:t>
            </a:r>
            <a:r>
              <a:rPr lang="fr-FR" b="1" dirty="0"/>
              <a:t> </a:t>
            </a:r>
            <a:r>
              <a:rPr lang="fr-FR" dirty="0"/>
              <a:t>-&gt; for </a:t>
            </a:r>
            <a:r>
              <a:rPr lang="fr-FR" dirty="0" err="1"/>
              <a:t>each</a:t>
            </a:r>
            <a:r>
              <a:rPr lang="fr-FR" dirty="0"/>
              <a:t> click </a:t>
            </a:r>
            <a:r>
              <a:rPr lang="fr-FR" dirty="0" err="1"/>
              <a:t>you’ll</a:t>
            </a:r>
            <a:r>
              <a:rPr lang="fr-FR" dirty="0"/>
              <a:t> </a:t>
            </a:r>
            <a:r>
              <a:rPr lang="fr-FR" dirty="0" err="1"/>
              <a:t>make</a:t>
            </a:r>
            <a:r>
              <a:rPr lang="fr-FR" dirty="0"/>
              <a:t>, </a:t>
            </a:r>
            <a:r>
              <a:rPr lang="fr-FR" dirty="0" err="1"/>
              <a:t>some</a:t>
            </a:r>
            <a:r>
              <a:rPr lang="fr-FR" dirty="0"/>
              <a:t> few </a:t>
            </a:r>
            <a:r>
              <a:rPr lang="fr-FR" dirty="0" err="1"/>
              <a:t>words</a:t>
            </a:r>
            <a:r>
              <a:rPr lang="fr-FR" dirty="0"/>
              <a:t>, a </a:t>
            </a:r>
            <a:r>
              <a:rPr lang="fr-FR" dirty="0" err="1"/>
              <a:t>title</a:t>
            </a:r>
            <a:r>
              <a:rPr lang="fr-FR" dirty="0"/>
              <a:t> or an image </a:t>
            </a:r>
            <a:r>
              <a:rPr lang="fr-FR" dirty="0" err="1"/>
              <a:t>will</a:t>
            </a:r>
            <a:r>
              <a:rPr lang="fr-FR" dirty="0"/>
              <a:t> </a:t>
            </a:r>
            <a:r>
              <a:rPr lang="fr-FR" dirty="0" err="1"/>
              <a:t>appear</a:t>
            </a:r>
            <a:r>
              <a:rPr lang="fr-FR" dirty="0"/>
              <a:t> on the slide. </a:t>
            </a:r>
          </a:p>
          <a:p>
            <a:r>
              <a:rPr lang="fr-FR" dirty="0"/>
              <a:t>Read the </a:t>
            </a:r>
            <a:r>
              <a:rPr lang="fr-FR" dirty="0" err="1"/>
              <a:t>corresponding</a:t>
            </a:r>
            <a:r>
              <a:rPr lang="fr-FR" dirty="0"/>
              <a:t> notes </a:t>
            </a:r>
            <a:r>
              <a:rPr lang="fr-FR" dirty="0" err="1"/>
              <a:t>from</a:t>
            </a:r>
            <a:r>
              <a:rPr lang="fr-FR" dirty="0"/>
              <a:t> the </a:t>
            </a:r>
            <a:r>
              <a:rPr lang="fr-FR" dirty="0" err="1"/>
              <a:t>facilitators</a:t>
            </a:r>
            <a:r>
              <a:rPr lang="fr-FR" dirty="0"/>
              <a:t> notes, </a:t>
            </a:r>
            <a:r>
              <a:rPr lang="fr-FR" dirty="0" err="1"/>
              <a:t>before</a:t>
            </a:r>
            <a:r>
              <a:rPr lang="fr-FR" dirty="0"/>
              <a:t> </a:t>
            </a:r>
            <a:r>
              <a:rPr lang="fr-FR" dirty="0" err="1"/>
              <a:t>showing</a:t>
            </a:r>
            <a:r>
              <a:rPr lang="fr-FR" dirty="0"/>
              <a:t> the </a:t>
            </a:r>
            <a:r>
              <a:rPr lang="fr-FR" dirty="0" err="1"/>
              <a:t>following</a:t>
            </a:r>
            <a:r>
              <a:rPr lang="fr-FR" dirty="0"/>
              <a:t> content, </a:t>
            </a:r>
            <a:r>
              <a:rPr lang="fr-FR" dirty="0" err="1"/>
              <a:t>so</a:t>
            </a:r>
            <a:r>
              <a:rPr lang="fr-FR" dirty="0"/>
              <a:t> participants have time to process </a:t>
            </a:r>
            <a:r>
              <a:rPr lang="fr-FR" dirty="0" err="1"/>
              <a:t>what</a:t>
            </a:r>
            <a:r>
              <a:rPr lang="fr-FR" dirty="0"/>
              <a:t> </a:t>
            </a:r>
            <a:r>
              <a:rPr lang="fr-FR" dirty="0" err="1"/>
              <a:t>you</a:t>
            </a:r>
            <a:r>
              <a:rPr lang="fr-FR" dirty="0"/>
              <a:t> </a:t>
            </a:r>
            <a:r>
              <a:rPr lang="fr-FR" dirty="0" err="1"/>
              <a:t>say</a:t>
            </a:r>
            <a:r>
              <a:rPr lang="fr-FR" dirty="0"/>
              <a:t>, and </a:t>
            </a:r>
            <a:r>
              <a:rPr lang="fr-FR" dirty="0" err="1"/>
              <a:t>read</a:t>
            </a:r>
            <a:r>
              <a:rPr lang="fr-FR" dirty="0"/>
              <a:t> </a:t>
            </a:r>
            <a:r>
              <a:rPr lang="fr-FR" dirty="0" err="1"/>
              <a:t>each</a:t>
            </a:r>
            <a:r>
              <a:rPr lang="fr-FR" dirty="0"/>
              <a:t> point. </a:t>
            </a:r>
          </a:p>
          <a:p>
            <a:pPr marL="0" lvl="0" indent="0" algn="l" rtl="0">
              <a:spcBef>
                <a:spcPts val="0"/>
              </a:spcBef>
              <a:spcAft>
                <a:spcPts val="0"/>
              </a:spcAft>
              <a:buNone/>
            </a:pPr>
            <a:endParaRPr lang="en-US" b="1" dirty="0"/>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Donors, local governments, colleagues in other sectors and our beneficiaries themselves want to know what we are doing and why. The CPMS are our benchmark. CPMS are the key way to </a:t>
            </a:r>
            <a:r>
              <a:rPr lang="en-US" dirty="0" err="1"/>
              <a:t>operationalise</a:t>
            </a:r>
            <a:r>
              <a:rPr lang="en-US" dirty="0"/>
              <a:t> or make real children's rights in the practice of humanitarian response. </a:t>
            </a:r>
            <a:endParaRPr dirty="0"/>
          </a:p>
          <a:p>
            <a:pPr marL="0" lvl="0" indent="0" algn="l" rtl="0">
              <a:spcBef>
                <a:spcPts val="0"/>
              </a:spcBef>
              <a:spcAft>
                <a:spcPts val="0"/>
              </a:spcAft>
              <a:buNone/>
            </a:pPr>
            <a:endParaRPr dirty="0"/>
          </a:p>
          <a:p>
            <a:pPr marL="0" lvl="0" indent="0" algn="l" rtl="0">
              <a:lnSpc>
                <a:spcPct val="115000"/>
              </a:lnSpc>
              <a:spcBef>
                <a:spcPts val="0"/>
              </a:spcBef>
              <a:spcAft>
                <a:spcPts val="0"/>
              </a:spcAft>
              <a:buSzPts val="1100"/>
              <a:buNone/>
            </a:pPr>
            <a:r>
              <a:rPr lang="en-US" dirty="0"/>
              <a:t>They are a collaborative, inter-agency tool, that links with other initiatives, such as the Core Humanitarian Standard, INSPIRE and the Humanitarian Inclusion Standards</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Wherever relevant, the CPMS align with INSPIRE’s 7 strategies to end violence against children – initiative’s icons are actually scattered through the text. In addition, the Core Humanitarian Standard on Quality and Accountability is highlighted in the Introduction and resonates throughout the handbook.</a:t>
            </a:r>
            <a:endParaRPr dirty="0"/>
          </a:p>
          <a:p>
            <a:pPr marL="0" lvl="0" indent="0" algn="l" rtl="0">
              <a:lnSpc>
                <a:spcPct val="115000"/>
              </a:lnSpc>
              <a:spcBef>
                <a:spcPts val="0"/>
              </a:spcBef>
              <a:spcAft>
                <a:spcPts val="0"/>
              </a:spcAft>
              <a:buSzPts val="1100"/>
              <a:buNone/>
            </a:pPr>
            <a:endParaRPr dirty="0"/>
          </a:p>
          <a:p>
            <a:pPr marL="0" marR="0" lvl="0" indent="0" algn="l" defTabSz="914400" rtl="0" eaLnBrk="1" fontAlgn="auto" latinLnBrk="0" hangingPunct="1">
              <a:lnSpc>
                <a:spcPct val="115000"/>
              </a:lnSpc>
              <a:spcBef>
                <a:spcPts val="0"/>
              </a:spcBef>
              <a:spcAft>
                <a:spcPts val="0"/>
              </a:spcAft>
              <a:buClr>
                <a:srgbClr val="000000"/>
              </a:buClr>
              <a:buSzPts val="1100"/>
              <a:buFont typeface="Arial"/>
              <a:buNone/>
              <a:tabLst/>
              <a:defRPr/>
            </a:pPr>
            <a:r>
              <a:rPr lang="en-US" dirty="0" err="1"/>
              <a:t>Contextualisation</a:t>
            </a:r>
            <a:r>
              <a:rPr lang="en-US" dirty="0"/>
              <a:t> is encouraged and can create ownership of the standards at every level. It builds a deeper understanding of child protection in the specific context for a wide range of actors. For more information, watch the short contextualization video on the Alliance’s </a:t>
            </a:r>
            <a:r>
              <a:rPr lang="en-US" dirty="0" err="1"/>
              <a:t>youtube</a:t>
            </a:r>
            <a:r>
              <a:rPr lang="en-US" dirty="0"/>
              <a:t> </a:t>
            </a:r>
            <a:r>
              <a:rPr lang="en-US" dirty="0" err="1"/>
              <a:t>channel.National</a:t>
            </a:r>
            <a:r>
              <a:rPr lang="en-US" dirty="0"/>
              <a:t> coordination groups are encouraged to adapt the CPMS. Please raise it with colleagues locally and then seek the guidance of the global CPMS team.</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BOX: The CPMS aim at improving the quality and accountability of our programing and increasing impact for children’s protection and well-being in humanitarian action (</a:t>
            </a:r>
            <a:r>
              <a:rPr lang="en-US" sz="1800" b="0" i="0" u="none" strike="noStrike" baseline="0" dirty="0">
                <a:latin typeface="HelveticaNeue-Light-Identity-H"/>
              </a:rPr>
              <a:t>internal displacement and refugee contexts)</a:t>
            </a:r>
            <a:r>
              <a:rPr lang="en-US" dirty="0"/>
              <a:t>, by establishing common principles, </a:t>
            </a:r>
            <a:r>
              <a:rPr lang="en-US" sz="1800" b="0" i="0" u="none" strike="noStrike" baseline="0" dirty="0">
                <a:latin typeface="HelveticaNeue-Light-Identity-H"/>
              </a:rPr>
              <a:t>evidence, prevention</a:t>
            </a:r>
            <a:r>
              <a:rPr lang="en-US" dirty="0"/>
              <a:t> and goals to achieve. They provide a synthesis of good practice and learning to date.</a:t>
            </a:r>
          </a:p>
          <a:p>
            <a:pPr marL="0" lvl="0" indent="0" algn="l" rtl="0">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is an overview of the CPMS structure: there are 28 Standards across 4 pillars and 10 CPHA principles threaded throughout. </a:t>
            </a:r>
          </a:p>
          <a:p>
            <a:pPr marL="0" lvl="0" indent="0" algn="l" rtl="0">
              <a:spcBef>
                <a:spcPts val="0"/>
              </a:spcBef>
              <a:spcAft>
                <a:spcPts val="0"/>
              </a:spcAft>
              <a:buNone/>
            </a:pPr>
            <a:r>
              <a:rPr lang="en-US" dirty="0"/>
              <a:t>You can find this overview on the back of the CPMS handbook or in the online handbook; it’s a practical way of locating quickly a specific topic.</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presentation focuses on Standard 14: Socio-ecological approach to child protection programming</a:t>
            </a:r>
          </a:p>
          <a:p>
            <a:pPr marL="0" lvl="0" indent="0" algn="l" rtl="0">
              <a:spcBef>
                <a:spcPts val="0"/>
              </a:spcBef>
              <a:spcAft>
                <a:spcPts val="0"/>
              </a:spcAft>
              <a:buNone/>
            </a:pP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Standard is part of the third Pillar related to</a:t>
            </a:r>
            <a:r>
              <a:rPr lang="en-US" baseline="0" dirty="0"/>
              <a:t> developing adequate strategies, </a:t>
            </a:r>
            <a:r>
              <a:rPr lang="en-US" dirty="0"/>
              <a:t>approaches and interventions for preventing and responding to the child protection risks outlined in </a:t>
            </a:r>
            <a:r>
              <a:rPr lang="en-US" dirty="0">
                <a:hlinkClick r:id="rId3"/>
              </a:rPr>
              <a:t>Pillar 2</a:t>
            </a:r>
            <a:r>
              <a:rPr lang="en-US" dirty="0"/>
              <a:t>. It is</a:t>
            </a:r>
            <a:r>
              <a:rPr lang="en-US" baseline="0" dirty="0"/>
              <a:t> structured around the socio-ecological model and also links with the INSPIRE package, where appropriate, and builds on their evidence-based strategies for preventing violence against children. </a:t>
            </a:r>
            <a:r>
              <a:rPr lang="en-US" dirty="0"/>
              <a:t>Hence the ICON in the corner. The INSPIRE package has a similar goal: evidence-based strategies for preventing violence against children.  More info about INSPIRE strategies on: http://inspire-strategies.org/</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This Standard promotes flexible programming that integrates new learning and adapts accordingly throughout implementation. Its point is to </a:t>
            </a:r>
            <a:r>
              <a:rPr lang="en-US" sz="1200" dirty="0">
                <a:latin typeface="Arial"/>
                <a:ea typeface="Arial"/>
                <a:cs typeface="Arial"/>
                <a:sym typeface="Arial"/>
              </a:rPr>
              <a:t>integrate approaches that work in partnership with the child, their family, community, and society, as well as with socio-cultural norms.</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It provides a concrete framework that supports systems thinking for child protection programming. It looks at an entire situation to (a) identify all the different elements and factors and (b) understand how they relate to and interact with each other. It considers the full range of problems facing the child, their root causes and the solutions available at all levels (rather than looking at a single protection issue or specific service in its own).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Is complementary to child protection systems thinking &amp; seek to achieve the same goal: a holistic, integrated approach to protecting children.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It is important to note that </a:t>
            </a:r>
            <a:r>
              <a:rPr lang="en-GB" sz="1200" dirty="0"/>
              <a:t>CP systems differ by context and change, adapt, evolve over time: </a:t>
            </a:r>
            <a:r>
              <a:rPr lang="en-GB" sz="1200" dirty="0">
                <a:sym typeface="Wingdings" pitchFamily="2" charset="2"/>
              </a:rPr>
              <a:t>a thorough </a:t>
            </a:r>
            <a:r>
              <a:rPr lang="en-GB" sz="1200" b="1" dirty="0">
                <a:sym typeface="Wingdings" pitchFamily="2" charset="2"/>
              </a:rPr>
              <a:t>analysis </a:t>
            </a:r>
            <a:r>
              <a:rPr lang="en-GB" sz="1200" dirty="0">
                <a:sym typeface="Wingdings" pitchFamily="2" charset="2"/>
              </a:rPr>
              <a:t>of CP risks and protective factors</a:t>
            </a:r>
            <a:r>
              <a:rPr lang="en-GB" sz="1200" b="0" dirty="0">
                <a:sym typeface="Wingdings" pitchFamily="2" charset="2"/>
              </a:rPr>
              <a:t>, as well as a </a:t>
            </a:r>
            <a:r>
              <a:rPr lang="en-GB" sz="1200" b="1" dirty="0">
                <a:sym typeface="Wingdings" pitchFamily="2" charset="2"/>
              </a:rPr>
              <a:t>regular mapping </a:t>
            </a:r>
            <a:r>
              <a:rPr lang="en-GB" sz="1200" dirty="0">
                <a:sym typeface="Wingdings" pitchFamily="2" charset="2"/>
              </a:rPr>
              <a:t>of formal and informal system elements, are needed, to d</a:t>
            </a:r>
            <a:r>
              <a:rPr lang="en-GB" sz="1200" b="1" dirty="0">
                <a:sym typeface="Wingdings" pitchFamily="2" charset="2"/>
              </a:rPr>
              <a:t>evelop a plan </a:t>
            </a:r>
            <a:r>
              <a:rPr lang="en-GB" sz="1200" dirty="0">
                <a:sym typeface="Wingdings" pitchFamily="2" charset="2"/>
              </a:rPr>
              <a:t>to strengthen, scale up, adapt the system  </a:t>
            </a:r>
            <a:endParaRPr lang="en-GB" sz="1200" b="1"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br>
              <a:rPr lang="en-GB" dirty="0"/>
            </a:br>
            <a:r>
              <a:rPr lang="en-GB" dirty="0"/>
              <a:t>*Icon: </a:t>
            </a:r>
            <a:r>
              <a:rPr lang="en-US" dirty="0"/>
              <a:t>increased emphasis on </a:t>
            </a:r>
            <a:r>
              <a:rPr lang="en-US" b="1" dirty="0"/>
              <a:t>Prevention</a:t>
            </a:r>
            <a:r>
              <a:rPr lang="en-US" dirty="0"/>
              <a:t> of child protection risks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*Links with </a:t>
            </a:r>
            <a:r>
              <a:rPr lang="en-GB" u="sng" dirty="0"/>
              <a:t>ALL</a:t>
            </a:r>
            <a:r>
              <a:rPr lang="en-GB" dirty="0"/>
              <a:t> INSPIRE strategies and overall approach of systems strengthening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fr-FR"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fr-FR" b="0"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sz="1200" b="0" i="0" u="none" strike="noStrike" baseline="0" dirty="0">
                <a:latin typeface="+mn-lt"/>
              </a:rPr>
              <a:t>Standard 14 states: </a:t>
            </a:r>
            <a:r>
              <a:rPr lang="en-US" dirty="0"/>
              <a:t>“Children, families, communities and societies are supported to protect and care for children.”</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dirty="0"/>
              <a:t>It links with </a:t>
            </a:r>
            <a:r>
              <a:rPr lang="en-GB" u="sng" dirty="0"/>
              <a:t>ALL</a:t>
            </a:r>
            <a:r>
              <a:rPr lang="en-GB" dirty="0"/>
              <a:t> 7 INSPIRE strategies and overall approach of systems strengthening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latin typeface="Arial"/>
                <a:ea typeface="Arial"/>
                <a:cs typeface="Arial"/>
                <a:sym typeface="Arial"/>
              </a:rPr>
              <a:t>Discussion Prompt 1: </a:t>
            </a:r>
            <a:r>
              <a:rPr lang="en-US" b="0" i="0" dirty="0">
                <a:latin typeface="Arial"/>
                <a:cs typeface="Arial"/>
                <a:sym typeface="Arial"/>
              </a:rPr>
              <a:t>What are the 7 INSPIRE strategies?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0" i="1" dirty="0">
                <a:latin typeface="Arial"/>
                <a:cs typeface="Arial"/>
                <a:sym typeface="Arial"/>
              </a:rPr>
              <a:t>-&gt; </a:t>
            </a:r>
            <a:r>
              <a:rPr lang="en-US" b="1" dirty="0">
                <a:effectLst/>
                <a:latin typeface="Arial" panose="020B0604020202020204" pitchFamily="34" charset="0"/>
              </a:rPr>
              <a:t>I</a:t>
            </a:r>
            <a:r>
              <a:rPr lang="en-US" dirty="0">
                <a:effectLst/>
                <a:latin typeface="Arial" panose="020B0604020202020204" pitchFamily="34" charset="0"/>
              </a:rPr>
              <a:t>mplementation and enforcement of laws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effectLst/>
                <a:latin typeface="Arial" panose="020B0604020202020204" pitchFamily="34" charset="0"/>
              </a:rPr>
              <a:t>N</a:t>
            </a:r>
            <a:r>
              <a:rPr lang="en-US" dirty="0">
                <a:effectLst/>
                <a:latin typeface="Arial" panose="020B0604020202020204" pitchFamily="34" charset="0"/>
              </a:rPr>
              <a:t>orms and values</a:t>
            </a:r>
            <a:endParaRPr lang="en-US" b="0" i="1" dirty="0">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effectLst/>
                <a:latin typeface="Arial" panose="020B0604020202020204" pitchFamily="34" charset="0"/>
              </a:rPr>
              <a:t>S</a:t>
            </a:r>
            <a:r>
              <a:rPr lang="en-US" dirty="0">
                <a:effectLst/>
                <a:latin typeface="Arial" panose="020B0604020202020204" pitchFamily="34" charset="0"/>
              </a:rPr>
              <a:t>afe environments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effectLst/>
                <a:latin typeface="Arial" panose="020B0604020202020204" pitchFamily="34" charset="0"/>
              </a:rPr>
              <a:t>P</a:t>
            </a:r>
            <a:r>
              <a:rPr lang="en-US" dirty="0">
                <a:effectLst/>
                <a:latin typeface="Arial" panose="020B0604020202020204" pitchFamily="34" charset="0"/>
              </a:rPr>
              <a:t>arent and caregiver support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effectLst/>
                <a:latin typeface="Arial" panose="020B0604020202020204" pitchFamily="34" charset="0"/>
              </a:rPr>
              <a:t>I</a:t>
            </a:r>
            <a:r>
              <a:rPr lang="en-US" dirty="0">
                <a:effectLst/>
                <a:latin typeface="Arial" panose="020B0604020202020204" pitchFamily="34" charset="0"/>
              </a:rPr>
              <a:t>ncome and economic strengthening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effectLst/>
                <a:latin typeface="Arial" panose="020B0604020202020204" pitchFamily="34" charset="0"/>
              </a:rPr>
              <a:t>R</a:t>
            </a:r>
            <a:r>
              <a:rPr lang="en-US" dirty="0">
                <a:effectLst/>
                <a:latin typeface="Arial" panose="020B0604020202020204" pitchFamily="34" charset="0"/>
              </a:rPr>
              <a:t>esponse and support services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effectLst/>
                <a:latin typeface="Arial" panose="020B0604020202020204" pitchFamily="34" charset="0"/>
              </a:rPr>
              <a:t>E</a:t>
            </a:r>
            <a:r>
              <a:rPr lang="en-US" dirty="0">
                <a:effectLst/>
                <a:latin typeface="Arial" panose="020B0604020202020204" pitchFamily="34" charset="0"/>
              </a:rPr>
              <a:t>ducation and life skills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Facilitators</a:t>
            </a:r>
            <a:r>
              <a:rPr lang="en-US" dirty="0"/>
              <a:t>: </a:t>
            </a:r>
            <a:r>
              <a:rPr lang="en-US" i="1" dirty="0"/>
              <a:t>We suggest that after presenting the 4 levels, you discuss with the group:</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i="1" dirty="0"/>
              <a:t>1) </a:t>
            </a:r>
            <a:r>
              <a:rPr lang="en-US" b="1" dirty="0">
                <a:latin typeface="Arial"/>
                <a:ea typeface="Arial"/>
                <a:cs typeface="Arial"/>
                <a:sym typeface="Arial"/>
              </a:rPr>
              <a:t>Discussion Prompt 2: </a:t>
            </a:r>
            <a:r>
              <a:rPr lang="en-US" sz="1200" u="sng" dirty="0">
                <a:latin typeface="Ink Free" panose="03080402000500000000" pitchFamily="66" charset="0"/>
              </a:rPr>
              <a:t>What, in your country, would be part of each level? </a:t>
            </a:r>
            <a:endParaRPr lang="en-US" i="1" u="sng"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i="1" dirty="0"/>
              <a:t>-&gt; </a:t>
            </a:r>
            <a:r>
              <a:rPr lang="en-US" sz="1800" i="1" dirty="0">
                <a:solidFill>
                  <a:srgbClr val="1F497D"/>
                </a:solidFill>
                <a:effectLst/>
                <a:latin typeface="Calibri" panose="020F0502020204030204" pitchFamily="34" charset="0"/>
              </a:rPr>
              <a:t>within your specific country/context, discuss contextualized parts of each level</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i="1"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i="1" dirty="0"/>
              <a:t>2</a:t>
            </a:r>
            <a:r>
              <a:rPr lang="en-US" b="0" i="0" u="sng" dirty="0"/>
              <a:t>)  the contextualized and local strengths and vulnerabilities of each level. </a:t>
            </a:r>
            <a:r>
              <a:rPr lang="en-US" i="1" dirty="0"/>
              <a:t>You can complement their answers with the following generic ideas:</a:t>
            </a:r>
          </a:p>
          <a:p>
            <a:r>
              <a:rPr lang="en-US" i="1" dirty="0"/>
              <a:t>Children’s</a:t>
            </a:r>
            <a:r>
              <a:rPr lang="en-US" dirty="0"/>
              <a:t> specific strengths and vulnerabilities include the following:</a:t>
            </a:r>
          </a:p>
          <a:p>
            <a:pPr>
              <a:buFont typeface="Arial" panose="020B0604020202020204" pitchFamily="34" charset="0"/>
              <a:buChar char="•"/>
            </a:pPr>
            <a:r>
              <a:rPr lang="en-US" dirty="0">
                <a:solidFill>
                  <a:srgbClr val="90557C"/>
                </a:solidFill>
                <a:effectLst/>
              </a:rPr>
              <a:t>Younger children depend on their primary caregivers for basic needs and have difficulty understanding disruptions caused by a crisis.</a:t>
            </a:r>
          </a:p>
          <a:p>
            <a:pPr>
              <a:buFont typeface="Arial" panose="020B0604020202020204" pitchFamily="34" charset="0"/>
              <a:buChar char="•"/>
            </a:pPr>
            <a:r>
              <a:rPr lang="en-US" dirty="0">
                <a:solidFill>
                  <a:srgbClr val="90557C"/>
                </a:solidFill>
                <a:effectLst/>
              </a:rPr>
              <a:t>Older children and adolescents can address some of their own basic needs but face a greater likelihood of being separated from their families, becoming associated with armed forces or groups, being forced into </a:t>
            </a:r>
            <a:r>
              <a:rPr lang="en-US" dirty="0" err="1">
                <a:solidFill>
                  <a:srgbClr val="90557C"/>
                </a:solidFill>
                <a:effectLst/>
              </a:rPr>
              <a:t>labour</a:t>
            </a:r>
            <a:r>
              <a:rPr lang="en-US" dirty="0">
                <a:solidFill>
                  <a:srgbClr val="90557C"/>
                </a:solidFill>
                <a:effectLst/>
              </a:rPr>
              <a:t>, exploited, etc.</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sz="1800" b="0" i="0" u="none" strike="noStrike" baseline="0" dirty="0">
                <a:latin typeface="HelveticaNeue-Light-Identity-H"/>
              </a:rPr>
              <a:t>Children who are refugees or stateless, or undocumented, that are excluded from </a:t>
            </a:r>
            <a:r>
              <a:rPr lang="fr-FR" sz="1800" b="0" i="0" u="none" strike="noStrike" baseline="0" dirty="0">
                <a:latin typeface="HelveticaNeue-Light-Identity-H"/>
              </a:rPr>
              <a:t>national </a:t>
            </a:r>
            <a:r>
              <a:rPr lang="fr-FR" sz="1800" b="0" i="0" u="none" strike="noStrike" baseline="0" dirty="0" err="1">
                <a:latin typeface="HelveticaNeue-Light-Identity-H"/>
              </a:rPr>
              <a:t>child</a:t>
            </a:r>
            <a:r>
              <a:rPr lang="fr-FR" sz="1800" b="0" i="0" u="none" strike="noStrike" baseline="0" dirty="0">
                <a:latin typeface="HelveticaNeue-Light-Identity-H"/>
              </a:rPr>
              <a:t> </a:t>
            </a:r>
            <a:r>
              <a:rPr lang="en-US" sz="1800" b="0" i="0" u="none" strike="noStrike" baseline="0" dirty="0">
                <a:latin typeface="HelveticaNeue-Light-Identity-H"/>
              </a:rPr>
              <a:t>rights and child protection laws, standards and services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a:t>
            </a:r>
            <a:r>
              <a:rPr lang="en-US" b="1" i="1" dirty="0">
                <a:latin typeface="Arial"/>
                <a:ea typeface="Arial"/>
                <a:cs typeface="Arial"/>
                <a:sym typeface="Arial"/>
              </a:rPr>
              <a:t>displacement </a:t>
            </a:r>
            <a:r>
              <a:rPr lang="en-US" i="1" dirty="0">
                <a:latin typeface="Arial"/>
                <a:ea typeface="Arial"/>
                <a:cs typeface="Arial"/>
                <a:sym typeface="Arial"/>
              </a:rPr>
              <a:t>icon</a:t>
            </a:r>
            <a:r>
              <a:rPr lang="en-US" i="1" dirty="0"/>
              <a:t>]</a:t>
            </a:r>
            <a:endParaRPr lang="en-US" dirty="0">
              <a:latin typeface="Arial"/>
              <a:ea typeface="Arial"/>
              <a:cs typeface="Arial"/>
              <a:sym typeface="Arial"/>
            </a:endParaRPr>
          </a:p>
          <a:p>
            <a:endParaRPr lang="en-US" i="1" dirty="0"/>
          </a:p>
          <a:p>
            <a:r>
              <a:rPr lang="en-US" i="1" dirty="0"/>
              <a:t>Families</a:t>
            </a:r>
            <a:r>
              <a:rPr lang="en-US" dirty="0"/>
              <a:t>, other close relations and peers are the closest protective layer around a child, are sources of resilience and support for children. However, they may experience stress caused by:</a:t>
            </a:r>
          </a:p>
          <a:p>
            <a:pPr>
              <a:buFont typeface="Arial" panose="020B0604020202020204" pitchFamily="34" charset="0"/>
              <a:buChar char="•"/>
            </a:pPr>
            <a:r>
              <a:rPr lang="en-US" dirty="0">
                <a:solidFill>
                  <a:srgbClr val="90557C"/>
                </a:solidFill>
                <a:effectLst/>
              </a:rPr>
              <a:t>Economic hardship;</a:t>
            </a:r>
          </a:p>
          <a:p>
            <a:pPr>
              <a:buFont typeface="Arial" panose="020B0604020202020204" pitchFamily="34" charset="0"/>
              <a:buChar char="•"/>
            </a:pPr>
            <a:r>
              <a:rPr lang="en-US" dirty="0">
                <a:solidFill>
                  <a:srgbClr val="90557C"/>
                </a:solidFill>
                <a:effectLst/>
              </a:rPr>
              <a:t>Social isolation, </a:t>
            </a:r>
            <a:r>
              <a:rPr lang="en-US" sz="1200" b="0" i="0" u="none" strike="noStrike" baseline="0" dirty="0">
                <a:latin typeface="HelveticaNeue-Light-Identity-H"/>
              </a:rPr>
              <a:t>abandonment</a:t>
            </a:r>
            <a:r>
              <a:rPr lang="en-US" dirty="0">
                <a:solidFill>
                  <a:srgbClr val="90557C"/>
                </a:solidFill>
                <a:effectLst/>
              </a:rPr>
              <a:t>;</a:t>
            </a:r>
          </a:p>
          <a:p>
            <a:pPr>
              <a:buFont typeface="Arial" panose="020B0604020202020204" pitchFamily="34" charset="0"/>
              <a:buChar char="•"/>
            </a:pPr>
            <a:r>
              <a:rPr lang="en-US" dirty="0">
                <a:solidFill>
                  <a:srgbClr val="90557C"/>
                </a:solidFill>
                <a:effectLst/>
              </a:rPr>
              <a:t>Lack of registration and documentation; </a:t>
            </a:r>
          </a:p>
          <a:p>
            <a:pPr>
              <a:buFont typeface="Arial" panose="020B0604020202020204" pitchFamily="34" charset="0"/>
              <a:buChar char="•"/>
            </a:pPr>
            <a:r>
              <a:rPr lang="en-US" dirty="0">
                <a:solidFill>
                  <a:srgbClr val="90557C"/>
                </a:solidFill>
                <a:effectLst/>
              </a:rPr>
              <a:t>Changes in family composition and roles due to death, divorce or forced separation; </a:t>
            </a:r>
            <a:endParaRPr lang="en-US" sz="1200" b="0" i="0" u="none" strike="noStrike" baseline="0" dirty="0">
              <a:solidFill>
                <a:srgbClr val="90557C"/>
              </a:solidFill>
              <a:effectLst/>
              <a:latin typeface="Calibri"/>
            </a:endParaRPr>
          </a:p>
          <a:p>
            <a:pPr>
              <a:buFont typeface="Arial" panose="020B0604020202020204" pitchFamily="34" charset="0"/>
              <a:buChar char="•"/>
            </a:pPr>
            <a:r>
              <a:rPr lang="en-US" sz="1200" b="0" i="0" u="none" strike="noStrike" baseline="0" dirty="0">
                <a:solidFill>
                  <a:srgbClr val="90557C"/>
                </a:solidFill>
                <a:effectLst/>
                <a:latin typeface="Calibri"/>
              </a:rPr>
              <a:t>C</a:t>
            </a:r>
            <a:r>
              <a:rPr lang="fr-FR" sz="1800" b="0" i="0" u="none" strike="noStrike" baseline="0" dirty="0" err="1">
                <a:latin typeface="HelveticaNeue-Light-Identity-H"/>
              </a:rPr>
              <a:t>hanging</a:t>
            </a:r>
            <a:r>
              <a:rPr lang="fr-FR" sz="1800" b="0" i="0" u="none" strike="noStrike" baseline="0" dirty="0">
                <a:latin typeface="HelveticaNeue-Light-Identity-H"/>
              </a:rPr>
              <a:t> </a:t>
            </a:r>
            <a:r>
              <a:rPr lang="en-US" sz="1800" b="0" i="0" u="none" strike="noStrike" baseline="0" dirty="0">
                <a:latin typeface="HelveticaNeue-Light-Identity-H"/>
              </a:rPr>
              <a:t>family structures, parental stress, substance abuse and</a:t>
            </a:r>
            <a:endParaRPr lang="en-US" dirty="0">
              <a:solidFill>
                <a:srgbClr val="90557C"/>
              </a:solidFill>
              <a:effectLst/>
            </a:endParaRPr>
          </a:p>
          <a:p>
            <a:pPr>
              <a:buFont typeface="Arial" panose="020B0604020202020204" pitchFamily="34" charset="0"/>
              <a:buChar char="•"/>
            </a:pPr>
            <a:r>
              <a:rPr lang="en-US" dirty="0">
                <a:solidFill>
                  <a:srgbClr val="90557C"/>
                </a:solidFill>
                <a:effectLst/>
              </a:rPr>
              <a:t>The loss of protective community mechanisms.</a:t>
            </a:r>
          </a:p>
          <a:p>
            <a:endParaRPr lang="en-US" i="1" dirty="0"/>
          </a:p>
          <a:p>
            <a:r>
              <a:rPr lang="en-US" i="1" dirty="0"/>
              <a:t>Communities</a:t>
            </a:r>
            <a:r>
              <a:rPr lang="en-US" dirty="0"/>
              <a:t> have the potential to support children and families, but this is often reduced during crises.</a:t>
            </a:r>
          </a:p>
          <a:p>
            <a:pPr>
              <a:buFont typeface="Arial" panose="020B0604020202020204" pitchFamily="34" charset="0"/>
              <a:buChar char="•"/>
            </a:pPr>
            <a:r>
              <a:rPr lang="en-US" dirty="0"/>
              <a:t>If community members do not consider the best interests of all children, particular groups of children may face increased risks related to discrimination or exclusion. </a:t>
            </a:r>
            <a:endParaRPr lang="en-US" sz="1200" b="0" i="0" u="none" strike="noStrike" baseline="0" dirty="0">
              <a:latin typeface="Calibri"/>
            </a:endParaRPr>
          </a:p>
          <a:p>
            <a:pPr>
              <a:buFont typeface="Arial" panose="020B0604020202020204" pitchFamily="34" charset="0"/>
              <a:buChar char="•"/>
            </a:pPr>
            <a:r>
              <a:rPr lang="en-US" sz="1200" b="0" i="0" u="none" strike="noStrike" baseline="0" dirty="0">
                <a:latin typeface="Calibri"/>
              </a:rPr>
              <a:t>Risks: P</a:t>
            </a:r>
            <a:r>
              <a:rPr lang="en-US" sz="1800" b="0" i="0" u="none" strike="noStrike" baseline="0" dirty="0">
                <a:latin typeface="HelveticaNeue-Light-Identity-H"/>
              </a:rPr>
              <a:t>overty, poor housing, social norms and </a:t>
            </a:r>
            <a:r>
              <a:rPr lang="fr-FR" sz="1800" b="0" i="0" u="none" strike="noStrike" baseline="0" dirty="0" err="1">
                <a:latin typeface="HelveticaNeue-Light-Identity-H"/>
              </a:rPr>
              <a:t>displacement</a:t>
            </a:r>
            <a:endParaRPr lang="en-US" dirty="0"/>
          </a:p>
          <a:p>
            <a:endParaRPr lang="en-US" dirty="0"/>
          </a:p>
          <a:p>
            <a:r>
              <a:rPr lang="en-US" dirty="0"/>
              <a:t>The broader </a:t>
            </a:r>
            <a:r>
              <a:rPr lang="en-US" i="1" dirty="0"/>
              <a:t>social, political and cultural environments</a:t>
            </a:r>
            <a:r>
              <a:rPr lang="en-US" dirty="0"/>
              <a:t> in which children live and grow play significant roles in preventing and responding to risks. </a:t>
            </a:r>
          </a:p>
          <a:p>
            <a:pPr>
              <a:buFont typeface="Arial" panose="020B0604020202020204" pitchFamily="34" charset="0"/>
              <a:buChar char="•"/>
            </a:pPr>
            <a:r>
              <a:rPr lang="en-US" dirty="0"/>
              <a:t>Priority should be given to changing policies that exclude particular groups of children – such as children who are refugees or stateless – from national child rights and child protection laws, standards and services.</a:t>
            </a:r>
          </a:p>
          <a:p>
            <a:pPr>
              <a:buFont typeface="Arial" panose="020B0604020202020204" pitchFamily="34" charset="0"/>
              <a:buChar char="•"/>
            </a:pPr>
            <a:r>
              <a:rPr lang="en-US" dirty="0"/>
              <a:t>Risks: </a:t>
            </a:r>
            <a:r>
              <a:rPr lang="fr-FR" sz="1800" b="0" i="0" u="none" strike="noStrike" baseline="0" dirty="0" err="1">
                <a:latin typeface="HelveticaNeue-Light-Identity-H"/>
              </a:rPr>
              <a:t>wide</a:t>
            </a:r>
            <a:r>
              <a:rPr lang="fr-FR" sz="1800" b="0" i="0" u="none" strike="noStrike" baseline="0" dirty="0">
                <a:latin typeface="HelveticaNeue-Light-Identity-H"/>
              </a:rPr>
              <a:t>-spread </a:t>
            </a:r>
            <a:r>
              <a:rPr lang="fr-FR" sz="1800" b="0" i="0" u="none" strike="noStrike" baseline="0" dirty="0" err="1">
                <a:latin typeface="HelveticaNeue-Light-Identity-H"/>
              </a:rPr>
              <a:t>conflict</a:t>
            </a:r>
            <a:r>
              <a:rPr lang="fr-FR" sz="1800" b="0" i="0" u="none" strike="noStrike" baseline="0" dirty="0">
                <a:latin typeface="HelveticaNeue-Light-Identity-H"/>
              </a:rPr>
              <a:t>, famine, </a:t>
            </a:r>
            <a:r>
              <a:rPr lang="fr-FR" sz="1800" b="0" i="0" u="none" strike="noStrike" baseline="0" dirty="0" err="1">
                <a:latin typeface="HelveticaNeue-Light-Identity-H"/>
              </a:rPr>
              <a:t>infectious</a:t>
            </a:r>
            <a:r>
              <a:rPr lang="fr-FR" sz="1800" b="0" i="0" u="none" strike="noStrike" baseline="0" dirty="0">
                <a:latin typeface="HelveticaNeue-Light-Identity-H"/>
              </a:rPr>
              <a:t> </a:t>
            </a:r>
            <a:r>
              <a:rPr lang="en-US" sz="1800" b="0" i="0" u="none" strike="noStrike" baseline="0" dirty="0">
                <a:latin typeface="HelveticaNeue-Light-Identity-H"/>
              </a:rPr>
              <a:t>disease outbreaks, weak legal frameworks, and poor law enforcement. </a:t>
            </a:r>
          </a:p>
          <a:p>
            <a:pPr>
              <a:buFont typeface="Arial" panose="020B0604020202020204" pitchFamily="34" charset="0"/>
              <a:buChar char="•"/>
            </a:pPr>
            <a:endParaRPr lang="en-US" dirty="0">
              <a:effectLst/>
              <a:latin typeface="Arial" panose="020B0604020202020204" pitchFamily="34" charset="0"/>
            </a:endParaRPr>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dirty="0">
                <a:effectLst/>
                <a:latin typeface="Arial" panose="020B0604020202020204" pitchFamily="34" charset="0"/>
              </a:rPr>
              <a:t>3) </a:t>
            </a:r>
            <a:r>
              <a:rPr lang="en-US" sz="1800" b="0" i="0" u="none" strike="noStrike" baseline="0" dirty="0">
                <a:solidFill>
                  <a:srgbClr val="000000"/>
                </a:solidFill>
                <a:latin typeface="HelveticaNeue-Light-Identity-H"/>
              </a:rPr>
              <a:t>W</a:t>
            </a:r>
            <a:r>
              <a:rPr lang="en-US" i="1" dirty="0"/>
              <a:t>e encourage you to discuss further: </a:t>
            </a:r>
            <a:r>
              <a:rPr lang="en-US" i="0" u="sng" dirty="0"/>
              <a:t>how contextualized vulnerabilities in each of the 4 levels increase directly CP risks?</a:t>
            </a:r>
            <a:endParaRPr lang="en-US" i="0" u="sng" dirty="0">
              <a:effectLst/>
              <a:latin typeface="Arial" panose="020B0604020202020204" pitchFamily="34" charset="0"/>
            </a:endParaRPr>
          </a:p>
          <a:p>
            <a:pPr marL="228600" indent="0">
              <a:buFont typeface="Arial" panose="020B0604020202020204" pitchFamily="34" charset="0"/>
              <a:buNone/>
            </a:pPr>
            <a:endParaRPr lang="en-US" dirty="0">
              <a:effectLst/>
              <a:latin typeface="Arial" panose="020B0604020202020204" pitchFamily="34" charset="0"/>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a:p>
            <a:pPr algn="l"/>
            <a:r>
              <a:rPr lang="en-US" sz="1800" b="0" i="0" u="none" strike="noStrike" baseline="0" dirty="0">
                <a:solidFill>
                  <a:srgbClr val="000000"/>
                </a:solidFill>
                <a:latin typeface="HelveticaNeue-Light-Identity-H"/>
              </a:rPr>
              <a:t>Applying a ‘socio-ecological’ approach to child protection involves designing integrated approaches that work in partnership with children, families, communities and societies. This standard outlines actions that:</a:t>
            </a:r>
          </a:p>
          <a:p>
            <a:pPr marL="514350" indent="-285750" algn="l">
              <a:buFont typeface="Arial" panose="020B0604020202020204" pitchFamily="34" charset="0"/>
              <a:buChar char="•"/>
            </a:pPr>
            <a:r>
              <a:rPr lang="en-US" sz="1800" b="0" i="1" u="none" strike="noStrike" baseline="0" dirty="0">
                <a:solidFill>
                  <a:srgbClr val="8521B8"/>
                </a:solidFill>
                <a:latin typeface="CMSY9"/>
              </a:rPr>
              <a:t> </a:t>
            </a:r>
            <a:r>
              <a:rPr lang="en-US" sz="1800" b="0" i="0" u="none" strike="noStrike" baseline="0" dirty="0">
                <a:solidFill>
                  <a:srgbClr val="000000"/>
                </a:solidFill>
                <a:latin typeface="HelveticaNeue-Light-Identity-H"/>
              </a:rPr>
              <a:t>Address all four levels of the socio-ecological model; and/or</a:t>
            </a:r>
          </a:p>
          <a:p>
            <a:pPr marL="514350" indent="-285750" algn="l">
              <a:buFont typeface="Arial" panose="020B0604020202020204" pitchFamily="34" charset="0"/>
              <a:buChar char="•"/>
            </a:pPr>
            <a:r>
              <a:rPr lang="en-US" sz="1800" b="0" i="1" u="none" strike="noStrike" baseline="0" dirty="0">
                <a:solidFill>
                  <a:srgbClr val="8521B8"/>
                </a:solidFill>
                <a:latin typeface="CMSY9"/>
              </a:rPr>
              <a:t> </a:t>
            </a:r>
            <a:r>
              <a:rPr lang="en-US" sz="1800" b="0" i="0" u="none" strike="noStrike" baseline="0" dirty="0">
                <a:solidFill>
                  <a:srgbClr val="000000"/>
                </a:solidFill>
                <a:latin typeface="HelveticaNeue-Light-Identity-H"/>
              </a:rPr>
              <a:t>Take place at the society level and are not covered in other standards. This includes strengthening laws and policies, funding for child protection, social welfare and birth registration services.</a:t>
            </a:r>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en-US" sz="1800" b="0" i="0" u="none" strike="noStrike" baseline="0" dirty="0">
              <a:solidFill>
                <a:srgbClr val="000000"/>
              </a:solidFill>
              <a:latin typeface="HelveticaNeue-Light-Identity-H"/>
            </a:endParaRPr>
          </a:p>
          <a:p>
            <a:pPr algn="l"/>
            <a:r>
              <a:rPr lang="en-US" sz="1200" b="0" i="0" u="none" strike="noStrike" baseline="0" dirty="0">
                <a:solidFill>
                  <a:srgbClr val="000000"/>
                </a:solidFill>
                <a:latin typeface="HelveticaNeue-LightItalic-Identity-H"/>
              </a:rPr>
              <a:t>The following should be read with this standard: </a:t>
            </a:r>
          </a:p>
          <a:p>
            <a:pPr algn="l">
              <a:buFontTx/>
              <a:buChar char="-"/>
            </a:pPr>
            <a:r>
              <a:rPr lang="en-US" sz="1200" b="0" i="0" u="none" strike="noStrike" baseline="0" dirty="0">
                <a:solidFill>
                  <a:srgbClr val="8521B8"/>
                </a:solidFill>
                <a:latin typeface="HelveticaNeue-LightItalic-Identity-H"/>
              </a:rPr>
              <a:t>Principles</a:t>
            </a:r>
            <a:r>
              <a:rPr lang="en-US" sz="1200" b="0" i="0" u="none" strike="noStrike" baseline="0" dirty="0">
                <a:solidFill>
                  <a:srgbClr val="000000"/>
                </a:solidFill>
                <a:latin typeface="HelveticaNeue-LightItalic-Identity-H"/>
              </a:rPr>
              <a:t>; </a:t>
            </a:r>
          </a:p>
          <a:p>
            <a:pPr algn="l">
              <a:buFontTx/>
              <a:buChar char="-"/>
            </a:pPr>
            <a:r>
              <a:rPr lang="en-US" sz="1200" b="0" i="0" u="none" strike="noStrike" baseline="0" dirty="0">
                <a:solidFill>
                  <a:srgbClr val="8521B8"/>
                </a:solidFill>
                <a:latin typeface="HelveticaNeue-LightItalic-Identity-H"/>
              </a:rPr>
              <a:t>Standard 15: Group activities for child well-being</a:t>
            </a:r>
            <a:r>
              <a:rPr lang="en-US" sz="1200" b="0" i="0" u="none" strike="noStrike" baseline="0" dirty="0">
                <a:solidFill>
                  <a:srgbClr val="000000"/>
                </a:solidFill>
                <a:latin typeface="HelveticaNeue-LightItalic-Identity-H"/>
              </a:rPr>
              <a:t>; </a:t>
            </a:r>
          </a:p>
          <a:p>
            <a:pPr algn="l">
              <a:buFontTx/>
              <a:buChar char="-"/>
            </a:pPr>
            <a:r>
              <a:rPr lang="en-US" sz="1200" b="0" i="0" u="none" strike="noStrike" baseline="0" dirty="0">
                <a:solidFill>
                  <a:srgbClr val="8521B8"/>
                </a:solidFill>
                <a:latin typeface="HelveticaNeue-LightItalic-Identity-H"/>
              </a:rPr>
              <a:t>Standard 16: Strengthening family and caregiving environments</a:t>
            </a:r>
            <a:r>
              <a:rPr lang="en-US" sz="1200" b="0" i="0" u="none" strike="noStrike" baseline="0" dirty="0">
                <a:solidFill>
                  <a:srgbClr val="000000"/>
                </a:solidFill>
                <a:latin typeface="HelveticaNeue-LightItalic-Identity-H"/>
              </a:rPr>
              <a:t>; </a:t>
            </a:r>
          </a:p>
          <a:p>
            <a:pPr algn="l">
              <a:buFontTx/>
              <a:buChar char="-"/>
            </a:pPr>
            <a:r>
              <a:rPr lang="en-US" sz="1200" b="0" i="0" u="none" strike="noStrike" baseline="0" dirty="0">
                <a:solidFill>
                  <a:srgbClr val="8521B8"/>
                </a:solidFill>
                <a:latin typeface="HelveticaNeue-LightItalic-Identity-H"/>
              </a:rPr>
              <a:t>Standard 17: Community-level approaches</a:t>
            </a:r>
            <a:r>
              <a:rPr lang="en-US" sz="1200" b="0" i="0" u="none" strike="noStrike" baseline="0" dirty="0">
                <a:solidFill>
                  <a:srgbClr val="000000"/>
                </a:solidFill>
                <a:latin typeface="HelveticaNeue-LightItalic-Identity-H"/>
              </a:rPr>
              <a:t>.</a:t>
            </a:r>
            <a:endParaRPr lang="fr-FR" i="0" dirty="0"/>
          </a:p>
          <a:p>
            <a:pPr marL="514350" indent="-285750" algn="l">
              <a:buFont typeface="Arial" panose="020B0604020202020204" pitchFamily="34" charset="0"/>
              <a:buChar char="•"/>
            </a:pPr>
            <a:endParaRPr lang="fr-FR" dirty="0"/>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b="1" dirty="0">
                <a:latin typeface="Arial"/>
                <a:ea typeface="Arial"/>
                <a:cs typeface="Arial"/>
                <a:sym typeface="Arial"/>
              </a:rPr>
              <a:t>If you have time, Discussion Prompt 3: </a:t>
            </a:r>
            <a:r>
              <a:rPr lang="en-US" sz="1200" dirty="0">
                <a:latin typeface="Ink Free" panose="03080402000500000000" pitchFamily="66" charset="0"/>
              </a:rPr>
              <a:t>What does it mean to use this approach when apply St 15, 16 &amp; 17, and the Principles?</a:t>
            </a:r>
          </a:p>
          <a:p>
            <a:pPr marL="228600" indent="0" algn="l">
              <a:buFont typeface="Arial" panose="020B0604020202020204" pitchFamily="34" charset="0"/>
              <a:buNone/>
            </a:pPr>
            <a:r>
              <a:rPr lang="en-US" sz="1800" dirty="0">
                <a:solidFill>
                  <a:srgbClr val="1F497D"/>
                </a:solidFill>
                <a:effectLst/>
                <a:latin typeface="Calibri" panose="020F0502020204030204" pitchFamily="34" charset="0"/>
              </a:rPr>
              <a:t>Why are we saying that standards need to be ‘read together with other standards’.</a:t>
            </a:r>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1231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b="0" i="1" u="none" dirty="0"/>
              <a:t>Depending on the time you have for facilitation, consider adding here examples from the Region/ Country/ Response, of programming that meets the standards.</a:t>
            </a:r>
          </a:p>
          <a:p>
            <a:r>
              <a:rPr lang="en-US" b="0" i="1" u="none" dirty="0"/>
              <a:t>This could be a draft slide that you could update or remove if necessary. </a:t>
            </a:r>
          </a:p>
          <a:p>
            <a:r>
              <a:rPr lang="en-US" b="0" i="1" u="none" dirty="0"/>
              <a:t>For each example, you could add: </a:t>
            </a:r>
          </a:p>
          <a:p>
            <a:pPr marL="285750" indent="-285750">
              <a:buFont typeface="Arial" panose="020B0604020202020204" pitchFamily="34" charset="0"/>
              <a:buChar char="•"/>
            </a:pPr>
            <a:r>
              <a:rPr lang="fr-FR" b="0" i="1" u="none" dirty="0"/>
              <a:t>A short, concise, </a:t>
            </a:r>
            <a:r>
              <a:rPr lang="en-GB" i="1" dirty="0"/>
              <a:t>key presentation sentence about the specific program/project using Standard 14</a:t>
            </a:r>
          </a:p>
          <a:p>
            <a:pPr marL="285750" indent="-285750">
              <a:buFont typeface="Arial" panose="020B0604020202020204" pitchFamily="34" charset="0"/>
              <a:buChar char="•"/>
            </a:pPr>
            <a:r>
              <a:rPr lang="en-GB" i="1" dirty="0"/>
              <a:t>Add the name of organisations and partners involved </a:t>
            </a:r>
          </a:p>
          <a:p>
            <a:pPr marL="285750" indent="-285750">
              <a:buFont typeface="Arial" panose="020B0604020202020204" pitchFamily="34" charset="0"/>
              <a:buChar char="•"/>
            </a:pPr>
            <a:r>
              <a:rPr lang="en-GB" i="1" dirty="0"/>
              <a:t>Add practical lessons learnt, key actions, message or numbers, that will attract interest of your audience</a:t>
            </a:r>
          </a:p>
          <a:p>
            <a:endParaRPr lang="en-US" b="0" i="1" u="none"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GB" i="1" dirty="0"/>
              <a:t>Another option, if you have </a:t>
            </a:r>
            <a:r>
              <a:rPr lang="en-CA" i="1" dirty="0"/>
              <a:t>longer  </a:t>
            </a:r>
            <a:r>
              <a:rPr lang="en-US" i="1" dirty="0"/>
              <a:t>(and also depending on the audience you have), this slide can be completed in an interactive way during the session.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i="1" dirty="0"/>
              <a:t>In that case, you could: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split the groups into 2 or 3 smaller groups,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allow 15 – 20 min for them to prepare a short presentation of an </a:t>
            </a:r>
            <a:r>
              <a:rPr lang="en-US" b="0" i="1" u="none" dirty="0"/>
              <a:t>example from the Region/ Country/ Response, of programming that meets the standard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b="0" i="1" u="none" dirty="0"/>
              <a:t>in plenary, have the groups present their examples, and discuss /compare lessons learnt out of them. </a:t>
            </a:r>
          </a:p>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b="0" i="1" u="none" dirty="0"/>
              <a:t>If you will be sending this presentation to the participants after the training, you can fill up this slide, to keep records of the presentations.</a:t>
            </a:r>
          </a:p>
          <a:p>
            <a:endParaRPr lang="en-US" b="0" i="1" u="none"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u="none" dirty="0"/>
              <a:t>TIP</a:t>
            </a:r>
            <a:r>
              <a:rPr lang="en-US" b="0" i="1" u="none" dirty="0"/>
              <a:t>: you can use https://thenounproject.com/ to get map outlines like those.</a:t>
            </a:r>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dirty="0"/>
              <a:t>[Facilitators - if you can project from the internet, then we suggest you navigate people there and show them]</a:t>
            </a:r>
            <a:r>
              <a:rPr lang="en-US" i="1" u="sng" dirty="0">
                <a:solidFill>
                  <a:schemeClr val="hlink"/>
                </a:solidFill>
                <a:hlinkClick r:id="rId3"/>
              </a:rPr>
              <a:t> </a:t>
            </a:r>
            <a:endParaRPr lang="en-US" i="1" u="sng"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marR="0" lvl="0" indent="0" algn="l" rtl="0">
              <a:lnSpc>
                <a:spcPct val="100000"/>
              </a:lnSpc>
              <a:spcBef>
                <a:spcPts val="0"/>
              </a:spcBef>
              <a:spcAft>
                <a:spcPts val="0"/>
              </a:spcAft>
              <a:buClr>
                <a:schemeClr val="dk1"/>
              </a:buClr>
              <a:buSzPts val="1200"/>
              <a:buFont typeface="Calibri"/>
              <a:buNone/>
            </a:pPr>
            <a:r>
              <a:rPr lang="en-US" u="sng" dirty="0"/>
              <a:t>1. Online handbook</a:t>
            </a:r>
          </a:p>
          <a:p>
            <a:pPr marL="0" lvl="0" indent="0" algn="l" rtl="0">
              <a:spcBef>
                <a:spcPts val="0"/>
              </a:spcBef>
              <a:spcAft>
                <a:spcPts val="0"/>
              </a:spcAft>
              <a:buNone/>
            </a:pPr>
            <a:r>
              <a:rPr lang="en-US" u="sng" dirty="0"/>
              <a:t>2. The Humanitarian Standards Partnership App </a:t>
            </a:r>
            <a:endParaRPr lang="en-US" dirty="0"/>
          </a:p>
          <a:p>
            <a:pPr marL="0" lvl="0" indent="0" algn="l" rtl="0">
              <a:spcBef>
                <a:spcPts val="0"/>
              </a:spcBef>
              <a:spcAft>
                <a:spcPts val="0"/>
              </a:spcAft>
              <a:buNone/>
            </a:pPr>
            <a:r>
              <a:rPr lang="en-US" dirty="0"/>
              <a:t>– It is the 2</a:t>
            </a:r>
            <a:r>
              <a:rPr lang="en-US" baseline="30000" dirty="0"/>
              <a:t>nd</a:t>
            </a:r>
            <a:r>
              <a:rPr lang="en-US" dirty="0"/>
              <a:t> most popular app on that site after Sphere</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CPMS page:</a:t>
            </a: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u="sng" dirty="0"/>
              <a:t>1. Interactive handbook </a:t>
            </a:r>
            <a:r>
              <a:rPr lang="en-US" dirty="0"/>
              <a:t>– our greatest resource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2. </a:t>
            </a:r>
            <a:r>
              <a:rPr lang="en-US" u="sng" dirty="0"/>
              <a:t>A Summary: </a:t>
            </a:r>
            <a:r>
              <a:rPr lang="en-US" dirty="0"/>
              <a:t>At just 32 pages, it means that it I CPHA topline but can be used to introduce the idea of minimum standards or start child protection discussions with government colleagues or other humanitarians without overwhelming them with the huge handbook.</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t>Alliance website: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PDF</a:t>
            </a:r>
            <a:r>
              <a:rPr lang="en-US" dirty="0"/>
              <a:t> &amp; all materials available can be downloaded if people want to print just portions of the CPMS, on the Alliance 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Introduction to CPMS” Briefing Pack </a:t>
            </a:r>
            <a:r>
              <a:rPr lang="en-US" dirty="0"/>
              <a:t>contains this PPT and facilitation notes, plus the 2 page Introduction handout.</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A gallery of </a:t>
            </a:r>
            <a:r>
              <a:rPr lang="en-US" u="sng" dirty="0"/>
              <a:t>illustrated</a:t>
            </a:r>
            <a:r>
              <a:rPr lang="en-US" dirty="0"/>
              <a:t> Standards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Discover our </a:t>
            </a:r>
            <a:r>
              <a:rPr lang="en-US" sz="1200" u="sng" dirty="0"/>
              <a:t>free CPMS e-course </a:t>
            </a:r>
            <a:r>
              <a:rPr lang="en-US" sz="1200" dirty="0"/>
              <a:t>with a range of modules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Videos on the Alliance </a:t>
            </a:r>
            <a:r>
              <a:rPr lang="en-US" sz="1200" dirty="0" err="1"/>
              <a:t>Youtube</a:t>
            </a:r>
            <a:r>
              <a:rPr lang="en-US" sz="1200" dirty="0"/>
              <a:t> channel</a:t>
            </a:r>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r>
              <a:rPr lang="en-US" dirty="0"/>
              <a:t>ASK: What should our next steps as a team/agency/individual be?</a:t>
            </a:r>
            <a:endParaRPr dirty="0"/>
          </a:p>
          <a:p>
            <a:pPr marL="0" lvl="0" indent="0" algn="l" rtl="0">
              <a:spcBef>
                <a:spcPts val="0"/>
              </a:spcBef>
              <a:spcAft>
                <a:spcPts val="0"/>
              </a:spcAft>
              <a:buNone/>
            </a:pPr>
            <a:r>
              <a:rPr lang="en-US" i="1" dirty="0"/>
              <a:t>(i.e. you might schedule a longer meeting to digest the changes and create a plan; or ask colleagues to present certain new/revised standards and their implications for the </a:t>
            </a:r>
            <a:r>
              <a:rPr lang="en-US" i="1" dirty="0" err="1"/>
              <a:t>programme</a:t>
            </a:r>
            <a:r>
              <a:rPr lang="en-US" i="1" dirty="0"/>
              <a:t>; or set up a training or ask Senior Management for a meeting to discuss accountability to children, </a:t>
            </a:r>
            <a:r>
              <a:rPr lang="en-US" i="1" dirty="0" err="1"/>
              <a:t>etc</a:t>
            </a:r>
            <a:r>
              <a:rPr lang="en-US" i="1" dirty="0"/>
              <a:t>)</a:t>
            </a:r>
            <a:endParaRPr dirty="0"/>
          </a:p>
          <a:p>
            <a:pPr marL="0" lvl="0" indent="0" algn="l" rtl="0">
              <a:spcBef>
                <a:spcPts val="0"/>
              </a:spcBef>
              <a:spcAft>
                <a:spcPts val="0"/>
              </a:spcAft>
              <a:buNone/>
            </a:pPr>
            <a:r>
              <a:rPr lang="en-US" dirty="0"/>
              <a:t> </a:t>
            </a:r>
            <a:endParaRPr i="1" dirty="0"/>
          </a:p>
          <a:p>
            <a:pPr marL="0" marR="0" lvl="0" indent="0" algn="l" rtl="0">
              <a:lnSpc>
                <a:spcPct val="100000"/>
              </a:lnSpc>
              <a:spcBef>
                <a:spcPts val="0"/>
              </a:spcBef>
              <a:spcAft>
                <a:spcPts val="0"/>
              </a:spcAft>
              <a:buClr>
                <a:schemeClr val="dk1"/>
              </a:buClr>
              <a:buSzPts val="1200"/>
              <a:buFont typeface="Calibri"/>
              <a:buNone/>
            </a:pPr>
            <a:r>
              <a:rPr lang="en-US" i="1" dirty="0"/>
              <a:t>[Facilitators - </a:t>
            </a:r>
            <a:r>
              <a:rPr lang="en-US" i="1" u="sng" dirty="0"/>
              <a:t>Printed copies </a:t>
            </a:r>
            <a:r>
              <a:rPr lang="en-US" i="1" dirty="0"/>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marR="0" lvl="0" indent="0" algn="l" rtl="0">
              <a:lnSpc>
                <a:spcPct val="100000"/>
              </a:lnSpc>
              <a:spcBef>
                <a:spcPts val="0"/>
              </a:spcBef>
              <a:spcAft>
                <a:spcPts val="0"/>
              </a:spcAft>
              <a:buClr>
                <a:schemeClr val="dk1"/>
              </a:buClr>
              <a:buSzPts val="1200"/>
              <a:buFont typeface="Calibri"/>
              <a:buNone/>
            </a:pPr>
            <a:r>
              <a:rPr lang="en-US" dirty="0"/>
              <a:t>Thank you so much for coming together and starting to explore the CPMS. I will follow up on the next steps we discussed. And that’s the key – the CPMS is a gift that just keeps on giving every time you open it!</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2342520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517273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3"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0.xml"/><Relationship Id="rId5" Type="http://schemas.openxmlformats.org/officeDocument/2006/relationships/image" Target="../media/image19.jp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3.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2.svg"/><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30.jpeg"/><Relationship Id="rId4" Type="http://schemas.openxmlformats.org/officeDocument/2006/relationships/image" Target="../media/image29.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33.png"/><Relationship Id="rId5" Type="http://schemas.openxmlformats.org/officeDocument/2006/relationships/image" Target="../media/image32.jp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a:normAutofit/>
          </a:bodyPr>
          <a:lstStyle/>
          <a:p>
            <a:pPr algn="ctr"/>
            <a:r>
              <a:rPr lang="en-GB" sz="3200" dirty="0">
                <a:effectLst>
                  <a:outerShdw blurRad="38100" dist="38100" dir="2700000" algn="tl">
                    <a:srgbClr val="000000">
                      <a:alpha val="43137"/>
                    </a:srgbClr>
                  </a:outerShdw>
                </a:effectLst>
              </a:rPr>
              <a:t>SLIDE DECK</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The Minimum Standards for Child Protection in Humanitarian Action </a:t>
            </a:r>
            <a:endParaRPr sz="4800" b="0" dirty="0">
              <a:solidFill>
                <a:schemeClr val="bg1">
                  <a:lumMod val="65000"/>
                </a:schemeClr>
              </a:solidFill>
              <a:latin typeface="Calibri"/>
              <a:cs typeface="Calibri"/>
              <a:sym typeface="Arial"/>
            </a:endParaRPr>
          </a:p>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244311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Aim of the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SzPts val="2800"/>
              <a:buChar char="●"/>
            </a:pPr>
            <a:r>
              <a:rPr lang="en-US" dirty="0">
                <a:solidFill>
                  <a:schemeClr val="bg2"/>
                </a:solidFill>
              </a:rPr>
              <a:t>Benchmark for CPHA.</a:t>
            </a:r>
            <a:endParaRPr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Collaborative, inter-agency tool</a:t>
            </a:r>
            <a:endParaRPr sz="2600"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Links with Core Humanitarian Standard</a:t>
            </a:r>
            <a:endParaRPr sz="2600" dirty="0">
              <a:solidFill>
                <a:schemeClr val="bg2"/>
              </a:solidFill>
            </a:endParaRPr>
          </a:p>
          <a:p>
            <a:pPr marL="228600" lvl="0" indent="-228600" algn="l" rtl="0">
              <a:spcBef>
                <a:spcPts val="0"/>
              </a:spcBef>
              <a:spcAft>
                <a:spcPts val="0"/>
              </a:spcAft>
              <a:buSzPts val="2800"/>
              <a:buChar char="●"/>
            </a:pPr>
            <a:r>
              <a:rPr lang="en-US" sz="2600" dirty="0" err="1">
                <a:solidFill>
                  <a:schemeClr val="bg2"/>
                </a:solidFill>
              </a:rPr>
              <a:t>Contextualisation</a:t>
            </a:r>
            <a:r>
              <a:rPr lang="en-US" sz="2600" dirty="0">
                <a:solidFill>
                  <a:schemeClr val="bg2"/>
                </a:solidFill>
              </a:rPr>
              <a:t> for local ownership</a:t>
            </a:r>
            <a:endParaRPr sz="2600" dirty="0">
              <a:solidFill>
                <a:schemeClr val="bg2"/>
              </a:solidFill>
            </a:endParaRPr>
          </a:p>
          <a:p>
            <a:pPr marL="0" lvl="0" indent="0" algn="l" rtl="0">
              <a:spcBef>
                <a:spcPts val="1000"/>
              </a:spcBef>
              <a:spcAft>
                <a:spcPts val="0"/>
              </a:spcAft>
              <a:buNone/>
            </a:pPr>
            <a:endParaRPr sz="2600" dirty="0">
              <a:solidFill>
                <a:schemeClr val="bg2"/>
              </a:solidFill>
            </a:endParaRPr>
          </a:p>
          <a:p>
            <a:pPr marL="228600" lvl="0" indent="-228600" algn="l" rtl="0">
              <a:spcBef>
                <a:spcPts val="1000"/>
              </a:spcBef>
              <a:spcAft>
                <a:spcPts val="0"/>
              </a:spcAft>
              <a:buSzPts val="2800"/>
              <a:buChar char="●"/>
            </a:pPr>
            <a:r>
              <a:rPr lang="en-US" sz="2600" dirty="0">
                <a:solidFill>
                  <a:schemeClr val="bg2"/>
                </a:solidFill>
              </a:rPr>
              <a:t>Purpose:</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quality and accountability</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impact for children’s protection and well-being</a:t>
            </a:r>
            <a:endParaRPr dirty="0">
              <a:solidFill>
                <a:schemeClr val="bg2"/>
              </a:solidFill>
            </a:endParaRPr>
          </a:p>
          <a:p>
            <a:pPr marL="228600" lvl="0" indent="-50800" algn="l" rtl="0">
              <a:lnSpc>
                <a:spcPct val="90000"/>
              </a:lnSpc>
              <a:spcBef>
                <a:spcPts val="1000"/>
              </a:spcBef>
              <a:spcAft>
                <a:spcPts val="0"/>
              </a:spcAft>
              <a:buClr>
                <a:schemeClr val="accent1"/>
              </a:buClr>
              <a:buSzPts val="2800"/>
              <a:buNone/>
            </a:pPr>
            <a:endParaRPr dirty="0">
              <a:solidFill>
                <a:schemeClr val="bg2"/>
              </a:solidFill>
            </a:endParaRPr>
          </a:p>
        </p:txBody>
      </p:sp>
      <p:pic>
        <p:nvPicPr>
          <p:cNvPr id="262" name="Google Shape;262;p5" descr="Screen Shot 2019-10-07 at 9.06.56 PM.png"/>
          <p:cNvPicPr preferRelativeResize="0"/>
          <p:nvPr/>
        </p:nvPicPr>
        <p:blipFill rotWithShape="1">
          <a:blip r:embed="rId3">
            <a:alphaModFix/>
          </a:blip>
          <a:srcRect/>
          <a:stretch/>
        </p:blipFill>
        <p:spPr>
          <a:xfrm>
            <a:off x="769062" y="2055813"/>
            <a:ext cx="2198523" cy="3053297"/>
          </a:xfrm>
          <a:prstGeom prst="rect">
            <a:avLst/>
          </a:prstGeom>
          <a:noFill/>
          <a:ln>
            <a:noFill/>
          </a:ln>
        </p:spPr>
      </p:pic>
      <p:pic>
        <p:nvPicPr>
          <p:cNvPr id="263" name="Google Shape;263;p5"/>
          <p:cNvPicPr preferRelativeResize="0"/>
          <p:nvPr/>
        </p:nvPicPr>
        <p:blipFill>
          <a:blip r:embed="rId4">
            <a:alphaModFix/>
          </a:blip>
          <a:stretch>
            <a:fillRect/>
          </a:stretch>
        </p:blipFill>
        <p:spPr>
          <a:xfrm>
            <a:off x="10210800" y="0"/>
            <a:ext cx="1981200" cy="1771650"/>
          </a:xfrm>
          <a:prstGeom prst="rect">
            <a:avLst/>
          </a:prstGeom>
          <a:noFill/>
          <a:ln>
            <a:noFill/>
          </a:ln>
        </p:spPr>
      </p:pic>
      <p:pic>
        <p:nvPicPr>
          <p:cNvPr id="264" name="Google Shape;264;p5"/>
          <p:cNvPicPr preferRelativeResize="0"/>
          <p:nvPr/>
        </p:nvPicPr>
        <p:blipFill>
          <a:blip r:embed="rId5">
            <a:alphaModFix/>
          </a:blip>
          <a:stretch>
            <a:fillRect/>
          </a:stretch>
        </p:blipFill>
        <p:spPr>
          <a:xfrm>
            <a:off x="4127088" y="4761996"/>
            <a:ext cx="7057055" cy="87999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0">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0">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Google Shape;287;p8" descr="Screen Shot 2019-10-07 at 9.08.18 PM.png"/>
          <p:cNvPicPr preferRelativeResize="0"/>
          <p:nvPr/>
        </p:nvPicPr>
        <p:blipFill rotWithShape="1">
          <a:blip r:embed="rId3">
            <a:alphaModFix/>
          </a:blip>
          <a:srcRect/>
          <a:stretch/>
        </p:blipFill>
        <p:spPr>
          <a:xfrm>
            <a:off x="3264136" y="0"/>
            <a:ext cx="8927863" cy="6858000"/>
          </a:xfrm>
          <a:prstGeom prst="rect">
            <a:avLst/>
          </a:prstGeom>
          <a:noFill/>
          <a:ln>
            <a:noFill/>
          </a:ln>
        </p:spPr>
      </p:pic>
      <p:sp>
        <p:nvSpPr>
          <p:cNvPr id="9" name="ZoneTexte 8">
            <a:extLst>
              <a:ext uri="{FF2B5EF4-FFF2-40B4-BE49-F238E27FC236}">
                <a16:creationId xmlns:a16="http://schemas.microsoft.com/office/drawing/2014/main" id="{11BEFA5A-6FE6-48C3-836E-CBB252B9C174}"/>
              </a:ext>
            </a:extLst>
          </p:cNvPr>
          <p:cNvSpPr txBox="1"/>
          <p:nvPr/>
        </p:nvSpPr>
        <p:spPr>
          <a:xfrm>
            <a:off x="628160" y="1072633"/>
            <a:ext cx="6098720" cy="707886"/>
          </a:xfrm>
          <a:prstGeom prst="rect">
            <a:avLst/>
          </a:prstGeom>
          <a:noFill/>
        </p:spPr>
        <p:txBody>
          <a:bodyPr wrap="square">
            <a:spAutoFit/>
          </a:bodyPr>
          <a:lstStyle/>
          <a:p>
            <a:r>
              <a:rPr lang="en-US" sz="4000" dirty="0"/>
              <a:t>Overview</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7770169" y="1373473"/>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xfrm>
            <a:off x="604434" y="365125"/>
            <a:ext cx="1004290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General introduction to Standard 14</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882865" y="1558543"/>
            <a:ext cx="10388109" cy="4351338"/>
          </a:xfrm>
          <a:prstGeom prst="rect">
            <a:avLst/>
          </a:prstGeom>
          <a:noFill/>
          <a:ln>
            <a:noFill/>
          </a:ln>
        </p:spPr>
        <p:txBody>
          <a:bodyPr spcFirstLastPara="1" wrap="square" lIns="91425" tIns="45700" rIns="91425" bIns="45700" anchor="t" anchorCtr="0">
            <a:normAutofit fontScale="77500" lnSpcReduction="20000"/>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US" dirty="0"/>
              <a:t>Key strategies, approaches and interventions </a:t>
            </a:r>
          </a:p>
          <a:p>
            <a:r>
              <a:rPr lang="en-US" dirty="0"/>
              <a:t>Prevention and response to child protection risks</a:t>
            </a:r>
          </a:p>
          <a:p>
            <a:endParaRPr lang="en-US" dirty="0"/>
          </a:p>
          <a:p>
            <a:pPr marL="342900" lvl="1" indent="-342900">
              <a:buFont typeface="Arial" panose="020B0604020202020204" pitchFamily="34" charset="0"/>
              <a:buChar char="•"/>
            </a:pPr>
            <a:r>
              <a:rPr lang="en-US" sz="2800" dirty="0"/>
              <a:t>Flexible programming </a:t>
            </a:r>
            <a:endParaRPr lang="en-GB" sz="2800" dirty="0"/>
          </a:p>
          <a:p>
            <a:pPr marL="342900" lvl="1" indent="-342900">
              <a:buFont typeface="Arial" panose="020B0604020202020204" pitchFamily="34" charset="0"/>
              <a:buChar char="•"/>
            </a:pPr>
            <a:r>
              <a:rPr lang="en-GB" sz="2800" dirty="0"/>
              <a:t>Incorporate a systems approach </a:t>
            </a:r>
          </a:p>
          <a:p>
            <a:pPr marL="0" lvl="1" indent="0">
              <a:buNone/>
            </a:pPr>
            <a:endParaRPr lang="en-GB" sz="2800" dirty="0"/>
          </a:p>
          <a:p>
            <a:pPr marL="342900" lvl="1" indent="-342900">
              <a:buFont typeface="Arial" panose="020B0604020202020204" pitchFamily="34" charset="0"/>
              <a:buChar char="•"/>
            </a:pPr>
            <a:r>
              <a:rPr lang="en-GB" sz="2800" dirty="0"/>
              <a:t>Address all levels of the socio-ecological model</a:t>
            </a:r>
          </a:p>
          <a:p>
            <a:pPr marL="342900" lvl="1" indent="-342900">
              <a:buFont typeface="Arial" panose="020B0604020202020204" pitchFamily="34" charset="0"/>
              <a:buChar char="•"/>
            </a:pPr>
            <a:endParaRPr lang="en-GB" sz="2800" dirty="0"/>
          </a:p>
          <a:p>
            <a:endParaRPr lang="en-GB" dirty="0"/>
          </a:p>
          <a:p>
            <a:pPr lvl="1"/>
            <a:r>
              <a:rPr lang="en-GB" sz="2800" b="1" dirty="0">
                <a:sym typeface="Wingdings" pitchFamily="2" charset="2"/>
              </a:rPr>
              <a:t>Contextualization </a:t>
            </a:r>
          </a:p>
          <a:p>
            <a:pPr lvl="1"/>
            <a:r>
              <a:rPr lang="en-GB" sz="2800" b="1" dirty="0">
                <a:sym typeface="Wingdings" pitchFamily="2" charset="2"/>
              </a:rPr>
              <a:t>Evolution over time  </a:t>
            </a:r>
            <a:endParaRPr lang="en-US" sz="2800" b="1" dirty="0"/>
          </a:p>
          <a:p>
            <a:endParaRPr lang="en-US" dirty="0"/>
          </a:p>
          <a:p>
            <a:pPr marL="50800" indent="0">
              <a:buNone/>
            </a:pPr>
            <a:r>
              <a:rPr lang="en-US" dirty="0"/>
              <a:t> </a:t>
            </a:r>
            <a:endParaRPr lang="en-US" dirty="0">
              <a:solidFill>
                <a:schemeClr val="bg2"/>
              </a:solidFill>
              <a:latin typeface="Helvetica Neue" panose="020B0604020202020204" charset="0"/>
            </a:endParaRPr>
          </a:p>
        </p:txBody>
      </p:sp>
      <p:pic>
        <p:nvPicPr>
          <p:cNvPr id="7" name="Image 6">
            <a:extLst>
              <a:ext uri="{FF2B5EF4-FFF2-40B4-BE49-F238E27FC236}">
                <a16:creationId xmlns:a16="http://schemas.microsoft.com/office/drawing/2014/main" id="{E09A4078-D566-4A3B-84CB-7EC7BFF0F01C}"/>
              </a:ext>
            </a:extLst>
          </p:cNvPr>
          <p:cNvPicPr>
            <a:picLocks noChangeAspect="1"/>
          </p:cNvPicPr>
          <p:nvPr/>
        </p:nvPicPr>
        <p:blipFill rotWithShape="1">
          <a:blip r:embed="rId3"/>
          <a:srcRect t="1833" r="3262"/>
          <a:stretch/>
        </p:blipFill>
        <p:spPr>
          <a:xfrm>
            <a:off x="10930715" y="5655669"/>
            <a:ext cx="1261285" cy="1202331"/>
          </a:xfrm>
          <a:prstGeom prst="rect">
            <a:avLst/>
          </a:prstGeom>
        </p:spPr>
      </p:pic>
      <p:pic>
        <p:nvPicPr>
          <p:cNvPr id="8" name="Picture 4" descr="Icon&#10;&#10;Description automatically generated">
            <a:extLst>
              <a:ext uri="{FF2B5EF4-FFF2-40B4-BE49-F238E27FC236}">
                <a16:creationId xmlns:a16="http://schemas.microsoft.com/office/drawing/2014/main" id="{A7236084-20AB-42C3-AB95-DB96ACF3D7BD}"/>
              </a:ext>
            </a:extLst>
          </p:cNvPr>
          <p:cNvPicPr>
            <a:picLocks noChangeAspect="1"/>
          </p:cNvPicPr>
          <p:nvPr/>
        </p:nvPicPr>
        <p:blipFill>
          <a:blip r:embed="rId4"/>
          <a:stretch>
            <a:fillRect/>
          </a:stretch>
        </p:blipFill>
        <p:spPr>
          <a:xfrm flipH="1">
            <a:off x="5029545" y="5559707"/>
            <a:ext cx="880195" cy="961132"/>
          </a:xfrm>
          <a:prstGeom prst="rect">
            <a:avLst/>
          </a:prstGeom>
        </p:spPr>
      </p:pic>
      <p:pic>
        <p:nvPicPr>
          <p:cNvPr id="9" name="Google Shape;405;p19" descr="Macintosh HD:Users:hannah1:Dropbox:Editing CPMS 2019:Artwork:Standard art work:St.14 Socio-ecological model:Draft 2:Socio-ecological model 1.pdf">
            <a:extLst>
              <a:ext uri="{FF2B5EF4-FFF2-40B4-BE49-F238E27FC236}">
                <a16:creationId xmlns:a16="http://schemas.microsoft.com/office/drawing/2014/main" id="{5E5C34D5-F6A1-4D59-88C6-D813BBE20BE2}"/>
              </a:ext>
            </a:extLst>
          </p:cNvPr>
          <p:cNvPicPr preferRelativeResize="0"/>
          <p:nvPr/>
        </p:nvPicPr>
        <p:blipFill rotWithShape="1">
          <a:blip r:embed="rId5">
            <a:alphaModFix/>
          </a:blip>
          <a:srcRect l="8548" r="9543" b="12950"/>
          <a:stretch/>
        </p:blipFill>
        <p:spPr>
          <a:xfrm>
            <a:off x="7815532" y="2506297"/>
            <a:ext cx="3996381" cy="2809456"/>
          </a:xfrm>
          <a:prstGeom prst="rect">
            <a:avLst/>
          </a:prstGeom>
          <a:noFill/>
          <a:ln>
            <a:noFill/>
          </a:ln>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52422" y="1353592"/>
            <a:ext cx="6076521" cy="3381667"/>
          </a:xfrm>
        </p:spPr>
        <p:txBody>
          <a:bodyPr>
            <a:normAutofit/>
          </a:bodyPr>
          <a:lstStyle/>
          <a:p>
            <a:pPr marL="50800" indent="0" algn="ctr">
              <a:buNone/>
            </a:pPr>
            <a:r>
              <a:rPr lang="en-US" sz="2400" dirty="0">
                <a:solidFill>
                  <a:schemeClr val="bg2"/>
                </a:solidFill>
              </a:rPr>
              <a:t>“</a:t>
            </a:r>
            <a:r>
              <a:rPr lang="en-US" sz="2400" dirty="0"/>
              <a:t>Children, families, communities and societies are supported to protect and care for children.”</a:t>
            </a:r>
            <a:endParaRPr lang="fr-FR" sz="2400" dirty="0">
              <a:solidFill>
                <a:schemeClr val="bg2"/>
              </a:solidFill>
            </a:endParaRPr>
          </a:p>
        </p:txBody>
      </p:sp>
      <p:pic>
        <p:nvPicPr>
          <p:cNvPr id="20" name="Google Shape;262;p5" descr="Screen Shot 2019-10-07 at 9.06.56 PM.png">
            <a:extLst>
              <a:ext uri="{FF2B5EF4-FFF2-40B4-BE49-F238E27FC236}">
                <a16:creationId xmlns:a16="http://schemas.microsoft.com/office/drawing/2014/main" id="{DBA10840-C039-4152-B6CF-7040050BF9F2}"/>
              </a:ext>
            </a:extLst>
          </p:cNvPr>
          <p:cNvPicPr preferRelativeResize="0"/>
          <p:nvPr/>
        </p:nvPicPr>
        <p:blipFill rotWithShape="1">
          <a:blip r:embed="rId3">
            <a:alphaModFix/>
          </a:blip>
          <a:srcRect/>
          <a:stretch/>
        </p:blipFill>
        <p:spPr>
          <a:xfrm>
            <a:off x="2541357" y="2895048"/>
            <a:ext cx="1498650" cy="1748091"/>
          </a:xfrm>
          <a:prstGeom prst="rect">
            <a:avLst/>
          </a:prstGeom>
          <a:noFill/>
          <a:ln>
            <a:noFill/>
          </a:ln>
        </p:spPr>
      </p:pic>
      <p:sp>
        <p:nvSpPr>
          <p:cNvPr id="15" name="ZoneTexte 14">
            <a:extLst>
              <a:ext uri="{FF2B5EF4-FFF2-40B4-BE49-F238E27FC236}">
                <a16:creationId xmlns:a16="http://schemas.microsoft.com/office/drawing/2014/main" id="{61C58B18-FF9B-4A0B-B6DA-68B677C0C157}"/>
              </a:ext>
            </a:extLst>
          </p:cNvPr>
          <p:cNvSpPr txBox="1"/>
          <p:nvPr/>
        </p:nvSpPr>
        <p:spPr>
          <a:xfrm>
            <a:off x="781109" y="5238671"/>
            <a:ext cx="4322432" cy="830997"/>
          </a:xfrm>
          <a:prstGeom prst="rect">
            <a:avLst/>
          </a:prstGeom>
          <a:noFill/>
        </p:spPr>
        <p:txBody>
          <a:bodyPr wrap="square">
            <a:spAutoFit/>
          </a:bodyPr>
          <a:lstStyle/>
          <a:p>
            <a:pPr algn="r"/>
            <a:r>
              <a:rPr lang="en-US" sz="2400" dirty="0">
                <a:latin typeface="Ink Free" panose="03080402000500000000" pitchFamily="66" charset="0"/>
              </a:rPr>
              <a:t>What are the 7 INSPIRE strategies? </a:t>
            </a:r>
          </a:p>
        </p:txBody>
      </p:sp>
      <p:grpSp>
        <p:nvGrpSpPr>
          <p:cNvPr id="16" name="Groupe 15">
            <a:extLst>
              <a:ext uri="{FF2B5EF4-FFF2-40B4-BE49-F238E27FC236}">
                <a16:creationId xmlns:a16="http://schemas.microsoft.com/office/drawing/2014/main" id="{52846973-A145-4B44-A007-C5E4A274A545}"/>
              </a:ext>
            </a:extLst>
          </p:cNvPr>
          <p:cNvGrpSpPr/>
          <p:nvPr/>
        </p:nvGrpSpPr>
        <p:grpSpPr>
          <a:xfrm>
            <a:off x="5216398" y="5557366"/>
            <a:ext cx="979340" cy="1040548"/>
            <a:chOff x="10883591" y="5571442"/>
            <a:chExt cx="979340" cy="1040548"/>
          </a:xfrm>
        </p:grpSpPr>
        <p:pic>
          <p:nvPicPr>
            <p:cNvPr id="17" name="Image 16">
              <a:extLst>
                <a:ext uri="{FF2B5EF4-FFF2-40B4-BE49-F238E27FC236}">
                  <a16:creationId xmlns:a16="http://schemas.microsoft.com/office/drawing/2014/main" id="{AF6FA539-4A69-41DA-9000-E6292C4EABC7}"/>
                </a:ext>
              </a:extLst>
            </p:cNvPr>
            <p:cNvPicPr>
              <a:picLocks noChangeAspect="1"/>
            </p:cNvPicPr>
            <p:nvPr/>
          </p:nvPicPr>
          <p:blipFill>
            <a:blip r:embed="rId4"/>
            <a:stretch>
              <a:fillRect/>
            </a:stretch>
          </p:blipFill>
          <p:spPr>
            <a:xfrm>
              <a:off x="10883591" y="5571442"/>
              <a:ext cx="979340" cy="1040548"/>
            </a:xfrm>
            <a:prstGeom prst="rect">
              <a:avLst/>
            </a:prstGeom>
          </p:spPr>
        </p:pic>
        <p:pic>
          <p:nvPicPr>
            <p:cNvPr id="18" name="Graphique 17" descr="Point d’interrogation">
              <a:extLst>
                <a:ext uri="{FF2B5EF4-FFF2-40B4-BE49-F238E27FC236}">
                  <a16:creationId xmlns:a16="http://schemas.microsoft.com/office/drawing/2014/main" id="{8C0B55E0-C562-46ED-AD3F-6BDD5503485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005748" y="5727562"/>
              <a:ext cx="735026" cy="735026"/>
            </a:xfrm>
            <a:prstGeom prst="rect">
              <a:avLst/>
            </a:prstGeom>
          </p:spPr>
        </p:pic>
      </p:grpSp>
      <p:pic>
        <p:nvPicPr>
          <p:cNvPr id="4" name="Image 3">
            <a:extLst>
              <a:ext uri="{FF2B5EF4-FFF2-40B4-BE49-F238E27FC236}">
                <a16:creationId xmlns:a16="http://schemas.microsoft.com/office/drawing/2014/main" id="{76E8102B-6D76-4F57-9FC2-972A7CD3C680}"/>
              </a:ext>
            </a:extLst>
          </p:cNvPr>
          <p:cNvPicPr>
            <a:picLocks noChangeAspect="1"/>
          </p:cNvPicPr>
          <p:nvPr/>
        </p:nvPicPr>
        <p:blipFill>
          <a:blip r:embed="rId7"/>
          <a:stretch>
            <a:fillRect/>
          </a:stretch>
        </p:blipFill>
        <p:spPr>
          <a:xfrm>
            <a:off x="1740341" y="479547"/>
            <a:ext cx="2492476" cy="629092"/>
          </a:xfrm>
          <a:prstGeom prst="rect">
            <a:avLst/>
          </a:prstGeom>
        </p:spPr>
      </p:pic>
      <p:pic>
        <p:nvPicPr>
          <p:cNvPr id="6" name="Image 5">
            <a:extLst>
              <a:ext uri="{FF2B5EF4-FFF2-40B4-BE49-F238E27FC236}">
                <a16:creationId xmlns:a16="http://schemas.microsoft.com/office/drawing/2014/main" id="{DD92B7BF-5874-41AF-A7A7-C18C4A842352}"/>
              </a:ext>
            </a:extLst>
          </p:cNvPr>
          <p:cNvPicPr>
            <a:picLocks noChangeAspect="1"/>
          </p:cNvPicPr>
          <p:nvPr/>
        </p:nvPicPr>
        <p:blipFill>
          <a:blip r:embed="rId8"/>
          <a:stretch>
            <a:fillRect/>
          </a:stretch>
        </p:blipFill>
        <p:spPr>
          <a:xfrm>
            <a:off x="544812" y="3429000"/>
            <a:ext cx="653265" cy="3016311"/>
          </a:xfrm>
          <a:prstGeom prst="rect">
            <a:avLst/>
          </a:prstGeom>
        </p:spPr>
      </p:pic>
      <p:sp>
        <p:nvSpPr>
          <p:cNvPr id="21" name="Espace réservé du contenu 3">
            <a:extLst>
              <a:ext uri="{FF2B5EF4-FFF2-40B4-BE49-F238E27FC236}">
                <a16:creationId xmlns:a16="http://schemas.microsoft.com/office/drawing/2014/main" id="{B26FEA30-FD37-4055-ADFD-96A8F41929F2}"/>
              </a:ext>
            </a:extLst>
          </p:cNvPr>
          <p:cNvSpPr>
            <a:spLocks noGrp="1"/>
          </p:cNvSpPr>
          <p:nvPr>
            <p:ph sz="half" idx="2"/>
          </p:nvPr>
        </p:nvSpPr>
        <p:spPr>
          <a:xfrm>
            <a:off x="6610052" y="2559590"/>
            <a:ext cx="5181600" cy="3144807"/>
          </a:xfrm>
        </p:spPr>
        <p:txBody>
          <a:bodyPr/>
          <a:lstStyle/>
          <a:p>
            <a:r>
              <a:rPr lang="fr-FR" dirty="0" err="1"/>
              <a:t>Children</a:t>
            </a:r>
            <a:endParaRPr lang="fr-FR" dirty="0"/>
          </a:p>
          <a:p>
            <a:r>
              <a:rPr lang="fr-FR" dirty="0" err="1"/>
              <a:t>Families</a:t>
            </a:r>
            <a:endParaRPr lang="fr-FR" dirty="0"/>
          </a:p>
          <a:p>
            <a:r>
              <a:rPr lang="fr-FR" dirty="0" err="1"/>
              <a:t>Communities</a:t>
            </a:r>
            <a:r>
              <a:rPr lang="fr-FR" dirty="0"/>
              <a:t> </a:t>
            </a:r>
            <a:endParaRPr lang="fr-FR" dirty="0">
              <a:solidFill>
                <a:srgbClr val="1690BF"/>
              </a:solidFill>
            </a:endParaRPr>
          </a:p>
          <a:p>
            <a:r>
              <a:rPr lang="fr-FR" dirty="0"/>
              <a:t>Social, </a:t>
            </a:r>
            <a:r>
              <a:rPr lang="fr-FR" dirty="0" err="1"/>
              <a:t>political</a:t>
            </a:r>
            <a:r>
              <a:rPr lang="fr-FR" dirty="0"/>
              <a:t> and cultural </a:t>
            </a:r>
            <a:r>
              <a:rPr lang="fr-FR" dirty="0" err="1"/>
              <a:t>environments</a:t>
            </a:r>
            <a:r>
              <a:rPr lang="fr-FR" dirty="0"/>
              <a:t>, </a:t>
            </a:r>
            <a:r>
              <a:rPr lang="fr-FR" dirty="0" err="1"/>
              <a:t>including</a:t>
            </a:r>
            <a:r>
              <a:rPr lang="fr-FR" dirty="0"/>
              <a:t> cultural </a:t>
            </a:r>
            <a:r>
              <a:rPr lang="fr-FR" dirty="0" err="1"/>
              <a:t>norms</a:t>
            </a:r>
            <a:endParaRPr lang="fr-FR" b="1" dirty="0">
              <a:solidFill>
                <a:srgbClr val="1690BF"/>
              </a:solidFill>
              <a:effectLst/>
            </a:endParaRPr>
          </a:p>
          <a:p>
            <a:endParaRPr lang="fr-FR" dirty="0"/>
          </a:p>
        </p:txBody>
      </p:sp>
      <p:sp>
        <p:nvSpPr>
          <p:cNvPr id="22" name="Titre 1">
            <a:extLst>
              <a:ext uri="{FF2B5EF4-FFF2-40B4-BE49-F238E27FC236}">
                <a16:creationId xmlns:a16="http://schemas.microsoft.com/office/drawing/2014/main" id="{9092BCA3-61B2-4540-B551-7F4EF8C7F187}"/>
              </a:ext>
            </a:extLst>
          </p:cNvPr>
          <p:cNvSpPr txBox="1">
            <a:spLocks/>
          </p:cNvSpPr>
          <p:nvPr/>
        </p:nvSpPr>
        <p:spPr>
          <a:xfrm>
            <a:off x="7075337" y="1530041"/>
            <a:ext cx="3974432"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Helvetica Neue"/>
              <a:buNone/>
              <a:defRPr sz="4400" b="1" i="0" u="none" strike="noStrike" cap="none">
                <a:solidFill>
                  <a:srgbClr val="415E7C"/>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fr-FR" dirty="0">
                <a:solidFill>
                  <a:srgbClr val="0070C0"/>
                </a:solidFill>
              </a:rPr>
              <a:t>Levels…</a:t>
            </a:r>
          </a:p>
        </p:txBody>
      </p:sp>
      <p:pic>
        <p:nvPicPr>
          <p:cNvPr id="3" name="Image 2">
            <a:extLst>
              <a:ext uri="{FF2B5EF4-FFF2-40B4-BE49-F238E27FC236}">
                <a16:creationId xmlns:a16="http://schemas.microsoft.com/office/drawing/2014/main" id="{CDBDAA5B-3C54-4443-8B50-B9D2A7EADE73}"/>
              </a:ext>
            </a:extLst>
          </p:cNvPr>
          <p:cNvPicPr>
            <a:picLocks noChangeAspect="1"/>
          </p:cNvPicPr>
          <p:nvPr/>
        </p:nvPicPr>
        <p:blipFill>
          <a:blip r:embed="rId9"/>
          <a:stretch>
            <a:fillRect/>
          </a:stretch>
        </p:blipFill>
        <p:spPr>
          <a:xfrm>
            <a:off x="9317253" y="2559590"/>
            <a:ext cx="774079" cy="830997"/>
          </a:xfrm>
          <a:prstGeom prst="rect">
            <a:avLst/>
          </a:prstGeom>
        </p:spPr>
      </p:pic>
      <p:sp>
        <p:nvSpPr>
          <p:cNvPr id="13" name="ZoneTexte 12">
            <a:extLst>
              <a:ext uri="{FF2B5EF4-FFF2-40B4-BE49-F238E27FC236}">
                <a16:creationId xmlns:a16="http://schemas.microsoft.com/office/drawing/2014/main" id="{42C92E76-7920-4380-B518-45BCD988A9A1}"/>
              </a:ext>
            </a:extLst>
          </p:cNvPr>
          <p:cNvSpPr txBox="1"/>
          <p:nvPr/>
        </p:nvSpPr>
        <p:spPr>
          <a:xfrm>
            <a:off x="6328943" y="5873654"/>
            <a:ext cx="4322432" cy="830997"/>
          </a:xfrm>
          <a:prstGeom prst="rect">
            <a:avLst/>
          </a:prstGeom>
          <a:noFill/>
        </p:spPr>
        <p:txBody>
          <a:bodyPr wrap="square">
            <a:spAutoFit/>
          </a:bodyPr>
          <a:lstStyle/>
          <a:p>
            <a:r>
              <a:rPr lang="en-US" sz="2400" dirty="0">
                <a:latin typeface="Ink Free" panose="03080402000500000000" pitchFamily="66" charset="0"/>
              </a:rPr>
              <a:t>What, in your country, would be part of each level?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5" grpId="0"/>
      <p:bldP spid="21" grpId="0" build="p"/>
      <p:bldP spid="2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A38CFC-3BF5-40EC-906A-1561C90A023A}"/>
              </a:ext>
            </a:extLst>
          </p:cNvPr>
          <p:cNvSpPr>
            <a:spLocks noGrp="1"/>
          </p:cNvSpPr>
          <p:nvPr>
            <p:ph type="title"/>
          </p:nvPr>
        </p:nvSpPr>
        <p:spPr/>
        <p:txBody>
          <a:bodyPr/>
          <a:lstStyle/>
          <a:p>
            <a:r>
              <a:rPr lang="fr-FR" dirty="0"/>
              <a:t>‘Socio-</a:t>
            </a:r>
            <a:r>
              <a:rPr lang="fr-FR" dirty="0" err="1"/>
              <a:t>ecological</a:t>
            </a:r>
            <a:r>
              <a:rPr lang="fr-FR" dirty="0"/>
              <a:t>’ </a:t>
            </a:r>
            <a:r>
              <a:rPr lang="fr-FR" dirty="0" err="1"/>
              <a:t>approach</a:t>
            </a:r>
            <a:endParaRPr lang="fr-FR" dirty="0"/>
          </a:p>
        </p:txBody>
      </p:sp>
      <p:sp>
        <p:nvSpPr>
          <p:cNvPr id="3" name="Espace réservé du contenu 2">
            <a:extLst>
              <a:ext uri="{FF2B5EF4-FFF2-40B4-BE49-F238E27FC236}">
                <a16:creationId xmlns:a16="http://schemas.microsoft.com/office/drawing/2014/main" id="{6DB9FA6A-DF88-4B2C-B524-B3ED5FD1790D}"/>
              </a:ext>
            </a:extLst>
          </p:cNvPr>
          <p:cNvSpPr>
            <a:spLocks noGrp="1"/>
          </p:cNvSpPr>
          <p:nvPr>
            <p:ph sz="half" idx="1"/>
          </p:nvPr>
        </p:nvSpPr>
        <p:spPr/>
        <p:txBody>
          <a:bodyPr/>
          <a:lstStyle/>
          <a:p>
            <a:pPr algn="l"/>
            <a:r>
              <a:rPr lang="fr-FR" b="1" dirty="0" err="1"/>
              <a:t>What</a:t>
            </a:r>
            <a:r>
              <a:rPr lang="fr-FR" b="1" dirty="0"/>
              <a:t> </a:t>
            </a:r>
            <a:r>
              <a:rPr lang="fr-FR" b="1" dirty="0" err="1"/>
              <a:t>does</a:t>
            </a:r>
            <a:r>
              <a:rPr lang="fr-FR" b="1" dirty="0"/>
              <a:t> </a:t>
            </a:r>
            <a:r>
              <a:rPr lang="fr-FR" b="1" dirty="0" err="1"/>
              <a:t>it</a:t>
            </a:r>
            <a:r>
              <a:rPr lang="fr-FR" b="1" dirty="0"/>
              <a:t> </a:t>
            </a:r>
            <a:r>
              <a:rPr lang="fr-FR" b="1" dirty="0" err="1"/>
              <a:t>mean</a:t>
            </a:r>
            <a:r>
              <a:rPr lang="fr-FR" b="1" dirty="0"/>
              <a:t>?</a:t>
            </a:r>
          </a:p>
          <a:p>
            <a:pPr marL="50800" indent="0" algn="l">
              <a:buNone/>
            </a:pPr>
            <a:r>
              <a:rPr lang="fr-FR" dirty="0">
                <a:solidFill>
                  <a:schemeClr val="tx1"/>
                </a:solidFill>
              </a:rPr>
              <a:t>-&gt; </a:t>
            </a:r>
            <a:r>
              <a:rPr lang="en-US" sz="2800" b="0" i="0" u="none" strike="noStrike" baseline="0" dirty="0">
                <a:solidFill>
                  <a:schemeClr val="tx1"/>
                </a:solidFill>
                <a:latin typeface="HelveticaNeue-Light-Identity-H"/>
              </a:rPr>
              <a:t>designing integrated approaches </a:t>
            </a:r>
          </a:p>
          <a:p>
            <a:pPr marL="50800" indent="0" algn="l">
              <a:buNone/>
            </a:pPr>
            <a:r>
              <a:rPr lang="fr-FR" dirty="0">
                <a:solidFill>
                  <a:schemeClr val="tx1"/>
                </a:solidFill>
              </a:rPr>
              <a:t>-&gt; </a:t>
            </a:r>
            <a:r>
              <a:rPr lang="en-US" sz="2800" b="0" i="0" u="none" strike="noStrike" baseline="0" dirty="0">
                <a:solidFill>
                  <a:schemeClr val="tx1"/>
                </a:solidFill>
                <a:latin typeface="HelveticaNeue-Light-Identity-H"/>
              </a:rPr>
              <a:t>partnership with children, families, communities and societies</a:t>
            </a:r>
          </a:p>
          <a:p>
            <a:pPr marL="50800" indent="0" algn="l">
              <a:buNone/>
            </a:pPr>
            <a:r>
              <a:rPr lang="fr-FR" dirty="0">
                <a:solidFill>
                  <a:schemeClr val="tx1"/>
                </a:solidFill>
              </a:rPr>
              <a:t>-&gt;</a:t>
            </a:r>
            <a:r>
              <a:rPr lang="en-US" dirty="0">
                <a:solidFill>
                  <a:schemeClr val="tx1"/>
                </a:solidFill>
                <a:latin typeface="HelveticaNeue-Light-Identity-H"/>
              </a:rPr>
              <a:t> actions that address all 4 levels</a:t>
            </a:r>
            <a:endParaRPr lang="fr-FR" dirty="0">
              <a:solidFill>
                <a:schemeClr val="tx1"/>
              </a:solidFill>
            </a:endParaRPr>
          </a:p>
        </p:txBody>
      </p:sp>
      <p:pic>
        <p:nvPicPr>
          <p:cNvPr id="10" name="Image 9">
            <a:extLst>
              <a:ext uri="{FF2B5EF4-FFF2-40B4-BE49-F238E27FC236}">
                <a16:creationId xmlns:a16="http://schemas.microsoft.com/office/drawing/2014/main" id="{BC8A0FF9-60F0-4475-A990-E4FDCB11EF46}"/>
              </a:ext>
            </a:extLst>
          </p:cNvPr>
          <p:cNvPicPr>
            <a:picLocks noChangeAspect="1"/>
          </p:cNvPicPr>
          <p:nvPr/>
        </p:nvPicPr>
        <p:blipFill>
          <a:blip r:embed="rId3"/>
          <a:stretch>
            <a:fillRect/>
          </a:stretch>
        </p:blipFill>
        <p:spPr>
          <a:xfrm>
            <a:off x="6579746" y="2637832"/>
            <a:ext cx="2540390" cy="2338451"/>
          </a:xfrm>
          <a:prstGeom prst="rect">
            <a:avLst/>
          </a:prstGeom>
        </p:spPr>
      </p:pic>
      <p:pic>
        <p:nvPicPr>
          <p:cNvPr id="14" name="Image 13">
            <a:extLst>
              <a:ext uri="{FF2B5EF4-FFF2-40B4-BE49-F238E27FC236}">
                <a16:creationId xmlns:a16="http://schemas.microsoft.com/office/drawing/2014/main" id="{0CECC44D-4CC1-4161-8DBB-1DAC95444672}"/>
              </a:ext>
            </a:extLst>
          </p:cNvPr>
          <p:cNvPicPr>
            <a:picLocks noChangeAspect="1"/>
          </p:cNvPicPr>
          <p:nvPr/>
        </p:nvPicPr>
        <p:blipFill>
          <a:blip r:embed="rId4"/>
          <a:stretch>
            <a:fillRect/>
          </a:stretch>
        </p:blipFill>
        <p:spPr>
          <a:xfrm rot="16200000">
            <a:off x="9793702" y="2686995"/>
            <a:ext cx="1944155" cy="2171394"/>
          </a:xfrm>
          <a:prstGeom prst="rect">
            <a:avLst/>
          </a:prstGeom>
        </p:spPr>
      </p:pic>
      <p:grpSp>
        <p:nvGrpSpPr>
          <p:cNvPr id="11" name="Groupe 10">
            <a:extLst>
              <a:ext uri="{FF2B5EF4-FFF2-40B4-BE49-F238E27FC236}">
                <a16:creationId xmlns:a16="http://schemas.microsoft.com/office/drawing/2014/main" id="{A5D6DD64-FEE5-4EB6-9987-C11AC41F304B}"/>
              </a:ext>
            </a:extLst>
          </p:cNvPr>
          <p:cNvGrpSpPr/>
          <p:nvPr/>
        </p:nvGrpSpPr>
        <p:grpSpPr>
          <a:xfrm rot="20142870">
            <a:off x="6637926" y="5431360"/>
            <a:ext cx="979340" cy="1040548"/>
            <a:chOff x="10883591" y="5571442"/>
            <a:chExt cx="979340" cy="1040548"/>
          </a:xfrm>
        </p:grpSpPr>
        <p:pic>
          <p:nvPicPr>
            <p:cNvPr id="12" name="Image 11">
              <a:extLst>
                <a:ext uri="{FF2B5EF4-FFF2-40B4-BE49-F238E27FC236}">
                  <a16:creationId xmlns:a16="http://schemas.microsoft.com/office/drawing/2014/main" id="{6D9E4A1B-81A6-4BAA-89CC-A2EE1306A3FE}"/>
                </a:ext>
              </a:extLst>
            </p:cNvPr>
            <p:cNvPicPr>
              <a:picLocks noChangeAspect="1"/>
            </p:cNvPicPr>
            <p:nvPr/>
          </p:nvPicPr>
          <p:blipFill>
            <a:blip r:embed="rId5"/>
            <a:stretch>
              <a:fillRect/>
            </a:stretch>
          </p:blipFill>
          <p:spPr>
            <a:xfrm>
              <a:off x="10883591" y="5571442"/>
              <a:ext cx="979340" cy="1040548"/>
            </a:xfrm>
            <a:prstGeom prst="rect">
              <a:avLst/>
            </a:prstGeom>
          </p:spPr>
        </p:pic>
        <p:pic>
          <p:nvPicPr>
            <p:cNvPr id="13" name="Graphique 12" descr="Point d’interrogation">
              <a:extLst>
                <a:ext uri="{FF2B5EF4-FFF2-40B4-BE49-F238E27FC236}">
                  <a16:creationId xmlns:a16="http://schemas.microsoft.com/office/drawing/2014/main" id="{5F0A4E67-A8C8-4597-98D0-DE5B9A5A6CC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05748" y="5727562"/>
              <a:ext cx="735026" cy="735026"/>
            </a:xfrm>
            <a:prstGeom prst="rect">
              <a:avLst/>
            </a:prstGeom>
          </p:spPr>
        </p:pic>
      </p:grpSp>
      <p:sp>
        <p:nvSpPr>
          <p:cNvPr id="15" name="ZoneTexte 14">
            <a:extLst>
              <a:ext uri="{FF2B5EF4-FFF2-40B4-BE49-F238E27FC236}">
                <a16:creationId xmlns:a16="http://schemas.microsoft.com/office/drawing/2014/main" id="{0B784EA2-9A26-498D-88EE-8A2764500531}"/>
              </a:ext>
            </a:extLst>
          </p:cNvPr>
          <p:cNvSpPr txBox="1"/>
          <p:nvPr/>
        </p:nvSpPr>
        <p:spPr>
          <a:xfrm>
            <a:off x="7750471" y="5519043"/>
            <a:ext cx="4322432" cy="1200329"/>
          </a:xfrm>
          <a:prstGeom prst="rect">
            <a:avLst/>
          </a:prstGeom>
          <a:noFill/>
        </p:spPr>
        <p:txBody>
          <a:bodyPr wrap="square">
            <a:spAutoFit/>
          </a:bodyPr>
          <a:lstStyle/>
          <a:p>
            <a:r>
              <a:rPr lang="en-US" sz="2400" dirty="0">
                <a:latin typeface="Ink Free" panose="03080402000500000000" pitchFamily="66" charset="0"/>
              </a:rPr>
              <a:t>What does it mean to use this approach when apply St 15, 16 &amp; 17, and the Principles?</a:t>
            </a:r>
          </a:p>
        </p:txBody>
      </p:sp>
    </p:spTree>
    <p:extLst>
      <p:ext uri="{BB962C8B-B14F-4D97-AF65-F5344CB8AC3E}">
        <p14:creationId xmlns:p14="http://schemas.microsoft.com/office/powerpoint/2010/main" val="2485350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a:t>Examples from the Region</a:t>
            </a:r>
          </a:p>
        </p:txBody>
      </p:sp>
      <p:sp>
        <p:nvSpPr>
          <p:cNvPr id="3" name="TextBox 2">
            <a:extLst>
              <a:ext uri="{FF2B5EF4-FFF2-40B4-BE49-F238E27FC236}">
                <a16:creationId xmlns:a16="http://schemas.microsoft.com/office/drawing/2014/main" id="{9752340E-A3E7-AB4C-BA0B-7E84A308FB1E}"/>
              </a:ext>
            </a:extLst>
          </p:cNvPr>
          <p:cNvSpPr txBox="1"/>
          <p:nvPr/>
        </p:nvSpPr>
        <p:spPr>
          <a:xfrm>
            <a:off x="4539980" y="4115301"/>
            <a:ext cx="2978193" cy="1815882"/>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Standard 14</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Standard 14</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600438"/>
          </a:xfrm>
          <a:prstGeom prst="rect">
            <a:avLst/>
          </a:prstGeom>
          <a:noFill/>
        </p:spPr>
        <p:txBody>
          <a:bodyPr wrap="square" rtlCol="0">
            <a:spAutoFit/>
          </a:bodyPr>
          <a:lstStyle/>
          <a:p>
            <a:pPr algn="ctr"/>
            <a:r>
              <a:rPr lang="en-GB" dirty="0"/>
              <a:t>[COUNTRY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Standard 14</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153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US" sz="4100" dirty="0"/>
              <a:t>Need more than the hard copy?</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r>
              <a:rPr lang="en-GB" sz="2400" dirty="0"/>
              <a:t>On the Alliance website</a:t>
            </a:r>
          </a:p>
          <a:p>
            <a:pPr marL="985838" lvl="1" indent="-312738">
              <a:buFont typeface="Wingdings" pitchFamily="2" charset="2"/>
              <a:buChar char="Ø"/>
            </a:pPr>
            <a:r>
              <a:rPr lang="en-GB" sz="1600" dirty="0"/>
              <a:t>PDF version</a:t>
            </a:r>
          </a:p>
          <a:p>
            <a:pPr marL="985838" lvl="1" indent="-312738">
              <a:buFont typeface="Wingdings" pitchFamily="2" charset="2"/>
              <a:buChar char="Ø"/>
            </a:pPr>
            <a:r>
              <a:rPr lang="en-GB" sz="1600" dirty="0"/>
              <a:t>Briefing &amp; Implementation Pack</a:t>
            </a:r>
          </a:p>
          <a:p>
            <a:pPr marL="985838" lvl="1" indent="-312738">
              <a:buFont typeface="Wingdings" pitchFamily="2" charset="2"/>
              <a:buChar char="Ø"/>
            </a:pPr>
            <a:r>
              <a:rPr lang="en-GB" sz="1600" dirty="0"/>
              <a:t>25-page Summary</a:t>
            </a:r>
          </a:p>
          <a:p>
            <a:pPr marL="985838" lvl="1" indent="-312738">
              <a:buFont typeface="Wingdings" pitchFamily="2" charset="2"/>
              <a:buChar char="Ø"/>
            </a:pPr>
            <a:r>
              <a:rPr lang="en-GB" sz="1600" dirty="0"/>
              <a:t>E-course </a:t>
            </a:r>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en-GB" sz="1600" dirty="0"/>
              <a:t>A gallery of illustrated Standards</a:t>
            </a:r>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en-GB" dirty="0"/>
              <a:t>On the </a:t>
            </a:r>
            <a:r>
              <a:rPr lang="en-GB" sz="2400" dirty="0"/>
              <a:t>Humanitarian Standards Partnership website</a:t>
            </a:r>
          </a:p>
          <a:p>
            <a:pPr marL="985838" lvl="1" indent="-322263">
              <a:buFont typeface="Wingdings" pitchFamily="2" charset="2"/>
              <a:buChar char="Ø"/>
            </a:pPr>
            <a:r>
              <a:rPr lang="en-GB" sz="1600" dirty="0"/>
              <a:t>Online, interactive version</a:t>
            </a:r>
          </a:p>
          <a:p>
            <a:pPr marL="985838" lvl="1" indent="-322263">
              <a:buFont typeface="Wingdings" pitchFamily="2" charset="2"/>
              <a:buChar char="Ø"/>
            </a:pPr>
            <a:r>
              <a:rPr lang="en-GB" sz="1600" dirty="0"/>
              <a:t>HSP App for mobile phones and tablets </a:t>
            </a:r>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472" name="Google Shape;472;p25"/>
          <p:cNvPicPr preferRelativeResize="0"/>
          <p:nvPr/>
        </p:nvPicPr>
        <p:blipFill>
          <a:blip r:embed="rId5">
            <a:extLst>
              <a:ext uri="{28A0092B-C50C-407E-A947-70E740481C1C}">
                <a14:useLocalDpi xmlns:a14="http://schemas.microsoft.com/office/drawing/2010/main" val="0"/>
              </a:ext>
            </a:extLst>
          </a:blip>
          <a:srcRect/>
          <a:stretch/>
        </p:blipFill>
        <p:spPr>
          <a:xfrm rot="547354">
            <a:off x="6996515" y="1670472"/>
            <a:ext cx="1684003" cy="23262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Imagen 2" descr="Imagen que contiene Icono&#10;&#10;Descripción generada automáticamente">
            <a:extLst>
              <a:ext uri="{FF2B5EF4-FFF2-40B4-BE49-F238E27FC236}">
                <a16:creationId xmlns:a16="http://schemas.microsoft.com/office/drawing/2014/main" id="{4AE5CEF8-D68C-FD4C-A186-358E3B7F23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82326" y="3298017"/>
            <a:ext cx="1977868" cy="1432731"/>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1085</TotalTime>
  <Words>2437</Words>
  <Application>Microsoft Office PowerPoint</Application>
  <PresentationFormat>Widescreen</PresentationFormat>
  <Paragraphs>206</Paragraphs>
  <Slides>8</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vt:i4>
      </vt:variant>
    </vt:vector>
  </HeadingPairs>
  <TitlesOfParts>
    <vt:vector size="17" baseType="lpstr">
      <vt:lpstr>HelveticaNeue-LightItalic-Identity-H</vt:lpstr>
      <vt:lpstr>Helvetica Neue</vt:lpstr>
      <vt:lpstr>Ink Free</vt:lpstr>
      <vt:lpstr>CMSY9</vt:lpstr>
      <vt:lpstr>Arial</vt:lpstr>
      <vt:lpstr>Wingdings</vt:lpstr>
      <vt:lpstr>Calibri</vt:lpstr>
      <vt:lpstr>HelveticaNeue-Light-Identity-H</vt:lpstr>
      <vt:lpstr>Office Theme</vt:lpstr>
      <vt:lpstr>The Minimum Standards for Child Protection in Humanitarian Action  CPMS</vt:lpstr>
      <vt:lpstr>Aim of the Standards </vt:lpstr>
      <vt:lpstr>PowerPoint Presentation</vt:lpstr>
      <vt:lpstr>General introduction to Standard 14</vt:lpstr>
      <vt:lpstr>PowerPoint Presentation</vt:lpstr>
      <vt:lpstr>‘Socio-ecological’ approach</vt:lpstr>
      <vt:lpstr>Examples from the Region</vt:lpstr>
      <vt:lpstr>Need more than the hard copy?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157</cp:revision>
  <dcterms:created xsi:type="dcterms:W3CDTF">2017-12-20T18:51:03Z</dcterms:created>
  <dcterms:modified xsi:type="dcterms:W3CDTF">2022-05-25T04:16:18Z</dcterms:modified>
</cp:coreProperties>
</file>