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10"/>
  </p:notesMasterIdLst>
  <p:sldIdLst>
    <p:sldId id="285" r:id="rId2"/>
    <p:sldId id="292" r:id="rId3"/>
    <p:sldId id="293" r:id="rId4"/>
    <p:sldId id="288" r:id="rId5"/>
    <p:sldId id="261" r:id="rId6"/>
    <p:sldId id="290" r:id="rId7"/>
    <p:sldId id="294" r:id="rId8"/>
    <p:sldId id="295" r:id="rId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392"/>
    <p:restoredTop sz="74558" autoAdjust="0"/>
  </p:normalViewPr>
  <p:slideViewPr>
    <p:cSldViewPr snapToGrid="0">
      <p:cViewPr varScale="1">
        <p:scale>
          <a:sx n="89" d="100"/>
          <a:sy n="89" d="100"/>
        </p:scale>
        <p:origin x="1256" y="176"/>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38" Type="http://schemas.openxmlformats.org/officeDocument/2006/relationships/commentAuthors" Target="commentAuthors.xml"/><Relationship Id="rId2" Type="http://schemas.openxmlformats.org/officeDocument/2006/relationships/slide" Target="slides/slide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file:///C:/Users/Caudy/Desktop/CPMS%20ref%20group%20comments/CPMS%20complete%20for%20final%20delivery%20with%20ref%20group%20comments%20included.docx#_meukdy"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file:///C:/Users/Caudy/Desktop/CPMS%20ref%20group%20comments/CPMS%20complete%20for%20final%20delivery%20with%20ref%20group%20comments%20included.docx#_3o7alnk"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file:///C:/Users/Caudy/Desktop/CPMS%20ref%20group%20comments/CPMS%20complete%20for%20final%20delivery%20with%20ref%20group%20comments%20included.docx#_23ckvvd"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lvl="0" indent="0" algn="r" rtl="0">
              <a:spcBef>
                <a:spcPts val="0"/>
              </a:spcBef>
              <a:spcAft>
                <a:spcPts val="0"/>
              </a:spcAft>
              <a:buNone/>
            </a:pPr>
            <a:r>
              <a:rPr lang="ar" b="1" dirty="0"/>
              <a:t>للميسّرين:</a:t>
            </a:r>
            <a:endParaRPr lang="en-US" dirty="0"/>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تتوجّه هذه الإحاطة إلى </a:t>
            </a:r>
            <a:r>
              <a:rPr lang="ar-SA" sz="1800" u="sng" dirty="0">
                <a:effectLst/>
                <a:latin typeface="Calibri" panose="020F0502020204030204" pitchFamily="34" charset="0"/>
                <a:ea typeface="MS Mincho" panose="02020609040205080304" pitchFamily="49" charset="-128"/>
                <a:cs typeface="Arial" panose="020B0604020202020204" pitchFamily="34" charset="0"/>
              </a:rPr>
              <a:t>أيّ مستخدم محتمل</a:t>
            </a:r>
            <a:r>
              <a:rPr lang="ar-SA" sz="1800" dirty="0">
                <a:effectLst/>
                <a:latin typeface="Calibri" panose="020F0502020204030204" pitchFamily="34" charset="0"/>
                <a:ea typeface="MS Mincho" panose="02020609040205080304" pitchFamily="49" charset="-128"/>
                <a:cs typeface="Arial" panose="020B0604020202020204" pitchFamily="34" charset="0"/>
              </a:rPr>
              <a:t> للمعايير الدنيا لحماية الطفل</a:t>
            </a:r>
            <a:r>
              <a:rPr lang="ar-LB" sz="1800" dirty="0">
                <a:effectLst/>
                <a:latin typeface="Calibri" panose="020F0502020204030204" pitchFamily="34" charset="0"/>
                <a:ea typeface="MS Mincho" panose="02020609040205080304" pitchFamily="49" charset="-128"/>
                <a:cs typeface="Arial" panose="020B0604020202020204" pitchFamily="34" charset="0"/>
              </a:rPr>
              <a:t>. </a:t>
            </a:r>
            <a:r>
              <a:rPr lang="ar-SA" sz="1800" dirty="0">
                <a:effectLst/>
                <a:latin typeface="Calibri" panose="020F0502020204030204" pitchFamily="34" charset="0"/>
                <a:ea typeface="MS Mincho" panose="02020609040205080304" pitchFamily="49" charset="-128"/>
                <a:cs typeface="Arial" panose="020B0604020202020204" pitchFamily="34" charset="0"/>
              </a:rPr>
              <a:t>وهي موجّهة بشكل أساسي إلى</a:t>
            </a:r>
            <a:r>
              <a:rPr lang="ar-LB" sz="1800" dirty="0">
                <a:effectLst/>
                <a:latin typeface="Calibri" panose="020F0502020204030204" pitchFamily="34" charset="0"/>
                <a:ea typeface="MS Mincho" panose="02020609040205080304" pitchFamily="49" charset="-128"/>
                <a:cs typeface="Arial" panose="020B0604020202020204" pitchFamily="34" charset="0"/>
              </a:rPr>
              <a:t> الموّظفين</a:t>
            </a:r>
            <a:r>
              <a:rPr lang="ar-SA" sz="1800" dirty="0">
                <a:effectLst/>
                <a:latin typeface="Calibri" panose="020F0502020204030204" pitchFamily="34" charset="0"/>
                <a:ea typeface="MS Mincho" panose="02020609040205080304" pitchFamily="49" charset="-128"/>
                <a:cs typeface="Arial" panose="020B0604020202020204" pitchFamily="34" charset="0"/>
              </a:rPr>
              <a:t> العاملين في مجال حماية الطفل، لذلك، فكّروا في توسيع إطار بعض الأسئلة أو إعطاء تفاصيل أكثر، في حال انضمّ إليكم زملاء من قطاعات أخرى.</a:t>
            </a:r>
            <a:endParaRPr lang="en-US"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نفترض أنّ كلّ مجموعة ستتألّف من 20 شخصًا تقريبًا، وأنّ جميع الحاضرين في القاعة يعرفون بعضهم البعض (ربّما يكونون زملاء من وكالتكم أو من مجموعة تنسيق حماية الطفل). إذا كانوا لا يعرفون بعضهم البعض، أضيفوا 5 دقائق للتعارف السريع.</a:t>
            </a: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LB" sz="1800" dirty="0">
                <a:effectLst/>
                <a:latin typeface="Calibri" panose="020F0502020204030204" pitchFamily="34" charset="0"/>
                <a:ea typeface="MS Mincho" panose="02020609040205080304" pitchFamily="49" charset="-128"/>
                <a:cs typeface="Arial" panose="020B0604020202020204" pitchFamily="34" charset="0"/>
              </a:rPr>
              <a:t>حضروا: لوح</a:t>
            </a:r>
            <a:r>
              <a:rPr lang="ar-SA" sz="1800" dirty="0">
                <a:effectLst/>
                <a:latin typeface="Calibri" panose="020F0502020204030204" pitchFamily="34" charset="0"/>
                <a:ea typeface="MS Mincho" panose="02020609040205080304" pitchFamily="49" charset="-128"/>
                <a:cs typeface="Arial" panose="020B0604020202020204" pitchFamily="34" charset="0"/>
              </a:rPr>
              <a:t> قلاّب </a:t>
            </a:r>
            <a:r>
              <a:rPr lang="ar-LB" sz="1800" dirty="0">
                <a:effectLst/>
                <a:latin typeface="Calibri" panose="020F0502020204030204" pitchFamily="34" charset="0"/>
                <a:ea typeface="MS Mincho" panose="02020609040205080304" pitchFamily="49" charset="-128"/>
                <a:cs typeface="Arial" panose="020B0604020202020204" pitchFamily="34" charset="0"/>
              </a:rPr>
              <a:t>ي</a:t>
            </a:r>
            <a:r>
              <a:rPr lang="ar-SA" sz="1800" dirty="0">
                <a:effectLst/>
                <a:latin typeface="Calibri" panose="020F0502020204030204" pitchFamily="34" charset="0"/>
                <a:ea typeface="MS Mincho" panose="02020609040205080304" pitchFamily="49" charset="-128"/>
                <a:cs typeface="Arial" panose="020B0604020202020204" pitchFamily="34" charset="0"/>
              </a:rPr>
              <a:t>بيّن </a:t>
            </a:r>
            <a:r>
              <a:rPr lang="ar-SA" sz="1800" b="1" dirty="0">
                <a:effectLst/>
                <a:latin typeface="Calibri" panose="020F0502020204030204" pitchFamily="34" charset="0"/>
                <a:ea typeface="MS Mincho" panose="02020609040205080304" pitchFamily="49" charset="-128"/>
                <a:cs typeface="Arial" panose="020B0604020202020204" pitchFamily="34" charset="0"/>
              </a:rPr>
              <a:t>أهداف</a:t>
            </a:r>
            <a:r>
              <a:rPr lang="ar-SA" sz="1800" dirty="0">
                <a:effectLst/>
                <a:latin typeface="Calibri" panose="020F0502020204030204" pitchFamily="34" charset="0"/>
                <a:ea typeface="MS Mincho" panose="02020609040205080304" pitchFamily="49" charset="-128"/>
                <a:cs typeface="Arial" panose="020B0604020202020204" pitchFamily="34" charset="0"/>
              </a:rPr>
              <a:t> الجلسة </a:t>
            </a:r>
            <a:endParaRPr lang="ar-LB" sz="1800" b="0" i="0" dirty="0">
              <a:solidFill>
                <a:srgbClr val="1B2733"/>
              </a:solidFill>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b="0" i="0" dirty="0">
              <a:solidFill>
                <a:srgbClr val="1B2733"/>
              </a:solidFill>
              <a:effectLst/>
              <a:latin typeface="Calibri" panose="020F0502020204030204" pitchFamily="34" charset="0"/>
              <a:cs typeface="Calibri" panose="020F0502020204030204" pitchFamily="34" charset="0"/>
            </a:endParaRPr>
          </a:p>
          <a:p>
            <a:pPr marL="0" lvl="0" indent="0" algn="r" rtl="0">
              <a:spcBef>
                <a:spcPts val="0"/>
              </a:spcBef>
              <a:spcAft>
                <a:spcPts val="0"/>
              </a:spcAft>
              <a:buNone/>
            </a:pPr>
            <a:r>
              <a:rPr lang="ar" b="0" i="0" dirty="0">
                <a:solidFill>
                  <a:srgbClr val="1B2733"/>
                </a:solidFill>
                <a:effectLst/>
                <a:latin typeface="Calibri" panose="020F0502020204030204" pitchFamily="34" charset="0"/>
                <a:cs typeface="Calibri" panose="020F0502020204030204" pitchFamily="34" charset="0"/>
              </a:rPr>
              <a:t>في نهاية هذه الجلسة، سيكون المشاركون قادرين على:</a:t>
            </a:r>
            <a:endParaRPr lang="en-US" dirty="0">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وصف محتوى </a:t>
            </a:r>
            <a:r>
              <a:rPr lang="ar-LB" b="0" i="0" dirty="0">
                <a:solidFill>
                  <a:srgbClr val="1B2733"/>
                </a:solidFill>
                <a:effectLst/>
                <a:latin typeface="Calibri" panose="020F0502020204030204" pitchFamily="34" charset="0"/>
                <a:cs typeface="Calibri" panose="020F0502020204030204" pitchFamily="34" charset="0"/>
              </a:rPr>
              <a:t>المعيار 15</a:t>
            </a:r>
          </a:p>
          <a:p>
            <a:pPr marL="171450" lvl="0" indent="-171450" algn="r" rtl="1">
              <a:spcBef>
                <a:spcPts val="0"/>
              </a:spcBef>
              <a:spcAft>
                <a:spcPts val="0"/>
              </a:spcAft>
              <a:buClr>
                <a:schemeClr val="dk1"/>
              </a:buClr>
              <a:buSzPts val="1200"/>
              <a:buFont typeface="Arial"/>
              <a:buChar char="•"/>
            </a:pPr>
            <a:r>
              <a:rPr lang="ar-LB" b="0" i="0" dirty="0">
                <a:solidFill>
                  <a:srgbClr val="1B2733"/>
                </a:solidFill>
                <a:effectLst/>
                <a:latin typeface="Calibri" panose="020F0502020204030204" pitchFamily="34" charset="0"/>
                <a:cs typeface="Calibri" panose="020F0502020204030204" pitchFamily="34" charset="0"/>
              </a:rPr>
              <a:t>شرح وتشارك الرسائل الأساسية</a:t>
            </a:r>
            <a:endParaRPr lang="ar"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تبيان كيف ولماذا نستخدم الدليل</a:t>
            </a:r>
          </a:p>
          <a:p>
            <a:pPr marL="0" lvl="0" indent="0" algn="r" rtl="0">
              <a:spcBef>
                <a:spcPts val="0"/>
              </a:spcBef>
              <a:spcAft>
                <a:spcPts val="0"/>
              </a:spcAft>
              <a:buClr>
                <a:schemeClr val="dk1"/>
              </a:buClr>
              <a:buSzPts val="1200"/>
              <a:buFont typeface="Arial"/>
              <a:buNone/>
            </a:pPr>
            <a:endParaRPr lang="en-US" b="1" dirty="0"/>
          </a:p>
          <a:p>
            <a:pPr marL="457200" marR="0" lvl="0" indent="-228600" algn="r" defTabSz="914400" rtl="0" eaLnBrk="1" fontAlgn="auto" latinLnBrk="0" hangingPunct="1">
              <a:lnSpc>
                <a:spcPct val="100000"/>
              </a:lnSpc>
              <a:spcBef>
                <a:spcPts val="0"/>
              </a:spcBef>
              <a:spcAft>
                <a:spcPts val="0"/>
              </a:spcAft>
              <a:buClr>
                <a:srgbClr val="000000"/>
              </a:buClr>
              <a:buSzPts val="1400"/>
              <a:buFont typeface="Arial"/>
              <a:buNone/>
              <a:tabLst/>
              <a:defRPr/>
            </a:pPr>
            <a:r>
              <a:rPr lang="ar" dirty="0"/>
              <a:t>ملاحظة: إذا كنتم قد عقدتم أصلاً جلسة عن ركيزة (ركائز)،</a:t>
            </a:r>
            <a:r>
              <a:rPr lang="ar-LB" dirty="0"/>
              <a:t> أو مبادئ، أو معيار (معايير)</a:t>
            </a:r>
            <a:r>
              <a:rPr lang="ar" dirty="0"/>
              <a:t> </a:t>
            </a:r>
            <a:r>
              <a:rPr lang="ar-LB" dirty="0"/>
              <a:t>أخرى، ف</a:t>
            </a:r>
            <a:r>
              <a:rPr lang="ar" dirty="0"/>
              <a:t>تخطّوا الشريحتَين</a:t>
            </a:r>
            <a:r>
              <a:rPr lang="ar-LB"/>
              <a:t> </a:t>
            </a:r>
            <a:r>
              <a:rPr lang="ar"/>
              <a:t>2 </a:t>
            </a:r>
            <a:r>
              <a:rPr lang="ar-LB" dirty="0"/>
              <a:t>و8</a:t>
            </a:r>
            <a:endParaRPr lang="ar" dirty="0"/>
          </a:p>
          <a:p>
            <a:pPr algn="r" rtl="0"/>
            <a:endParaRPr lang="fr-FR" b="1" dirty="0"/>
          </a:p>
          <a:p>
            <a:pPr algn="r" rtl="1"/>
            <a:r>
              <a:rPr lang="ar" b="1" dirty="0"/>
              <a:t>نصيحة: الشرائح متحرّكة </a:t>
            </a:r>
            <a:r>
              <a:rPr lang="ar" dirty="0"/>
              <a:t>- مع كلّ نقرة تنقرونها، س</a:t>
            </a:r>
            <a:r>
              <a:rPr lang="ar-LB" dirty="0"/>
              <a:t>ي</a:t>
            </a:r>
            <a:r>
              <a:rPr lang="ar" dirty="0"/>
              <a:t>ظهر </a:t>
            </a:r>
            <a:r>
              <a:rPr lang="ar-LB" dirty="0"/>
              <a:t>عدد من</a:t>
            </a:r>
            <a:r>
              <a:rPr lang="ar" dirty="0"/>
              <a:t> </a:t>
            </a:r>
            <a:r>
              <a:rPr lang="ar-LB" dirty="0"/>
              <a:t>ال</a:t>
            </a:r>
            <a:r>
              <a:rPr lang="ar" dirty="0"/>
              <a:t>كلمات، أو عنوان، أو صورة على الشريحة. </a:t>
            </a:r>
          </a:p>
          <a:p>
            <a:pPr algn="r" rtl="1"/>
            <a:r>
              <a:rPr lang="ar" dirty="0"/>
              <a:t>اقرأوا الملاحظات الملائمة من الملاحظات للميسّرين، قبل أن تعرضوا المحتوى التالي، كي يتسنّى للمشاركين الوقت حتّى يستوعبوا ما تقولونه، و</a:t>
            </a:r>
            <a:r>
              <a:rPr lang="ar-LB" dirty="0"/>
              <a:t>ا</a:t>
            </a:r>
            <a:r>
              <a:rPr lang="ar" dirty="0"/>
              <a:t>قرأوا كلّ نقطة على حدة. </a:t>
            </a:r>
          </a:p>
        </p:txBody>
      </p:sp>
      <p:sp>
        <p:nvSpPr>
          <p:cNvPr id="4" name="Espace réservé du numéro de diapositive 3"/>
          <p:cNvSpPr>
            <a:spLocks noGrp="1"/>
          </p:cNvSpPr>
          <p:nvPr>
            <p:ph type="sldNum" sz="quarter" idx="5"/>
          </p:nvPr>
        </p:nvSpPr>
        <p:spPr/>
        <p:txBody>
          <a:bodyPr rtlCol="1"/>
          <a:lstStyle/>
          <a:p>
            <a:pPr rtl="1"/>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LB" dirty="0"/>
              <a:t>إن </a:t>
            </a:r>
            <a:r>
              <a:rPr lang="ar" dirty="0"/>
              <a:t>الجهات المانحة، والحكومات المحلّية، </a:t>
            </a:r>
            <a:r>
              <a:rPr lang="ar-LB" dirty="0"/>
              <a:t>والزملاء من القطاعات الأخرى، </a:t>
            </a:r>
            <a:r>
              <a:rPr lang="ar" dirty="0"/>
              <a:t>وكذلك المستفيدون من خدماتنا</a:t>
            </a:r>
            <a:r>
              <a:rPr lang="ar-LB" dirty="0"/>
              <a:t>، يريدون</a:t>
            </a:r>
            <a:r>
              <a:rPr lang="ar" dirty="0"/>
              <a:t> أن يعرفوا ما الذي نفعله ولماذا.  وعليه، فإنّ المعايير الدنيا لحماية الطفل هي وثيقتنا المرجعية. ف</a:t>
            </a:r>
            <a:r>
              <a:rPr lang="ar-LB" dirty="0"/>
              <a:t>هذه </a:t>
            </a:r>
            <a:r>
              <a:rPr lang="ar" dirty="0"/>
              <a:t>المعايير تمثّل الطريقة الأساسية لتفعيل حقوق الأطفال أو جعلها </a:t>
            </a:r>
            <a:r>
              <a:rPr lang="ar-LB" dirty="0"/>
              <a:t>فعلية</a:t>
            </a:r>
            <a:r>
              <a:rPr lang="ar" dirty="0"/>
              <a:t> </a:t>
            </a:r>
            <a:r>
              <a:rPr lang="ar-LB" dirty="0"/>
              <a:t>في ممارسة </a:t>
            </a:r>
            <a:r>
              <a:rPr lang="ar" dirty="0"/>
              <a:t>الاستجابة الإنسانية. </a:t>
            </a:r>
            <a:endParaRPr dirty="0"/>
          </a:p>
          <a:p>
            <a:pPr marL="0" lvl="0" indent="0" algn="r" rtl="1">
              <a:spcBef>
                <a:spcPts val="0"/>
              </a:spcBef>
              <a:spcAft>
                <a:spcPts val="0"/>
              </a:spcAft>
              <a:buNone/>
            </a:pPr>
            <a:endParaRPr dirty="0"/>
          </a:p>
          <a:p>
            <a:pPr marL="0" lvl="0" indent="0" algn="r" rtl="1">
              <a:lnSpc>
                <a:spcPct val="115000"/>
              </a:lnSpc>
              <a:spcBef>
                <a:spcPts val="0"/>
              </a:spcBef>
              <a:spcAft>
                <a:spcPts val="0"/>
              </a:spcAft>
              <a:buSzPts val="1100"/>
              <a:buNone/>
            </a:pPr>
            <a:r>
              <a:rPr lang="ar" dirty="0"/>
              <a:t>وهي أداة تعاونية، مشتركة بين الوكالات، تؤمّن الرابط مع المبادرات الأخرى مثل المعيار الإنساني الأساسي، وإنسباير، ومعايير الدمج الإنساني</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حيثما كان ذلك ملائمًا، تماشت المعايير الدنيا لحماية الطفل مع استراتيجيات إنسباير السبع لإنهاء العنف ضد الأطفال - في الواقع، تنتشر رموز هذه المبادرة في الوثيقة بكاملها.  بالإضافة إلى ذلك، يتمّ تسليط الضوء على المعيار الإنساني الأساسي </a:t>
            </a:r>
            <a:r>
              <a:rPr lang="ar-LB" dirty="0"/>
              <a:t>حول</a:t>
            </a:r>
            <a:r>
              <a:rPr lang="ar-LB" baseline="0" dirty="0"/>
              <a:t> ا</a:t>
            </a:r>
            <a:r>
              <a:rPr lang="ar" dirty="0"/>
              <a:t>لجودة والمساءلة في المقدّمة، ثمّ يتكرّر ذكره على امتداد الدليل. </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LB" dirty="0"/>
              <a:t>التكييف وفقًا للسياق </a:t>
            </a:r>
            <a:r>
              <a:rPr lang="ar" dirty="0"/>
              <a:t>أمر محبَّذ ويمكنه أن يخلق تبنّيًا للمعايير على جميع المستويات. فهو يخلق فهمًا أعمق لحماية الطفل في السياق المحدّد بالنسبة إلى مجموعة واسعة من الجهات الفاعلة. وعليه، نشجّع مجموعات التنسيق الوطنية على اعتماد المعايير الدنيا لحماية الطفل. الرجاء أن تطرحوا موضوع اعتماد المعايير مع الزملاء </a:t>
            </a:r>
            <a:r>
              <a:rPr lang="ar-LB" dirty="0"/>
              <a:t>على المستوى ال</a:t>
            </a:r>
            <a:r>
              <a:rPr lang="ar" dirty="0"/>
              <a:t>محلّي، ثمّ اطلبوا التوجيهات من الفريق العالمي للمعايير الدنيا لحماية الطفل. للمزيد من المعلومات، الرجاء مشاهدة الفيديو حو</a:t>
            </a:r>
            <a:r>
              <a:rPr lang="ar-LB" dirty="0"/>
              <a:t>ل التكييف وفقًا للسياق </a:t>
            </a:r>
            <a:r>
              <a:rPr lang="ar" dirty="0"/>
              <a:t>على قناة اليوتيوب الخاصّة بالتحالف.</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المربّع: تهدف المعايير الدنيا لحماية الطفل إلى تحسين جودة ومساءلة برامجنا وإلى زيادة التأثير على حماية الأطفال ورفاههم في العمل الإنساني (في جميع السياقات)، من خلال إرساء مبادئ</a:t>
            </a:r>
            <a:r>
              <a:rPr lang="ar-LB" dirty="0"/>
              <a:t>،</a:t>
            </a:r>
            <a:r>
              <a:rPr lang="ar" dirty="0"/>
              <a:t> وأدلّة، وعمليات وقاية، وأهداف مشتركة.  فهي توفّر مجموعة من الممارسات الجيّدة والدروس المستفادة حتّى الآن.</a:t>
            </a:r>
            <a:endParaRPr dirty="0"/>
          </a:p>
          <a:p>
            <a:pPr marL="0" lvl="0" indent="0" algn="l" rtl="1">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4872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endParaRPr lang="en-US" dirty="0"/>
          </a:p>
          <a:p>
            <a:pPr marL="0" lvl="0" indent="0" algn="r" rtl="1">
              <a:spcBef>
                <a:spcPts val="0"/>
              </a:spcBef>
              <a:spcAft>
                <a:spcPts val="0"/>
              </a:spcAft>
              <a:buNone/>
            </a:pPr>
            <a:r>
              <a:rPr lang="ar" dirty="0"/>
              <a:t>هذه لمحة عامّة عن هيكلية المعايير الدنيا لحماية الطفل: فهي تتألّف من 28 معيارًا </a:t>
            </a:r>
            <a:r>
              <a:rPr lang="ar-LB" dirty="0"/>
              <a:t>ضمن </a:t>
            </a:r>
            <a:r>
              <a:rPr lang="ar" dirty="0"/>
              <a:t>4 ركائز، ومن 10 مبادئ لحماية الطفل في العمل الإنساني موزّعة في الدليل بكامله. </a:t>
            </a:r>
          </a:p>
          <a:p>
            <a:pPr marL="0" lvl="0" indent="0" algn="r" rtl="1">
              <a:spcBef>
                <a:spcPts val="0"/>
              </a:spcBef>
              <a:spcAft>
                <a:spcPts val="0"/>
              </a:spcAft>
              <a:buNone/>
            </a:pPr>
            <a:r>
              <a:rPr lang="ar" dirty="0"/>
              <a:t>يمكنكم أن تجدوا هذه اللمحة العامّة في نهاية دليل المعايير الدنيا لحماية الطفل أو في نسخة الدليل على الإنترنت. فهذه طريقة عملية كي تجدوا بسرعة موضوعًا محدّدًا في الدليل.</a:t>
            </a:r>
          </a:p>
          <a:p>
            <a:pPr marL="0" lvl="0" indent="0" algn="r" rtl="1">
              <a:spcBef>
                <a:spcPts val="0"/>
              </a:spcBef>
              <a:spcAft>
                <a:spcPts val="0"/>
              </a:spcAft>
              <a:buNone/>
            </a:pPr>
            <a:endParaRPr lang="en-US"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dirty="0"/>
              <a:t>يركّز هذا العرض على </a:t>
            </a:r>
            <a:r>
              <a:rPr lang="ar-LB" dirty="0"/>
              <a:t>المعيار 15: </a:t>
            </a:r>
            <a:r>
              <a:rPr lang="ar-LB" sz="1800" b="0" dirty="0">
                <a:solidFill>
                  <a:srgbClr val="97467D"/>
                </a:solidFill>
                <a:effectLst/>
                <a:latin typeface="Calibri" panose="020F0502020204030204" pitchFamily="34" charset="0"/>
                <a:ea typeface="Calibri" panose="020F0502020204030204" pitchFamily="34" charset="0"/>
                <a:cs typeface="Simplified Arabic" panose="02020603050405020304" pitchFamily="18" charset="-78"/>
              </a:rPr>
              <a:t>الأنشطة الجماعية من أجل رفاه الطفل</a:t>
            </a:r>
            <a:endParaRPr lang="en-US" sz="1800" b="0" dirty="0">
              <a:effectLst/>
              <a:latin typeface="Calibri" panose="020F0502020204030204" pitchFamily="34" charset="0"/>
              <a:ea typeface="Calibri" panose="020F0502020204030204" pitchFamily="34" charset="0"/>
            </a:endParaRPr>
          </a:p>
          <a:p>
            <a:pPr marL="0" lvl="0" indent="0" algn="r" rtl="1">
              <a:spcBef>
                <a:spcPts val="0"/>
              </a:spcBef>
              <a:spcAft>
                <a:spcPts val="0"/>
              </a:spcAft>
              <a:buNone/>
            </a:pPr>
            <a:endParaRPr lang="ar-LB"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64536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lang="ar-LB" dirty="0"/>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dirty="0"/>
              <a:t>يشكل هذا المعيار جزءًا من الركيزة 3 من المعايير المتعلقة بتطوير استراتيجيات ونُهُج وتدخلات ملائمة للوقاية من والاستجابة لمخاطر حماية الطفل </a:t>
            </a:r>
            <a:r>
              <a:rPr lang="ar-SA" sz="1200" dirty="0">
                <a:effectLst/>
                <a:ea typeface="Calibri" panose="020F0502020204030204" pitchFamily="34" charset="0"/>
                <a:cs typeface="Simplified Arabic" panose="02020603050405020304" pitchFamily="18" charset="-78"/>
              </a:rPr>
              <a:t>المُبيَّنة في </a:t>
            </a:r>
            <a:r>
              <a:rPr lang="ar-SA" sz="1200" u="sng" dirty="0">
                <a:solidFill>
                  <a:srgbClr val="0563C1"/>
                </a:solidFill>
                <a:effectLst/>
                <a:ea typeface="Calibri" panose="020F0502020204030204" pitchFamily="34" charset="0"/>
                <a:cs typeface="Simplified Arabic" panose="02020603050405020304" pitchFamily="18" charset="-78"/>
                <a:hlinkClick r:id="rId3"/>
              </a:rPr>
              <a:t>الركيزة 2</a:t>
            </a:r>
            <a:r>
              <a:rPr lang="ar-LB" dirty="0"/>
              <a:t>. </a:t>
            </a:r>
            <a:r>
              <a:rPr lang="ar-SA" sz="1200" dirty="0">
                <a:effectLst/>
                <a:ea typeface="Calibri" panose="020F0502020204030204" pitchFamily="34" charset="0"/>
                <a:cs typeface="Simplified Arabic" panose="02020603050405020304" pitchFamily="18" charset="-78"/>
              </a:rPr>
              <a:t>وتمّ إعداد الركيزة 3 لتعكس التفكير الموجود في النموذج الاجتماعي الإيكولوجي، وهي تتوافق، عندما يكون ذلك ملائمًا، مع استراتيجيات</a:t>
            </a:r>
            <a:r>
              <a:rPr lang="ar-LB" sz="1200" dirty="0">
                <a:effectLst/>
                <a:ea typeface="Calibri" panose="020F0502020204030204" pitchFamily="34" charset="0"/>
                <a:cs typeface="Simplified Arabic" panose="02020603050405020304" pitchFamily="18" charset="-78"/>
              </a:rPr>
              <a:t> إنسباير، وتبني على </a:t>
            </a:r>
            <a:r>
              <a:rPr lang="ar-SA" sz="1200" dirty="0">
                <a:effectLst/>
                <a:ea typeface="Calibri" panose="020F0502020204030204" pitchFamily="34" charset="0"/>
                <a:cs typeface="Simplified Arabic" panose="02020603050405020304" pitchFamily="18" charset="-78"/>
              </a:rPr>
              <a:t>استراتيجيات</a:t>
            </a:r>
            <a:r>
              <a:rPr lang="ar-LB" sz="1200" dirty="0">
                <a:effectLst/>
                <a:ea typeface="Calibri" panose="020F0502020204030204" pitchFamily="34" charset="0"/>
                <a:cs typeface="Simplified Arabic" panose="02020603050405020304" pitchFamily="18" charset="-78"/>
              </a:rPr>
              <a:t>هما</a:t>
            </a:r>
            <a:r>
              <a:rPr lang="ar-SA" sz="1200" dirty="0">
                <a:effectLst/>
                <a:ea typeface="Calibri" panose="020F0502020204030204" pitchFamily="34" charset="0"/>
                <a:cs typeface="Simplified Arabic" panose="02020603050405020304" pitchFamily="18" charset="-78"/>
              </a:rPr>
              <a:t> </a:t>
            </a:r>
            <a:r>
              <a:rPr lang="ar-LB" sz="1200" dirty="0">
                <a:effectLst/>
                <a:ea typeface="Calibri" panose="020F0502020204030204" pitchFamily="34" charset="0"/>
                <a:cs typeface="Simplified Arabic" panose="02020603050405020304" pitchFamily="18" charset="-78"/>
              </a:rPr>
              <a:t>ال</a:t>
            </a:r>
            <a:r>
              <a:rPr lang="ar-SA" sz="1200" dirty="0">
                <a:effectLst/>
                <a:ea typeface="Calibri" panose="020F0502020204030204" pitchFamily="34" charset="0"/>
                <a:cs typeface="Simplified Arabic" panose="02020603050405020304" pitchFamily="18" charset="-78"/>
              </a:rPr>
              <a:t>قائمة على الأدلّة لمنع العنف ضدّ الأطفال </a:t>
            </a:r>
            <a:r>
              <a:rPr lang="ar-LB" sz="1200" dirty="0">
                <a:effectLst/>
                <a:ea typeface="Calibri" panose="020F0502020204030204" pitchFamily="34" charset="0"/>
                <a:cs typeface="Simplified Arabic" panose="02020603050405020304" pitchFamily="18" charset="-78"/>
              </a:rPr>
              <a:t>. ولهذا السبب، نجد الرمز في الزاوية. </a:t>
            </a:r>
            <a:r>
              <a:rPr lang="ar-SA" sz="1200" dirty="0">
                <a:effectLst/>
                <a:ea typeface="Calibri" panose="020F0502020204030204" pitchFamily="34" charset="0"/>
                <a:cs typeface="Simplified Arabic" panose="02020603050405020304" pitchFamily="18" charset="-78"/>
              </a:rPr>
              <a:t>وتعتمد حزمة</a:t>
            </a:r>
            <a:r>
              <a:rPr lang="ar-LB" sz="1200" dirty="0">
                <a:effectLst/>
                <a:ea typeface="Calibri" panose="020F0502020204030204" pitchFamily="34" charset="0"/>
                <a:cs typeface="Simplified Arabic" panose="02020603050405020304" pitchFamily="18" charset="-78"/>
              </a:rPr>
              <a:t> إنسباير</a:t>
            </a:r>
            <a:r>
              <a:rPr lang="ar-SA" sz="1200" dirty="0">
                <a:effectLst/>
                <a:ea typeface="Calibri" panose="020F0502020204030204" pitchFamily="34" charset="0"/>
                <a:cs typeface="Simplified Arabic" panose="02020603050405020304" pitchFamily="18" charset="-78"/>
              </a:rPr>
              <a:t> غاية مشابهة</a:t>
            </a:r>
            <a:r>
              <a:rPr lang="ar-SY" sz="1200" dirty="0">
                <a:effectLst/>
                <a:ea typeface="Calibri" panose="020F0502020204030204" pitchFamily="34" charset="0"/>
                <a:cs typeface="Simplified Arabic" panose="02020603050405020304" pitchFamily="18" charset="-78"/>
              </a:rPr>
              <a:t>: </a:t>
            </a:r>
            <a:r>
              <a:rPr lang="ar-SA" sz="1200" dirty="0">
                <a:effectLst/>
                <a:ea typeface="Calibri" panose="020F0502020204030204" pitchFamily="34" charset="0"/>
                <a:cs typeface="Simplified Arabic" panose="02020603050405020304" pitchFamily="18" charset="-78"/>
              </a:rPr>
              <a:t>استراتيجيات قائمة على الأدلّة لمنع العنف ضدّ الأطفال</a:t>
            </a:r>
            <a:r>
              <a:rPr lang="ar-LB" sz="1200" dirty="0">
                <a:effectLst/>
                <a:ea typeface="Calibri" panose="020F0502020204030204" pitchFamily="34" charset="0"/>
                <a:cs typeface="Simplified Arabic" panose="02020603050405020304" pitchFamily="18" charset="-78"/>
              </a:rPr>
              <a:t>. يمكن إيجاد المزيد من المعلومات عن استراتيجيات إنسباير على الرابط التالي: </a:t>
            </a:r>
            <a:r>
              <a:rPr lang="en-US" sz="1200" dirty="0"/>
              <a:t>http://inspire-strategies.org/</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dirty="0">
              <a:effectLst/>
              <a:ea typeface="Calibri" panose="020F0502020204030204" pitchFamily="34" charset="0"/>
              <a:cs typeface="Simplified Arabic" panose="02020603050405020304" pitchFamily="18" charset="-78"/>
            </a:endParaRPr>
          </a:p>
          <a:p>
            <a:pPr marL="57150" marR="0" indent="-285750" algn="just" rtl="1">
              <a:lnSpc>
                <a:spcPct val="106000"/>
              </a:lnSpc>
              <a:spcBef>
                <a:spcPts val="0"/>
              </a:spcBef>
              <a:spcAft>
                <a:spcPts val="800"/>
              </a:spcAft>
              <a:buFont typeface="Arial" panose="020B0604020202020204" pitchFamily="34" charset="0"/>
              <a:buChar char="•"/>
            </a:pPr>
            <a:r>
              <a:rPr lang="ar-LB" sz="1200" dirty="0">
                <a:effectLst/>
                <a:ea typeface="Calibri" panose="020F0502020204030204" pitchFamily="34" charset="0"/>
                <a:cs typeface="Simplified Arabic" panose="02020603050405020304" pitchFamily="18" charset="-78"/>
              </a:rPr>
              <a:t>يعزز هذا المعيار (1) الحماية، و(2) الرفاه، و(3) التعلم</a:t>
            </a:r>
          </a:p>
          <a:p>
            <a:pPr marL="57150" marR="0" indent="-285750" algn="just" rtl="1">
              <a:lnSpc>
                <a:spcPct val="106000"/>
              </a:lnSpc>
              <a:spcBef>
                <a:spcPts val="0"/>
              </a:spcBef>
              <a:spcAft>
                <a:spcPts val="800"/>
              </a:spcAft>
              <a:buFont typeface="Arial" panose="020B0604020202020204" pitchFamily="34" charset="0"/>
              <a:buChar char="•"/>
            </a:pPr>
            <a:r>
              <a:rPr lang="ar-LB" sz="1200" dirty="0">
                <a:effectLst/>
                <a:ea typeface="Calibri" panose="020F0502020204030204" pitchFamily="34" charset="0"/>
                <a:cs typeface="Simplified Arabic" panose="02020603050405020304" pitchFamily="18" charset="-78"/>
              </a:rPr>
              <a:t>(1) يمكن أن </a:t>
            </a:r>
            <a:r>
              <a:rPr lang="ar-SA" sz="1800" dirty="0">
                <a:effectLst/>
                <a:ea typeface="Calibri" panose="020F0502020204030204" pitchFamily="34" charset="0"/>
                <a:cs typeface="Simplified Arabic" panose="02020603050405020304" pitchFamily="18" charset="-78"/>
              </a:rPr>
              <a:t>تُساهِم مثل هذه الأنشطة في تعزيز الحماية عن طريق (أ</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تحديد الأطفال المعرّضين للخطر أو الذين يختبرون الإساءة، أو الإهمال، أو الاستغلال، أو العنف، و(ب</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دعم الإحالات الملائمة</a:t>
            </a:r>
            <a:r>
              <a:rPr lang="ar-LB" sz="1800" dirty="0">
                <a:effectLst/>
                <a:ea typeface="Calibri" panose="020F0502020204030204" pitchFamily="34" charset="0"/>
                <a:cs typeface="Simplified Arabic" panose="02020603050405020304" pitchFamily="18" charset="-78"/>
              </a:rPr>
              <a:t> -  الرجاء النظر إلى المعايير 8 و9 و11 و12 و13 للتعمق أكثر في شواغل الحماية الأخرى.</a:t>
            </a:r>
          </a:p>
          <a:p>
            <a:pPr marL="57150" marR="0" indent="-285750" algn="just" rtl="1">
              <a:lnSpc>
                <a:spcPct val="106000"/>
              </a:lnSpc>
              <a:spcBef>
                <a:spcPts val="0"/>
              </a:spcBef>
              <a:spcAft>
                <a:spcPts val="800"/>
              </a:spcAft>
              <a:buFont typeface="Arial" panose="020B0604020202020204" pitchFamily="34" charset="0"/>
              <a:buChar char="•"/>
            </a:pPr>
            <a:r>
              <a:rPr lang="ar-LB" sz="1800" dirty="0">
                <a:effectLst/>
                <a:ea typeface="Calibri" panose="020F0502020204030204" pitchFamily="34" charset="0"/>
                <a:cs typeface="Simplified Arabic" panose="02020603050405020304" pitchFamily="18" charset="-78"/>
              </a:rPr>
              <a:t>(2)  تسعى هذه </a:t>
            </a:r>
            <a:r>
              <a:rPr lang="ar-SA" sz="1800" dirty="0">
                <a:effectLst/>
                <a:ea typeface="Calibri" panose="020F0502020204030204" pitchFamily="34" charset="0"/>
                <a:cs typeface="Simplified Arabic" panose="02020603050405020304" pitchFamily="18" charset="-78"/>
              </a:rPr>
              <a:t>الأنشطة </a:t>
            </a:r>
            <a:r>
              <a:rPr lang="ar-LB" sz="1800" dirty="0">
                <a:effectLst/>
                <a:ea typeface="Calibri" panose="020F0502020204030204" pitchFamily="34" charset="0"/>
                <a:cs typeface="Simplified Arabic" panose="02020603050405020304" pitchFamily="18" charset="-78"/>
              </a:rPr>
              <a:t>إلى</a:t>
            </a:r>
            <a:r>
              <a:rPr lang="ar-SA" sz="1800" dirty="0">
                <a:effectLst/>
                <a:ea typeface="Calibri" panose="020F0502020204030204" pitchFamily="34" charset="0"/>
                <a:cs typeface="Simplified Arabic" panose="02020603050405020304" pitchFamily="18" charset="-78"/>
              </a:rPr>
              <a:t> أن تؤثّر على رفاه</a:t>
            </a:r>
            <a:r>
              <a:rPr lang="ar-LB" sz="1800" dirty="0">
                <a:effectLst/>
                <a:ea typeface="Calibri" panose="020F0502020204030204" pitchFamily="34" charset="0"/>
                <a:cs typeface="Simplified Arabic" panose="02020603050405020304" pitchFamily="18" charset="-78"/>
              </a:rPr>
              <a:t> الأطفال</a:t>
            </a:r>
            <a:r>
              <a:rPr lang="ar-SA"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و</a:t>
            </a:r>
            <a:r>
              <a:rPr lang="ar-SA" sz="1800" dirty="0">
                <a:effectLst/>
                <a:ea typeface="Calibri" panose="020F0502020204030204" pitchFamily="34" charset="0"/>
                <a:cs typeface="Simplified Arabic" panose="02020603050405020304" pitchFamily="18" charset="-78"/>
              </a:rPr>
              <a:t>تعزّز من مرونتهم</a:t>
            </a:r>
            <a:r>
              <a:rPr lang="ar-LB" sz="1800" dirty="0">
                <a:effectLst/>
                <a:ea typeface="Calibri" panose="020F0502020204030204" pitchFamily="34" charset="0"/>
                <a:cs typeface="Simplified Arabic" panose="02020603050405020304" pitchFamily="18" charset="-78"/>
              </a:rPr>
              <a:t>، وتحد </a:t>
            </a:r>
            <a:r>
              <a:rPr lang="ar-SA" sz="1800" dirty="0">
                <a:effectLst/>
                <a:ea typeface="Calibri" panose="020F0502020204030204" pitchFamily="34" charset="0"/>
                <a:cs typeface="Simplified Arabic" panose="02020603050405020304" pitchFamily="18" charset="-78"/>
              </a:rPr>
              <a:t>من الضغط الذي يتعرّضون له</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 وبالإضافة إلى مشاركة الأطفال في تصميم وتنفيذ ورصد الأنشطة، يجب أن تسعى هذه الأنشطة إلى تعزيز مشاركة الأطفال وتمكينهم (مرتبط بهدف القدرة على التصرف في تعريف الرفاه – الرجاء النظر إلى المعيار 10 للتعمق أكثر بشأن الرفاه، لا سيما الشريحة 5 من المعيار 10 في شرائح العرض.) </a:t>
            </a:r>
          </a:p>
          <a:p>
            <a:pPr marL="57150" marR="0" indent="-285750" algn="just" rtl="1">
              <a:lnSpc>
                <a:spcPct val="106000"/>
              </a:lnSpc>
              <a:spcBef>
                <a:spcPts val="0"/>
              </a:spcBef>
              <a:spcAft>
                <a:spcPts val="800"/>
              </a:spcAft>
              <a:buFont typeface="Arial" panose="020B0604020202020204" pitchFamily="34" charset="0"/>
              <a:buChar char="•"/>
            </a:pPr>
            <a:r>
              <a:rPr lang="ar-LB" sz="1800" dirty="0">
                <a:effectLst/>
                <a:ea typeface="Calibri" panose="020F0502020204030204" pitchFamily="34" charset="0"/>
                <a:cs typeface="Simplified Arabic" panose="02020603050405020304" pitchFamily="18" charset="-78"/>
              </a:rPr>
              <a:t>(3) يهدف المعيار إلى ضمان أن تكون</a:t>
            </a:r>
            <a:r>
              <a:rPr lang="ar-SA"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الف</a:t>
            </a:r>
            <a:r>
              <a:rPr lang="ar-SA" sz="1800" dirty="0">
                <a:effectLst/>
                <a:ea typeface="Calibri" panose="020F0502020204030204" pitchFamily="34" charset="0"/>
                <a:cs typeface="Simplified Arabic" panose="02020603050405020304" pitchFamily="18" charset="-78"/>
              </a:rPr>
              <a:t>رَص للأطفال </a:t>
            </a:r>
            <a:r>
              <a:rPr lang="ar-LB" sz="1800" dirty="0">
                <a:effectLst/>
                <a:ea typeface="Calibri" panose="020F0502020204030204" pitchFamily="34" charset="0"/>
                <a:cs typeface="Simplified Arabic" panose="02020603050405020304" pitchFamily="18" charset="-78"/>
              </a:rPr>
              <a:t>كي </a:t>
            </a:r>
            <a:r>
              <a:rPr lang="ar-SA" sz="1800" dirty="0">
                <a:effectLst/>
                <a:ea typeface="Calibri" panose="020F0502020204030204" pitchFamily="34" charset="0"/>
                <a:cs typeface="Simplified Arabic" panose="02020603050405020304" pitchFamily="18" charset="-78"/>
              </a:rPr>
              <a:t>يتواجدوا معًا في بيئة مضمونة ومحفّزة لكي يكونوا بأمان، ويتمكّنوا من التعلّم، والتعبير عن أنفسهم، وبناء الروابط، والشعور بالدعم</a:t>
            </a:r>
            <a:r>
              <a:rPr lang="ar-LB" sz="1800" dirty="0">
                <a:effectLst/>
                <a:ea typeface="Calibri" panose="020F0502020204030204" pitchFamily="34" charset="0"/>
                <a:cs typeface="Simplified Arabic" panose="02020603050405020304" pitchFamily="18" charset="-78"/>
              </a:rPr>
              <a:t>، مقدمة </a:t>
            </a:r>
            <a:r>
              <a:rPr lang="ar-SA" sz="1800" dirty="0">
                <a:solidFill>
                  <a:srgbClr val="000000"/>
                </a:solidFill>
                <a:effectLst/>
                <a:ea typeface="Calibri" panose="020F0502020204030204" pitchFamily="34" charset="0"/>
                <a:cs typeface="Simplified Arabic" panose="02020603050405020304" pitchFamily="18" charset="-78"/>
              </a:rPr>
              <a:t>بنُهُج آمنة، وشاملة، وملائمة للسياق وللأعمار</a:t>
            </a:r>
            <a:r>
              <a:rPr lang="ar-LB" sz="1800" dirty="0">
                <a:solidFill>
                  <a:srgbClr val="000000"/>
                </a:solidFill>
                <a:effectLst/>
                <a:ea typeface="Calibri" panose="020F0502020204030204" pitchFamily="34" charset="0"/>
                <a:cs typeface="Simplified Arabic" panose="02020603050405020304" pitchFamily="18" charset="-78"/>
              </a:rPr>
              <a:t> – الرجاء النظر إلى المعيار 23 للتعمق أكثر في مكون التعليم/التعلم</a:t>
            </a:r>
          </a:p>
          <a:p>
            <a:pPr marL="57150" marR="0" indent="-285750" algn="just" rtl="1">
              <a:lnSpc>
                <a:spcPct val="106000"/>
              </a:lnSpc>
              <a:spcBef>
                <a:spcPts val="0"/>
              </a:spcBef>
              <a:spcAft>
                <a:spcPts val="800"/>
              </a:spcAft>
              <a:buFont typeface="Arial" panose="020B0604020202020204" pitchFamily="34" charset="0"/>
              <a:buChar char="•"/>
            </a:pPr>
            <a:endParaRPr lang="ar-LB" sz="1800" dirty="0">
              <a:solidFill>
                <a:srgbClr val="000000"/>
              </a:solidFill>
              <a:effectLst/>
              <a:ea typeface="Calibri" panose="020F0502020204030204" pitchFamily="34" charset="0"/>
              <a:cs typeface="Simplified Arabic" panose="02020603050405020304" pitchFamily="18" charset="-78"/>
            </a:endParaRPr>
          </a:p>
          <a:p>
            <a:pPr marL="57150" marR="0" indent="-285750" algn="just" rtl="1">
              <a:lnSpc>
                <a:spcPct val="106000"/>
              </a:lnSpc>
              <a:spcBef>
                <a:spcPts val="0"/>
              </a:spcBef>
              <a:spcAft>
                <a:spcPts val="800"/>
              </a:spcAft>
              <a:buFont typeface="Arial" panose="020B0604020202020204" pitchFamily="34" charset="0"/>
              <a:buChar char="•"/>
            </a:pPr>
            <a:r>
              <a:rPr lang="ar-LB" sz="1800" dirty="0">
                <a:solidFill>
                  <a:srgbClr val="000000"/>
                </a:solidFill>
                <a:effectLst/>
                <a:ea typeface="Calibri" panose="020F0502020204030204" pitchFamily="34" charset="0"/>
                <a:cs typeface="Simplified Arabic" panose="02020603050405020304" pitchFamily="18" charset="-78"/>
              </a:rPr>
              <a:t>من المهم أيضًا التشديد على أهمية ضمان وضع هدف واقعي قابل للقياس (أهداف واقعية قابلة للقياس) لهذا النوع من الأنشطة. ثمة أنواع مختلفة من المرونة (التأقلم/التكيف والتحويل). بحسب السياق وعمر الأطفال، من المهم أن نوضح أي نوع من المرونة يتلقى الدعم، من أجل وضع هدف واقعي (أهداف واقعية) وضمان أن يؤدي وضع الأهداف ونوع الأنشطة إلى تعزيز المستوى المعين من المرونة المطلوب في سياق محدد. </a:t>
            </a:r>
          </a:p>
          <a:p>
            <a:pPr marL="57150" marR="0" indent="-285750" algn="just" rtl="1">
              <a:lnSpc>
                <a:spcPct val="106000"/>
              </a:lnSpc>
              <a:spcBef>
                <a:spcPts val="0"/>
              </a:spcBef>
              <a:spcAft>
                <a:spcPts val="800"/>
              </a:spcAft>
              <a:buFont typeface="Arial" panose="020B0604020202020204" pitchFamily="34" charset="0"/>
              <a:buChar char="•"/>
            </a:pPr>
            <a:r>
              <a:rPr lang="ar-LB" sz="1800" dirty="0">
                <a:solidFill>
                  <a:srgbClr val="000000"/>
                </a:solidFill>
                <a:effectLst/>
                <a:ea typeface="Calibri" panose="020F0502020204030204" pitchFamily="34" charset="0"/>
                <a:cs typeface="Simplified Arabic" panose="02020603050405020304" pitchFamily="18" charset="-78"/>
              </a:rPr>
              <a:t>الرموز: يرتبط باستراتيجيات إنسباير حول التعليم والمهارات الحياتية + البيئات الآمنة</a:t>
            </a:r>
          </a:p>
          <a:p>
            <a:pPr marL="0" marR="0" indent="0" algn="just" rtl="1">
              <a:lnSpc>
                <a:spcPct val="106000"/>
              </a:lnSpc>
              <a:spcBef>
                <a:spcPts val="0"/>
              </a:spcBef>
              <a:spcAft>
                <a:spcPts val="800"/>
              </a:spcAft>
              <a:buFont typeface="Arial" panose="020B0604020202020204" pitchFamily="34" charset="0"/>
              <a:buNone/>
            </a:pPr>
            <a:endParaRPr lang="ar-LB" sz="1800" dirty="0">
              <a:solidFill>
                <a:srgbClr val="000000"/>
              </a:solidFill>
              <a:effectLst/>
              <a:ea typeface="Calibri" panose="020F0502020204030204" pitchFamily="34" charset="0"/>
              <a:cs typeface="Simplified Arabic" panose="02020603050405020304" pitchFamily="18" charset="-78"/>
            </a:endParaRPr>
          </a:p>
          <a:p>
            <a:pPr marL="0" marR="0" indent="0" algn="just" rtl="1">
              <a:lnSpc>
                <a:spcPct val="106000"/>
              </a:lnSpc>
              <a:spcBef>
                <a:spcPts val="0"/>
              </a:spcBef>
              <a:spcAft>
                <a:spcPts val="800"/>
              </a:spcAft>
              <a:buFont typeface="Arial" panose="020B0604020202020204" pitchFamily="34" charset="0"/>
              <a:buNone/>
            </a:pPr>
            <a:r>
              <a:rPr lang="ar-LB" sz="1800" dirty="0">
                <a:solidFill>
                  <a:srgbClr val="000000"/>
                </a:solidFill>
                <a:effectLst/>
                <a:ea typeface="Calibri" panose="020F0502020204030204" pitchFamily="34" charset="0"/>
                <a:cs typeface="Simplified Arabic" panose="02020603050405020304" pitchFamily="18" charset="-78"/>
              </a:rPr>
              <a:t>يحل هذا المعيار محل المعيار السابق بعنوان "المساحات الصديقة للطفل": فقد ساد شعور بالاعتماد المفرط على هذا النوع من التدخلات، فتم جمعها تحت عنوان "الأنشطة الجماعية من أجل رفاه الطفل" الذي يستكشف أيضًا البرمجة المتنقلة، والروابط بالتدريب على المهارات، وغيرها من الفرص المنتمة والمستمرة لتحسين حماية الأطفال.</a:t>
            </a:r>
          </a:p>
          <a:p>
            <a:pPr marL="0" marR="0" indent="0" algn="just" rtl="1">
              <a:lnSpc>
                <a:spcPct val="106000"/>
              </a:lnSpc>
              <a:spcBef>
                <a:spcPts val="0"/>
              </a:spcBef>
              <a:spcAft>
                <a:spcPts val="800"/>
              </a:spcAft>
              <a:buFont typeface="Arial" panose="020B0604020202020204" pitchFamily="34" charset="0"/>
              <a:buNone/>
            </a:pPr>
            <a:endParaRPr lang="ar-LB" sz="1800" b="1" dirty="0">
              <a:solidFill>
                <a:srgbClr val="000000"/>
              </a:solidFill>
              <a:effectLst/>
              <a:ea typeface="Calibri" panose="020F0502020204030204" pitchFamily="34" charset="0"/>
              <a:cs typeface="Simplified Arabic" panose="02020603050405020304" pitchFamily="18" charset="-78"/>
            </a:endParaRPr>
          </a:p>
          <a:p>
            <a:pPr marL="0" marR="0" indent="0" algn="just" rtl="1">
              <a:lnSpc>
                <a:spcPct val="106000"/>
              </a:lnSpc>
              <a:spcBef>
                <a:spcPts val="0"/>
              </a:spcBef>
              <a:spcAft>
                <a:spcPts val="800"/>
              </a:spcAft>
              <a:buFont typeface="Arial" panose="020B0604020202020204" pitchFamily="34" charset="0"/>
              <a:buNone/>
            </a:pPr>
            <a:r>
              <a:rPr lang="ar-LB" sz="1800" b="1" dirty="0">
                <a:solidFill>
                  <a:srgbClr val="000000"/>
                </a:solidFill>
                <a:effectLst/>
                <a:ea typeface="Calibri" panose="020F0502020204030204" pitchFamily="34" charset="0"/>
                <a:cs typeface="Simplified Arabic" panose="02020603050405020304" pitchFamily="18" charset="-78"/>
              </a:rPr>
              <a:t>إطلاق المناقشة: </a:t>
            </a:r>
            <a:r>
              <a:rPr lang="ar-LB" sz="1800" dirty="0">
                <a:solidFill>
                  <a:srgbClr val="000000"/>
                </a:solidFill>
                <a:effectLst/>
                <a:ea typeface="Calibri" panose="020F0502020204030204" pitchFamily="34" charset="0"/>
                <a:cs typeface="Simplified Arabic" panose="02020603050405020304" pitchFamily="18" charset="-78"/>
              </a:rPr>
              <a:t>هل يمكنكم إعطاء أمثلة عن الأنشطة الجماعية؟</a:t>
            </a:r>
          </a:p>
          <a:p>
            <a:pPr marL="0" marR="0" algn="just" rtl="1">
              <a:lnSpc>
                <a:spcPct val="106000"/>
              </a:lnSpc>
              <a:spcBef>
                <a:spcPts val="0"/>
              </a:spcBef>
              <a:spcAft>
                <a:spcPts val="800"/>
              </a:spcAft>
            </a:pPr>
            <a:r>
              <a:rPr lang="ar-LB" sz="1800" i="0" dirty="0">
                <a:latin typeface="Arial" panose="020B0604020202020204" pitchFamily="34" charset="0"/>
                <a:ea typeface="Arial"/>
                <a:cs typeface="Arial" panose="020B0604020202020204" pitchFamily="34" charset="0"/>
                <a:sym typeface="Arial"/>
              </a:rPr>
              <a:t>← </a:t>
            </a:r>
            <a:r>
              <a:rPr lang="ar-LB" sz="1800" dirty="0">
                <a:solidFill>
                  <a:srgbClr val="000000"/>
                </a:solidFill>
                <a:effectLst/>
                <a:ea typeface="Calibri" panose="020F0502020204030204" pitchFamily="34" charset="0"/>
                <a:cs typeface="Simplified Arabic" panose="02020603050405020304" pitchFamily="18" charset="-78"/>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يمكن أن تتضمّن الأنشطة الجماعية </a:t>
            </a:r>
            <a:r>
              <a:rPr lang="ar-LB" sz="1100" dirty="0">
                <a:effectLst/>
                <a:latin typeface="Calibri" panose="020F0502020204030204" pitchFamily="34" charset="0"/>
                <a:ea typeface="Calibri" panose="020F0502020204030204" pitchFamily="34" charset="0"/>
                <a:cs typeface="Simplified Arabic" panose="02020603050405020304" pitchFamily="18" charset="-78"/>
              </a:rPr>
              <a:t>من أجل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رفاه الطفل</a:t>
            </a:r>
            <a:r>
              <a:rPr lang="ar-SY" sz="1100" dirty="0">
                <a:effectLst/>
                <a:latin typeface="Calibri" panose="020F0502020204030204" pitchFamily="34" charset="0"/>
                <a:ea typeface="Calibri" panose="020F0502020204030204" pitchFamily="34" charset="0"/>
                <a:cs typeface="Simplified Arabic" panose="02020603050405020304" pitchFamily="18" charset="-78"/>
              </a:rPr>
              <a:t>:</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التعليم غير النظامي؛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اللعب المنظّم واللعب الحرّ؛</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LB" sz="1100" dirty="0">
                <a:solidFill>
                  <a:srgbClr val="000000"/>
                </a:solidFill>
                <a:effectLst/>
                <a:latin typeface="Noto Sans Symbols"/>
                <a:ea typeface="Noto Sans Symbols"/>
                <a:cs typeface="Simplified Arabic" panose="02020603050405020304" pitchFamily="18" charset="-78"/>
              </a:rPr>
              <a:t>ا</a:t>
            </a:r>
            <a:r>
              <a:rPr lang="ar-SA" sz="1100" dirty="0">
                <a:solidFill>
                  <a:srgbClr val="000000"/>
                </a:solidFill>
                <a:effectLst/>
                <a:latin typeface="Noto Sans Symbols"/>
                <a:ea typeface="Noto Sans Symbols"/>
                <a:cs typeface="Simplified Arabic" panose="02020603050405020304" pitchFamily="18" charset="-78"/>
              </a:rPr>
              <a:t>لفنون والحِرَف اليدوية؛</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الرياضة؛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LB" sz="1100" dirty="0">
                <a:solidFill>
                  <a:srgbClr val="000000"/>
                </a:solidFill>
                <a:effectLst/>
                <a:latin typeface="Noto Sans Symbols"/>
                <a:ea typeface="Noto Sans Symbols"/>
                <a:cs typeface="Simplified Arabic" panose="02020603050405020304" pitchFamily="18" charset="-78"/>
              </a:rPr>
              <a:t>المهارات الحياتية؛</a:t>
            </a: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برامج اكتساب المرونة والمهارات الحياتية؛</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التدريب على القيادة للمراهقين؛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800" dirty="0">
                <a:solidFill>
                  <a:srgbClr val="000000"/>
                </a:solidFill>
                <a:effectLst/>
                <a:ea typeface="Calibri" panose="020F0502020204030204" pitchFamily="34" charset="0"/>
                <a:cs typeface="Simplified Arabic" panose="02020603050405020304" pitchFamily="18" charset="-78"/>
              </a:rPr>
              <a:t>مجموعات الرعاية الوالدية ومجموعات الدعم التي تُقوّي قدرات العائلات والمجتمعات المحلّية على حماية الطفل</a:t>
            </a:r>
            <a:endParaRPr lang="ar-LB" sz="1800" dirty="0">
              <a:solidFill>
                <a:srgbClr val="000000"/>
              </a:solidFill>
              <a:effectLst/>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endParaRPr lang="ar-LB" sz="1800" dirty="0">
              <a:solidFill>
                <a:srgbClr val="000000"/>
              </a:solidFill>
              <a:effectLst/>
              <a:latin typeface="Arial"/>
              <a:ea typeface="Arial"/>
              <a:cs typeface="Simplified Arabic" panose="02020603050405020304" pitchFamily="18" charset="-78"/>
              <a:sym typeface="Arial"/>
            </a:endParaRPr>
          </a:p>
          <a:p>
            <a:pPr marL="0" marR="0" indent="0" algn="just" rtl="1">
              <a:lnSpc>
                <a:spcPct val="106000"/>
              </a:lnSpc>
              <a:spcBef>
                <a:spcPts val="0"/>
              </a:spcBef>
              <a:spcAft>
                <a:spcPts val="800"/>
              </a:spcAft>
              <a:buFont typeface="Arial" panose="020B0604020202020204" pitchFamily="34" charset="0"/>
              <a:buNone/>
            </a:pPr>
            <a:r>
              <a:rPr lang="ar-LB" sz="1800" i="0" dirty="0">
                <a:latin typeface="Arial" panose="020B0604020202020204" pitchFamily="34" charset="0"/>
                <a:ea typeface="Arial"/>
                <a:cs typeface="Arial" panose="020B0604020202020204" pitchFamily="34" charset="0"/>
                <a:sym typeface="Arial"/>
              </a:rPr>
              <a:t>← يمكن أن </a:t>
            </a:r>
            <a:r>
              <a:rPr lang="ar-SA" sz="1800" dirty="0">
                <a:effectLst/>
                <a:ea typeface="Calibri" panose="020F0502020204030204" pitchFamily="34" charset="0"/>
                <a:cs typeface="Simplified Arabic" panose="02020603050405020304" pitchFamily="18" charset="-78"/>
              </a:rPr>
              <a:t>تجري الأنشطة الجماعية في مساحة محدّدة، يُشار إليها عمومًا بـ</a:t>
            </a:r>
            <a:r>
              <a:rPr lang="ar-SY"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المساحة الصديقة للطفل</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أو "المساحة الآمنة</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ويمكن أيضًا للأنشطة الجماعية أن تكون متنقّلة، حيث تيسّرها مجموعة محدّدة من المنشّطين في مواقع مختلفة تتبدّل مداورة</a:t>
            </a:r>
            <a:r>
              <a:rPr lang="ar-LB" sz="1800" dirty="0">
                <a:effectLst/>
                <a:ea typeface="Calibri" panose="020F0502020204030204" pitchFamily="34" charset="0"/>
                <a:cs typeface="Simplified Arabic" panose="02020603050405020304" pitchFamily="18" charset="-78"/>
              </a:rPr>
              <a:t>، في سياقات تتضمن (أ) فئات سكانية متنقلة كثيرًا أو متفرقة أو نازحة، أو(ب) إمكانية وصول محدودة بسبب شواغل الأمن.</a:t>
            </a:r>
            <a:endParaRPr lang="en-US" dirty="0">
              <a:latin typeface="Arial"/>
              <a:ea typeface="Arial"/>
              <a:cs typeface="Arial"/>
              <a:sym typeface="Arial"/>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ar-LB" sz="1200" b="0" i="1" u="none" strike="noStrike" baseline="0" dirty="0">
              <a:latin typeface="Calibri"/>
            </a:endParaRP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200" b="0" i="0" u="none" strike="noStrike" baseline="0" dirty="0">
                <a:latin typeface="Arial" panose="020B0604020202020204" pitchFamily="34" charset="0"/>
                <a:cs typeface="Arial" panose="020B0604020202020204" pitchFamily="34" charset="0"/>
                <a:sym typeface="Arial"/>
              </a:rPr>
              <a:t>ينص المعيار 15 على ما يلي: "</a:t>
            </a: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يتمّ دعم الأطفال من خلال الوصول إلى أنشطة جماعية مخطّطة (أ) تعمل على تعزيز الحماية، والرفاه، والتعلّم و(ب</a:t>
            </a:r>
            <a:r>
              <a:rPr lang="ar-SY"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وتُقدَّم بنُهُج آمنة، وشاملة، وملائمة للسياق وللأعمار.</a:t>
            </a:r>
            <a:r>
              <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a:t>
            </a: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endPar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endParaRPr>
          </a:p>
          <a:p>
            <a:pPr marL="285750" marR="0" lvl="0" indent="-2857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sz="1800" dirty="0">
                <a:effectLst/>
                <a:ea typeface="Calibri" panose="020F0502020204030204" pitchFamily="34" charset="0"/>
                <a:cs typeface="Simplified Arabic" panose="02020603050405020304" pitchFamily="18" charset="-78"/>
              </a:rPr>
              <a:t>من المهم</a:t>
            </a:r>
            <a:r>
              <a:rPr lang="ar-SA" sz="1800" dirty="0">
                <a:effectLst/>
                <a:ea typeface="Calibri" panose="020F0502020204030204" pitchFamily="34" charset="0"/>
                <a:cs typeface="Simplified Arabic" panose="02020603050405020304" pitchFamily="18" charset="-78"/>
              </a:rPr>
              <a:t> تحديد، ودعم، وتقوية المساحات، والخدمات، والأنشطة الموجودة، قبل تطوير الأنشطة الجماعية الإضافية</a:t>
            </a:r>
            <a:r>
              <a:rPr lang="ar-SY"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وبعد تنظيمها، علينا </a:t>
            </a:r>
            <a:r>
              <a:rPr lang="ar-SA" sz="1800" dirty="0">
                <a:effectLst/>
                <a:ea typeface="Calibri" panose="020F0502020204030204" pitchFamily="34" charset="0"/>
                <a:cs typeface="Simplified Arabic" panose="02020603050405020304" pitchFamily="18" charset="-78"/>
              </a:rPr>
              <a:t>التخطيط للانتقال إلى مبادرات أكثر استدامةً، يقودُها المجتمع المحلّي</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ويتمّ تصميم الأنشطة الجماعية، عند الحاجة إليها، وفقًا لتقييمٍ احتياجات ومخاطر الحماية من أجل اتّخاذ قرار بشأن</a:t>
            </a:r>
            <a:r>
              <a:rPr lang="ar-LB" sz="1800" dirty="0">
                <a:effectLst/>
                <a:ea typeface="Calibri" panose="020F0502020204030204" pitchFamily="34" charset="0"/>
                <a:cs typeface="Simplified Arabic" panose="02020603050405020304" pitchFamily="18" charset="-78"/>
              </a:rPr>
              <a:t> ما يلي: </a:t>
            </a:r>
            <a:r>
              <a:rPr lang="ar-SA" sz="1800" dirty="0">
                <a:solidFill>
                  <a:srgbClr val="000000"/>
                </a:solidFill>
                <a:effectLst/>
                <a:ea typeface="Calibri" panose="020F0502020204030204" pitchFamily="34" charset="0"/>
                <a:cs typeface="Simplified Arabic" panose="02020603050405020304" pitchFamily="18" charset="-78"/>
              </a:rPr>
              <a:t>أين، وكيف، ومتى، ومِن قِبَل مَن سيتمّ إجراء الأنشطة؛ </a:t>
            </a:r>
            <a:r>
              <a:rPr lang="ar-LB" sz="1800" dirty="0">
                <a:solidFill>
                  <a:srgbClr val="000000"/>
                </a:solidFill>
                <a:effectLst/>
                <a:ea typeface="Calibri" panose="020F0502020204030204" pitchFamily="34" charset="0"/>
                <a:cs typeface="Simplified Arabic" panose="02020603050405020304" pitchFamily="18" charset="-78"/>
              </a:rPr>
              <a:t>و</a:t>
            </a:r>
            <a:r>
              <a:rPr lang="ar-SA" sz="1800" dirty="0">
                <a:solidFill>
                  <a:srgbClr val="000000"/>
                </a:solidFill>
                <a:effectLst/>
                <a:ea typeface="Calibri" panose="020F0502020204030204" pitchFamily="34" charset="0"/>
                <a:cs typeface="Simplified Arabic" panose="02020603050405020304" pitchFamily="18" charset="-78"/>
              </a:rPr>
              <a:t>ما هي الأهداف؛ </a:t>
            </a:r>
            <a:r>
              <a:rPr lang="ar-LB" sz="1800" dirty="0">
                <a:solidFill>
                  <a:srgbClr val="000000"/>
                </a:solidFill>
                <a:effectLst/>
                <a:ea typeface="Calibri" panose="020F0502020204030204" pitchFamily="34" charset="0"/>
                <a:cs typeface="Simplified Arabic" panose="02020603050405020304" pitchFamily="18" charset="-78"/>
              </a:rPr>
              <a:t>وهل من </a:t>
            </a:r>
            <a:r>
              <a:rPr lang="ar-SA" sz="1800" dirty="0">
                <a:solidFill>
                  <a:srgbClr val="000000"/>
                </a:solidFill>
                <a:effectLst/>
                <a:ea typeface="Calibri" panose="020F0502020204030204" pitchFamily="34" charset="0"/>
                <a:cs typeface="Simplified Arabic" panose="02020603050405020304" pitchFamily="18" charset="-78"/>
              </a:rPr>
              <a:t>حاجة إلى مرافق محدّدة</a:t>
            </a:r>
            <a:r>
              <a:rPr lang="ar-SY" sz="1800" dirty="0">
                <a:solidFill>
                  <a:srgbClr val="000000"/>
                </a:solidFill>
                <a:effectLst/>
                <a:ea typeface="Calibri" panose="020F0502020204030204" pitchFamily="34" charset="0"/>
                <a:cs typeface="Simplified Arabic" panose="02020603050405020304" pitchFamily="18" charset="-78"/>
              </a:rPr>
              <a:t>. </a:t>
            </a:r>
            <a:endParaRPr lang="ar-LB" sz="1800" dirty="0">
              <a:solidFill>
                <a:srgbClr val="000000"/>
              </a:solidFill>
              <a:effectLst/>
              <a:ea typeface="Calibri" panose="020F0502020204030204" pitchFamily="34" charset="0"/>
              <a:cs typeface="Simplified Arabic" panose="02020603050405020304" pitchFamily="18" charset="-78"/>
            </a:endParaRPr>
          </a:p>
          <a:p>
            <a:pPr marL="285750" marR="0" lvl="0" indent="-2857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endParaRPr>
          </a:p>
          <a:p>
            <a:pPr marL="285750" marR="0" lvl="0" indent="-2857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يجب إجراء التقييمات </a:t>
            </a:r>
            <a:r>
              <a:rPr lang="ar-LB" sz="1800" dirty="0">
                <a:effectLst/>
                <a:ea typeface="Calibri" panose="020F0502020204030204" pitchFamily="34" charset="0"/>
                <a:cs typeface="Simplified Arabic" panose="02020603050405020304" pitchFamily="18" charset="-78"/>
              </a:rPr>
              <a:t>ب</a:t>
            </a:r>
            <a:r>
              <a:rPr lang="ar-SA" sz="1800" dirty="0">
                <a:effectLst/>
                <a:ea typeface="Calibri" panose="020F0502020204030204" pitchFamily="34" charset="0"/>
                <a:cs typeface="Simplified Arabic" panose="02020603050405020304" pitchFamily="18" charset="-78"/>
              </a:rPr>
              <a:t>التشاور مع الأطفال</a:t>
            </a:r>
            <a:r>
              <a:rPr lang="ar-LB" sz="1800" dirty="0">
                <a:effectLst/>
                <a:ea typeface="Calibri" panose="020F0502020204030204" pitchFamily="34" charset="0"/>
                <a:cs typeface="Simplified Arabic" panose="02020603050405020304" pitchFamily="18" charset="-78"/>
              </a:rPr>
              <a:t> والمجتمعات المحلية</a:t>
            </a:r>
            <a:r>
              <a:rPr lang="ar-SA" sz="1800" dirty="0">
                <a:effectLst/>
                <a:ea typeface="Calibri" panose="020F0502020204030204" pitchFamily="34" charset="0"/>
                <a:cs typeface="Simplified Arabic" panose="02020603050405020304" pitchFamily="18" charset="-78"/>
              </a:rPr>
              <a:t> لتحديد العوائق التي تَحول دون إمكانية الوصول</a:t>
            </a:r>
            <a:r>
              <a:rPr lang="ar-LB"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وينبغي للأنشطة أن ت</a:t>
            </a:r>
            <a:r>
              <a:rPr lang="ar-SA" sz="1800" dirty="0">
                <a:effectLst/>
                <a:ea typeface="Calibri" panose="020F0502020204030204" pitchFamily="34" charset="0"/>
                <a:cs typeface="Simplified Arabic" panose="02020603050405020304" pitchFamily="18" charset="-78"/>
              </a:rPr>
              <a:t>منح الفرصة لجميع الأطفال كي يشاركوا في الأنشطة المُكيَّفة لتُلائم احتياجاتهم </a:t>
            </a:r>
            <a:r>
              <a:rPr lang="ar-LB" sz="1800" dirty="0">
                <a:effectLst/>
                <a:ea typeface="Calibri" panose="020F0502020204030204" pitchFamily="34" charset="0"/>
                <a:cs typeface="Simplified Arabic" panose="02020603050405020304" pitchFamily="18" charset="-78"/>
              </a:rPr>
              <a:t>واهتماماتهم ومهاراتهم وقدراتهم و</a:t>
            </a:r>
            <a:r>
              <a:rPr lang="ar-SA" sz="1800" dirty="0">
                <a:effectLst/>
                <a:ea typeface="Calibri" panose="020F0502020204030204" pitchFamily="34" charset="0"/>
                <a:cs typeface="Simplified Arabic" panose="02020603050405020304" pitchFamily="18" charset="-78"/>
              </a:rPr>
              <a:t>وخصائصهم المحدّدة</a:t>
            </a:r>
            <a:r>
              <a:rPr lang="ar-SY"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 ومن المهم تقييم الاحتياجات بطريقة تشاركية وسياقية لتوضيح هدفنا المحدد (أهدافنا المحددة) من أجل دعم الأنشطة الجماعية (مرتبط بتعريف الرفاه؛ والاحتياجات الأساسية؛ والأمن والسلامة؛ والعلاقات مع العائلة والآخرين؛ والقدرة على التصرف).</a:t>
            </a:r>
          </a:p>
          <a:p>
            <a:pPr marL="285750" marR="0" lvl="0" indent="-2857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sz="1800" dirty="0">
                <a:effectLst/>
                <a:ea typeface="Calibri" panose="020F0502020204030204" pitchFamily="34" charset="0"/>
                <a:cs typeface="Simplified Arabic" panose="02020603050405020304" pitchFamily="18" charset="-78"/>
              </a:rPr>
              <a:t>مثلاً: وضع </a:t>
            </a:r>
            <a:r>
              <a:rPr lang="ar-SA" sz="1800" dirty="0">
                <a:effectLst/>
                <a:ea typeface="Calibri" panose="020F0502020204030204" pitchFamily="34" charset="0"/>
                <a:cs typeface="Simplified Arabic" panose="02020603050405020304" pitchFamily="18" charset="-78"/>
              </a:rPr>
              <a:t>الجداول الزمنية مع مراعاة الأنشطة المدرسية، والدينية، وغيرها</a:t>
            </a:r>
            <a:r>
              <a:rPr lang="ar-LB" sz="1800" dirty="0">
                <a:effectLst/>
                <a:ea typeface="Calibri" panose="020F0502020204030204" pitchFamily="34" charset="0"/>
                <a:cs typeface="Simplified Arabic" panose="02020603050405020304" pitchFamily="18" charset="-78"/>
              </a:rPr>
              <a:t>؛ وإمكانية الوصول للأطفال من ذوي الإعاقة؛ والنهج الملائم للأطفال العاملين أو </a:t>
            </a:r>
            <a:r>
              <a:rPr lang="ar-SA" sz="1800" dirty="0">
                <a:solidFill>
                  <a:srgbClr val="000000"/>
                </a:solidFill>
                <a:effectLst/>
                <a:ea typeface="Calibri" panose="020F0502020204030204" pitchFamily="34" charset="0"/>
                <a:cs typeface="Simplified Arabic" panose="02020603050405020304" pitchFamily="18" charset="-78"/>
              </a:rPr>
              <a:t>الأطفال الآباء والأطفال الأمهات</a:t>
            </a:r>
            <a:r>
              <a:rPr lang="ar-LB" sz="1800" dirty="0">
                <a:solidFill>
                  <a:srgbClr val="000000"/>
                </a:solidFill>
                <a:effectLst/>
                <a:ea typeface="Calibri" panose="020F0502020204030204" pitchFamily="34" charset="0"/>
                <a:cs typeface="Simplified Arabic" panose="02020603050405020304" pitchFamily="18" charset="-78"/>
              </a:rPr>
              <a:t>؛ والأنشطة المصممة خصيصًأ للمراهقين؛ وأنشطة الطفولة المبكرة </a:t>
            </a:r>
            <a:r>
              <a:rPr lang="ar-SA" sz="1800" dirty="0">
                <a:effectLst/>
                <a:ea typeface="Calibri" panose="020F0502020204030204" pitchFamily="34" charset="0"/>
                <a:cs typeface="Simplified Arabic" panose="02020603050405020304" pitchFamily="18" charset="-78"/>
              </a:rPr>
              <a:t>للأطفال الذين تتراوح أعمارهم بين صفر وسنتَين</a:t>
            </a:r>
            <a:r>
              <a:rPr lang="ar-LB"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بمرافقة </a:t>
            </a:r>
            <a:r>
              <a:rPr lang="ar-LB" sz="1800" dirty="0">
                <a:effectLst/>
                <a:ea typeface="Calibri" panose="020F0502020204030204" pitchFamily="34" charset="0"/>
                <a:cs typeface="Simplified Arabic" panose="02020603050405020304" pitchFamily="18" charset="-78"/>
              </a:rPr>
              <a:t>أهلهم/</a:t>
            </a:r>
            <a:r>
              <a:rPr lang="ar-SA" sz="1800" dirty="0">
                <a:effectLst/>
                <a:ea typeface="Calibri" panose="020F0502020204030204" pitchFamily="34" charset="0"/>
                <a:cs typeface="Simplified Arabic" panose="02020603050405020304" pitchFamily="18" charset="-78"/>
              </a:rPr>
              <a:t>مقدمي الرعاية لهم</a:t>
            </a:r>
            <a:r>
              <a:rPr lang="ar-LB" sz="1800" dirty="0">
                <a:effectLst/>
                <a:ea typeface="Calibri" panose="020F0502020204030204" pitchFamily="34" charset="0"/>
                <a:cs typeface="Simplified Arabic" panose="02020603050405020304" pitchFamily="18" charset="-78"/>
              </a:rPr>
              <a:t>... </a:t>
            </a:r>
          </a:p>
          <a:p>
            <a:pPr marL="285750" marR="0" lvl="0" indent="-2857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ar-LB" sz="1800" i="0" dirty="0">
              <a:effectLst/>
              <a:ea typeface="Calibri" panose="020F0502020204030204" pitchFamily="34" charset="0"/>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200" b="0" i="0" u="none" strike="noStrike" baseline="0" dirty="0">
                <a:latin typeface="Calibri"/>
              </a:rPr>
              <a:t>يمكن أن تشكل الأنشطة الجماعية أيضًا فرصًا للعمل مع قطاعات أخرى:</a:t>
            </a:r>
          </a:p>
          <a:p>
            <a:pPr marL="0" marR="0" lvl="0" indent="0" algn="r" rtl="1">
              <a:lnSpc>
                <a:spcPct val="100000"/>
              </a:lnSpc>
              <a:spcBef>
                <a:spcPts val="0"/>
              </a:spcBef>
              <a:spcAft>
                <a:spcPts val="0"/>
              </a:spcAft>
              <a:buClr>
                <a:schemeClr val="dk1"/>
              </a:buClr>
              <a:buSzPts val="1200"/>
              <a:buFont typeface="Arial" panose="020B0604020202020204" pitchFamily="34" charset="0"/>
              <a:buNone/>
            </a:pPr>
            <a:r>
              <a:rPr lang="ar-LB"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قطاع تنمية </a:t>
            </a:r>
            <a:r>
              <a:rPr lang="ar-SA" sz="1800" u="sng" dirty="0">
                <a:solidFill>
                  <a:srgbClr val="0563C1"/>
                </a:solidFill>
                <a:effectLst/>
                <a:ea typeface="Calibri" panose="020F0502020204030204" pitchFamily="34" charset="0"/>
                <a:cs typeface="Simplified Arabic" panose="02020603050405020304" pitchFamily="18" charset="-78"/>
                <a:hlinkClick r:id="rId3"/>
              </a:rPr>
              <a:t>الطفولة المبكرة</a:t>
            </a:r>
            <a:r>
              <a:rPr lang="ar-SA" sz="1800" dirty="0">
                <a:effectLst/>
                <a:ea typeface="Calibri" panose="020F0502020204030204" pitchFamily="34" charset="0"/>
                <a:cs typeface="Simplified Arabic" panose="02020603050405020304" pitchFamily="18" charset="-78"/>
              </a:rPr>
              <a:t> أو في قطاعات أخرى ممّن لديهم معارف متخصّصة، لتطبيق أنشطة جماعية مناسبة للأطفال في هذه الفئة العمرية</a:t>
            </a:r>
            <a:endParaRPr lang="ar-LB" sz="1200" b="0" i="0" u="none" strike="noStrike" baseline="0" dirty="0">
              <a:effectLst/>
              <a:latin typeface="Calibri"/>
              <a:ea typeface="Calibri" panose="020F0502020204030204" pitchFamily="34" charset="0"/>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Tx/>
              <a:buChar char="-"/>
            </a:pPr>
            <a:r>
              <a:rPr lang="ar-LB" sz="1200" b="0" i="0" u="none" strike="noStrike" baseline="0" dirty="0">
                <a:latin typeface="Calibri"/>
              </a:rPr>
              <a:t> </a:t>
            </a:r>
            <a:r>
              <a:rPr lang="ar-SA" sz="1800" dirty="0">
                <a:effectLst/>
                <a:ea typeface="Calibri" panose="020F0502020204030204" pitchFamily="34" charset="0"/>
                <a:cs typeface="Simplified Arabic" panose="02020603050405020304" pitchFamily="18" charset="-78"/>
              </a:rPr>
              <a:t>القطاعات الأخرى التي قد تقدّم المهارات الحياتية، كالتعليم أو سبل كسب الرزق</a:t>
            </a:r>
            <a:endParaRPr lang="ar-LB" sz="1800" dirty="0">
              <a:effectLst/>
              <a:ea typeface="Calibri" panose="020F0502020204030204" pitchFamily="34" charset="0"/>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Tx/>
              <a:buChar char="-"/>
            </a:pPr>
            <a:r>
              <a:rPr lang="ar-SA" sz="1800" dirty="0">
                <a:effectLst/>
                <a:ea typeface="Calibri" panose="020F0502020204030204" pitchFamily="34" charset="0"/>
                <a:cs typeface="Simplified Arabic" panose="02020603050405020304" pitchFamily="18" charset="-78"/>
              </a:rPr>
              <a:t>الأنظمة والمجموعات على مستوى المجتمع المحلّي، مثل المجموعات النسائية ولجان حماية الطفل</a:t>
            </a:r>
            <a:r>
              <a:rPr lang="ar-LB" sz="1200" b="0" i="0" u="none" strike="noStrike" baseline="0" dirty="0">
                <a:latin typeface="Calibri"/>
              </a:rPr>
              <a:t> </a:t>
            </a:r>
          </a:p>
          <a:p>
            <a:pPr marL="171450" marR="0" lvl="0" indent="-171450" algn="r" rtl="1">
              <a:lnSpc>
                <a:spcPct val="100000"/>
              </a:lnSpc>
              <a:spcBef>
                <a:spcPts val="0"/>
              </a:spcBef>
              <a:spcAft>
                <a:spcPts val="0"/>
              </a:spcAft>
              <a:buClr>
                <a:schemeClr val="dk1"/>
              </a:buClr>
              <a:buSzPts val="1200"/>
              <a:buFontTx/>
              <a:buChar char="-"/>
            </a:pPr>
            <a:r>
              <a:rPr lang="ar-SA" sz="1800" dirty="0">
                <a:effectLst/>
                <a:ea typeface="Calibri" panose="020F0502020204030204" pitchFamily="34" charset="0"/>
                <a:cs typeface="Simplified Arabic" panose="02020603050405020304" pitchFamily="18" charset="-78"/>
              </a:rPr>
              <a:t>قطاع</a:t>
            </a:r>
            <a:r>
              <a:rPr lang="ar-LB" sz="1800" dirty="0">
                <a:effectLst/>
                <a:ea typeface="Calibri" panose="020F0502020204030204" pitchFamily="34" charset="0"/>
                <a:cs typeface="Simplified Arabic" panose="02020603050405020304" pitchFamily="18" charset="-78"/>
              </a:rPr>
              <a:t>ا</a:t>
            </a:r>
            <a:r>
              <a:rPr lang="ar-SA" sz="1800" dirty="0">
                <a:effectLst/>
                <a:ea typeface="Calibri" panose="020F0502020204030204" pitchFamily="34" charset="0"/>
                <a:cs typeface="Simplified Arabic" panose="02020603050405020304" pitchFamily="18" charset="-78"/>
              </a:rPr>
              <a:t> حماية الطفل والتعليم </a:t>
            </a:r>
            <a:r>
              <a:rPr lang="ar-LB" sz="1800" dirty="0">
                <a:effectLst/>
                <a:ea typeface="Calibri" panose="020F0502020204030204" pitchFamily="34" charset="0"/>
                <a:cs typeface="Simplified Arabic" panose="02020603050405020304" pitchFamily="18" charset="-78"/>
              </a:rPr>
              <a:t>لتطوير </a:t>
            </a:r>
            <a:r>
              <a:rPr lang="ar-SA" sz="1800" dirty="0">
                <a:effectLst/>
                <a:ea typeface="Calibri" panose="020F0502020204030204" pitchFamily="34" charset="0"/>
                <a:cs typeface="Simplified Arabic" panose="02020603050405020304" pitchFamily="18" charset="-78"/>
              </a:rPr>
              <a:t>أنشطة جماعية مُكمِّلة للتعليم غير النظامي والنظامي</a:t>
            </a:r>
            <a:endParaRPr lang="ar-LB" sz="1800" dirty="0">
              <a:effectLst/>
              <a:ea typeface="Calibri" panose="020F0502020204030204" pitchFamily="34" charset="0"/>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Tx/>
              <a:buChar char="-"/>
            </a:pPr>
            <a:r>
              <a:rPr lang="ar-SA" sz="1800" dirty="0">
                <a:effectLst/>
                <a:ea typeface="Calibri" panose="020F0502020204030204" pitchFamily="34" charset="0"/>
                <a:cs typeface="Simplified Arabic" panose="02020603050405020304" pitchFamily="18" charset="-78"/>
              </a:rPr>
              <a:t>الجهات الفاعلة في مجال الصحّة، والمياه، والصرف الصحّي، والنظافة</a:t>
            </a:r>
            <a:r>
              <a:rPr lang="ar-LB"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خلال فترات </a:t>
            </a:r>
            <a:r>
              <a:rPr lang="ar-SA" sz="1800" u="sng" dirty="0">
                <a:solidFill>
                  <a:srgbClr val="0563C1"/>
                </a:solidFill>
                <a:effectLst/>
                <a:ea typeface="Calibri" panose="020F0502020204030204" pitchFamily="34" charset="0"/>
                <a:cs typeface="Simplified Arabic" panose="02020603050405020304" pitchFamily="18" charset="-78"/>
                <a:hlinkClick r:id="rId4"/>
              </a:rPr>
              <a:t>تفشّي الأمراض المُعدية</a:t>
            </a:r>
            <a:r>
              <a:rPr lang="ar-LB" sz="1800" u="sng" dirty="0">
                <a:solidFill>
                  <a:srgbClr val="0563C1"/>
                </a:solidFill>
                <a:effectLst/>
                <a:ea typeface="Calibri" panose="020F0502020204030204" pitchFamily="34" charset="0"/>
                <a:cs typeface="Simplified Arabic" panose="02020603050405020304" pitchFamily="18" charset="-78"/>
              </a:rPr>
              <a:t>، ل</a:t>
            </a:r>
            <a:r>
              <a:rPr lang="ar-SA" sz="1800" dirty="0">
                <a:effectLst/>
                <a:ea typeface="Calibri" panose="020F0502020204030204" pitchFamily="34" charset="0"/>
                <a:cs typeface="Simplified Arabic" panose="02020603050405020304" pitchFamily="18" charset="-78"/>
              </a:rPr>
              <a:t>تكييف الأنشطة لكي تُلائِم (أ</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الأطفال في طور العلاج، أو الحجر الصحّي، أو العزل، و/أو (ب</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الأطفال الذين تمّ إدخال مقدّمي الرعاية لهم إلى مؤسّسة رعاية صحّية</a:t>
            </a:r>
            <a:endParaRPr lang="ar-LB" sz="1800" dirty="0">
              <a:effectLst/>
              <a:ea typeface="Calibri" panose="020F0502020204030204" pitchFamily="34" charset="0"/>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Tx/>
              <a:buChar char="-"/>
            </a:pPr>
            <a:r>
              <a:rPr lang="ar-LB" sz="1800" b="0" i="0" u="none" strike="noStrike" baseline="0" dirty="0">
                <a:effectLst/>
                <a:latin typeface="Calibri"/>
                <a:cs typeface="Simplified Arabic" panose="02020603050405020304" pitchFamily="18" charset="-78"/>
              </a:rPr>
              <a:t>قطاعات أخرى </a:t>
            </a:r>
            <a:r>
              <a:rPr lang="ar-SY"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مثل الصحّة؛ والتغذية؛ والمياه، والصرف الصحّي، والنظافة</a:t>
            </a:r>
            <a:r>
              <a:rPr lang="ar-LB" sz="1800" dirty="0">
                <a:effectLst/>
                <a:ea typeface="Calibri" panose="020F0502020204030204" pitchFamily="34" charset="0"/>
                <a:cs typeface="Simplified Arabic" panose="02020603050405020304" pitchFamily="18" charset="-78"/>
              </a:rPr>
              <a:t>) ل</a:t>
            </a:r>
            <a:r>
              <a:rPr lang="ar-SA" sz="1800" dirty="0">
                <a:solidFill>
                  <a:srgbClr val="000000"/>
                </a:solidFill>
                <a:effectLst/>
                <a:ea typeface="Calibri" panose="020F0502020204030204" pitchFamily="34" charset="0"/>
                <a:cs typeface="Simplified Arabic" panose="02020603050405020304" pitchFamily="18" charset="-78"/>
              </a:rPr>
              <a:t>توفير خدمات متكاملة أو خدمات مدمجة متعدّدة القطاعات</a:t>
            </a:r>
            <a:r>
              <a:rPr lang="ar-LB" sz="1800" dirty="0">
                <a:solidFill>
                  <a:srgbClr val="000000"/>
                </a:solidFill>
                <a:effectLst/>
                <a:ea typeface="Calibri" panose="020F0502020204030204" pitchFamily="34" charset="0"/>
                <a:cs typeface="Simplified Arabic" panose="02020603050405020304" pitchFamily="18" charset="-78"/>
              </a:rPr>
              <a:t> والحؤول دون التكرار</a:t>
            </a:r>
          </a:p>
          <a:p>
            <a:pPr marL="171450" marR="0" lvl="0" indent="-171450" algn="r" rtl="1">
              <a:lnSpc>
                <a:spcPct val="100000"/>
              </a:lnSpc>
              <a:spcBef>
                <a:spcPts val="0"/>
              </a:spcBef>
              <a:spcAft>
                <a:spcPts val="0"/>
              </a:spcAft>
              <a:buClr>
                <a:schemeClr val="dk1"/>
              </a:buClr>
              <a:buSzPts val="1200"/>
              <a:buFontTx/>
              <a:buChar char="-"/>
            </a:pPr>
            <a:endParaRPr lang="ar-LB" sz="1800" b="0" i="0" u="none" strike="noStrike" baseline="0" dirty="0">
              <a:solidFill>
                <a:srgbClr val="000000"/>
              </a:solidFill>
              <a:effectLst/>
              <a:latin typeface="Calibri"/>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b="1" i="0" u="none" strike="noStrike" baseline="0" dirty="0">
                <a:solidFill>
                  <a:srgbClr val="000000"/>
                </a:solidFill>
                <a:effectLst/>
                <a:latin typeface="Calibri"/>
                <a:cs typeface="Simplified Arabic" panose="02020603050405020304" pitchFamily="18" charset="-78"/>
              </a:rPr>
              <a:t>إطلاق المناقشة: </a:t>
            </a:r>
            <a:r>
              <a:rPr lang="ar-LB" sz="1800" b="0" i="0" u="none" strike="noStrike" baseline="0" dirty="0">
                <a:solidFill>
                  <a:srgbClr val="000000"/>
                </a:solidFill>
                <a:effectLst/>
                <a:latin typeface="Calibri"/>
                <a:cs typeface="Simplified Arabic" panose="02020603050405020304" pitchFamily="18" charset="-78"/>
              </a:rPr>
              <a:t>ماذا عن استدامة الأنشطة الجماعية؟ هل نحن (أو هل المجتمع المحلي) نسعى دومًا إلى إدامة وضع الأنشطة الجماعية في السياق الإنساني؟ متى يتبغي لنا ذلك؟ ومتى لا ينبغي لنا ذلك؟ </a:t>
            </a:r>
          </a:p>
          <a:p>
            <a:pPr marL="0" marR="0" lvl="0" indent="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ar-LB" sz="1800" i="0" dirty="0">
                <a:latin typeface="Arial" panose="020B0604020202020204" pitchFamily="34" charset="0"/>
                <a:ea typeface="Arial"/>
                <a:cs typeface="Arial" panose="020B0604020202020204" pitchFamily="34" charset="0"/>
                <a:sym typeface="Arial"/>
              </a:rPr>
              <a:t>← إن مسألة استدامة الأنشطة الموضوعة تعتمد كثيرًا على </a:t>
            </a:r>
            <a:r>
              <a:rPr lang="ar-LB" sz="1800" b="0" i="0" u="sng" dirty="0">
                <a:latin typeface="Arial" panose="020B0604020202020204" pitchFamily="34" charset="0"/>
                <a:ea typeface="Arial"/>
                <a:cs typeface="Arial" panose="020B0604020202020204" pitchFamily="34" charset="0"/>
                <a:sym typeface="Arial"/>
              </a:rPr>
              <a:t>السياقات</a:t>
            </a:r>
            <a:r>
              <a:rPr lang="ar-LB" sz="1800" i="0" dirty="0">
                <a:latin typeface="Arial" panose="020B0604020202020204" pitchFamily="34" charset="0"/>
                <a:ea typeface="Arial"/>
                <a:cs typeface="Arial" panose="020B0604020202020204" pitchFamily="34" charset="0"/>
                <a:sym typeface="Arial"/>
              </a:rPr>
              <a:t> المختلفة و</a:t>
            </a:r>
            <a:r>
              <a:rPr lang="ar-LB" sz="1800" i="0" u="sng" dirty="0">
                <a:latin typeface="Arial" panose="020B0604020202020204" pitchFamily="34" charset="0"/>
                <a:ea typeface="Arial"/>
                <a:cs typeface="Arial" panose="020B0604020202020204" pitchFamily="34" charset="0"/>
                <a:sym typeface="Arial"/>
              </a:rPr>
              <a:t>الهدف (الأهداف) </a:t>
            </a:r>
            <a:r>
              <a:rPr lang="ar-LB" sz="1800" i="0" dirty="0">
                <a:latin typeface="Arial" panose="020B0604020202020204" pitchFamily="34" charset="0"/>
                <a:ea typeface="Arial"/>
                <a:cs typeface="Arial" panose="020B0604020202020204" pitchFamily="34" charset="0"/>
                <a:sym typeface="Arial"/>
              </a:rPr>
              <a:t>التي نضعها للأنشطة الجماعية (مرتبط ب</a:t>
            </a:r>
            <a:r>
              <a:rPr lang="ar-LB" sz="1800" i="0" u="sng" dirty="0">
                <a:latin typeface="Arial" panose="020B0604020202020204" pitchFamily="34" charset="0"/>
                <a:ea typeface="Arial"/>
                <a:cs typeface="Arial" panose="020B0604020202020204" pitchFamily="34" charset="0"/>
                <a:sym typeface="Arial"/>
              </a:rPr>
              <a:t>الاحتياجات</a:t>
            </a:r>
            <a:r>
              <a:rPr lang="ar-LB" sz="1800" i="0" dirty="0">
                <a:latin typeface="Arial" panose="020B0604020202020204" pitchFamily="34" charset="0"/>
                <a:ea typeface="Arial"/>
                <a:cs typeface="Arial" panose="020B0604020202020204" pitchFamily="34" charset="0"/>
                <a:sym typeface="Arial"/>
              </a:rPr>
              <a:t> المعبر عنها والمحددة)  </a:t>
            </a:r>
          </a:p>
          <a:p>
            <a:pPr marL="0" marR="0" lvl="0" indent="0" algn="r" rtl="1">
              <a:lnSpc>
                <a:spcPct val="100000"/>
              </a:lnSpc>
              <a:spcBef>
                <a:spcPts val="0"/>
              </a:spcBef>
              <a:spcAft>
                <a:spcPts val="0"/>
              </a:spcAft>
              <a:buClr>
                <a:schemeClr val="dk1"/>
              </a:buClr>
              <a:buSzPts val="1200"/>
              <a:buFont typeface="Arial" panose="020B0604020202020204" pitchFamily="34" charset="0"/>
              <a:buNone/>
            </a:pPr>
            <a:r>
              <a:rPr lang="ar-LB" sz="1800" b="0" i="0" u="none" strike="noStrike" baseline="0" dirty="0">
                <a:solidFill>
                  <a:srgbClr val="000000"/>
                </a:solidFill>
                <a:effectLst/>
                <a:latin typeface="Calibri"/>
                <a:cs typeface="Simplified Arabic" panose="02020603050405020304" pitchFamily="18" charset="-78"/>
              </a:rPr>
              <a:t>  على سبيل المثال، يمكن وضع هذه الأنشطة لتحل مؤقتًا محل الأنشطة المدرسية التي يمكن أن تتوقف خلال حالات الطوارئ (لا نسعى إلى الاستدامة على المدى الطويل).</a:t>
            </a:r>
          </a:p>
          <a:p>
            <a:pPr marL="0" marR="0" lvl="0" indent="0" algn="r" rtl="1">
              <a:lnSpc>
                <a:spcPct val="100000"/>
              </a:lnSpc>
              <a:spcBef>
                <a:spcPts val="0"/>
              </a:spcBef>
              <a:spcAft>
                <a:spcPts val="0"/>
              </a:spcAft>
              <a:buClr>
                <a:schemeClr val="dk1"/>
              </a:buClr>
              <a:buSzPts val="1200"/>
              <a:buFont typeface="Arial" panose="020B0604020202020204" pitchFamily="34" charset="0"/>
              <a:buNone/>
            </a:pPr>
            <a:r>
              <a:rPr lang="ar-LB" sz="1800" b="0" i="0" u="none" strike="noStrike" baseline="0" dirty="0">
                <a:solidFill>
                  <a:srgbClr val="000000"/>
                </a:solidFill>
                <a:effectLst/>
                <a:latin typeface="Calibri"/>
                <a:cs typeface="Simplified Arabic" panose="02020603050405020304" pitchFamily="18" charset="-78"/>
              </a:rPr>
              <a:t>أو، إذا أردنا اقتراح أنشطة لدعم الوقاية من زواج الأطفال له (المهارات الحياتية ودعم حماية الطفل)، قد يكون من المثير للاهتمام أن نؤمن استدامتها على المدى الطويل، أو أن تقوم بها جهات فاعلة أخرى. </a:t>
            </a: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514350" marR="0" lvl="0" indent="-2857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يمكن أيضًا للأنشطة الجماعية أن تكون متنقّلة، حيث تيسّرها مجموعة محدّدة من المنشّطين في مواقع مختلفة تتبدّل مداورة</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وتُحدَّد المواقع مسبقًا وفقًا لتقييم مدى أمانها وإتاحتها للأطفال من مختلف الأنواع الاجتماعية، والأعمار، والإعاقات، وغير ذلك من أوجه التنوّع ذات الصلة</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 ويجب أن نقوم ب</a:t>
            </a:r>
            <a:r>
              <a:rPr lang="ar-SA" sz="1800" dirty="0">
                <a:solidFill>
                  <a:srgbClr val="000000"/>
                </a:solidFill>
                <a:effectLst/>
                <a:ea typeface="Calibri" panose="020F0502020204030204" pitchFamily="34" charset="0"/>
                <a:cs typeface="Simplified Arabic" panose="02020603050405020304" pitchFamily="18" charset="-78"/>
              </a:rPr>
              <a:t>التواصل من أجل تحديد الأطفال الذين قد يكونون مُستبعَدين عمومًا من الأنشطة الجماعية، وتشجيع مشاركتهم فيها</a:t>
            </a:r>
            <a:r>
              <a:rPr lang="ar-SY" sz="1800" dirty="0">
                <a:solidFill>
                  <a:srgbClr val="000000"/>
                </a:solidFill>
                <a:effectLst/>
                <a:ea typeface="Calibri" panose="020F0502020204030204" pitchFamily="34" charset="0"/>
                <a:cs typeface="Simplified Arabic" panose="02020603050405020304" pitchFamily="18" charset="-78"/>
              </a:rPr>
              <a:t>. </a:t>
            </a:r>
            <a:r>
              <a:rPr lang="ar-LB" sz="1800" dirty="0">
                <a:solidFill>
                  <a:srgbClr val="000000"/>
                </a:solidFill>
                <a:effectLst/>
                <a:ea typeface="Calibri" panose="020F0502020204030204" pitchFamily="34" charset="0"/>
                <a:cs typeface="Simplified Arabic" panose="02020603050405020304" pitchFamily="18" charset="-78"/>
              </a:rPr>
              <a:t>و</a:t>
            </a:r>
            <a:r>
              <a:rPr lang="ar-SA" sz="1800" dirty="0">
                <a:effectLst/>
                <a:ea typeface="Calibri" panose="020F0502020204030204" pitchFamily="34" charset="0"/>
                <a:cs typeface="Simplified Arabic" panose="02020603050405020304" pitchFamily="18" charset="-78"/>
              </a:rPr>
              <a:t>في بعض الأطر، قد يكون الأطفال اللاجئون، أو النازحون داخليًا، أو المهاجرون كثيري التنقّل</a:t>
            </a:r>
            <a:r>
              <a:rPr lang="ar-LB" sz="1800" dirty="0">
                <a:effectLst/>
                <a:ea typeface="Calibri" panose="020F0502020204030204" pitchFamily="34" charset="0"/>
                <a:cs typeface="Simplified Arabic" panose="02020603050405020304" pitchFamily="18" charset="-78"/>
              </a:rPr>
              <a:t>: عندئذ قد تؤمن الأنشطةُ الجماعية </a:t>
            </a:r>
            <a:r>
              <a:rPr lang="ar-SA" sz="1800" dirty="0">
                <a:solidFill>
                  <a:srgbClr val="000000"/>
                </a:solidFill>
                <a:effectLst/>
                <a:latin typeface="Noto Sans Symbols"/>
                <a:ea typeface="Noto Sans Symbols"/>
                <a:cs typeface="Simplified Arabic" panose="02020603050405020304" pitchFamily="18" charset="-78"/>
              </a:rPr>
              <a:t>المأوى والإقامة المؤقّتَيْن على الأمد القصير؛ ومعلومات عن الخدمات المتوفرة في الموقع؛ والاتّصال بشبكة اﻻنترنت؛ والإسعافات الأوّلية النفسية الأساسية</a:t>
            </a:r>
            <a:r>
              <a:rPr lang="ar-LB" sz="1800" dirty="0">
                <a:solidFill>
                  <a:srgbClr val="000000"/>
                </a:solidFill>
                <a:effectLst/>
                <a:latin typeface="Noto Sans Symbols"/>
                <a:ea typeface="Noto Sans Symbols"/>
                <a:cs typeface="Simplified Arabic" panose="02020603050405020304" pitchFamily="18" charset="-78"/>
              </a:rPr>
              <a:t> </a:t>
            </a:r>
            <a:r>
              <a:rPr lang="ar-LB" sz="1800" i="0" dirty="0">
                <a:latin typeface="Arial" panose="020B0604020202020204" pitchFamily="34" charset="0"/>
                <a:ea typeface="Arial"/>
                <a:cs typeface="Arial" panose="020B0604020202020204" pitchFamily="34" charset="0"/>
                <a:sym typeface="Arial"/>
              </a:rPr>
              <a:t>[← </a:t>
            </a:r>
            <a:r>
              <a:rPr lang="ar-LB" sz="1800" i="0" dirty="0">
                <a:latin typeface="Arial"/>
                <a:ea typeface="Arial"/>
                <a:cs typeface="Arial"/>
                <a:sym typeface="Arial"/>
              </a:rPr>
              <a:t>رمز </a:t>
            </a:r>
            <a:r>
              <a:rPr lang="ar-LB" sz="1800" b="1" i="0" dirty="0">
                <a:latin typeface="Arial"/>
                <a:ea typeface="Arial"/>
                <a:cs typeface="Arial"/>
                <a:sym typeface="Arial"/>
              </a:rPr>
              <a:t>اللاجئون</a:t>
            </a:r>
            <a:r>
              <a:rPr lang="ar-LB" sz="1800" i="0" dirty="0">
                <a:latin typeface="Arial"/>
                <a:ea typeface="Arial"/>
                <a:cs typeface="Arial"/>
                <a:sym typeface="Arial"/>
              </a:rPr>
              <a:t>]</a:t>
            </a:r>
            <a:r>
              <a:rPr lang="ar-SA" sz="1800" dirty="0">
                <a:solidFill>
                  <a:srgbClr val="000000"/>
                </a:solidFill>
                <a:effectLst/>
                <a:latin typeface="Noto Sans Symbols"/>
                <a:ea typeface="Noto Sans Symbols"/>
                <a:cs typeface="Simplified Arabic" panose="02020603050405020304" pitchFamily="18" charset="-78"/>
              </a:rPr>
              <a:t>. </a:t>
            </a:r>
            <a:endParaRPr lang="ar-LB" sz="1800" dirty="0">
              <a:solidFill>
                <a:srgbClr val="000000"/>
              </a:solidFill>
              <a:effectLst/>
              <a:latin typeface="Noto Sans Symbols"/>
              <a:ea typeface="Noto Sans Symbols"/>
              <a:cs typeface="Simplified Arabic" panose="02020603050405020304" pitchFamily="18" charset="-78"/>
            </a:endParaRPr>
          </a:p>
          <a:p>
            <a:pPr marL="514350" marR="0" lvl="0" indent="-2857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800" dirty="0">
                <a:effectLst/>
                <a:latin typeface="Noto Sans Symbols"/>
                <a:ea typeface="Noto Sans Symbols"/>
                <a:cs typeface="Noto Sans Symbols"/>
              </a:rPr>
              <a:t>يجب ان نحدد ما هو متوفر من </a:t>
            </a:r>
            <a:r>
              <a:rPr lang="ar-SA" sz="1800" dirty="0">
                <a:solidFill>
                  <a:srgbClr val="000000"/>
                </a:solidFill>
                <a:effectLst/>
                <a:latin typeface="Noto Sans Symbols"/>
                <a:ea typeface="Noto Sans Symbols"/>
                <a:cs typeface="Simplified Arabic" panose="02020603050405020304" pitchFamily="18" charset="-78"/>
              </a:rPr>
              <a:t>مواد ترفيهية آمنة، ومحلّية، وملائمة ثقافيًا، وذات أثر بيئي منخفض</a:t>
            </a:r>
            <a:r>
              <a:rPr lang="ar-SY" sz="1800" dirty="0">
                <a:solidFill>
                  <a:srgbClr val="000000"/>
                </a:solidFill>
                <a:effectLst/>
                <a:latin typeface="Noto Sans Symbols"/>
                <a:ea typeface="Noto Sans Symbols"/>
                <a:cs typeface="Simplified Arabic" panose="02020603050405020304" pitchFamily="18" charset="-78"/>
              </a:rPr>
              <a:t>.</a:t>
            </a:r>
            <a:endParaRPr lang="en-US" sz="1800" dirty="0">
              <a:effectLst/>
              <a:latin typeface="Noto Sans Symbols"/>
              <a:ea typeface="Noto Sans Symbols"/>
              <a:cs typeface="Noto Sans Symbols"/>
            </a:endParaRPr>
          </a:p>
          <a:p>
            <a:pPr marL="514350" marR="0" lvl="0" indent="-2857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800" dirty="0">
                <a:effectLst/>
                <a:latin typeface="Noto Sans Symbols"/>
                <a:ea typeface="Noto Sans Symbols"/>
                <a:cs typeface="Noto Sans Symbols"/>
              </a:rPr>
              <a:t>ينبغي أن يتضمن </a:t>
            </a: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نظام </a:t>
            </a:r>
            <a:r>
              <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ال</a:t>
            </a: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رصد و</a:t>
            </a:r>
            <a:r>
              <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ال</a:t>
            </a: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تقييم المشاركة المُجدِية للأطفال، والعائلات، والمجتمعات المحلّية</a:t>
            </a:r>
            <a:r>
              <a:rPr lang="ar-SY"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514350" marR="0" lvl="0" indent="-2857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800" dirty="0">
                <a:effectLst/>
                <a:latin typeface="Noto Sans Symbols"/>
                <a:ea typeface="Noto Sans Symbols"/>
                <a:cs typeface="Noto Sans Symbols"/>
              </a:rPr>
              <a:t>ينبغي ل</a:t>
            </a:r>
            <a:r>
              <a:rPr lang="ar-SA" sz="1800" dirty="0">
                <a:solidFill>
                  <a:srgbClr val="000000"/>
                </a:solidFill>
                <a:effectLst/>
                <a:ea typeface="Calibri" panose="020F0502020204030204" pitchFamily="34" charset="0"/>
                <a:cs typeface="Simplified Arabic" panose="02020603050405020304" pitchFamily="18" charset="-78"/>
              </a:rPr>
              <a:t>برنامج أنشطة</a:t>
            </a:r>
            <a:r>
              <a:rPr lang="ar-LB" sz="1800" dirty="0">
                <a:solidFill>
                  <a:srgbClr val="000000"/>
                </a:solidFill>
                <a:effectLst/>
                <a:ea typeface="Calibri" panose="020F0502020204030204" pitchFamily="34" charset="0"/>
                <a:cs typeface="Simplified Arabic" panose="02020603050405020304" pitchFamily="18" charset="-78"/>
              </a:rPr>
              <a:t> أن يكون كما يلي</a:t>
            </a:r>
            <a:r>
              <a:rPr lang="ar-SY" sz="1800" dirty="0">
                <a:solidFill>
                  <a:srgbClr val="000000"/>
                </a:solidFill>
                <a:effectLst/>
                <a:ea typeface="Calibri" panose="020F0502020204030204" pitchFamily="34" charset="0"/>
                <a:cs typeface="Simplified Arabic" panose="02020603050405020304" pitchFamily="18" charset="-78"/>
              </a:rPr>
              <a:t>: </a:t>
            </a:r>
            <a:r>
              <a:rPr lang="ar-SA" sz="1800" dirty="0">
                <a:solidFill>
                  <a:srgbClr val="000000"/>
                </a:solidFill>
                <a:effectLst/>
                <a:ea typeface="Calibri" panose="020F0502020204030204" pitchFamily="34" charset="0"/>
                <a:cs typeface="Simplified Arabic" panose="02020603050405020304" pitchFamily="18" charset="-78"/>
              </a:rPr>
              <a:t>يتميز بالشمول؛ </a:t>
            </a:r>
            <a:r>
              <a:rPr lang="ar-SY" sz="1800" dirty="0">
                <a:solidFill>
                  <a:srgbClr val="000000"/>
                </a:solidFill>
                <a:effectLst/>
                <a:ea typeface="Calibri" panose="020F0502020204030204" pitchFamily="34" charset="0"/>
                <a:cs typeface="Simplified Arabic" panose="02020603050405020304" pitchFamily="18" charset="-78"/>
              </a:rPr>
              <a:t>و</a:t>
            </a:r>
            <a:r>
              <a:rPr lang="ar-SA" sz="1800" dirty="0">
                <a:solidFill>
                  <a:srgbClr val="000000"/>
                </a:solidFill>
                <a:effectLst/>
                <a:ea typeface="Calibri" panose="020F0502020204030204" pitchFamily="34" charset="0"/>
                <a:cs typeface="Simplified Arabic" panose="02020603050405020304" pitchFamily="18" charset="-78"/>
              </a:rPr>
              <a:t>يمكن الوصول إليه؛ ومصمّم خصيصًا لاحتياجاتهم وتفضيلاتهم؛ ويعزز المهارات؛ </a:t>
            </a:r>
            <a:r>
              <a:rPr lang="ar-SY" sz="1800" dirty="0">
                <a:solidFill>
                  <a:srgbClr val="000000"/>
                </a:solidFill>
                <a:effectLst/>
                <a:ea typeface="Calibri" panose="020F0502020204030204" pitchFamily="34" charset="0"/>
                <a:cs typeface="Simplified Arabic" panose="02020603050405020304" pitchFamily="18" charset="-78"/>
              </a:rPr>
              <a:t>و</a:t>
            </a:r>
            <a:r>
              <a:rPr lang="ar-SA" sz="1800" dirty="0">
                <a:solidFill>
                  <a:srgbClr val="000000"/>
                </a:solidFill>
                <a:effectLst/>
                <a:ea typeface="Calibri" panose="020F0502020204030204" pitchFamily="34" charset="0"/>
                <a:cs typeface="Simplified Arabic" panose="02020603050405020304" pitchFamily="18" charset="-78"/>
              </a:rPr>
              <a:t>يبني المرونة؛ ويتوافق مع التعليم أو الخدمات الأساسية الأخرى</a:t>
            </a:r>
            <a:r>
              <a:rPr lang="ar-LB" sz="1800" dirty="0">
                <a:solidFill>
                  <a:srgbClr val="000000"/>
                </a:solidFill>
                <a:effectLst/>
                <a:ea typeface="Calibri" panose="020F0502020204030204" pitchFamily="34" charset="0"/>
                <a:cs typeface="Simplified Arabic" panose="02020603050405020304" pitchFamily="18" charset="-78"/>
              </a:rPr>
              <a:t> من أجل </a:t>
            </a:r>
            <a:r>
              <a:rPr lang="ar-SA" sz="1800" dirty="0">
                <a:solidFill>
                  <a:srgbClr val="000000"/>
                </a:solidFill>
                <a:effectLst/>
                <a:ea typeface="Calibri" panose="020F0502020204030204" pitchFamily="34" charset="0"/>
                <a:cs typeface="Simplified Arabic" panose="02020603050405020304" pitchFamily="18" charset="-78"/>
              </a:rPr>
              <a:t>إشراك الأطفال من مختلف الأنواع الاجتماعية، والأعمار، الإعاقات، وغير ذلك من عوامل التنوّع ذات الصلة، إشراكًا كاملاً، </a:t>
            </a:r>
            <a:r>
              <a:rPr lang="ar-LB" sz="1800" dirty="0">
                <a:solidFill>
                  <a:srgbClr val="000000"/>
                </a:solidFill>
                <a:effectLst/>
                <a:ea typeface="Calibri" panose="020F0502020204030204" pitchFamily="34" charset="0"/>
                <a:cs typeface="Simplified Arabic" panose="02020603050405020304" pitchFamily="18" charset="-78"/>
              </a:rPr>
              <a:t>وتقليل العوائق التي تعرقل إمكانية الوصول. </a:t>
            </a:r>
            <a:r>
              <a:rPr lang="ar-SA" sz="1800" dirty="0">
                <a:effectLst/>
                <a:ea typeface="Calibri" panose="020F0502020204030204" pitchFamily="34" charset="0"/>
                <a:cs typeface="Simplified Arabic" panose="02020603050405020304" pitchFamily="18" charset="-78"/>
              </a:rPr>
              <a:t>توفير مساحات/أوقات منفصلة وأنشطة مصمّمة خصيصًا ل</a:t>
            </a:r>
            <a:r>
              <a:rPr lang="ar-LB" sz="1800" dirty="0">
                <a:effectLst/>
                <a:ea typeface="Calibri" panose="020F0502020204030204" pitchFamily="34" charset="0"/>
                <a:cs typeface="Simplified Arabic" panose="02020603050405020304" pitchFamily="18" charset="-78"/>
              </a:rPr>
              <a:t>كل فئة عمرية من ا</a:t>
            </a:r>
            <a:r>
              <a:rPr lang="ar-SA" sz="1800" dirty="0">
                <a:effectLst/>
                <a:ea typeface="Calibri" panose="020F0502020204030204" pitchFamily="34" charset="0"/>
                <a:cs typeface="Simplified Arabic" panose="02020603050405020304" pitchFamily="18" charset="-78"/>
              </a:rPr>
              <a:t>لأطفال</a:t>
            </a:r>
            <a:r>
              <a:rPr lang="ar-LB" sz="1800" dirty="0">
                <a:effectLst/>
                <a:ea typeface="Calibri" panose="020F0502020204030204" pitchFamily="34" charset="0"/>
                <a:cs typeface="Simplified Arabic" panose="02020603050405020304" pitchFamily="18" charset="-78"/>
              </a:rPr>
              <a:t>، مع أخذ احتياجاتهم المحددة في الاعتبار </a:t>
            </a:r>
            <a:r>
              <a:rPr lang="ar-LB" sz="1800" i="0" dirty="0">
                <a:latin typeface="Arial" panose="020B0604020202020204" pitchFamily="34" charset="0"/>
                <a:ea typeface="Arial"/>
                <a:cs typeface="Arial" panose="020B0604020202020204" pitchFamily="34" charset="0"/>
                <a:sym typeface="Arial"/>
              </a:rPr>
              <a:t>[← </a:t>
            </a:r>
            <a:r>
              <a:rPr lang="ar-LB" sz="1800" i="0" dirty="0">
                <a:latin typeface="Arial"/>
                <a:ea typeface="Arial"/>
                <a:cs typeface="Arial"/>
                <a:sym typeface="Arial"/>
              </a:rPr>
              <a:t>رمزا </a:t>
            </a:r>
            <a:r>
              <a:rPr lang="ar-LB" sz="1800" b="1" i="0" dirty="0">
                <a:latin typeface="Arial"/>
                <a:ea typeface="Arial"/>
                <a:cs typeface="Arial"/>
                <a:sym typeface="Arial"/>
              </a:rPr>
              <a:t>المراهقون وتنمية الطفولة المبكرة</a:t>
            </a:r>
            <a:r>
              <a:rPr lang="ar-LB" sz="1800" i="0" dirty="0">
                <a:latin typeface="Arial"/>
                <a:ea typeface="Arial"/>
                <a:cs typeface="Arial"/>
                <a:sym typeface="Arial"/>
              </a:rPr>
              <a:t>]</a:t>
            </a:r>
          </a:p>
          <a:p>
            <a:pPr marL="514350" marR="0" lvl="0" indent="-2857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800" dirty="0">
                <a:solidFill>
                  <a:srgbClr val="000000"/>
                </a:solidFill>
                <a:effectLst/>
                <a:ea typeface="Calibri" panose="020F0502020204030204" pitchFamily="34" charset="0"/>
                <a:cs typeface="Simplified Arabic" panose="02020603050405020304" pitchFamily="18" charset="-78"/>
              </a:rPr>
              <a:t>تبرز الحاجة إلى </a:t>
            </a:r>
            <a:r>
              <a:rPr lang="ar-SA" sz="1800" dirty="0">
                <a:solidFill>
                  <a:srgbClr val="000000"/>
                </a:solidFill>
                <a:effectLst/>
                <a:ea typeface="Calibri" panose="020F0502020204030204" pitchFamily="34" charset="0"/>
                <a:cs typeface="Simplified Arabic" panose="02020603050405020304" pitchFamily="18" charset="-78"/>
              </a:rPr>
              <a:t>التعاون مع مجموعة</a:t>
            </a:r>
            <a:r>
              <a:rPr lang="ar-LB" sz="1800" dirty="0">
                <a:solidFill>
                  <a:srgbClr val="000000"/>
                </a:solidFill>
                <a:effectLst/>
                <a:ea typeface="Calibri" panose="020F0502020204030204" pitchFamily="34" charset="0"/>
                <a:cs typeface="Simplified Arabic" panose="02020603050405020304" pitchFamily="18" charset="-78"/>
              </a:rPr>
              <a:t> (مجموعات)</a:t>
            </a:r>
            <a:r>
              <a:rPr lang="ar-SA" sz="1800" dirty="0">
                <a:solidFill>
                  <a:srgbClr val="000000"/>
                </a:solidFill>
                <a:effectLst/>
                <a:ea typeface="Calibri" panose="020F0502020204030204" pitchFamily="34" charset="0"/>
                <a:cs typeface="Simplified Arabic" panose="02020603050405020304" pitchFamily="18" charset="-78"/>
              </a:rPr>
              <a:t> تنسيق حماية الطفل لضمان توفر أحدث المسوحات حول الخدمات ومسارات الإحالة</a:t>
            </a:r>
            <a:r>
              <a:rPr lang="ar-LB" sz="1800" dirty="0">
                <a:solidFill>
                  <a:srgbClr val="000000"/>
                </a:solidFill>
                <a:effectLst/>
                <a:ea typeface="Calibri" panose="020F0502020204030204" pitchFamily="34" charset="0"/>
                <a:cs typeface="Simplified Arabic" panose="02020603050405020304" pitchFamily="18" charset="-78"/>
              </a:rPr>
              <a:t>، بطريقة متاحة وصديقة للطفل. </a:t>
            </a:r>
            <a:r>
              <a:rPr lang="ar-LB" sz="1800" i="0" dirty="0">
                <a:latin typeface="Arial" panose="020B0604020202020204" pitchFamily="34" charset="0"/>
                <a:ea typeface="Arial"/>
                <a:cs typeface="Arial" panose="020B0604020202020204" pitchFamily="34" charset="0"/>
                <a:sym typeface="Arial"/>
              </a:rPr>
              <a:t>[← </a:t>
            </a:r>
            <a:r>
              <a:rPr lang="ar-LB" sz="1800" i="0" dirty="0">
                <a:latin typeface="Arial"/>
                <a:ea typeface="Arial"/>
                <a:cs typeface="Arial"/>
                <a:sym typeface="Arial"/>
              </a:rPr>
              <a:t>رمز </a:t>
            </a:r>
            <a:r>
              <a:rPr lang="ar-LB" sz="1800" b="1" i="0" dirty="0">
                <a:latin typeface="Arial"/>
                <a:ea typeface="Arial"/>
                <a:cs typeface="Arial"/>
                <a:sym typeface="Arial"/>
              </a:rPr>
              <a:t>إدارة الحالات</a:t>
            </a:r>
            <a:r>
              <a:rPr lang="ar-LB" sz="1800" i="0" dirty="0">
                <a:latin typeface="Arial"/>
                <a:ea typeface="Arial"/>
                <a:cs typeface="Arial"/>
                <a:sym typeface="Arial"/>
              </a:rPr>
              <a:t>]</a:t>
            </a:r>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485599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بحسب الوقت المتاح لكم في التيسير، فكّروا في أن تضيفوا هنا أمثلة من المنطقة/البلد/الاستجابة، عن برامج تستوفي المعايير.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يمكن أن تكون هذه مسودّة شريحة تستطيعون تحديثها أو إلغاءها عند الضرورة.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لكلّ مثال، يمكنكم أن تضيفوا:</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جملة قصيرة، مختصرة، رئيسية تعريفية بشأن</a:t>
            </a:r>
            <a:r>
              <a:rPr lang="ar-LB" dirty="0"/>
              <a:t> برنامج/مشروع محدد يستخدم المعيار 15</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أضيفوا أسماء المنظمات والشركاء المشاركين معكم</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الدروس المستفادة العملية، والإجراءات </a:t>
            </a:r>
            <a:r>
              <a:rPr lang="ar-LB" sz="1200" b="0" i="0" u="none" strike="noStrike" cap="none" dirty="0">
                <a:solidFill>
                  <a:schemeClr val="dk1"/>
                </a:solidFill>
                <a:effectLst/>
                <a:latin typeface="Calibri"/>
                <a:ea typeface="Calibri"/>
                <a:cs typeface="Calibri"/>
                <a:sym typeface="Calibri"/>
              </a:rPr>
              <a:t>أ</a:t>
            </a:r>
            <a:r>
              <a:rPr lang="ar-SA" sz="1200" b="0" i="0" u="none" strike="noStrike" cap="none" dirty="0">
                <a:solidFill>
                  <a:schemeClr val="dk1"/>
                </a:solidFill>
                <a:effectLst/>
                <a:latin typeface="Calibri"/>
                <a:ea typeface="Calibri"/>
                <a:cs typeface="Calibri"/>
                <a:sym typeface="Calibri"/>
              </a:rPr>
              <a:t>و</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الرسالة أو الأرقام</a:t>
            </a:r>
            <a:r>
              <a:rPr lang="ar-LB" sz="1200" b="0" i="0" u="none" strike="noStrike" cap="none" dirty="0">
                <a:solidFill>
                  <a:schemeClr val="dk1"/>
                </a:solidFill>
                <a:effectLst/>
                <a:latin typeface="Calibri"/>
                <a:ea typeface="Calibri"/>
                <a:cs typeface="Calibri"/>
                <a:sym typeface="Calibri"/>
              </a:rPr>
              <a:t> الأساسية</a:t>
            </a:r>
            <a:r>
              <a:rPr lang="ar-SA" sz="1200" b="0" i="0" u="none" strike="noStrike" cap="none" dirty="0">
                <a:solidFill>
                  <a:schemeClr val="dk1"/>
                </a:solidFill>
                <a:effectLst/>
                <a:latin typeface="Calibri"/>
                <a:ea typeface="Calibri"/>
                <a:cs typeface="Calibri"/>
                <a:sym typeface="Calibri"/>
              </a:rPr>
              <a:t>، التي تثير اهتمام </a:t>
            </a:r>
            <a:r>
              <a:rPr lang="ar-LB" sz="1200" b="0" i="0" u="none" strike="noStrike" cap="none" dirty="0">
                <a:solidFill>
                  <a:schemeClr val="dk1"/>
                </a:solidFill>
                <a:effectLst/>
                <a:latin typeface="Calibri"/>
                <a:ea typeface="Calibri"/>
                <a:cs typeface="Calibri"/>
                <a:sym typeface="Calibri"/>
              </a:rPr>
              <a:t>المشاركين معكم </a:t>
            </a: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أمّا الخيار الآخر، في حال أتيح لكم مجال تيسير </a:t>
            </a:r>
            <a:r>
              <a:rPr lang="ar-LB" sz="1200" b="0" i="0" u="none" strike="noStrike" cap="none" dirty="0">
                <a:solidFill>
                  <a:schemeClr val="dk1"/>
                </a:solidFill>
                <a:effectLst/>
                <a:latin typeface="Calibri"/>
                <a:ea typeface="Calibri"/>
                <a:cs typeface="Calibri"/>
                <a:sym typeface="Calibri"/>
              </a:rPr>
              <a:t>أوسع</a:t>
            </a:r>
            <a:r>
              <a:rPr lang="ar-SA" sz="1200" b="0" i="0" u="none" strike="noStrike" cap="none" dirty="0">
                <a:solidFill>
                  <a:schemeClr val="dk1"/>
                </a:solidFill>
                <a:effectLst/>
                <a:latin typeface="Calibri"/>
                <a:ea typeface="Calibri"/>
                <a:cs typeface="Calibri"/>
                <a:sym typeface="Calibri"/>
              </a:rPr>
              <a:t> (وأيضًا بحسب مجموعتكم)، فهو ملء هذه الشريحة بطريقة تفاعلية خلال الجلسة.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في هذه الحال، يمكنكم أن:</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توزّعوا مجموعتكم ضمن مجموعتَين أو 3 مجموعات أصغر،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تتيحوا ل</a:t>
            </a:r>
            <a:r>
              <a:rPr lang="ar-SA" sz="1200" b="0" i="0" u="none" strike="noStrike" cap="none" dirty="0">
                <a:solidFill>
                  <a:schemeClr val="dk1"/>
                </a:solidFill>
                <a:effectLst/>
                <a:latin typeface="Calibri"/>
                <a:ea typeface="Calibri"/>
                <a:cs typeface="Calibri"/>
                <a:sym typeface="Calibri"/>
              </a:rPr>
              <a:t>لمشاركين 15-20 دقيقية ليحضّروا عرضًا قصيرًا عن مثال من المنطقة/البلد/الاستجابة لبرنامج يستوفي المعيار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تطلبوا من المجموعات أن تقدّم أمثلتها في الجلسة العامّة، وتناقشوا/ تقارنوا الدروس المستفادة منها.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إذا كنتم سترسلون هذا العرض إلى المشاركين بعد التدريب، يمكنكم أن تملأوا هذه الشريحة، كي تحفظوا سجلاّت عن العروض.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1" i="0" u="none" strike="noStrike" cap="none" dirty="0">
                <a:solidFill>
                  <a:schemeClr val="dk1"/>
                </a:solidFill>
                <a:effectLst/>
                <a:latin typeface="Calibri"/>
                <a:ea typeface="Calibri"/>
                <a:cs typeface="Calibri"/>
                <a:sym typeface="Calibri"/>
              </a:rPr>
              <a:t>نصيحة: </a:t>
            </a:r>
            <a:r>
              <a:rPr lang="ar-SA" sz="1200" b="0" i="0" u="none" strike="noStrike" cap="none" dirty="0">
                <a:solidFill>
                  <a:schemeClr val="dk1"/>
                </a:solidFill>
                <a:effectLst/>
                <a:latin typeface="Calibri"/>
                <a:ea typeface="Calibri"/>
                <a:cs typeface="Calibri"/>
                <a:sym typeface="Calibri"/>
              </a:rPr>
              <a:t>يمكنكم أن تستخدموا </a:t>
            </a:r>
            <a:r>
              <a:rPr lang="en-US" sz="1200" b="0" i="0" u="none" strike="noStrike" cap="none" dirty="0">
                <a:solidFill>
                  <a:schemeClr val="dk1"/>
                </a:solidFill>
                <a:effectLst/>
                <a:latin typeface="Calibri"/>
                <a:ea typeface="Calibri"/>
                <a:cs typeface="Calibri"/>
                <a:sym typeface="Calibri"/>
              </a:rPr>
              <a:t>https://thenounproject.com</a:t>
            </a:r>
            <a:r>
              <a:rPr lang="ar-SA" sz="1200" b="0" i="0" u="none" strike="noStrike" cap="none" dirty="0">
                <a:solidFill>
                  <a:schemeClr val="dk1"/>
                </a:solidFill>
                <a:effectLst/>
                <a:latin typeface="Calibri"/>
                <a:ea typeface="Calibri"/>
                <a:cs typeface="Calibri"/>
                <a:sym typeface="Calibri"/>
              </a:rPr>
              <a:t>/ للحصول على خرائط مماثلة. </a:t>
            </a:r>
            <a:endParaRPr lang="ar" b="0" i="1" u="none"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 في حال استطعتم أن تقدّموا المعلومات من الإنترنت عبر العاكس، نقترح عليكم أن تساعدوا المشاركين في الوصول إلى الموقع وأن تروهم إيّاه] </a:t>
            </a:r>
            <a:r>
              <a:rPr lang="ar-SA" u="sng" dirty="0"/>
              <a:t> </a:t>
            </a:r>
          </a:p>
          <a:p>
            <a:pPr marL="0" marR="0" lvl="0" indent="0" algn="r" rtl="1">
              <a:lnSpc>
                <a:spcPct val="100000"/>
              </a:lnSpc>
              <a:spcBef>
                <a:spcPts val="0"/>
              </a:spcBef>
              <a:spcAft>
                <a:spcPts val="0"/>
              </a:spcAft>
              <a:buClr>
                <a:schemeClr val="dk1"/>
              </a:buClr>
              <a:buSzPts val="1200"/>
              <a:buFont typeface="Calibri"/>
              <a:buNone/>
            </a:pPr>
            <a:endParaRPr lang="ar-SA" u="sng" dirty="0"/>
          </a:p>
          <a:p>
            <a:pPr marL="0" marR="0" lvl="0" indent="0" algn="r" rtl="1">
              <a:lnSpc>
                <a:spcPct val="100000"/>
              </a:lnSpc>
              <a:spcBef>
                <a:spcPts val="0"/>
              </a:spcBef>
              <a:spcAft>
                <a:spcPts val="0"/>
              </a:spcAft>
              <a:buClr>
                <a:schemeClr val="dk1"/>
              </a:buClr>
              <a:buSzPts val="1200"/>
              <a:buFont typeface="Calibri"/>
              <a:buNone/>
            </a:pPr>
            <a:r>
              <a:rPr lang="ar-SA" b="1" u="none" dirty="0"/>
              <a:t>شراكة المعايير الإنسانية:</a:t>
            </a:r>
          </a:p>
          <a:p>
            <a:pPr marL="0" marR="0" lvl="0" indent="0" algn="r" rtl="1">
              <a:lnSpc>
                <a:spcPct val="100000"/>
              </a:lnSpc>
              <a:spcBef>
                <a:spcPts val="0"/>
              </a:spcBef>
              <a:spcAft>
                <a:spcPts val="0"/>
              </a:spcAft>
              <a:buClr>
                <a:schemeClr val="dk1"/>
              </a:buClr>
              <a:buSzPts val="1200"/>
              <a:buFont typeface="Calibri"/>
              <a:buNone/>
            </a:pPr>
            <a:r>
              <a:rPr lang="ar-SA" u="sng" dirty="0"/>
              <a:t>1. الدليل على الإنترنت</a:t>
            </a:r>
          </a:p>
          <a:p>
            <a:pPr marL="0" lvl="0" indent="0" algn="r" rtl="1">
              <a:spcBef>
                <a:spcPts val="0"/>
              </a:spcBef>
              <a:spcAft>
                <a:spcPts val="0"/>
              </a:spcAft>
              <a:buNone/>
            </a:pPr>
            <a:r>
              <a:rPr lang="ar-SA" u="sng" dirty="0"/>
              <a:t>2. تطبيق شراكة المعايير الإنسانية   </a:t>
            </a:r>
            <a:endParaRPr lang="ar-SA" dirty="0"/>
          </a:p>
          <a:p>
            <a:pPr marL="0" lvl="0" indent="0" algn="r" rtl="1">
              <a:spcBef>
                <a:spcPts val="0"/>
              </a:spcBef>
              <a:spcAft>
                <a:spcPts val="0"/>
              </a:spcAft>
              <a:buNone/>
            </a:pPr>
            <a:r>
              <a:rPr lang="ar-SA" dirty="0"/>
              <a:t>- هو ثاني أكثر تطبيق شعبية على الموقع بعد تطبيق اسفير</a:t>
            </a:r>
          </a:p>
          <a:p>
            <a:pPr marL="0" lvl="0" indent="0" algn="r" rtl="1">
              <a:spcBef>
                <a:spcPts val="0"/>
              </a:spcBef>
              <a:spcAft>
                <a:spcPts val="0"/>
              </a:spcAft>
              <a:buNone/>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u="none" dirty="0"/>
              <a:t>صفحة المعايير الدنيا لحماية الطفل:</a:t>
            </a: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u="sng" dirty="0"/>
              <a:t>1. الدليل التفاعلي </a:t>
            </a:r>
            <a:r>
              <a:rPr lang="ar-SA" dirty="0"/>
              <a:t>- أهم مورد لدينا.</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dirty="0"/>
              <a:t>2. </a:t>
            </a:r>
            <a:r>
              <a:rPr lang="ar-SA" u="sng" dirty="0"/>
              <a:t>الملخّص </a:t>
            </a:r>
            <a:r>
              <a:rPr lang="ar-SA" dirty="0"/>
              <a:t>يتألّف من 32 صفحة فقط، وهذا يعني أنّه مكثّف جدًا ولكن، يمكن استخدامه للتعريف بفكرة المعايير الدنيا أو لإطلاق مناقشات حول حماية الطفل مع زملاء حكوميين أو عاملين آخرين في المجال الإنساني من دون إغراقهم في معلومات الدليل الهائل الحجم.  </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dirty="0"/>
              <a:t>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نسخة </a:t>
            </a:r>
            <a:r>
              <a:rPr lang="en-US" u="sng" dirty="0"/>
              <a:t>PDF</a:t>
            </a:r>
            <a:r>
              <a:rPr lang="en-US" dirty="0"/>
              <a:t> </a:t>
            </a:r>
            <a:r>
              <a:rPr lang="ar-SA" dirty="0"/>
              <a:t>وجميع المواد المتوفّرة يمكن تنزيلها إذا أراد المشاركون طباعة أجزاء فقط من المعايير الدنيا لحماية الطفل، على 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يتضمّن </a:t>
            </a:r>
            <a:r>
              <a:rPr lang="ar-SA" u="sng" dirty="0"/>
              <a:t>ملف مواد الإحاطة الخاصّة بـ«المقدّمة إلى المعايير الدنيا لحماية الطفل» </a:t>
            </a:r>
            <a:r>
              <a:rPr lang="ar-SA" dirty="0"/>
              <a:t>هذه الشرائح وملاحظات التيسير، بالإضافة إلى مقدّمة للتوزيع تتألّف من صفحتَين.</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معرض للمعايير مع </a:t>
            </a:r>
            <a:r>
              <a:rPr lang="ar-SA" u="sng" dirty="0"/>
              <a:t>رسومات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اكتشفوا </a:t>
            </a:r>
            <a:r>
              <a:rPr lang="ar-SA" sz="1200" u="sng" dirty="0"/>
              <a:t>الدورة التدريبية الإلكترونية المجانية على المعايير الدنيا لحماية الطفل</a:t>
            </a:r>
            <a:r>
              <a:rPr lang="ar-SA" sz="1200" dirty="0"/>
              <a:t> مع مجموعة من الوحدات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أفلام فيديو على قناة يوتيوب الخاصّة بالتحالف </a:t>
            </a:r>
          </a:p>
          <a:p>
            <a:pPr marL="0" marR="0" lvl="0" indent="0" algn="r" rtl="1">
              <a:lnSpc>
                <a:spcPct val="100000"/>
              </a:lnSpc>
              <a:spcBef>
                <a:spcPts val="0"/>
              </a:spcBef>
              <a:spcAft>
                <a:spcPts val="0"/>
              </a:spcAft>
              <a:buClr>
                <a:schemeClr val="dk1"/>
              </a:buClr>
              <a:buSzPts val="1200"/>
              <a:buFont typeface="Calibri"/>
              <a:buNone/>
            </a:pPr>
            <a:endParaRPr lang="ar-SA" dirty="0"/>
          </a:p>
          <a:p>
            <a:pPr marL="0" lvl="0" indent="0" algn="r" rtl="1">
              <a:spcBef>
                <a:spcPts val="0"/>
              </a:spcBef>
              <a:spcAft>
                <a:spcPts val="0"/>
              </a:spcAft>
              <a:buNone/>
            </a:pPr>
            <a:r>
              <a:rPr lang="ar-SA" dirty="0"/>
              <a:t>اسألوا: ماذا ينبغي أن تكون خطواتنا التالية كفريق/وكالة/فرد؟ </a:t>
            </a:r>
          </a:p>
          <a:p>
            <a:pPr marL="0" lvl="0" indent="0" algn="r" rtl="1">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تحدّدون موعدًا للقاء أطول لاستيعاب التغييرات ووضع خطّة؛ أو تطلبون من الزملاء عرض بعض المعايير الجديدة/المراجعة وانعكاساتها على البرنامج؛ أو تنظّمون دورة تدريبية؛ أو تطلبون موعدًا من الإدارة العليا لمناقشة المساءلة أمام الأطفال، إلخ) </a:t>
            </a:r>
            <a:r>
              <a:rPr lang="ar-SA" dirty="0"/>
              <a:t> </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sz="1200" b="0" i="0" u="none" strike="noStrike" cap="none" dirty="0">
              <a:solidFill>
                <a:schemeClr val="dk1"/>
              </a:solidFill>
              <a:effectLst/>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a:t>
            </a:r>
            <a:r>
              <a:rPr lang="ar-SA" sz="1200" b="0" i="0" u="sng" strike="noStrike" cap="none" dirty="0">
                <a:solidFill>
                  <a:schemeClr val="dk1"/>
                </a:solidFill>
                <a:effectLst/>
                <a:latin typeface="Calibri"/>
                <a:ea typeface="Calibri"/>
                <a:cs typeface="Calibri"/>
                <a:sym typeface="Calibri"/>
              </a:rPr>
              <a:t> نسخ مطبوعة</a:t>
            </a:r>
            <a:r>
              <a:rPr lang="ar-SA" sz="1200" b="0" i="0" u="none" strike="noStrike" cap="none" dirty="0">
                <a:solidFill>
                  <a:schemeClr val="dk1"/>
                </a:solidFill>
                <a:effectLst/>
                <a:latin typeface="Calibri"/>
                <a:ea typeface="Calibri"/>
                <a:cs typeface="Calibri"/>
                <a:sym typeface="Calibri"/>
              </a:rPr>
              <a:t>: ثمّة مخزون صغير من النسخ المطبوعة من الدليل والملخّص لدى التحالف العالمي في جنيف، لكّننا نشجّع البلدان والمناطق على طباعة وإدارة نسخها الخاصة محلّيًا. يتمّ هذا عادة من خلال هيكلية التنسيق المشتركة بين الوكالات. عند الطلب، يستطيع التحالف تشارك نسخة </a:t>
            </a:r>
            <a:r>
              <a:rPr lang="en-US" sz="1200" b="0" i="0" u="none" strike="noStrike" cap="none" dirty="0">
                <a:solidFill>
                  <a:schemeClr val="dk1"/>
                </a:solidFill>
                <a:effectLst/>
                <a:latin typeface="Calibri"/>
                <a:ea typeface="Calibri"/>
                <a:cs typeface="Calibri"/>
                <a:sym typeface="Calibri"/>
              </a:rPr>
              <a:t>PDF </a:t>
            </a:r>
            <a:r>
              <a:rPr lang="ar-SA" sz="1200" b="0" i="0" u="none" strike="noStrike" cap="none" dirty="0">
                <a:solidFill>
                  <a:schemeClr val="dk1"/>
                </a:solidFill>
                <a:effectLst/>
                <a:latin typeface="Calibri"/>
                <a:ea typeface="Calibri"/>
                <a:cs typeface="Calibri"/>
                <a:sym typeface="Calibri"/>
              </a:rPr>
              <a:t>جاهزة للطباعة معكم.]</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dirty="0"/>
          </a:p>
          <a:p>
            <a:pPr marL="0" marR="0" lvl="0" indent="0" algn="r" rtl="1">
              <a:lnSpc>
                <a:spcPct val="100000"/>
              </a:lnSpc>
              <a:spcBef>
                <a:spcPts val="0"/>
              </a:spcBef>
              <a:spcAft>
                <a:spcPts val="0"/>
              </a:spcAft>
              <a:buClr>
                <a:schemeClr val="dk1"/>
              </a:buClr>
              <a:buSzPts val="1200"/>
              <a:buFont typeface="Calibri"/>
              <a:buNone/>
            </a:pPr>
            <a:r>
              <a:rPr lang="ar-SA" dirty="0"/>
              <a:t>شكرًا جزيلاً على لقائكم بنا وبدء استكشافكم المعايير الدنيا لحماية الطفل. سوف أتابع معكم مسألة الخطوات التالية التي ناقشناها. فهذا هو الأساس: إنّ دليل المعايير الدنيا لحماية الطفل هو هدية تستمر في العطاء كلّ مرّة تفتحونها!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6341975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4" name="Imagen 3">
            <a:extLst>
              <a:ext uri="{FF2B5EF4-FFF2-40B4-BE49-F238E27FC236}">
                <a16:creationId xmlns:a16="http://schemas.microsoft.com/office/drawing/2014/main" id="{D22B3660-5BC3-04CF-E4D9-5CA9DFE167CB}"/>
              </a:ext>
            </a:extLst>
          </p:cNvPr>
          <p:cNvPicPr>
            <a:picLocks noChangeAspect="1"/>
          </p:cNvPicPr>
          <p:nvPr userDrawn="1"/>
        </p:nvPicPr>
        <p:blipFill>
          <a:blip r:embed="rId3"/>
          <a:srcRect/>
          <a:stretch/>
        </p:blipFill>
        <p:spPr>
          <a:xfrm>
            <a:off x="8163775" y="5540654"/>
            <a:ext cx="3499408" cy="1103472"/>
          </a:xfrm>
          <a:prstGeom prst="rect">
            <a:avLst/>
          </a:prstGeom>
        </p:spPr>
      </p:pic>
    </p:spTree>
    <p:extLst>
      <p:ext uri="{BB962C8B-B14F-4D97-AF65-F5344CB8AC3E}">
        <p14:creationId xmlns:p14="http://schemas.microsoft.com/office/powerpoint/2010/main" val="2342520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3341256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402747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938590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3"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sv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14.jpg"/><Relationship Id="rId5" Type="http://schemas.openxmlformats.org/officeDocument/2006/relationships/image" Target="../media/image20.sv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27.jpeg"/><Relationship Id="rId4" Type="http://schemas.openxmlformats.org/officeDocument/2006/relationships/image" Target="../media/image26.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rtlCol="1">
            <a:normAutofit/>
          </a:bodyPr>
          <a:lstStyle/>
          <a:p>
            <a:pPr algn="ctr" rtl="1"/>
            <a:r>
              <a:rPr lang="ar-LB" sz="3200">
                <a:effectLst>
                  <a:outerShdw blurRad="38100" dist="38100" dir="2700000" algn="tl">
                    <a:srgbClr val="000000">
                      <a:alpha val="43137"/>
                    </a:srgbClr>
                  </a:outerShdw>
                </a:effectLst>
              </a:rPr>
              <a:t>شرائح العرض</a:t>
            </a:r>
            <a:endParaRPr lang="ar" sz="3200" dirty="0">
              <a:effectLst>
                <a:outerShdw blurRad="38100" dist="38100" dir="2700000" algn="tl">
                  <a:srgbClr val="000000">
                    <a:alpha val="43137"/>
                  </a:srgbClr>
                </a:outerShdw>
              </a:effectLst>
            </a:endParaRP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rtlCol="1" anchor="t" anchorCtr="0">
            <a:spAutoFit/>
          </a:bodyPr>
          <a:lstStyle/>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المعايير الدنيا لحماية الطفل في العمل الإنساني </a:t>
            </a:r>
            <a:endParaRPr sz="4800" b="0" dirty="0">
              <a:solidFill>
                <a:schemeClr val="bg1">
                  <a:lumMod val="65000"/>
                </a:schemeClr>
              </a:solidFill>
              <a:latin typeface="Calibri"/>
              <a:cs typeface="Calibri"/>
              <a:sym typeface="Arial"/>
            </a:endParaRPr>
          </a:p>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976328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9372600" cy="1325563"/>
          </a:xfrm>
        </p:spPr>
        <p:txBody>
          <a:bodyPr rtlCol="1"/>
          <a:lstStyle/>
          <a:p>
            <a:pPr algn="r" rtl="1"/>
            <a:r>
              <a:rPr lang="ar" dirty="0">
                <a:solidFill>
                  <a:schemeClr val="accent1">
                    <a:lumMod val="75000"/>
                  </a:schemeClr>
                </a:solidFill>
              </a:rPr>
              <a:t>الهدف من المعايير</a:t>
            </a:r>
            <a:br>
              <a:rPr lang="en-US" dirty="0"/>
            </a:br>
            <a:endParaRPr lang="fr-FR" dirty="0"/>
          </a:p>
        </p:txBody>
      </p:sp>
      <p:sp>
        <p:nvSpPr>
          <p:cNvPr id="260" name="Google Shape;260;p5"/>
          <p:cNvSpPr txBox="1">
            <a:spLocks noGrp="1"/>
          </p:cNvSpPr>
          <p:nvPr>
            <p:ph idx="4294967295"/>
          </p:nvPr>
        </p:nvSpPr>
        <p:spPr>
          <a:xfrm>
            <a:off x="3523797" y="2055812"/>
            <a:ext cx="7830003" cy="3705427"/>
          </a:xfrm>
          <a:prstGeom prst="rect">
            <a:avLst/>
          </a:prstGeom>
          <a:noFill/>
          <a:ln>
            <a:noFill/>
          </a:ln>
        </p:spPr>
        <p:txBody>
          <a:bodyPr spcFirstLastPara="1" wrap="square" lIns="91425" tIns="45700" rIns="91425" bIns="45700" rtlCol="1" anchor="t" anchorCtr="0">
            <a:normAutofit fontScale="92500" lnSpcReduction="10000"/>
          </a:bodyPr>
          <a:lstStyle/>
          <a:p>
            <a:pPr marL="228600" lvl="0" indent="-228600" algn="r" rtl="1">
              <a:lnSpc>
                <a:spcPct val="90000"/>
              </a:lnSpc>
              <a:spcBef>
                <a:spcPts val="0"/>
              </a:spcBef>
              <a:spcAft>
                <a:spcPts val="0"/>
              </a:spcAft>
              <a:buSzPts val="2800"/>
              <a:buChar char="●"/>
            </a:pPr>
            <a:r>
              <a:rPr lang="ar" dirty="0">
                <a:solidFill>
                  <a:schemeClr val="bg2"/>
                </a:solidFill>
              </a:rPr>
              <a:t>وثيقة مرجعية لحماية الطفل في العمل الإنساني</a:t>
            </a:r>
            <a:endParaRPr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أداة تعاونية، مشتركة بين الوكالات</a:t>
            </a:r>
            <a:endParaRPr sz="2600"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تتماشى مع المعيار الإنساني الأساسي</a:t>
            </a:r>
            <a:endParaRPr sz="2600" dirty="0">
              <a:solidFill>
                <a:schemeClr val="bg2"/>
              </a:solidFill>
            </a:endParaRPr>
          </a:p>
          <a:p>
            <a:pPr marL="228600" lvl="0" indent="-228600" algn="r" rtl="1">
              <a:spcBef>
                <a:spcPts val="0"/>
              </a:spcBef>
              <a:buChar char="●"/>
            </a:pPr>
            <a:r>
              <a:rPr lang="ar-LB" sz="2600" dirty="0">
                <a:solidFill>
                  <a:schemeClr val="bg2"/>
                </a:solidFill>
              </a:rPr>
              <a:t>التكييف وفقاً للسياق لتسهيل التبنّي المحلي</a:t>
            </a:r>
          </a:p>
          <a:p>
            <a:pPr marL="0" lvl="0" indent="0" algn="r" rtl="1">
              <a:spcBef>
                <a:spcPts val="1000"/>
              </a:spcBef>
              <a:spcAft>
                <a:spcPts val="0"/>
              </a:spcAft>
              <a:buNone/>
            </a:pPr>
            <a:endParaRPr sz="2600" dirty="0">
              <a:solidFill>
                <a:schemeClr val="bg2"/>
              </a:solidFill>
            </a:endParaRPr>
          </a:p>
          <a:p>
            <a:pPr marL="228600" lvl="0" indent="-228600" algn="r" rtl="1">
              <a:spcBef>
                <a:spcPts val="1000"/>
              </a:spcBef>
              <a:spcAft>
                <a:spcPts val="0"/>
              </a:spcAft>
              <a:buSzPts val="2800"/>
              <a:buChar char="●"/>
            </a:pPr>
            <a:r>
              <a:rPr lang="ar" sz="2600" dirty="0">
                <a:solidFill>
                  <a:schemeClr val="bg2"/>
                </a:solidFill>
              </a:rPr>
              <a:t>الغرض:</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الجودة والمساءلة</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a:t>
            </a:r>
            <a:r>
              <a:rPr lang="ar-LB" sz="2600" dirty="0">
                <a:solidFill>
                  <a:schemeClr val="bg2"/>
                </a:solidFill>
              </a:rPr>
              <a:t>تأثير</a:t>
            </a:r>
            <a:r>
              <a:rPr lang="ar" sz="2600" dirty="0">
                <a:solidFill>
                  <a:schemeClr val="bg2"/>
                </a:solidFill>
              </a:rPr>
              <a:t> على حماية الأطفال ورفاههم</a:t>
            </a:r>
            <a:endParaRPr lang="ar-LB" sz="2600" dirty="0">
              <a:solidFill>
                <a:schemeClr val="bg2"/>
              </a:solidFill>
            </a:endParaRPr>
          </a:p>
          <a:p>
            <a:pPr marL="444500" lvl="1" indent="0" algn="r" rtl="1">
              <a:spcBef>
                <a:spcPts val="0"/>
              </a:spcBef>
              <a:spcAft>
                <a:spcPts val="0"/>
              </a:spcAft>
              <a:buSzPts val="2600"/>
              <a:buNone/>
            </a:pPr>
            <a:endParaRPr lang="ar-LB" sz="2600" dirty="0">
              <a:solidFill>
                <a:schemeClr val="bg2"/>
              </a:solidFill>
            </a:endParaRPr>
          </a:p>
          <a:p>
            <a:pPr marL="444500" lvl="1" indent="0" algn="r" rtl="1">
              <a:spcBef>
                <a:spcPts val="0"/>
              </a:spcBef>
              <a:spcAft>
                <a:spcPts val="0"/>
              </a:spcAft>
              <a:buSzPts val="2600"/>
              <a:buNone/>
            </a:pPr>
            <a:r>
              <a:rPr lang="ar-LB" sz="2600" dirty="0">
                <a:solidFill>
                  <a:schemeClr val="bg2"/>
                </a:solidFill>
              </a:rPr>
              <a:t>تهدف االمعايير الدنيا لحماية الطفل إلى تفعيل حقوق الأطفال في ممارسة الاستجابة الإنسانية. </a:t>
            </a:r>
          </a:p>
          <a:p>
            <a:pPr marL="444500" lvl="1" indent="0" algn="r" rtl="1">
              <a:spcBef>
                <a:spcPts val="0"/>
              </a:spcBef>
              <a:spcAft>
                <a:spcPts val="0"/>
              </a:spcAft>
              <a:buSzPts val="2600"/>
              <a:buNone/>
            </a:pPr>
            <a:endParaRPr dirty="0">
              <a:solidFill>
                <a:schemeClr val="bg2"/>
              </a:solidFill>
            </a:endParaRPr>
          </a:p>
          <a:p>
            <a:pPr marL="228600" lvl="0" indent="-50800" algn="r" rtl="1">
              <a:lnSpc>
                <a:spcPct val="90000"/>
              </a:lnSpc>
              <a:spcBef>
                <a:spcPts val="1000"/>
              </a:spcBef>
              <a:spcAft>
                <a:spcPts val="0"/>
              </a:spcAft>
              <a:buClr>
                <a:schemeClr val="accent1"/>
              </a:buClr>
              <a:buSzPts val="2800"/>
              <a:buNone/>
            </a:pPr>
            <a:endParaRPr dirty="0">
              <a:solidFill>
                <a:schemeClr val="bg2"/>
              </a:solidFill>
            </a:endParaRPr>
          </a:p>
        </p:txBody>
      </p:sp>
      <p:pic>
        <p:nvPicPr>
          <p:cNvPr id="263" name="Google Shape;263;p5"/>
          <p:cNvPicPr preferRelativeResize="0"/>
          <p:nvPr/>
        </p:nvPicPr>
        <p:blipFill>
          <a:blip r:embed="rId3"/>
          <a:srcRect/>
          <a:stretch/>
        </p:blipFill>
        <p:spPr>
          <a:xfrm>
            <a:off x="10358053" y="-32657"/>
            <a:ext cx="1686693" cy="1771650"/>
          </a:xfrm>
          <a:prstGeom prst="rect">
            <a:avLst/>
          </a:prstGeom>
          <a:noFill/>
          <a:ln>
            <a:noFill/>
          </a:ln>
        </p:spPr>
      </p:pic>
      <p:pic>
        <p:nvPicPr>
          <p:cNvPr id="3" name="Picture 2">
            <a:extLst>
              <a:ext uri="{FF2B5EF4-FFF2-40B4-BE49-F238E27FC236}">
                <a16:creationId xmlns:a16="http://schemas.microsoft.com/office/drawing/2014/main" id="{E809AA1E-4F95-4E06-8FB2-31D908BE3B5E}"/>
              </a:ext>
            </a:extLst>
          </p:cNvPr>
          <p:cNvPicPr>
            <a:picLocks noChangeAspect="1"/>
          </p:cNvPicPr>
          <p:nvPr/>
        </p:nvPicPr>
        <p:blipFill>
          <a:blip r:embed="rId4"/>
          <a:srcRect/>
          <a:stretch/>
        </p:blipFill>
        <p:spPr>
          <a:xfrm>
            <a:off x="586632" y="1373213"/>
            <a:ext cx="2588829" cy="35767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0">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10058400" y="1646791"/>
            <a:ext cx="2133600" cy="707886"/>
          </a:xfrm>
          <a:prstGeom prst="rect">
            <a:avLst/>
          </a:prstGeom>
          <a:noFill/>
        </p:spPr>
        <p:txBody>
          <a:bodyPr wrap="square" rtlCol="1">
            <a:spAutoFit/>
          </a:bodyPr>
          <a:lstStyle/>
          <a:p>
            <a:pPr rtl="1"/>
            <a:r>
              <a:rPr lang="ar" sz="4000" dirty="0"/>
              <a:t>لمحة عامّة</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4024992"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1" anchor="ctr"/>
          <a:lstStyle/>
          <a:p>
            <a:pPr algn="ctr" rtl="1"/>
            <a:endParaRPr lang="fr-FR"/>
          </a:p>
        </p:txBody>
      </p:sp>
      <p:pic>
        <p:nvPicPr>
          <p:cNvPr id="3" name="Picture 2">
            <a:extLst>
              <a:ext uri="{FF2B5EF4-FFF2-40B4-BE49-F238E27FC236}">
                <a16:creationId xmlns:a16="http://schemas.microsoft.com/office/drawing/2014/main" id="{6D0E1A00-240A-48DD-9F85-9A6BB4C6DE89}"/>
              </a:ext>
            </a:extLst>
          </p:cNvPr>
          <p:cNvPicPr>
            <a:picLocks noChangeAspect="1"/>
          </p:cNvPicPr>
          <p:nvPr/>
        </p:nvPicPr>
        <p:blipFill>
          <a:blip r:embed="rId3"/>
          <a:stretch>
            <a:fillRect/>
          </a:stretch>
        </p:blipFill>
        <p:spPr>
          <a:xfrm>
            <a:off x="926181" y="0"/>
            <a:ext cx="9132219" cy="6083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xfrm>
            <a:off x="882865" y="385632"/>
            <a:ext cx="9373244" cy="1325563"/>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3"/>
              </a:buClr>
              <a:buSzPts val="3200"/>
              <a:buFont typeface="Helvetica Neue"/>
              <a:buNone/>
            </a:pPr>
            <a:r>
              <a:rPr lang="ar-LB" dirty="0"/>
              <a:t>مقدمة عامة عن المعيار 15</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882865" y="1558543"/>
            <a:ext cx="10388109"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algn="r" rtl="1"/>
            <a:r>
              <a:rPr lang="ar-LB" dirty="0"/>
              <a:t>الاستراتيجيات والنُهُج والتدخلات الأساسية</a:t>
            </a:r>
          </a:p>
          <a:p>
            <a:pPr algn="r" rtl="1"/>
            <a:r>
              <a:rPr lang="ar-LB" dirty="0"/>
              <a:t>الوقاية من والاستجابة لمخاطر حماية الطفل </a:t>
            </a:r>
          </a:p>
          <a:p>
            <a:endParaRPr lang="en-US" dirty="0"/>
          </a:p>
          <a:p>
            <a:pPr marL="342900" lvl="1" indent="-342900" algn="r" rtl="1">
              <a:buFont typeface="Arial" panose="020B0604020202020204" pitchFamily="34" charset="0"/>
              <a:buChar char="•"/>
            </a:pPr>
            <a:r>
              <a:rPr lang="ar-LB" sz="2800" dirty="0"/>
              <a:t>أنشطة قائمة على المجموعة ومخطط لها</a:t>
            </a:r>
          </a:p>
          <a:p>
            <a:pPr marL="342900" lvl="1" indent="-342900" algn="r" rtl="1">
              <a:buFont typeface="Arial" panose="020B0604020202020204" pitchFamily="34" charset="0"/>
              <a:buChar char="•"/>
            </a:pPr>
            <a:r>
              <a:rPr lang="ar-LB" sz="2800" dirty="0"/>
              <a:t>نُهُج </a:t>
            </a:r>
            <a:r>
              <a:rPr lang="ar-SA" sz="2800" dirty="0">
                <a:solidFill>
                  <a:srgbClr val="000000"/>
                </a:solidFill>
                <a:ea typeface="Calibri" panose="020F0502020204030204" pitchFamily="34" charset="0"/>
                <a:cs typeface="Simplified Arabic" panose="02020603050405020304" pitchFamily="18" charset="-78"/>
              </a:rPr>
              <a:t>آمنة، وشاملة، وملائمة للسياق وللأعمار</a:t>
            </a:r>
            <a:r>
              <a:rPr lang="ar-LB" sz="2800" dirty="0">
                <a:solidFill>
                  <a:srgbClr val="000000"/>
                </a:solidFill>
                <a:ea typeface="Calibri" panose="020F0502020204030204" pitchFamily="34" charset="0"/>
                <a:cs typeface="Simplified Arabic" panose="02020603050405020304" pitchFamily="18" charset="-78"/>
              </a:rPr>
              <a:t> تعزز الحماية</a:t>
            </a:r>
          </a:p>
          <a:p>
            <a:pPr marL="342900" lvl="1" indent="-342900" algn="r" rtl="1">
              <a:buFont typeface="Arial" panose="020B0604020202020204" pitchFamily="34" charset="0"/>
              <a:buChar char="•"/>
            </a:pPr>
            <a:endParaRPr lang="ar-LB" sz="2800" dirty="0"/>
          </a:p>
          <a:p>
            <a:pPr marL="342900" lvl="1" indent="-342900" algn="r" rtl="1">
              <a:buFont typeface="Arial" panose="020B0604020202020204" pitchFamily="34" charset="0"/>
              <a:buChar char="•"/>
            </a:pPr>
            <a:r>
              <a:rPr lang="ar-LB" sz="2800" dirty="0"/>
              <a:t>أهداف واقعية قابلة للقياس</a:t>
            </a:r>
            <a:endParaRPr lang="en-US" dirty="0">
              <a:solidFill>
                <a:schemeClr val="bg2"/>
              </a:solidFill>
              <a:latin typeface="Helvetica Neue" panose="020B0604020202020204" charset="0"/>
            </a:endParaRPr>
          </a:p>
        </p:txBody>
      </p:sp>
      <p:pic>
        <p:nvPicPr>
          <p:cNvPr id="10" name="Picture 6">
            <a:extLst>
              <a:ext uri="{FF2B5EF4-FFF2-40B4-BE49-F238E27FC236}">
                <a16:creationId xmlns:a16="http://schemas.microsoft.com/office/drawing/2014/main" id="{0B3CB10F-3EA7-4E64-9D1E-45DAD9D02F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3330" y="4726329"/>
            <a:ext cx="1005812" cy="1005812"/>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 10">
            <a:extLst>
              <a:ext uri="{FF2B5EF4-FFF2-40B4-BE49-F238E27FC236}">
                <a16:creationId xmlns:a16="http://schemas.microsoft.com/office/drawing/2014/main" id="{864BBB6E-369A-4EC9-A990-D8BE915C6976}"/>
              </a:ext>
            </a:extLst>
          </p:cNvPr>
          <p:cNvPicPr>
            <a:picLocks noChangeAspect="1"/>
          </p:cNvPicPr>
          <p:nvPr/>
        </p:nvPicPr>
        <p:blipFill>
          <a:blip r:embed="rId4"/>
          <a:stretch>
            <a:fillRect/>
          </a:stretch>
        </p:blipFill>
        <p:spPr>
          <a:xfrm>
            <a:off x="5404438" y="4595601"/>
            <a:ext cx="1175731" cy="1136540"/>
          </a:xfrm>
          <a:prstGeom prst="rect">
            <a:avLst/>
          </a:prstGeom>
        </p:spPr>
      </p:pic>
      <p:sp>
        <p:nvSpPr>
          <p:cNvPr id="12" name="ZoneTexte 11">
            <a:extLst>
              <a:ext uri="{FF2B5EF4-FFF2-40B4-BE49-F238E27FC236}">
                <a16:creationId xmlns:a16="http://schemas.microsoft.com/office/drawing/2014/main" id="{9A8E890E-890D-4514-9EBC-3387FE96FB2C}"/>
              </a:ext>
            </a:extLst>
          </p:cNvPr>
          <p:cNvSpPr txBox="1"/>
          <p:nvPr/>
        </p:nvSpPr>
        <p:spPr>
          <a:xfrm>
            <a:off x="6610052" y="5803445"/>
            <a:ext cx="4322432" cy="830997"/>
          </a:xfrm>
          <a:prstGeom prst="rect">
            <a:avLst/>
          </a:prstGeom>
          <a:noFill/>
        </p:spPr>
        <p:txBody>
          <a:bodyPr wrap="square">
            <a:spAutoFit/>
          </a:bodyPr>
          <a:lstStyle/>
          <a:p>
            <a:pPr algn="r" rtl="1"/>
            <a:r>
              <a:rPr lang="ar-LB" sz="2400" dirty="0">
                <a:latin typeface="Ink Free" panose="03080402000500000000" pitchFamily="66" charset="0"/>
              </a:rPr>
              <a:t>هل يمكنكم إعطاء أمثلة عن الأنشطة الجماعية؟</a:t>
            </a:r>
          </a:p>
        </p:txBody>
      </p:sp>
      <p:grpSp>
        <p:nvGrpSpPr>
          <p:cNvPr id="13" name="Groupe 12">
            <a:extLst>
              <a:ext uri="{FF2B5EF4-FFF2-40B4-BE49-F238E27FC236}">
                <a16:creationId xmlns:a16="http://schemas.microsoft.com/office/drawing/2014/main" id="{F78BD5A3-7C95-4B7B-B950-68131481C4AA}"/>
              </a:ext>
            </a:extLst>
          </p:cNvPr>
          <p:cNvGrpSpPr/>
          <p:nvPr/>
        </p:nvGrpSpPr>
        <p:grpSpPr>
          <a:xfrm rot="1415781">
            <a:off x="11045341" y="5664942"/>
            <a:ext cx="979340" cy="1040548"/>
            <a:chOff x="10883591" y="5571442"/>
            <a:chExt cx="979340" cy="1040548"/>
          </a:xfrm>
        </p:grpSpPr>
        <p:pic>
          <p:nvPicPr>
            <p:cNvPr id="14" name="Image 13">
              <a:extLst>
                <a:ext uri="{FF2B5EF4-FFF2-40B4-BE49-F238E27FC236}">
                  <a16:creationId xmlns:a16="http://schemas.microsoft.com/office/drawing/2014/main" id="{5E07854F-8427-4ED9-8E87-636A7990140B}"/>
                </a:ext>
              </a:extLst>
            </p:cNvPr>
            <p:cNvPicPr>
              <a:picLocks noChangeAspect="1"/>
            </p:cNvPicPr>
            <p:nvPr/>
          </p:nvPicPr>
          <p:blipFill>
            <a:blip r:embed="rId5"/>
            <a:stretch>
              <a:fillRect/>
            </a:stretch>
          </p:blipFill>
          <p:spPr>
            <a:xfrm>
              <a:off x="10883591" y="5571442"/>
              <a:ext cx="979340" cy="1040548"/>
            </a:xfrm>
            <a:prstGeom prst="rect">
              <a:avLst/>
            </a:prstGeom>
          </p:spPr>
        </p:pic>
        <p:pic>
          <p:nvPicPr>
            <p:cNvPr id="15" name="Graphique 14" descr="Point d’interrogation">
              <a:extLst>
                <a:ext uri="{FF2B5EF4-FFF2-40B4-BE49-F238E27FC236}">
                  <a16:creationId xmlns:a16="http://schemas.microsoft.com/office/drawing/2014/main" id="{4E6DD14E-3CA3-4692-8A41-8D01F2699ED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05748" y="5727562"/>
              <a:ext cx="735026" cy="735026"/>
            </a:xfrm>
            <a:prstGeom prst="rect">
              <a:avLst/>
            </a:prstGeom>
          </p:spPr>
        </p:pic>
      </p:grpSp>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400348" y="334803"/>
            <a:ext cx="6076521" cy="2749207"/>
          </a:xfrm>
        </p:spPr>
        <p:txBody>
          <a:bodyPr>
            <a:normAutofit/>
          </a:bodyPr>
          <a:lstStyle/>
          <a:p>
            <a:pPr marL="50800" indent="0" algn="ctr" rtl="1">
              <a:buNone/>
            </a:pPr>
            <a:r>
              <a:rPr lang="ar-LB" sz="3200" dirty="0">
                <a:solidFill>
                  <a:schemeClr val="bg2"/>
                </a:solidFill>
              </a:rPr>
              <a:t>المعيار 15:</a:t>
            </a:r>
          </a:p>
          <a:p>
            <a:pPr marL="50800" indent="0" algn="ctr" rtl="1">
              <a:buNone/>
            </a:pPr>
            <a:r>
              <a:rPr lang="ar-LB" sz="1600" dirty="0">
                <a:latin typeface="Arial" panose="020B0604020202020204" pitchFamily="34" charset="0"/>
                <a:cs typeface="Arial" panose="020B0604020202020204" pitchFamily="34" charset="0"/>
                <a:sym typeface="Arial"/>
              </a:rPr>
              <a:t>"</a:t>
            </a:r>
            <a:r>
              <a:rPr lang="ar-SA" sz="2400" dirty="0">
                <a:solidFill>
                  <a:srgbClr val="000000"/>
                </a:solidFill>
                <a:latin typeface="Calibri" panose="020F0502020204030204" pitchFamily="34" charset="0"/>
                <a:ea typeface="Calibri" panose="020F0502020204030204" pitchFamily="34" charset="0"/>
                <a:cs typeface="Simplified Arabic" panose="02020603050405020304" pitchFamily="18" charset="-78"/>
              </a:rPr>
              <a:t>يتمّ دعم الأطفال من خلال الوصول إلى أنشطة جماعية مخطّطة (أ) تعمل على تعزيز الحماية، والرفاه، والتعلّم و(ب</a:t>
            </a:r>
            <a:r>
              <a:rPr lang="ar-SY" sz="2400" dirty="0">
                <a:solidFill>
                  <a:srgbClr val="000000"/>
                </a:solidFill>
                <a:latin typeface="Calibri" panose="020F0502020204030204" pitchFamily="34" charset="0"/>
                <a:ea typeface="Calibri" panose="020F0502020204030204" pitchFamily="34" charset="0"/>
                <a:cs typeface="Simplified Arabic" panose="02020603050405020304" pitchFamily="18" charset="-78"/>
              </a:rPr>
              <a:t>) </a:t>
            </a:r>
            <a:r>
              <a:rPr lang="ar-SA" sz="2400" dirty="0">
                <a:solidFill>
                  <a:srgbClr val="000000"/>
                </a:solidFill>
                <a:latin typeface="Calibri" panose="020F0502020204030204" pitchFamily="34" charset="0"/>
                <a:ea typeface="Calibri" panose="020F0502020204030204" pitchFamily="34" charset="0"/>
                <a:cs typeface="Simplified Arabic" panose="02020603050405020304" pitchFamily="18" charset="-78"/>
              </a:rPr>
              <a:t>وتُقدَّم بنُهُج آمنة، وشاملة، وملائمة للسياق وللأعمار.</a:t>
            </a:r>
            <a:r>
              <a:rPr lang="ar-LB" sz="2400" dirty="0">
                <a:solidFill>
                  <a:srgbClr val="000000"/>
                </a:solidFill>
                <a:latin typeface="Calibri" panose="020F0502020204030204" pitchFamily="34" charset="0"/>
                <a:ea typeface="Calibri" panose="020F0502020204030204" pitchFamily="34" charset="0"/>
                <a:cs typeface="Simplified Arabic" panose="02020603050405020304" pitchFamily="18" charset="-78"/>
              </a:rPr>
              <a:t>"</a:t>
            </a:r>
            <a:endParaRPr lang="ar-LB" sz="2400" dirty="0">
              <a:solidFill>
                <a:schemeClr val="bg2"/>
              </a:solidFill>
            </a:endParaRPr>
          </a:p>
        </p:txBody>
      </p:sp>
      <p:sp>
        <p:nvSpPr>
          <p:cNvPr id="21" name="Espace réservé du contenu 3">
            <a:extLst>
              <a:ext uri="{FF2B5EF4-FFF2-40B4-BE49-F238E27FC236}">
                <a16:creationId xmlns:a16="http://schemas.microsoft.com/office/drawing/2014/main" id="{B26FEA30-FD37-4055-ADFD-96A8F41929F2}"/>
              </a:ext>
            </a:extLst>
          </p:cNvPr>
          <p:cNvSpPr>
            <a:spLocks noGrp="1"/>
          </p:cNvSpPr>
          <p:nvPr>
            <p:ph sz="half" idx="2"/>
          </p:nvPr>
        </p:nvSpPr>
        <p:spPr>
          <a:xfrm>
            <a:off x="6610052" y="2144067"/>
            <a:ext cx="5181600" cy="3144807"/>
          </a:xfrm>
        </p:spPr>
        <p:txBody>
          <a:bodyPr>
            <a:normAutofit/>
          </a:bodyPr>
          <a:lstStyle/>
          <a:p>
            <a:pPr algn="r" rtl="1"/>
            <a:r>
              <a:rPr lang="ar-LB" dirty="0"/>
              <a:t>مبادرات مستدامة يقودها المجتمع المحلي</a:t>
            </a:r>
          </a:p>
          <a:p>
            <a:pPr algn="r" rtl="1"/>
            <a:r>
              <a:rPr lang="ar-LB" dirty="0"/>
              <a:t>تقييم الاحتياجات</a:t>
            </a:r>
          </a:p>
          <a:p>
            <a:pPr algn="r" rtl="1"/>
            <a:r>
              <a:rPr lang="ar-LB" dirty="0"/>
              <a:t>التشاور والمشاركة</a:t>
            </a:r>
          </a:p>
          <a:p>
            <a:pPr algn="r" rtl="1"/>
            <a:r>
              <a:rPr lang="ar-LB" dirty="0"/>
              <a:t>إمكانية العمل في جميع القطاعات</a:t>
            </a:r>
          </a:p>
        </p:txBody>
      </p:sp>
      <p:sp>
        <p:nvSpPr>
          <p:cNvPr id="6" name="ZoneTexte 5">
            <a:extLst>
              <a:ext uri="{FF2B5EF4-FFF2-40B4-BE49-F238E27FC236}">
                <a16:creationId xmlns:a16="http://schemas.microsoft.com/office/drawing/2014/main" id="{593FA6E0-84D7-436B-A8FF-B25624E5E18E}"/>
              </a:ext>
            </a:extLst>
          </p:cNvPr>
          <p:cNvSpPr txBox="1"/>
          <p:nvPr/>
        </p:nvSpPr>
        <p:spPr>
          <a:xfrm>
            <a:off x="6552900" y="5769717"/>
            <a:ext cx="4322432" cy="461665"/>
          </a:xfrm>
          <a:prstGeom prst="rect">
            <a:avLst/>
          </a:prstGeom>
          <a:noFill/>
        </p:spPr>
        <p:txBody>
          <a:bodyPr wrap="square">
            <a:spAutoFit/>
          </a:bodyPr>
          <a:lstStyle/>
          <a:p>
            <a:pPr algn="r"/>
            <a:r>
              <a:rPr lang="ar-LB" sz="2400" dirty="0">
                <a:latin typeface="Calibri"/>
                <a:cs typeface="Simplified Arabic" panose="02020603050405020304" pitchFamily="18" charset="-78"/>
              </a:rPr>
              <a:t>ماذا عن استدامة الأنشطة الجماعية؟</a:t>
            </a:r>
            <a:endParaRPr lang="en-US" sz="2400" dirty="0">
              <a:latin typeface="Ink Free" panose="03080402000500000000" pitchFamily="66" charset="0"/>
            </a:endParaRPr>
          </a:p>
        </p:txBody>
      </p:sp>
      <p:grpSp>
        <p:nvGrpSpPr>
          <p:cNvPr id="7" name="Groupe 6">
            <a:extLst>
              <a:ext uri="{FF2B5EF4-FFF2-40B4-BE49-F238E27FC236}">
                <a16:creationId xmlns:a16="http://schemas.microsoft.com/office/drawing/2014/main" id="{0DFF0C30-EB97-4616-B309-843EC673BB67}"/>
              </a:ext>
            </a:extLst>
          </p:cNvPr>
          <p:cNvGrpSpPr/>
          <p:nvPr/>
        </p:nvGrpSpPr>
        <p:grpSpPr>
          <a:xfrm rot="1415781">
            <a:off x="11045341" y="5664942"/>
            <a:ext cx="979340" cy="1040548"/>
            <a:chOff x="10883591" y="5571442"/>
            <a:chExt cx="979340" cy="1040548"/>
          </a:xfrm>
        </p:grpSpPr>
        <p:pic>
          <p:nvPicPr>
            <p:cNvPr id="8" name="Image 7">
              <a:extLst>
                <a:ext uri="{FF2B5EF4-FFF2-40B4-BE49-F238E27FC236}">
                  <a16:creationId xmlns:a16="http://schemas.microsoft.com/office/drawing/2014/main" id="{1D8E5EA5-DC2B-43BB-9FC4-7018375E4F9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9" name="Graphique 8" descr="Point d’interrogation">
              <a:extLst>
                <a:ext uri="{FF2B5EF4-FFF2-40B4-BE49-F238E27FC236}">
                  <a16:creationId xmlns:a16="http://schemas.microsoft.com/office/drawing/2014/main" id="{A53A3D2E-1133-4936-AB2A-A170A2CD5A7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2" name="Picture 11">
            <a:extLst>
              <a:ext uri="{FF2B5EF4-FFF2-40B4-BE49-F238E27FC236}">
                <a16:creationId xmlns:a16="http://schemas.microsoft.com/office/drawing/2014/main" id="{2DEEE4F5-3619-4D6A-8359-528B14E5C9A6}"/>
              </a:ext>
            </a:extLst>
          </p:cNvPr>
          <p:cNvPicPr>
            <a:picLocks noChangeAspect="1"/>
          </p:cNvPicPr>
          <p:nvPr/>
        </p:nvPicPr>
        <p:blipFill>
          <a:blip r:embed="rId6"/>
          <a:srcRect/>
          <a:stretch/>
        </p:blipFill>
        <p:spPr>
          <a:xfrm>
            <a:off x="2196129" y="3282833"/>
            <a:ext cx="1784811" cy="24659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21" grpId="0" build="p"/>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59C232-81FE-4A59-AC71-E1FEC0168DAA}"/>
              </a:ext>
            </a:extLst>
          </p:cNvPr>
          <p:cNvSpPr>
            <a:spLocks noGrp="1"/>
          </p:cNvSpPr>
          <p:nvPr>
            <p:ph type="title"/>
          </p:nvPr>
        </p:nvSpPr>
        <p:spPr/>
        <p:txBody>
          <a:bodyPr/>
          <a:lstStyle/>
          <a:p>
            <a:pPr algn="r" rtl="1"/>
            <a:r>
              <a:rPr lang="ar-LB" dirty="0"/>
              <a:t>اعتبارات للأنشطة الجماعية</a:t>
            </a:r>
            <a:endParaRPr lang="fr-FR" dirty="0"/>
          </a:p>
        </p:txBody>
      </p:sp>
      <p:sp>
        <p:nvSpPr>
          <p:cNvPr id="3" name="Espace réservé du contenu 2">
            <a:extLst>
              <a:ext uri="{FF2B5EF4-FFF2-40B4-BE49-F238E27FC236}">
                <a16:creationId xmlns:a16="http://schemas.microsoft.com/office/drawing/2014/main" id="{199EBDC2-96A7-467B-9FDF-F5D1159A0D6A}"/>
              </a:ext>
            </a:extLst>
          </p:cNvPr>
          <p:cNvSpPr>
            <a:spLocks noGrp="1"/>
          </p:cNvSpPr>
          <p:nvPr>
            <p:ph sz="half" idx="1"/>
          </p:nvPr>
        </p:nvSpPr>
        <p:spPr>
          <a:xfrm>
            <a:off x="838200" y="2193914"/>
            <a:ext cx="5181600" cy="4351338"/>
          </a:xfrm>
        </p:spPr>
        <p:txBody>
          <a:bodyPr>
            <a:normAutofit/>
          </a:bodyPr>
          <a:lstStyle/>
          <a:p>
            <a:pPr algn="r" rtl="1"/>
            <a:r>
              <a:rPr lang="ar-LB" dirty="0"/>
              <a:t>التنقل والتواصل</a:t>
            </a:r>
          </a:p>
          <a:p>
            <a:pPr algn="r" rtl="1"/>
            <a:r>
              <a:rPr lang="ar-LB" dirty="0"/>
              <a:t>مواد ترفيهية ملائمة ثقافيًا</a:t>
            </a:r>
          </a:p>
          <a:p>
            <a:pPr algn="r" rtl="1"/>
            <a:r>
              <a:rPr lang="ar-LB" dirty="0"/>
              <a:t>برنامج الأنشطة</a:t>
            </a:r>
          </a:p>
          <a:p>
            <a:pPr algn="r" rtl="1"/>
            <a:r>
              <a:rPr lang="ar-LB" dirty="0"/>
              <a:t>نظام الرصد والتقييم</a:t>
            </a:r>
          </a:p>
          <a:p>
            <a:pPr algn="r" rtl="1"/>
            <a:r>
              <a:rPr lang="ar-LB" dirty="0"/>
              <a:t>مسوحات حول الخدمات ومسارات الإحالة</a:t>
            </a:r>
          </a:p>
          <a:p>
            <a:pPr algn="r" rtl="1"/>
            <a:endParaRPr lang="ar-LB" dirty="0"/>
          </a:p>
          <a:p>
            <a:pPr algn="l"/>
            <a:endParaRPr lang="fr-FR" dirty="0"/>
          </a:p>
        </p:txBody>
      </p:sp>
      <p:pic>
        <p:nvPicPr>
          <p:cNvPr id="12" name="Espace réservé du contenu 11">
            <a:extLst>
              <a:ext uri="{FF2B5EF4-FFF2-40B4-BE49-F238E27FC236}">
                <a16:creationId xmlns:a16="http://schemas.microsoft.com/office/drawing/2014/main" id="{60C5CF17-91D6-47A4-A16C-F61D51671A23}"/>
              </a:ext>
            </a:extLst>
          </p:cNvPr>
          <p:cNvPicPr>
            <a:picLocks noGrp="1" noChangeAspect="1"/>
          </p:cNvPicPr>
          <p:nvPr>
            <p:ph sz="half" idx="2"/>
          </p:nvPr>
        </p:nvPicPr>
        <p:blipFill>
          <a:blip r:embed="rId3"/>
          <a:stretch>
            <a:fillRect/>
          </a:stretch>
        </p:blipFill>
        <p:spPr>
          <a:xfrm>
            <a:off x="6521823" y="2609442"/>
            <a:ext cx="5181600" cy="3458416"/>
          </a:xfrm>
        </p:spPr>
      </p:pic>
      <p:pic>
        <p:nvPicPr>
          <p:cNvPr id="6" name="Image 5">
            <a:extLst>
              <a:ext uri="{FF2B5EF4-FFF2-40B4-BE49-F238E27FC236}">
                <a16:creationId xmlns:a16="http://schemas.microsoft.com/office/drawing/2014/main" id="{A34B80C9-A4D3-473E-9E17-1981333E6EA8}"/>
              </a:ext>
            </a:extLst>
          </p:cNvPr>
          <p:cNvPicPr>
            <a:picLocks noChangeAspect="1"/>
          </p:cNvPicPr>
          <p:nvPr/>
        </p:nvPicPr>
        <p:blipFill>
          <a:blip r:embed="rId4"/>
          <a:stretch>
            <a:fillRect/>
          </a:stretch>
        </p:blipFill>
        <p:spPr>
          <a:xfrm>
            <a:off x="788091" y="4504196"/>
            <a:ext cx="748397" cy="840665"/>
          </a:xfrm>
          <a:prstGeom prst="rect">
            <a:avLst/>
          </a:prstGeom>
        </p:spPr>
      </p:pic>
      <p:pic>
        <p:nvPicPr>
          <p:cNvPr id="8" name="Image 7">
            <a:extLst>
              <a:ext uri="{FF2B5EF4-FFF2-40B4-BE49-F238E27FC236}">
                <a16:creationId xmlns:a16="http://schemas.microsoft.com/office/drawing/2014/main" id="{64B9BDA1-7B59-4D72-85D9-9E3B522001B6}"/>
              </a:ext>
            </a:extLst>
          </p:cNvPr>
          <p:cNvPicPr>
            <a:picLocks noChangeAspect="1"/>
          </p:cNvPicPr>
          <p:nvPr/>
        </p:nvPicPr>
        <p:blipFill>
          <a:blip r:embed="rId5"/>
          <a:stretch>
            <a:fillRect/>
          </a:stretch>
        </p:blipFill>
        <p:spPr>
          <a:xfrm>
            <a:off x="788091" y="2794185"/>
            <a:ext cx="915253" cy="1627118"/>
          </a:xfrm>
          <a:prstGeom prst="rect">
            <a:avLst/>
          </a:prstGeom>
        </p:spPr>
      </p:pic>
      <p:pic>
        <p:nvPicPr>
          <p:cNvPr id="10" name="Image 9">
            <a:extLst>
              <a:ext uri="{FF2B5EF4-FFF2-40B4-BE49-F238E27FC236}">
                <a16:creationId xmlns:a16="http://schemas.microsoft.com/office/drawing/2014/main" id="{FB5CA05C-3580-4E05-96EB-7399BF67FFBD}"/>
              </a:ext>
            </a:extLst>
          </p:cNvPr>
          <p:cNvPicPr>
            <a:picLocks noChangeAspect="1"/>
          </p:cNvPicPr>
          <p:nvPr/>
        </p:nvPicPr>
        <p:blipFill>
          <a:blip r:embed="rId6"/>
          <a:stretch>
            <a:fillRect/>
          </a:stretch>
        </p:blipFill>
        <p:spPr>
          <a:xfrm>
            <a:off x="838200" y="2003455"/>
            <a:ext cx="865144" cy="797730"/>
          </a:xfrm>
          <a:prstGeom prst="rect">
            <a:avLst/>
          </a:prstGeom>
        </p:spPr>
      </p:pic>
    </p:spTree>
    <p:extLst>
      <p:ext uri="{BB962C8B-B14F-4D97-AF65-F5344CB8AC3E}">
        <p14:creationId xmlns:p14="http://schemas.microsoft.com/office/powerpoint/2010/main" val="2025699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7270272" y="147914"/>
            <a:ext cx="3923729" cy="1325563"/>
          </a:xfrm>
        </p:spPr>
        <p:txBody>
          <a:bodyPr rtlCol="1"/>
          <a:lstStyle/>
          <a:p>
            <a:pPr rtl="1"/>
            <a:r>
              <a:rPr lang="ar" dirty="0"/>
              <a:t>أمثلة من المنطقة</a:t>
            </a:r>
          </a:p>
        </p:txBody>
      </p:sp>
      <p:sp>
        <p:nvSpPr>
          <p:cNvPr id="3" name="TextBox 2">
            <a:extLst>
              <a:ext uri="{FF2B5EF4-FFF2-40B4-BE49-F238E27FC236}">
                <a16:creationId xmlns:a16="http://schemas.microsoft.com/office/drawing/2014/main" id="{9752340E-A3E7-AB4C-BA0B-7E84A308FB1E}"/>
              </a:ext>
            </a:extLst>
          </p:cNvPr>
          <p:cNvSpPr txBox="1"/>
          <p:nvPr/>
        </p:nvSpPr>
        <p:spPr>
          <a:xfrm>
            <a:off x="4519890" y="4115301"/>
            <a:ext cx="2998283"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15</a:t>
            </a:r>
            <a:endParaRPr lang="en-US" dirty="0"/>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15</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15</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199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7819731"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4"/>
              </a:buClr>
              <a:buSzPts val="3600"/>
              <a:buFont typeface="Helvetica Neue"/>
              <a:buNone/>
            </a:pPr>
            <a:r>
              <a:rPr lang="ar" sz="4100" dirty="0"/>
              <a:t>هل تحتاجون إلى أكثر من النسخة الورقية؟</a:t>
            </a:r>
            <a:endParaRPr sz="4100" dirty="0"/>
          </a:p>
        </p:txBody>
      </p:sp>
      <p:sp>
        <p:nvSpPr>
          <p:cNvPr id="469" name="Google Shape;469;p25"/>
          <p:cNvSpPr txBox="1">
            <a:spLocks noGrp="1"/>
          </p:cNvSpPr>
          <p:nvPr>
            <p:ph sz="half" idx="1"/>
          </p:nvPr>
        </p:nvSpPr>
        <p:spPr>
          <a:xfrm>
            <a:off x="3814354" y="1367983"/>
            <a:ext cx="4686179" cy="5268792"/>
          </a:xfrm>
          <a:prstGeom prst="rect">
            <a:avLst/>
          </a:prstGeom>
          <a:noFill/>
          <a:ln>
            <a:noFill/>
          </a:ln>
        </p:spPr>
        <p:txBody>
          <a:bodyPr spcFirstLastPara="1" wrap="square" lIns="91425" tIns="45700" rIns="91425" bIns="45700" rtlCol="1" anchor="t" anchorCtr="0">
            <a:noAutofit/>
          </a:bodyPr>
          <a:lstStyle/>
          <a:p>
            <a:pPr marL="0" lvl="0" indent="0" algn="r" rtl="1">
              <a:spcAft>
                <a:spcPts val="1200"/>
              </a:spcAft>
              <a:buSzPts val="2800"/>
              <a:buNone/>
            </a:pPr>
            <a:r>
              <a:rPr lang="ar" sz="2400" dirty="0"/>
              <a:t>على موقع التحالف الإلكتروني</a:t>
            </a:r>
          </a:p>
          <a:p>
            <a:pPr marL="985838" lvl="1" indent="-312738" algn="r" rtl="1">
              <a:buFont typeface="Wingdings" pitchFamily="2" charset="2"/>
              <a:buChar char="Ø"/>
            </a:pPr>
            <a:r>
              <a:rPr lang="ar" sz="1600" dirty="0"/>
              <a:t>نسخة PDF</a:t>
            </a:r>
          </a:p>
          <a:p>
            <a:pPr marL="985838" lvl="1" indent="-312738" algn="r" rtl="1">
              <a:buFont typeface="Wingdings" pitchFamily="2" charset="2"/>
              <a:buChar char="Ø"/>
            </a:pPr>
            <a:r>
              <a:rPr lang="ar" sz="1600" dirty="0"/>
              <a:t>ملف مواد الإحاطة والتنفيذ </a:t>
            </a:r>
          </a:p>
          <a:p>
            <a:pPr marL="985838" lvl="1" indent="-312738" algn="r" rtl="1">
              <a:buFont typeface="Wingdings" pitchFamily="2" charset="2"/>
              <a:buChar char="Ø"/>
            </a:pPr>
            <a:r>
              <a:rPr lang="ar" sz="1600" dirty="0"/>
              <a:t>ملخّص من 25 صفحة </a:t>
            </a:r>
          </a:p>
          <a:p>
            <a:pPr marL="985838" lvl="1" indent="-312738" algn="r" rtl="1">
              <a:buFont typeface="Wingdings" pitchFamily="2" charset="2"/>
              <a:buChar char="Ø"/>
            </a:pPr>
            <a:r>
              <a:rPr lang="ar" sz="1600" dirty="0"/>
              <a:t>دورة تدريبية إلكترونية </a:t>
            </a:r>
          </a:p>
          <a:p>
            <a:pPr marL="985838" lvl="1" indent="-312738" algn="r" rtl="1">
              <a:buFont typeface="Wingdings" pitchFamily="2" charset="2"/>
              <a:buChar char="Ø"/>
            </a:pPr>
            <a:r>
              <a:rPr lang="ar" sz="1600" dirty="0"/>
              <a:t>أفلام فيديو على قناة يوتيوب</a:t>
            </a:r>
          </a:p>
          <a:p>
            <a:pPr marL="985838" lvl="1" indent="-312738" algn="r" rtl="1">
              <a:buFont typeface="Wingdings" pitchFamily="2" charset="2"/>
              <a:buChar char="Ø"/>
            </a:pPr>
            <a:r>
              <a:rPr lang="ar" sz="1600" dirty="0"/>
              <a:t>معرض للمعايير مع رسومات</a:t>
            </a:r>
          </a:p>
          <a:p>
            <a:pPr marL="9525" lvl="1" indent="0" algn="r" rtl="1">
              <a:spcBef>
                <a:spcPts val="1200"/>
              </a:spcBef>
              <a:buNone/>
              <a:tabLst>
                <a:tab pos="703263" algn="l"/>
              </a:tabLst>
            </a:pPr>
            <a:r>
              <a:rPr lang="ar" sz="2000" dirty="0">
                <a:solidFill>
                  <a:srgbClr val="00B0F0"/>
                </a:solidFill>
              </a:rPr>
              <a:t>	👉</a:t>
            </a:r>
            <a:r>
              <a:rPr lang="ar" sz="1600" dirty="0">
                <a:solidFill>
                  <a:srgbClr val="00B0F0"/>
                </a:solidFill>
              </a:rPr>
              <a:t>  </a:t>
            </a:r>
            <a:r>
              <a:rPr lang="ar" sz="1600" dirty="0">
                <a:solidFill>
                  <a:srgbClr val="00B0F0"/>
                </a:solidFill>
                <a:hlinkClick r:id="rId3"/>
              </a:rPr>
              <a:t>  www.AllianceCPHA.org</a:t>
            </a:r>
            <a:endParaRPr lang="en-GB" sz="1600" dirty="0">
              <a:solidFill>
                <a:srgbClr val="00B0F0"/>
              </a:solidFill>
            </a:endParaRPr>
          </a:p>
          <a:p>
            <a:pPr marL="9525" lvl="1" indent="0" algn="r" rtl="1">
              <a:spcBef>
                <a:spcPts val="1200"/>
              </a:spcBef>
              <a:buNone/>
              <a:tabLst>
                <a:tab pos="703263" algn="l"/>
              </a:tabLst>
            </a:pPr>
            <a:r>
              <a:rPr lang="ar" sz="2400" dirty="0"/>
              <a:t>على الموقع الإلكتروني الخاص بشراكة المعايير الإنسانية  </a:t>
            </a:r>
          </a:p>
          <a:p>
            <a:pPr marL="985838" lvl="1" indent="-322263" algn="r" rtl="1">
              <a:buFont typeface="Wingdings" pitchFamily="2" charset="2"/>
              <a:buChar char="Ø"/>
            </a:pPr>
            <a:r>
              <a:rPr lang="ar" sz="1600" dirty="0"/>
              <a:t>نسخة تفاعلية على شبكة الإنترنت </a:t>
            </a:r>
          </a:p>
          <a:p>
            <a:pPr marL="985838" lvl="1" indent="-322263" algn="r" rtl="1">
              <a:buFont typeface="Wingdings" pitchFamily="2" charset="2"/>
              <a:buChar char="Ø"/>
            </a:pPr>
            <a:r>
              <a:rPr lang="ar" sz="1600" dirty="0"/>
              <a:t>تطبيق شراكة المعايير الإنسانية للهواتف المحمولة والحواسيب اللوحية </a:t>
            </a:r>
          </a:p>
          <a:p>
            <a:pPr marL="0" indent="0" algn="r" rtl="1">
              <a:spcBef>
                <a:spcPts val="1200"/>
              </a:spcBef>
              <a:buSzPts val="2800"/>
              <a:buNone/>
              <a:tabLst>
                <a:tab pos="663575" algn="l"/>
              </a:tabLst>
            </a:pPr>
            <a:r>
              <a:rPr lang="ar" sz="1600" dirty="0">
                <a:solidFill>
                  <a:srgbClr val="00B0F0"/>
                </a:solidFill>
              </a:rPr>
              <a:t>	👉  www.HumanitarianStandardsPartnership.org</a:t>
            </a:r>
          </a:p>
          <a:p>
            <a:pPr marL="0" lvl="0" indent="0" algn="r" rtl="1">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3" name="Image 2">
            <a:extLst>
              <a:ext uri="{FF2B5EF4-FFF2-40B4-BE49-F238E27FC236}">
                <a16:creationId xmlns:a16="http://schemas.microsoft.com/office/drawing/2014/main" id="{4AE5CEF8-D68C-FD4C-A186-358E3B7F23B1}"/>
              </a:ext>
            </a:extLst>
          </p:cNvPr>
          <p:cNvPicPr>
            <a:picLocks noChangeAspect="1"/>
          </p:cNvPicPr>
          <p:nvPr/>
        </p:nvPicPr>
        <p:blipFill>
          <a:blip r:embed="rId5"/>
          <a:srcRect/>
          <a:stretch/>
        </p:blipFill>
        <p:spPr>
          <a:xfrm>
            <a:off x="10389247" y="3298017"/>
            <a:ext cx="1364026" cy="1432731"/>
          </a:xfrm>
          <a:prstGeom prst="rect">
            <a:avLst/>
          </a:prstGeom>
        </p:spPr>
      </p:pic>
      <p:pic>
        <p:nvPicPr>
          <p:cNvPr id="5" name="Picture 4">
            <a:extLst>
              <a:ext uri="{FF2B5EF4-FFF2-40B4-BE49-F238E27FC236}">
                <a16:creationId xmlns:a16="http://schemas.microsoft.com/office/drawing/2014/main" id="{ED7B8625-3BDD-4120-A6F9-736C441A4A82}"/>
              </a:ext>
            </a:extLst>
          </p:cNvPr>
          <p:cNvPicPr>
            <a:picLocks noChangeAspect="1"/>
          </p:cNvPicPr>
          <p:nvPr/>
        </p:nvPicPr>
        <p:blipFill>
          <a:blip r:embed="rId6"/>
          <a:srcRect/>
          <a:stretch/>
        </p:blipFill>
        <p:spPr>
          <a:xfrm rot="1026612">
            <a:off x="904876" y="2072447"/>
            <a:ext cx="1809750" cy="2500378"/>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1329</TotalTime>
  <Words>2869</Words>
  <Application>Microsoft Macintosh PowerPoint</Application>
  <PresentationFormat>Panorámica</PresentationFormat>
  <Paragraphs>190</Paragraphs>
  <Slides>8</Slides>
  <Notes>8</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8</vt:i4>
      </vt:variant>
    </vt:vector>
  </HeadingPairs>
  <TitlesOfParts>
    <vt:vector size="12" baseType="lpstr">
      <vt:lpstr>Calibri</vt:lpstr>
      <vt:lpstr>Helvetica Neue</vt:lpstr>
      <vt:lpstr>Ink Free</vt:lpstr>
      <vt:lpstr>Office Theme</vt:lpstr>
      <vt:lpstr>المعايير الدنيا لحماية الطفل في العمل الإنساني  CPMS</vt:lpstr>
      <vt:lpstr>الهدف من المعايير </vt:lpstr>
      <vt:lpstr>Presentación de PowerPoint</vt:lpstr>
      <vt:lpstr>مقدمة عامة عن المعيار 15</vt:lpstr>
      <vt:lpstr>Presentación de PowerPoint</vt:lpstr>
      <vt:lpstr>اعتبارات للأنشطة الجماعية</vt:lpstr>
      <vt:lpstr>أمثلة من المنطقة</vt:lpstr>
      <vt:lpstr>هل تحتاجون إلى أكثر من النسخة الورقية؟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CPMS Comms</cp:lastModifiedBy>
  <cp:revision>172</cp:revision>
  <dcterms:created xsi:type="dcterms:W3CDTF">2017-12-20T18:51:03Z</dcterms:created>
  <dcterms:modified xsi:type="dcterms:W3CDTF">2023-01-17T15:31:50Z</dcterms:modified>
</cp:coreProperties>
</file>