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91" r:id="rId2"/>
    <p:sldId id="297" r:id="rId3"/>
    <p:sldId id="293" r:id="rId4"/>
    <p:sldId id="288" r:id="rId5"/>
    <p:sldId id="261" r:id="rId6"/>
    <p:sldId id="290" r:id="rId7"/>
    <p:sldId id="294" r:id="rId8"/>
    <p:sldId id="296" r:id="rId9"/>
  </p:sldIdLst>
  <p:sldSz cx="12192000" cy="6858000"/>
  <p:notesSz cx="6858000" cy="9144000"/>
  <p:embeddedFontLst>
    <p:embeddedFont>
      <p:font typeface="Calibri" panose="020F0502020204030204" pitchFamily="34" charset="0"/>
      <p:regular r:id="rId11"/>
      <p:bold r:id="rId12"/>
      <p:italic r:id="rId13"/>
      <p:boldItalic r:id="rId14"/>
    </p:embeddedFont>
    <p:embeddedFont>
      <p:font typeface="Helvetica Neue" panose="020B0604020202020204" charset="0"/>
      <p:regular r:id="rId15"/>
      <p:bold r:id="rId16"/>
      <p:italic r:id="rId17"/>
      <p:boldItalic r:id="rId18"/>
    </p:embeddedFont>
    <p:embeddedFont>
      <p:font typeface="Ink Free" panose="03080402000500000000" pitchFamily="66" charset="0"/>
      <p:regular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290"/>
    <p:restoredTop sz="56091" autoAdjust="0"/>
  </p:normalViewPr>
  <p:slideViewPr>
    <p:cSldViewPr snapToGrid="0">
      <p:cViewPr varScale="1">
        <p:scale>
          <a:sx n="44" d="100"/>
          <a:sy n="44" d="100"/>
        </p:scale>
        <p:origin x="1320" y="36"/>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6.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handbook.spherestandards.org/fr/cpms/#ch005"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Facilitateurs</a:t>
            </a:r>
            <a:r>
              <a:rPr lang="fr-FR" b="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0" dirty="0"/>
              <a:t>Cette présentation est destinée à tous les </a:t>
            </a:r>
            <a:r>
              <a:rPr lang="fr-FR" b="0" u="sng" dirty="0"/>
              <a:t>utilisateurs potentiels </a:t>
            </a:r>
            <a:r>
              <a:rPr lang="fr-FR" b="0" dirty="0"/>
              <a:t>des SMPE. Il s’adresse principalement au personnel de la protection de l’enfance. Pensez donc à élargir certaines questions ou à fournir davantage de détails si des collègues d’autres secteurs se joignent à vous.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b="0" i="1" dirty="0"/>
              <a:t>On suppose que le groupe compte environ 20 personnes et que tout le monde dans la salle se connaît (peut-être des collègues de votre agence ou du groupe de coordination). Sinon, ajoutez 5 minutes pour des introductions rapides.</a:t>
            </a:r>
          </a:p>
          <a:p>
            <a:pPr marL="0" lvl="0" indent="0" algn="l" rtl="0">
              <a:spcBef>
                <a:spcPts val="0"/>
              </a:spcBef>
              <a:spcAft>
                <a:spcPts val="0"/>
              </a:spcAft>
              <a:buNone/>
            </a:pPr>
            <a:endParaRPr lang="es-ES" i="1" dirty="0"/>
          </a:p>
          <a:p>
            <a:r>
              <a:rPr lang="fr-FR" b="0" i="1" dirty="0"/>
              <a:t>PREPAREZ: un tableau de papier avec les </a:t>
            </a:r>
            <a:r>
              <a:rPr lang="fr-FR" b="1" i="1" dirty="0"/>
              <a:t>objectifs</a:t>
            </a:r>
            <a:r>
              <a:rPr lang="fr-FR" b="0" i="1" dirty="0"/>
              <a:t> de la session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A la fin de la session, les participants seront capables de : </a:t>
            </a:r>
            <a:endParaRPr lang="fr-FR" b="0" i="1" dirty="0"/>
          </a:p>
          <a:p>
            <a:pPr marL="171450" indent="-171450">
              <a:buFont typeface="Arial"/>
              <a:buChar char="•"/>
            </a:pPr>
            <a:r>
              <a:rPr lang="fr-FR" b="0" dirty="0">
                <a:solidFill>
                  <a:srgbClr val="FF0000"/>
                </a:solidFill>
              </a:rPr>
              <a:t>Décrire la structure des SMPE et spécialement du Pilier 15</a:t>
            </a:r>
          </a:p>
          <a:p>
            <a:pPr marL="171450" indent="-171450">
              <a:buFont typeface="Arial"/>
              <a:buChar char="•"/>
            </a:pPr>
            <a:r>
              <a:rPr lang="fr-FR" b="0" dirty="0">
                <a:solidFill>
                  <a:srgbClr val="FF0000"/>
                </a:solidFill>
              </a:rPr>
              <a:t>Montrer comment et pourquoi on utilise le manuel</a:t>
            </a:r>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dirty="0"/>
              <a:t>REMARQUE : si vous avez déjà effectué une session sur les piliers 1 et 2, ignorez les diapositives 2 </a:t>
            </a:r>
            <a:r>
              <a:rPr lang="fr-FR"/>
              <a:t>et 8</a:t>
            </a:r>
            <a:endParaRPr lang="es-ES" dirty="0"/>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b="1" dirty="0"/>
              <a:t>ASTUCE : Les diapositives sont animées </a:t>
            </a:r>
            <a:r>
              <a:rPr lang="fr-FR" dirty="0"/>
              <a:t>-&gt; à chaque clic vous faites apparaître quelques mots, un titre ou une image sur la diapositive. Lisez les notes correspondantes dans les notes de l'animateur, avant de montrer le contenu suivant, afin que les participants aient le temps de traiter ce qui est dit et de lire chaque point. </a:t>
            </a:r>
            <a:endParaRPr lang="es-ES" dirty="0"/>
          </a:p>
          <a:p>
            <a:pPr marL="0" lvl="0" indent="0" algn="l" rtl="0">
              <a:spcBef>
                <a:spcPts val="0"/>
              </a:spcBef>
              <a:spcAft>
                <a:spcPts val="0"/>
              </a:spcAft>
              <a:buNone/>
            </a:pPr>
            <a:endParaRPr lang="en-US" i="1" dirty="0"/>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dirty="0"/>
              <a:t>Les donateurs, les gouvernements locaux, les collègues d'autres secteurs et nos bénéficiaires eux-mêmes veulent savoir ce que nous faisons et pourquoi. Les SMPE / « CPMS » sont notre référence. Ils sont le principal moyen d'opérationnaliser ou de concrétiser les droits de l'enfant dans la pratique de l'intervention humanitaire. </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Il s'agit d'un outil collaboratif et inter-agences, qui s'articule avec d'autres initiatives, telles que les normes humanitaires fondamentales et les normes d'inclusion humanitaire.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Chaque fois que cela est pertinent, les SMPE/ CPMS s'alignent sur les 7 stratégies d'INSPIRE pour mettre fin à la violence contre les enfants - les icônes de l'initiative sont d'ailleurs dispersées dans le texte. En outre, la norme humanitaire fondamentale sur la qualité et la responsabilité est mise en évidence dans l'introduction et résonne dans tout le manuel.</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La contextualisation est encouragée et peut créer une appropriation des normes à tous les niveaux. Elle permet à un large éventail d'acteurs de mieux comprendre la protection de l'enfance dans un contexte spécifique. Les groupes de coordination nationaux sont donc encouragés à adapter les SMPE. Veuillez en discuter avec vos collègues au niveau local, puis demandez conseil à l'équipe mondiale du CPMS. Regardez la vidéo de contextualisation sur la chaîne </a:t>
            </a:r>
            <a:r>
              <a:rPr lang="fr-FR" dirty="0" err="1"/>
              <a:t>youtube</a:t>
            </a:r>
            <a:r>
              <a:rPr lang="fr-FR" dirty="0"/>
              <a:t> de l'Alliance.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ENCADRÉ : </a:t>
            </a:r>
            <a:r>
              <a:rPr lang="fr-FR"/>
              <a:t>Les SMPE </a:t>
            </a:r>
            <a:r>
              <a:rPr lang="fr-FR" dirty="0"/>
              <a:t>visent à améliorer la qualité et la responsabilité de notre programmation et à accroître l'impact pour la protection et le bien-être des enfants dans l'action humanitaire (contextes de déplacement interne et de réfugiés), en établissant des principes, des preuves, une prévention et des objectifs communs à atteindre. Ils constituent une synthèse des bonnes pratiques et de l'apprentissage à ce jour</a:t>
            </a:r>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fr-FR" sz="1800" dirty="0">
                <a:effectLst/>
                <a:latin typeface="Times New Roman" panose="02020603050405020304" pitchFamily="18" charset="0"/>
                <a:ea typeface="Times New Roman" panose="02020603050405020304" pitchFamily="18" charset="0"/>
              </a:rPr>
              <a:t>Voici une présentation de la structure des SMPE : il y a 28 Standards répartis en quatre piliers, et les 10 principes de la protection de l’enfance dans l’action humanitaire y sont intégrés. </a:t>
            </a:r>
          </a:p>
          <a:p>
            <a:r>
              <a:rPr lang="fr-FR" sz="1800" dirty="0">
                <a:effectLst/>
                <a:latin typeface="Times New Roman" panose="02020603050405020304" pitchFamily="18" charset="0"/>
                <a:ea typeface="Times New Roman" panose="02020603050405020304" pitchFamily="18" charset="0"/>
              </a:rPr>
              <a:t>Vous trouverez cette présentation à la fin des SMPE. Elle permet de trouver rapidement le ou les sujets qui vous intéressent dans le guide. »</a:t>
            </a:r>
          </a:p>
          <a:p>
            <a:pPr marL="0" lvl="0" indent="0" algn="l" rtl="0">
              <a:spcBef>
                <a:spcPts val="0"/>
              </a:spcBef>
              <a:spcAft>
                <a:spcPts val="0"/>
              </a:spcAft>
              <a:buNone/>
            </a:pP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effectLst/>
                <a:latin typeface="Calibri" panose="020F0502020204030204" pitchFamily="34" charset="0"/>
                <a:ea typeface="Calibri" panose="020F0502020204030204" pitchFamily="34" charset="0"/>
                <a:cs typeface="Arial" panose="020B0604020202020204" pitchFamily="34" charset="0"/>
              </a:rPr>
              <a:t>Ce Standard fait partie du pilier 3 des SMPE, qui est axé sur les Standards qui visent à renforcer des stratégies, approches et interventions adaptées pour prévenir les risques liés à la protection de l’enfance présentés dans le </a:t>
            </a:r>
            <a:r>
              <a:rPr lang="fr-FR" sz="1200" dirty="0">
                <a:solidFill>
                  <a:srgbClr val="0563C1"/>
                </a:solidFill>
                <a:effectLst/>
                <a:latin typeface="Calibri" panose="020F0502020204030204" pitchFamily="34" charset="0"/>
                <a:ea typeface="Calibri" panose="020F0502020204030204" pitchFamily="34" charset="0"/>
                <a:cs typeface="Arial" panose="020B0604020202020204" pitchFamily="34" charset="0"/>
                <a:hlinkClick r:id="rId3"/>
              </a:rPr>
              <a:t>pilier 2</a:t>
            </a:r>
            <a:r>
              <a:rPr lang="fr-FR" sz="1200" dirty="0">
                <a:effectLst/>
                <a:latin typeface="Calibri" panose="020F0502020204030204" pitchFamily="34" charset="0"/>
                <a:ea typeface="Calibri" panose="020F0502020204030204" pitchFamily="34" charset="0"/>
                <a:cs typeface="Arial" panose="020B0604020202020204" pitchFamily="34" charset="0"/>
              </a:rPr>
              <a:t>. Sa structure repose sur le modèle </a:t>
            </a:r>
            <a:r>
              <a:rPr lang="fr-FR" sz="1200" dirty="0" err="1">
                <a:effectLst/>
                <a:latin typeface="Calibri" panose="020F0502020204030204" pitchFamily="34" charset="0"/>
                <a:ea typeface="Calibri" panose="020F0502020204030204" pitchFamily="34" charset="0"/>
                <a:cs typeface="Arial" panose="020B0604020202020204" pitchFamily="34" charset="0"/>
              </a:rPr>
              <a:t>socioécologique</a:t>
            </a:r>
            <a:r>
              <a:rPr lang="fr-FR" sz="1200" dirty="0">
                <a:effectLst/>
                <a:latin typeface="Calibri" panose="020F0502020204030204" pitchFamily="34" charset="0"/>
                <a:ea typeface="Calibri" panose="020F0502020204030204" pitchFamily="34" charset="0"/>
                <a:cs typeface="Arial" panose="020B0604020202020204" pitchFamily="34" charset="0"/>
              </a:rPr>
              <a:t>, et il est aligné sur le kit INSPIRE, le cas échéant, et s’appuie sur ses stratégies fondées sur des données probantes pour prévenir la violence envers les enfants, d’où l’ICÔNE dans l’angle. Le kit INSPIRE a un objectif similaire : des stratégies fondées sur des données probantes pour prévenir la violence envers les enfants. Vous trouverez plus d’informations sur les stratégies INSPIRE à l’adresse suivante : http://inspire-strategies.org/.</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dirty="0"/>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fr-FR" sz="1200" dirty="0"/>
              <a:t>Ce standard promeut (1) la protection, (2) le bien-être et (3) l'apprentissage </a:t>
            </a:r>
          </a:p>
          <a:p>
            <a:pPr marL="571500" indent="-342900" algn="l">
              <a:buAutoNum type="arabicParenBoth"/>
            </a:pPr>
            <a:r>
              <a:rPr lang="es-ES" sz="1800" b="0" i="0" u="none" strike="noStrike" baseline="0" dirty="0">
                <a:latin typeface="HelveticaNeue-Light-Identity-H"/>
              </a:rPr>
              <a:t>Ces </a:t>
            </a:r>
            <a:r>
              <a:rPr lang="es-ES" sz="1800" b="0" i="0" u="none" strike="noStrike" baseline="0" dirty="0" err="1">
                <a:latin typeface="HelveticaNeue-Light-Identity-H"/>
              </a:rPr>
              <a:t>activités</a:t>
            </a:r>
            <a:r>
              <a:rPr lang="es-ES" sz="1800" b="0" i="0" u="none" strike="noStrike" baseline="0" dirty="0">
                <a:latin typeface="HelveticaNeue-Light-Identity-H"/>
              </a:rPr>
              <a:t> </a:t>
            </a:r>
            <a:r>
              <a:rPr lang="es-ES" sz="1800" b="0" i="0" u="none" strike="noStrike" baseline="0" dirty="0" err="1">
                <a:latin typeface="HelveticaNeue-Light-Identity-H"/>
              </a:rPr>
              <a:t>peuvent</a:t>
            </a:r>
            <a:r>
              <a:rPr lang="es-ES" sz="1800" b="0" i="0" u="none" strike="noStrike" baseline="0" dirty="0">
                <a:latin typeface="HelveticaNeue-Light-Identity-H"/>
              </a:rPr>
              <a:t> </a:t>
            </a:r>
            <a:r>
              <a:rPr lang="fr-FR" sz="1800" b="0" i="0" u="none" strike="noStrike" baseline="0" dirty="0">
                <a:latin typeface="HelveticaNeue-Light-Identity-H"/>
              </a:rPr>
              <a:t>promouvoir la protection en (a) identifiant les enfants vulnérables ou victimes de maltraitance, de négligence, d’exploitation ou de violence et en (b) facilitant les référencements appropriés. </a:t>
            </a:r>
            <a:r>
              <a:rPr lang="fr-FR" i="1" dirty="0"/>
              <a:t>– veuillez consulter les St 8, 9, 11, 12, 13 pour approfondir d'autres problèmes de protection </a:t>
            </a:r>
          </a:p>
          <a:p>
            <a:pPr marL="571500" indent="-342900" algn="l">
              <a:buAutoNum type="arabicParenBoth"/>
            </a:pPr>
            <a:r>
              <a:rPr lang="fr-FR" sz="1800" b="0" i="1" u="none" strike="noStrike" baseline="0" dirty="0">
                <a:latin typeface="HelveticaNeue-Light-Identity-H"/>
              </a:rPr>
              <a:t>Ces </a:t>
            </a:r>
            <a:r>
              <a:rPr lang="es-ES" sz="1800" b="0" i="0" u="none" strike="noStrike" baseline="0" dirty="0" err="1">
                <a:latin typeface="HelveticaNeue-Light-Identity-H"/>
              </a:rPr>
              <a:t>activités</a:t>
            </a:r>
            <a:r>
              <a:rPr lang="es-ES" sz="1800" b="0" i="0" u="none" strike="noStrike" baseline="0" dirty="0">
                <a:latin typeface="HelveticaNeue-Light-Identity-H"/>
              </a:rPr>
              <a:t> de </a:t>
            </a:r>
            <a:r>
              <a:rPr lang="es-ES" sz="1800" b="0" i="0" u="none" strike="noStrike" baseline="0" dirty="0" err="1">
                <a:latin typeface="HelveticaNeue-Light-Identity-H"/>
              </a:rPr>
              <a:t>groupe</a:t>
            </a:r>
            <a:r>
              <a:rPr lang="es-ES" sz="1800" b="0" i="0" u="none" strike="noStrike" baseline="0" dirty="0">
                <a:latin typeface="HelveticaNeue-Light-Identity-H"/>
              </a:rPr>
              <a:t> </a:t>
            </a:r>
            <a:r>
              <a:rPr lang="fr-FR" sz="1800" b="0" i="0" u="none" strike="noStrike" baseline="0" dirty="0">
                <a:latin typeface="HelveticaNeue-Light-Identity-H"/>
              </a:rPr>
              <a:t>peuvent avoir un impact positif sur leur bien-être, améliorer leur résilience et réduire </a:t>
            </a:r>
            <a:r>
              <a:rPr lang="es-ES" sz="1800" b="0" i="0" u="none" strike="noStrike" baseline="0" dirty="0" err="1">
                <a:latin typeface="HelveticaNeue-Light-Identity-H"/>
              </a:rPr>
              <a:t>leur</a:t>
            </a:r>
            <a:r>
              <a:rPr lang="es-ES" sz="1800" b="0" i="0" u="none" strike="noStrike" baseline="0" dirty="0">
                <a:latin typeface="HelveticaNeue-Light-Identity-H"/>
              </a:rPr>
              <a:t> stress. </a:t>
            </a:r>
            <a:r>
              <a:rPr lang="fr-FR" dirty="0"/>
              <a:t>En plus de la participation des enfants à la conception, à la mise en œuvre et au suivi des activités, les activités devraient viser à promouvoir la participation et l'autonomisation des enfants (en lien avec l'objectif de capacité d’agir dans la définition du bien-être - </a:t>
            </a:r>
            <a:r>
              <a:rPr lang="fr-FR" i="1" dirty="0"/>
              <a:t>veuillez consulter le St 10 pour approfondir sur le bien-être, en particulier la diapositive 5 du jeu de diapositives sur le Standard 10</a:t>
            </a:r>
            <a:r>
              <a:rPr lang="fr-FR" dirty="0"/>
              <a:t>) </a:t>
            </a:r>
            <a:endParaRPr lang="fr-FR" sz="1200" i="1" dirty="0"/>
          </a:p>
          <a:p>
            <a:pPr algn="l"/>
            <a:r>
              <a:rPr lang="fr-FR" sz="1200" dirty="0"/>
              <a:t>(3) Il cherche à s’assure que l</a:t>
            </a:r>
            <a:r>
              <a:rPr lang="fr-FR" sz="1800" b="0" i="0" u="none" strike="noStrike" baseline="0" dirty="0">
                <a:latin typeface="HelveticaNeue-Light-Identity-H"/>
              </a:rPr>
              <a:t>es activités permettant aux enfants de se réunir dans un environnement prévisible et stimulant pour être en sécurité, apprendre, s’exprimer, établir des liens et se sentir soutenus </a:t>
            </a:r>
            <a:r>
              <a:rPr lang="fr-FR" dirty="0"/>
              <a:t>sont organisées selon des approches sûres, inclusives, contextualisées et adaptées à l'âge - </a:t>
            </a:r>
            <a:r>
              <a:rPr lang="fr-FR" i="1" dirty="0"/>
              <a:t>veuillez consulter le St 23 pour creuser plus loin sur la composante éducation/apprentissage</a:t>
            </a:r>
          </a:p>
          <a:p>
            <a:pPr algn="l"/>
            <a:endParaRPr lang="fr-FR" sz="1200" i="1" dirty="0"/>
          </a:p>
          <a:p>
            <a:pPr marL="285750" indent="-285750" algn="l">
              <a:buFont typeface="Arial" panose="020B0604020202020204" pitchFamily="34" charset="0"/>
              <a:buChar char="•"/>
            </a:pPr>
            <a:r>
              <a:rPr lang="fr-FR" sz="1200" dirty="0"/>
              <a:t>Il est également important de souligner l'importance d’établir des objectifs mesurables réalistes pour ces types d'activités. Il existe différents types de capacités de résilience (faire face / adaptation et transformation). Selon le contexte, l'âge des enfants, il est important de clarifier quel type de résilience est soutenu, de fixer des objectifs réalistes et de s'assurer que l’organisation et le type d'activités favorisent le niveau spécifique de résilience nécessaire dans un contexte spécifique. </a:t>
            </a:r>
          </a:p>
          <a:p>
            <a:pPr marL="285750" indent="-285750" algn="l">
              <a:buFont typeface="Arial" panose="020B0604020202020204" pitchFamily="34" charset="0"/>
              <a:buChar char="•"/>
            </a:pPr>
            <a:endParaRPr lang="fr-FR" sz="1200" dirty="0"/>
          </a:p>
          <a:p>
            <a:pPr marL="0" indent="0" algn="l">
              <a:buFont typeface="Arial" panose="020B0604020202020204" pitchFamily="34" charset="0"/>
              <a:buNone/>
            </a:pPr>
            <a:r>
              <a:rPr lang="fr-FR" sz="1200" dirty="0"/>
              <a:t>Icônes : alignées sur les stratégies INSPIRE sur l’</a:t>
            </a:r>
            <a:r>
              <a:rPr lang="fr-FR" sz="1200" b="1" dirty="0"/>
              <a:t>E</a:t>
            </a:r>
            <a:r>
              <a:rPr lang="fr-FR" sz="1200" dirty="0"/>
              <a:t>ducation et les compétences de vie + </a:t>
            </a:r>
            <a:r>
              <a:rPr lang="fr-FR" sz="1200" b="1" dirty="0"/>
              <a:t>S</a:t>
            </a:r>
            <a:r>
              <a:rPr lang="fr-FR" sz="1200" dirty="0"/>
              <a:t>écurité dans l'environnement </a:t>
            </a:r>
          </a:p>
          <a:p>
            <a:pPr marL="457200" indent="-457200" algn="l">
              <a:buFont typeface="Arial" panose="020B0604020202020204" pitchFamily="34" charset="0"/>
              <a:buChar char="•"/>
            </a:pPr>
            <a:endParaRPr lang="fr-FR" sz="1200" dirty="0"/>
          </a:p>
          <a:p>
            <a:pPr marL="0" indent="0" algn="l">
              <a:buFont typeface="Arial" panose="020B0604020202020204" pitchFamily="34" charset="0"/>
              <a:buNone/>
            </a:pPr>
            <a:r>
              <a:rPr lang="fr-FR" sz="1200" dirty="0"/>
              <a:t>Ce standard remplace le précédent standard sur les espaces amis des enfants : nous avions un sentiment de dépendance excessive à l'égard de ce type d'intervention et, à le remplacer, nous avons regroupés son contenu sous « Activités de groupe pour le bien-être de l'enfant », qui explore également la mobilité des programmes, des liens avec la formation professionnelle et d'autres opportunités régulières et cohérentes pour améliorer la protection de l'enfance. </a:t>
            </a:r>
            <a:endParaRPr lang="fr-FR" sz="1000" b="1" i="0" u="none" strike="noStrike" baseline="0" dirty="0">
              <a:latin typeface="HelveticaNeue-Light-Identity-H"/>
            </a:endParaRP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endParaRPr lang="en-US"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err="1">
                <a:latin typeface="Arial"/>
                <a:ea typeface="Arial"/>
                <a:cs typeface="Arial"/>
                <a:sym typeface="Arial"/>
              </a:rPr>
              <a:t>Sujet</a:t>
            </a:r>
            <a:r>
              <a:rPr lang="en-US" b="1" dirty="0">
                <a:latin typeface="Arial"/>
                <a:ea typeface="Arial"/>
                <a:cs typeface="Arial"/>
                <a:sym typeface="Arial"/>
              </a:rPr>
              <a:t> de discussion: </a:t>
            </a:r>
            <a:r>
              <a:rPr lang="fr-FR" dirty="0"/>
              <a:t>Pouvez-vous donner des exemples d'activités de groupe? </a:t>
            </a:r>
          </a:p>
          <a:p>
            <a:pPr algn="l"/>
            <a:r>
              <a:rPr lang="en-US" b="0" i="1" dirty="0">
                <a:latin typeface="Arial"/>
                <a:cs typeface="Arial"/>
                <a:sym typeface="Arial"/>
              </a:rPr>
              <a:t>-&gt;</a:t>
            </a:r>
            <a:r>
              <a:rPr lang="fr-FR" sz="1800" b="0" i="0" u="none" strike="noStrike" baseline="0" dirty="0">
                <a:solidFill>
                  <a:srgbClr val="000000"/>
                </a:solidFill>
                <a:latin typeface="HelveticaNeue-Light-Identity-H"/>
              </a:rPr>
              <a:t>Les activités de groupe pour le bien-être des enfants peuvent inclure:</a:t>
            </a:r>
          </a:p>
          <a:p>
            <a:pPr marL="514350" indent="-285750" algn="l">
              <a:buFont typeface="Arial" panose="020B0604020202020204" pitchFamily="34" charset="0"/>
              <a:buChar char="•"/>
            </a:pPr>
            <a:r>
              <a:rPr lang="es-ES" sz="1800" b="0" i="1" u="none" strike="noStrike" baseline="0" dirty="0">
                <a:solidFill>
                  <a:srgbClr val="8521B8"/>
                </a:solidFill>
                <a:latin typeface="CMSY9"/>
              </a:rPr>
              <a:t> </a:t>
            </a:r>
            <a:r>
              <a:rPr lang="es-ES" sz="1800" b="0" i="0" u="none" strike="noStrike" baseline="0" dirty="0" err="1">
                <a:solidFill>
                  <a:srgbClr val="000000"/>
                </a:solidFill>
                <a:latin typeface="HelveticaNeue-Light-Identity-H"/>
              </a:rPr>
              <a:t>L’éducation</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informelle</a:t>
            </a:r>
            <a:r>
              <a:rPr lang="es-ES" sz="1800" b="0" i="0" u="none" strike="noStrike" baseline="0" dirty="0">
                <a:solidFill>
                  <a:srgbClr val="000000"/>
                </a:solidFill>
                <a:latin typeface="HelveticaNeue-Light-Identity-H"/>
              </a:rPr>
              <a:t>;</a:t>
            </a:r>
          </a:p>
          <a:p>
            <a:pPr marL="514350" indent="-285750" algn="l">
              <a:buFont typeface="Arial" panose="020B0604020202020204" pitchFamily="34" charset="0"/>
              <a:buChar char="•"/>
            </a:pPr>
            <a:r>
              <a:rPr lang="fr-FR" sz="1800" b="0" i="1" u="none" strike="noStrike" baseline="0" dirty="0">
                <a:solidFill>
                  <a:srgbClr val="8521B8"/>
                </a:solidFill>
                <a:latin typeface="CMSY9"/>
              </a:rPr>
              <a:t> </a:t>
            </a:r>
            <a:r>
              <a:rPr lang="fr-FR" sz="1800" b="0" i="0" u="none" strike="noStrike" baseline="0" dirty="0">
                <a:solidFill>
                  <a:srgbClr val="000000"/>
                </a:solidFill>
                <a:latin typeface="HelveticaNeue-Light-Identity-H"/>
              </a:rPr>
              <a:t>Le jeu structuré et libre;</a:t>
            </a:r>
          </a:p>
          <a:p>
            <a:pPr marL="514350" indent="-285750" algn="l">
              <a:buFont typeface="Arial" panose="020B0604020202020204" pitchFamily="34" charset="0"/>
              <a:buChar char="•"/>
            </a:pPr>
            <a:r>
              <a:rPr lang="es-ES" sz="1800" b="0" i="1" u="none" strike="noStrike" baseline="0" dirty="0">
                <a:solidFill>
                  <a:srgbClr val="8521B8"/>
                </a:solidFill>
                <a:latin typeface="CMSY9"/>
              </a:rPr>
              <a:t> </a:t>
            </a:r>
            <a:r>
              <a:rPr lang="es-ES" sz="1800" b="0" i="0" u="none" strike="noStrike" baseline="0" dirty="0" err="1">
                <a:solidFill>
                  <a:srgbClr val="000000"/>
                </a:solidFill>
                <a:latin typeface="HelveticaNeue-Light-Identity-H"/>
              </a:rPr>
              <a:t>L’art</a:t>
            </a:r>
            <a:r>
              <a:rPr lang="es-ES" sz="1800" b="0" i="0" u="none" strike="noStrike" baseline="0" dirty="0">
                <a:solidFill>
                  <a:srgbClr val="000000"/>
                </a:solidFill>
                <a:latin typeface="HelveticaNeue-Light-Identity-H"/>
              </a:rPr>
              <a:t> et </a:t>
            </a:r>
            <a:r>
              <a:rPr lang="es-ES" sz="1800" b="0" i="0" u="none" strike="noStrike" baseline="0" dirty="0" err="1">
                <a:solidFill>
                  <a:srgbClr val="000000"/>
                </a:solidFill>
                <a:latin typeface="HelveticaNeue-Light-Identity-H"/>
              </a:rPr>
              <a:t>l’artisanat</a:t>
            </a:r>
            <a:r>
              <a:rPr lang="es-ES" sz="1800" b="0" i="0" u="none" strike="noStrike" baseline="0" dirty="0">
                <a:solidFill>
                  <a:srgbClr val="000000"/>
                </a:solidFill>
                <a:latin typeface="HelveticaNeue-Light-Identity-H"/>
              </a:rPr>
              <a:t>;</a:t>
            </a:r>
          </a:p>
          <a:p>
            <a:pPr marL="514350" indent="-285750" algn="l">
              <a:buFont typeface="Arial" panose="020B0604020202020204" pitchFamily="34" charset="0"/>
              <a:buChar char="•"/>
            </a:pPr>
            <a:r>
              <a:rPr lang="es-ES" sz="1800" b="0" i="1" u="none" strike="noStrike" baseline="0" dirty="0">
                <a:solidFill>
                  <a:srgbClr val="8521B8"/>
                </a:solidFill>
                <a:latin typeface="CMSY9"/>
              </a:rPr>
              <a:t> </a:t>
            </a:r>
            <a:r>
              <a:rPr lang="es-ES" sz="1800" b="0" i="0" u="none" strike="noStrike" baseline="0" dirty="0">
                <a:solidFill>
                  <a:srgbClr val="000000"/>
                </a:solidFill>
                <a:latin typeface="HelveticaNeue-Light-Identity-H"/>
              </a:rPr>
              <a:t>Les </a:t>
            </a:r>
            <a:r>
              <a:rPr lang="es-ES" sz="1800" b="0" i="0" u="none" strike="noStrike" baseline="0" dirty="0" err="1">
                <a:solidFill>
                  <a:srgbClr val="000000"/>
                </a:solidFill>
                <a:latin typeface="HelveticaNeue-Light-Identity-H"/>
              </a:rPr>
              <a:t>sports</a:t>
            </a:r>
            <a:r>
              <a:rPr lang="es-ES" sz="1800" b="0" i="0" u="none" strike="noStrike" baseline="0" dirty="0">
                <a:solidFill>
                  <a:srgbClr val="000000"/>
                </a:solidFill>
                <a:latin typeface="HelveticaNeue-Light-Identity-H"/>
              </a:rPr>
              <a:t>;</a:t>
            </a:r>
          </a:p>
          <a:p>
            <a:pPr marL="514350" indent="-285750" algn="l">
              <a:buFont typeface="Arial" panose="020B0604020202020204" pitchFamily="34" charset="0"/>
              <a:buChar char="•"/>
            </a:pPr>
            <a:r>
              <a:rPr lang="fr-FR" sz="1800" b="0" i="1" u="none" strike="noStrike" baseline="0" dirty="0">
                <a:solidFill>
                  <a:srgbClr val="8521B8"/>
                </a:solidFill>
                <a:latin typeface="CMSY9"/>
              </a:rPr>
              <a:t> </a:t>
            </a:r>
            <a:r>
              <a:rPr lang="fr-FR" sz="1800" b="0" i="0" u="none" strike="noStrike" baseline="0" dirty="0">
                <a:solidFill>
                  <a:srgbClr val="000000"/>
                </a:solidFill>
                <a:latin typeface="HelveticaNeue-Light-Identity-H"/>
              </a:rPr>
              <a:t>Les programmes de résilience et des compétences de vie;</a:t>
            </a:r>
          </a:p>
          <a:p>
            <a:pPr marL="514350" indent="-285750" algn="l">
              <a:buFont typeface="Arial" panose="020B0604020202020204" pitchFamily="34" charset="0"/>
              <a:buChar char="•"/>
            </a:pPr>
            <a:r>
              <a:rPr lang="fr-FR" sz="1800" b="0" i="1" u="none" strike="noStrike" baseline="0" dirty="0">
                <a:solidFill>
                  <a:srgbClr val="8521B8"/>
                </a:solidFill>
                <a:latin typeface="CMSY9"/>
              </a:rPr>
              <a:t> </a:t>
            </a:r>
            <a:r>
              <a:rPr lang="fr-FR" sz="1800" b="0" i="0" u="none" strike="noStrike" baseline="0" dirty="0">
                <a:solidFill>
                  <a:srgbClr val="000000"/>
                </a:solidFill>
                <a:latin typeface="HelveticaNeue-Light-Identity-H"/>
              </a:rPr>
              <a:t>La formation en leadership pour les adolescents;</a:t>
            </a:r>
          </a:p>
          <a:p>
            <a:pPr marL="514350" indent="-285750" algn="l">
              <a:buFont typeface="Arial" panose="020B0604020202020204" pitchFamily="34" charset="0"/>
              <a:buChar char="•"/>
            </a:pPr>
            <a:r>
              <a:rPr lang="fr-FR" sz="1800" b="0" i="1" u="none" strike="noStrike" baseline="0" dirty="0">
                <a:solidFill>
                  <a:srgbClr val="8521B8"/>
                </a:solidFill>
                <a:latin typeface="CMSY9"/>
              </a:rPr>
              <a:t> </a:t>
            </a:r>
            <a:r>
              <a:rPr lang="fr-FR" sz="1800" b="0" i="0" u="none" strike="noStrike" baseline="0" dirty="0">
                <a:solidFill>
                  <a:srgbClr val="000000"/>
                </a:solidFill>
                <a:latin typeface="HelveticaNeue-Light-Identity-H"/>
              </a:rPr>
              <a:t>Groupes de parents et de soutien qui renforcent les capacités des familles et des communautés en matière de protection de l’enfance.</a:t>
            </a:r>
          </a:p>
          <a:p>
            <a:pPr algn="l"/>
            <a:r>
              <a:rPr lang="en-US" dirty="0">
                <a:solidFill>
                  <a:srgbClr val="90557C"/>
                </a:solidFill>
                <a:effectLst/>
              </a:rPr>
              <a:t>-&gt;</a:t>
            </a:r>
            <a:r>
              <a:rPr lang="es-ES" sz="1800" b="0" i="0" u="none" strike="noStrike" baseline="0" dirty="0">
                <a:latin typeface="HelveticaNeue-Light-Identity-H"/>
              </a:rPr>
              <a:t>Les </a:t>
            </a:r>
            <a:r>
              <a:rPr lang="es-ES" sz="1800" b="0" i="0" u="none" strike="noStrike" baseline="0" dirty="0" err="1">
                <a:latin typeface="HelveticaNeue-Light-Identity-H"/>
              </a:rPr>
              <a:t>activités</a:t>
            </a:r>
            <a:r>
              <a:rPr lang="es-ES" sz="1800" b="0" i="0" u="none" strike="noStrike" baseline="0" dirty="0">
                <a:latin typeface="HelveticaNeue-Light-Identity-H"/>
              </a:rPr>
              <a:t> de </a:t>
            </a:r>
            <a:r>
              <a:rPr lang="fr-FR" sz="1800" b="0" i="0" u="none" strike="noStrike" baseline="0" dirty="0">
                <a:latin typeface="HelveticaNeue-Light-Identity-H"/>
              </a:rPr>
              <a:t>groupe peuvent avoir lieu dans un lieu fixe, appelé généralement ‘espace amis des enfants’, ou être mobiles, animées par un groupe spécifique d’animateurs dans des lieux variés et tournants dans des contextes de (a) populations très mobiles, dispersées ou déplacées ou (b) d’accès limité dû à des problèmes de sécurité.</a:t>
            </a: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endParaRPr lang="en-US"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lang="fr-FR" b="0"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4</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US" sz="1200" b="0" i="1" u="none" strike="noStrike" baseline="0" dirty="0">
              <a:latin typeface="Calibri"/>
            </a:endParaRPr>
          </a:p>
          <a:p>
            <a:pPr algn="l"/>
            <a:r>
              <a:rPr lang="en-US" sz="1200" b="0" i="0" u="none" strike="noStrike" baseline="0" dirty="0">
                <a:latin typeface="+mn-lt"/>
              </a:rPr>
              <a:t>Le Standard 15 </a:t>
            </a:r>
            <a:r>
              <a:rPr lang="fr-FR" dirty="0"/>
              <a:t>énonce exactement ce qui suit: </a:t>
            </a:r>
            <a:r>
              <a:rPr lang="en-US" dirty="0"/>
              <a:t>“</a:t>
            </a:r>
            <a:r>
              <a:rPr lang="fr-FR" sz="1800" b="0" i="0" u="none" strike="noStrike" baseline="0" dirty="0">
                <a:solidFill>
                  <a:srgbClr val="FFFFFF"/>
                </a:solidFill>
                <a:latin typeface="HelveticaNeue-Roman-Identity-H"/>
              </a:rPr>
              <a:t>Les enfants bénéficient d’un soutien grâce à l’accès à des activités de groupe planifiées qui (a) favorisent la protection, le bien-être et l’apprentissage et (b) sont mises en œuvre selon des approches sûres, inclusives, adaptées au contexte et à l’âge des enfants</a:t>
            </a:r>
            <a:r>
              <a:rPr lang="en-US" dirty="0"/>
              <a:t>.” </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b="1"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US" sz="1800" b="0" i="0" u="none" strike="noStrike" baseline="0" dirty="0">
                <a:solidFill>
                  <a:srgbClr val="90557C"/>
                </a:solidFill>
                <a:effectLst/>
                <a:latin typeface="HelveticaNeue-Light-Identity-H"/>
              </a:rPr>
              <a:t>Il </a:t>
            </a:r>
            <a:r>
              <a:rPr lang="en-US" sz="1800" b="0" i="0" u="none" strike="noStrike" baseline="0" dirty="0" err="1">
                <a:solidFill>
                  <a:srgbClr val="90557C"/>
                </a:solidFill>
                <a:effectLst/>
                <a:latin typeface="HelveticaNeue-Light-Identity-H"/>
              </a:rPr>
              <a:t>est</a:t>
            </a:r>
            <a:r>
              <a:rPr lang="en-US" sz="1800" b="0" i="0" u="none" strike="noStrike" baseline="0" dirty="0">
                <a:solidFill>
                  <a:srgbClr val="90557C"/>
                </a:solidFill>
                <a:effectLst/>
                <a:latin typeface="HelveticaNeue-Light-Identity-H"/>
              </a:rPr>
              <a:t> important </a:t>
            </a:r>
            <a:r>
              <a:rPr lang="en-US" sz="1800" b="0" i="0" u="none" strike="noStrike" baseline="0" dirty="0" err="1">
                <a:solidFill>
                  <a:srgbClr val="90557C"/>
                </a:solidFill>
                <a:effectLst/>
                <a:latin typeface="HelveticaNeue-Light-Identity-H"/>
              </a:rPr>
              <a:t>d’i</a:t>
            </a:r>
            <a:r>
              <a:rPr lang="fr-FR" sz="1800" b="0" i="0" u="none" strike="noStrike" baseline="0" dirty="0" err="1">
                <a:solidFill>
                  <a:srgbClr val="000000"/>
                </a:solidFill>
                <a:latin typeface="HelveticaNeue-Light-Identity-H"/>
              </a:rPr>
              <a:t>dentifier</a:t>
            </a:r>
            <a:r>
              <a:rPr lang="fr-FR" sz="1800" b="0" i="0" u="none" strike="noStrike" baseline="0" dirty="0">
                <a:solidFill>
                  <a:srgbClr val="000000"/>
                </a:solidFill>
                <a:latin typeface="HelveticaNeue-Light-Identity-H"/>
              </a:rPr>
              <a:t>, soutenir et renforcer les espaces, services et activités existants avant de développer d’autres activités de groupe. Une fois organisées, il faut planifier </a:t>
            </a:r>
            <a:r>
              <a:rPr lang="fr-FR" sz="1800" b="0" i="0" u="none" strike="noStrike" baseline="0" dirty="0">
                <a:latin typeface="HelveticaNeue-Light-Identity-H"/>
              </a:rPr>
              <a:t>une transition vers des initiatives </a:t>
            </a:r>
            <a:r>
              <a:rPr lang="es-ES" sz="1800" b="0" i="0" u="none" strike="noStrike" baseline="0" dirty="0">
                <a:latin typeface="HelveticaNeue-Light-Identity-H"/>
              </a:rPr>
              <a:t>locales plus durables. </a:t>
            </a:r>
            <a:r>
              <a:rPr lang="fr-FR" sz="1800" b="0" i="0" u="none" strike="noStrike" baseline="0" dirty="0">
                <a:solidFill>
                  <a:srgbClr val="000000"/>
                </a:solidFill>
                <a:latin typeface="HelveticaNeue-Light-Identity-H"/>
              </a:rPr>
              <a:t>Là où elles sont nécessaires, concevoir des activités de groupe basées sur une évaluation des besoins et des risques de protection afin de prendre une décision:</a:t>
            </a:r>
            <a:r>
              <a:rPr lang="fr-FR" sz="1800" b="0" i="1" u="none" strike="noStrike" baseline="0" dirty="0">
                <a:solidFill>
                  <a:srgbClr val="8521B8"/>
                </a:solidFill>
                <a:latin typeface="CMSY9"/>
              </a:rPr>
              <a:t> </a:t>
            </a:r>
            <a:r>
              <a:rPr lang="fr-FR" sz="1800" b="0" i="0" u="none" strike="noStrike" baseline="0" dirty="0">
                <a:solidFill>
                  <a:srgbClr val="000000"/>
                </a:solidFill>
                <a:latin typeface="HelveticaNeue-Light-Identity-H"/>
              </a:rPr>
              <a:t>Où, comment, quand et par qui les activités seront-elles menées;</a:t>
            </a:r>
            <a:r>
              <a:rPr lang="es-ES" sz="1800" b="0" i="1" u="none" strike="noStrike" baseline="0" dirty="0">
                <a:solidFill>
                  <a:srgbClr val="8521B8"/>
                </a:solidFill>
                <a:latin typeface="CMSY9"/>
              </a:rPr>
              <a:t> </a:t>
            </a:r>
            <a:r>
              <a:rPr lang="es-ES" sz="1800" b="0" i="0" u="none" strike="noStrike" baseline="0" dirty="0" err="1">
                <a:solidFill>
                  <a:srgbClr val="000000"/>
                </a:solidFill>
                <a:latin typeface="HelveticaNeue-Light-Identity-H"/>
              </a:rPr>
              <a:t>Quels</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sont</a:t>
            </a:r>
            <a:r>
              <a:rPr lang="es-ES" sz="1800" b="0" i="0" u="none" strike="noStrike" baseline="0" dirty="0">
                <a:solidFill>
                  <a:srgbClr val="000000"/>
                </a:solidFill>
                <a:latin typeface="HelveticaNeue-Light-Identity-H"/>
              </a:rPr>
              <a:t> les </a:t>
            </a:r>
            <a:r>
              <a:rPr lang="es-ES" sz="1800" b="0" i="0" u="none" strike="noStrike" baseline="0" dirty="0" err="1">
                <a:solidFill>
                  <a:srgbClr val="000000"/>
                </a:solidFill>
                <a:latin typeface="HelveticaNeue-Light-Identity-H"/>
              </a:rPr>
              <a:t>objectifs</a:t>
            </a:r>
            <a:r>
              <a:rPr lang="es-ES" sz="1800" b="0" i="0" u="none" strike="noStrike" baseline="0" dirty="0">
                <a:solidFill>
                  <a:srgbClr val="000000"/>
                </a:solidFill>
                <a:latin typeface="HelveticaNeue-Light-Identity-H"/>
              </a:rPr>
              <a:t>;</a:t>
            </a:r>
            <a:r>
              <a:rPr lang="fr-FR" sz="1800" b="0" i="1" u="none" strike="noStrike" baseline="0" dirty="0">
                <a:solidFill>
                  <a:srgbClr val="8521B8"/>
                </a:solidFill>
                <a:latin typeface="CMSY9"/>
              </a:rPr>
              <a:t> </a:t>
            </a:r>
            <a:r>
              <a:rPr lang="fr-FR" sz="1800" b="0" i="0" u="none" strike="noStrike" baseline="0" dirty="0">
                <a:solidFill>
                  <a:srgbClr val="000000"/>
                </a:solidFill>
                <a:latin typeface="HelveticaNeue-Light-Identity-H"/>
              </a:rPr>
              <a:t>Nécessité, ou non, d’installations spécifiques.</a:t>
            </a:r>
            <a:endParaRPr lang="en-US" sz="1200" b="0" i="0" u="none" strike="noStrike" baseline="0" dirty="0">
              <a:solidFill>
                <a:srgbClr val="90557C"/>
              </a:solidFill>
              <a:effectLst/>
              <a:latin typeface="Calibri"/>
            </a:endParaRP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endParaRPr lang="en-US" sz="1200" b="0" i="0" u="none" strike="noStrike" baseline="0" dirty="0">
              <a:solidFill>
                <a:srgbClr val="90557C"/>
              </a:solidFill>
              <a:effectLst/>
              <a:latin typeface="Calibri"/>
            </a:endParaRP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ES" sz="1800" b="0" i="0" u="none" strike="noStrike" baseline="0" dirty="0">
                <a:latin typeface="HelveticaNeue-Light-Identity-H"/>
              </a:rPr>
              <a:t>Des </a:t>
            </a:r>
            <a:r>
              <a:rPr lang="es-ES" sz="1800" b="0" i="0" u="none" strike="noStrike" baseline="0" dirty="0" err="1">
                <a:latin typeface="HelveticaNeue-Light-Identity-H"/>
              </a:rPr>
              <a:t>évaluations</a:t>
            </a:r>
            <a:r>
              <a:rPr lang="es-ES" sz="1800" b="0" i="0" u="none" strike="noStrike" baseline="0" dirty="0">
                <a:latin typeface="HelveticaNeue-Light-Identity-H"/>
              </a:rPr>
              <a:t> </a:t>
            </a:r>
            <a:r>
              <a:rPr lang="fr-FR" sz="1800" b="0" i="0" u="none" strike="noStrike" baseline="0" dirty="0">
                <a:latin typeface="HelveticaNeue-Light-Identity-H"/>
              </a:rPr>
              <a:t>et des consultations avec les enfants doivent être menées afin d’identifier des obstacles à </a:t>
            </a:r>
            <a:r>
              <a:rPr lang="es-ES" sz="1800" b="0" i="0" u="none" strike="noStrike" baseline="0" dirty="0" err="1">
                <a:latin typeface="HelveticaNeue-Light-Identity-H"/>
              </a:rPr>
              <a:t>l’accessibilité</a:t>
            </a:r>
            <a:r>
              <a:rPr lang="es-ES" sz="1800" b="0" i="0" u="none" strike="noStrike" baseline="0" dirty="0">
                <a:latin typeface="HelveticaNeue-Light-Identity-H"/>
              </a:rPr>
              <a:t> et les </a:t>
            </a:r>
            <a:r>
              <a:rPr lang="es-ES" sz="1800" b="0" i="0" u="none" strike="noStrike" baseline="0" dirty="0" err="1">
                <a:latin typeface="HelveticaNeue-Light-Identity-H"/>
              </a:rPr>
              <a:t>activités</a:t>
            </a:r>
            <a:r>
              <a:rPr lang="es-ES" sz="1800" b="0" i="0" u="none" strike="noStrike" baseline="0" dirty="0">
                <a:latin typeface="HelveticaNeue-Light-Identity-H"/>
              </a:rPr>
              <a:t> </a:t>
            </a:r>
            <a:r>
              <a:rPr lang="es-ES" sz="1800" b="0" i="0" u="none" strike="noStrike" baseline="0" dirty="0" err="1">
                <a:latin typeface="HelveticaNeue-Light-Identity-H"/>
              </a:rPr>
              <a:t>doivent</a:t>
            </a:r>
            <a:r>
              <a:rPr lang="es-ES" sz="1800" b="0" i="0" u="none" strike="noStrike" baseline="0" dirty="0">
                <a:latin typeface="HelveticaNeue-Light-Identity-H"/>
              </a:rPr>
              <a:t> </a:t>
            </a:r>
            <a:r>
              <a:rPr lang="es-ES" sz="1800" b="0" i="0" u="none" strike="noStrike" baseline="0" dirty="0" err="1">
                <a:latin typeface="HelveticaNeue-Light-Identity-H"/>
              </a:rPr>
              <a:t>donner</a:t>
            </a:r>
            <a:r>
              <a:rPr lang="es-ES" sz="1800" b="0" i="0" u="none" strike="noStrike" baseline="0" dirty="0">
                <a:latin typeface="HelveticaNeue-Light-Identity-H"/>
              </a:rPr>
              <a:t> </a:t>
            </a:r>
            <a:r>
              <a:rPr lang="es-ES" sz="1800" b="0" i="0" u="none" strike="noStrike" baseline="0" dirty="0" err="1">
                <a:latin typeface="HelveticaNeue-Light-Identity-H"/>
              </a:rPr>
              <a:t>l’opportunité</a:t>
            </a:r>
            <a:r>
              <a:rPr lang="es-ES" sz="1800" b="0" i="0" u="none" strike="noStrike" baseline="0" dirty="0">
                <a:latin typeface="HelveticaNeue-Light-Identity-H"/>
              </a:rPr>
              <a:t> à </a:t>
            </a:r>
            <a:r>
              <a:rPr lang="es-ES" sz="1800" b="0" i="0" u="none" strike="noStrike" baseline="0" dirty="0" err="1">
                <a:latin typeface="HelveticaNeue-Light-Identity-H"/>
              </a:rPr>
              <a:t>tous</a:t>
            </a:r>
            <a:r>
              <a:rPr lang="es-ES" sz="1800" b="0" i="0" u="none" strike="noStrike" baseline="0" dirty="0">
                <a:latin typeface="HelveticaNeue-Light-Identity-H"/>
              </a:rPr>
              <a:t> les </a:t>
            </a:r>
            <a:r>
              <a:rPr lang="es-ES" sz="1800" b="0" i="0" u="none" strike="noStrike" baseline="0" dirty="0" err="1">
                <a:latin typeface="HelveticaNeue-Light-Identity-H"/>
              </a:rPr>
              <a:t>enfants</a:t>
            </a:r>
            <a:r>
              <a:rPr lang="es-ES" sz="1800" b="0" i="0" u="none" strike="noStrike" baseline="0" dirty="0">
                <a:latin typeface="HelveticaNeue-Light-Identity-H"/>
              </a:rPr>
              <a:t> de </a:t>
            </a:r>
            <a:r>
              <a:rPr lang="es-ES" sz="1800" b="0" i="0" u="none" strike="noStrike" baseline="0" dirty="0" err="1">
                <a:latin typeface="HelveticaNeue-Light-Identity-H"/>
              </a:rPr>
              <a:t>participer</a:t>
            </a:r>
            <a:r>
              <a:rPr lang="es-ES" sz="1800" b="0" i="0" u="none" strike="noStrike" baseline="0" dirty="0">
                <a:latin typeface="HelveticaNeue-Light-Identity-H"/>
              </a:rPr>
              <a:t> </a:t>
            </a:r>
            <a:r>
              <a:rPr lang="es-ES" sz="1800" b="0" i="0" u="none" strike="noStrike" baseline="0" dirty="0" err="1">
                <a:latin typeface="HelveticaNeue-Light-Identity-H"/>
              </a:rPr>
              <a:t>selon</a:t>
            </a:r>
            <a:r>
              <a:rPr lang="es-ES" sz="1800" b="0" i="0" u="none" strike="noStrike" baseline="0" dirty="0">
                <a:latin typeface="HelveticaNeue-Light-Identity-H"/>
              </a:rPr>
              <a:t> </a:t>
            </a:r>
            <a:r>
              <a:rPr lang="es-ES" sz="1800" b="0" i="0" u="none" strike="noStrike" baseline="0" dirty="0" err="1">
                <a:latin typeface="HelveticaNeue-Light-Identity-H"/>
              </a:rPr>
              <a:t>leurs</a:t>
            </a:r>
            <a:r>
              <a:rPr lang="es-ES" sz="1800" b="0" i="0" u="none" strike="noStrike" baseline="0" dirty="0">
                <a:latin typeface="HelveticaNeue-Light-Identity-H"/>
              </a:rPr>
              <a:t> </a:t>
            </a:r>
            <a:r>
              <a:rPr lang="es-ES" sz="1800" b="0" i="0" u="none" strike="noStrike" baseline="0" dirty="0" err="1">
                <a:latin typeface="HelveticaNeue-Light-Identity-H"/>
              </a:rPr>
              <a:t>propres</a:t>
            </a:r>
            <a:r>
              <a:rPr lang="es-ES" sz="1800" b="0" i="0" u="none" strike="noStrike" baseline="0" dirty="0">
                <a:latin typeface="HelveticaNeue-Light-Identity-H"/>
              </a:rPr>
              <a:t> </a:t>
            </a:r>
            <a:r>
              <a:rPr lang="es-ES" sz="1800" b="0" i="0" u="none" strike="noStrike" baseline="0" dirty="0" err="1">
                <a:latin typeface="HelveticaNeue-Light-Identity-H"/>
              </a:rPr>
              <a:t>besoins</a:t>
            </a:r>
            <a:r>
              <a:rPr lang="es-ES" sz="1800" b="0" i="0" u="none" strike="noStrike" baseline="0" dirty="0">
                <a:latin typeface="HelveticaNeue-Light-Identity-H"/>
              </a:rPr>
              <a:t>, </a:t>
            </a:r>
            <a:r>
              <a:rPr lang="fr-FR" sz="1800" b="0" i="0" u="none" strike="noStrike" baseline="0" dirty="0">
                <a:latin typeface="HelveticaNeue-Light-Identity-H"/>
              </a:rPr>
              <a:t>intérêts, connaissances, capacités et caractéristiques. </a:t>
            </a:r>
            <a:r>
              <a:rPr lang="fr-FR" sz="2800" dirty="0"/>
              <a:t>Il est important d'évaluer les besoins de manière participative et contextualisée pour clarifier le(s) objectif(s) spécifique(s) que nous avons en soutenant les activités de groupe (lié à la définition interagence du bien-être ; besoins fondamentaux, sécurité et sûreté, relations avec la famille et les autres, capacité d’agir) </a:t>
            </a: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fr-FR" sz="2800" dirty="0"/>
              <a:t>C'est-à-dire : des horaires tenant compte des activités scolaires, religieuses et autres ; accès pour les enfants handicapés; approche pour les enfants travailleurs ou les enfants parents, activités adaptées pour les adolescents, activités pour la petite enfance pour les 0 – 2 ans avec les parents/personnes ayant leur charge… </a:t>
            </a:r>
            <a:endParaRPr lang="fr-FR" sz="1800" b="0" i="0" u="none" strike="noStrike" baseline="0" dirty="0">
              <a:latin typeface="HelveticaNeue-Light-Identity-H"/>
            </a:endParaRP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endParaRPr lang="en-US" dirty="0">
              <a:solidFill>
                <a:srgbClr val="90557C"/>
              </a:solidFill>
              <a:effectLst/>
            </a:endParaRP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fr-FR" dirty="0"/>
              <a:t>Les activités de groupe peuvent aussi être des occasions de travailler avec d'autres secteurs : </a:t>
            </a: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fr-FR" dirty="0"/>
              <a:t>personnel du développement de la petite enfance/d'autres secteurs ayant des connaissances spécialisées dans la mise en œuvre des activités de groupe pour les enfants de cette tranche d'âge </a:t>
            </a: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fr-FR" sz="1800" b="0" i="0" u="none" strike="noStrike" baseline="0" dirty="0">
                <a:latin typeface="HelveticaNeue-Light-Identity-H"/>
              </a:rPr>
              <a:t>d’autres secteurs susceptibles de fournir des compétences de vie, tels que l’éducation ou les moyens de subsistance</a:t>
            </a:r>
            <a:endParaRPr lang="fr-FR" dirty="0"/>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fr-FR" dirty="0"/>
              <a:t>les systèmes et associations au niveau communautaire tels que les groupes de femmes et les comités de protection de l'enfance </a:t>
            </a: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fr-FR" dirty="0"/>
              <a:t>secteurs de l'éducation pour développer des activités de groupe qui complètent l'éducation non formelle et formelle </a:t>
            </a: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fr-FR" dirty="0"/>
              <a:t>les acteurs de la santé et de l'eau, de l'assainissement et de l'hygiène, lors d'épidémies de maladies infectieuses, pour adapter les activités pour (a) les enfants qui sont en traitement, en quarantaine ou en isolement et/ou (b) pour les enfants </a:t>
            </a:r>
            <a:r>
              <a:rPr lang="fr-FR" sz="1800" b="0" i="0" u="none" strike="noStrike" baseline="0" dirty="0">
                <a:latin typeface="HelveticaNeue-Light-Identity-H"/>
              </a:rPr>
              <a:t>dont les personnes qui subviennent à leurs besoins </a:t>
            </a:r>
            <a:r>
              <a:rPr lang="fr-FR" dirty="0"/>
              <a:t>ont été admis dans un établissement de soins </a:t>
            </a: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fr-FR" dirty="0"/>
              <a:t>d'autres secteurs (tels que la santé, la nutrition et l'eau, l'assainissement et l'hygiène) pour fournir des services multisectoriels intégrés ou conjoints et éviter la duplication</a:t>
            </a:r>
            <a:endParaRPr lang="en-US" dirty="0">
              <a:solidFill>
                <a:srgbClr val="90557C"/>
              </a:solidFill>
              <a:effectLst/>
            </a:endParaRP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endParaRPr lang="en-US" b="1"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US" b="1" dirty="0" err="1">
                <a:latin typeface="Arial"/>
                <a:ea typeface="Arial"/>
                <a:cs typeface="Arial"/>
                <a:sym typeface="Arial"/>
              </a:rPr>
              <a:t>Sujet</a:t>
            </a:r>
            <a:r>
              <a:rPr lang="en-US" b="1" dirty="0">
                <a:latin typeface="Arial"/>
                <a:ea typeface="Arial"/>
                <a:cs typeface="Arial"/>
                <a:sym typeface="Arial"/>
              </a:rPr>
              <a:t> de discussion: </a:t>
            </a:r>
            <a:r>
              <a:rPr lang="fr-FR" dirty="0"/>
              <a:t>Qu'en est-il de la pérennité des activités de groupe ? Cherchons-nous (ou est-ce que la communauté cherche) toujours à pérenniser les activités de groupe mises en place dans un contexte humanitaire ? Quand devrions-nous? Quand ne devrions-nous pas? </a:t>
            </a: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fr-FR" dirty="0"/>
              <a:t>-&gt; la question de la pérennité des activités mises en place dépend beaucoup des </a:t>
            </a:r>
            <a:r>
              <a:rPr lang="fr-FR" u="sng" dirty="0"/>
              <a:t>contextes</a:t>
            </a:r>
            <a:r>
              <a:rPr lang="fr-FR" dirty="0"/>
              <a:t> spécifiques &amp; du ou des </a:t>
            </a:r>
            <a:r>
              <a:rPr lang="fr-FR" u="sng" dirty="0"/>
              <a:t>objectifs</a:t>
            </a:r>
            <a:r>
              <a:rPr lang="fr-FR" dirty="0"/>
              <a:t> que nous nous fixons pour les activités de groupe (en lien avec les besoins exprimés et identifiés). </a:t>
            </a: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fr-FR" dirty="0"/>
              <a:t>Par exemple, ces activités peuvent être mises en place pour remplacer temporairement des activités scolaires qui peuvent être interrompues en cas d'urgence (pas de recherche de pérennité sur le long terme) </a:t>
            </a: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fr-FR" dirty="0"/>
              <a:t>Ou, si nous envisageons de proposer des activités pour soutenir la prévention et la réponse au mariage des enfants (soutien aux compétences de vie et à la PE), il pourrait être intéressant de les pérenniser sur le long terme, ou d'être repris par d'autres acteurs… </a:t>
            </a:r>
            <a:endParaRPr lang="en-US" b="1"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endParaRPr lang="en-US" sz="1200" b="1" dirty="0">
              <a:latin typeface="Arial"/>
              <a:cs typeface="Arial"/>
              <a:sym typeface="Arial"/>
            </a:endParaRPr>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514350" indent="-285750" algn="l">
              <a:buFont typeface="Arial" panose="020B0604020202020204" pitchFamily="34" charset="0"/>
              <a:buChar char="•"/>
            </a:pPr>
            <a:r>
              <a:rPr lang="es-ES" sz="1800" b="0" i="0" u="none" strike="noStrike" baseline="0" dirty="0">
                <a:latin typeface="HelveticaNeue-Light-Identity-H"/>
              </a:rPr>
              <a:t>Les </a:t>
            </a:r>
            <a:r>
              <a:rPr lang="es-ES" sz="1800" b="0" i="0" u="none" strike="noStrike" baseline="0" dirty="0" err="1">
                <a:latin typeface="HelveticaNeue-Light-Identity-H"/>
              </a:rPr>
              <a:t>activités</a:t>
            </a:r>
            <a:r>
              <a:rPr lang="es-ES" sz="1800" b="0" i="0" u="none" strike="noStrike" baseline="0" dirty="0">
                <a:latin typeface="HelveticaNeue-Light-Identity-H"/>
              </a:rPr>
              <a:t> de </a:t>
            </a:r>
            <a:r>
              <a:rPr lang="fr-FR" sz="1800" b="0" i="0" u="none" strike="noStrike" baseline="0" dirty="0">
                <a:latin typeface="HelveticaNeue-Light-Identity-H"/>
              </a:rPr>
              <a:t>groupe peuvent également être mobiles, animées par un groupe spécifique d’animateurs dans des lieux variés et tournants. Les lieux sont identifiés à l’avance sur la base d’une évaluation qu’ils sont sûrs et accessibles aux enfants de différents sexes, âges, handicaps et autres aspects pertinents de </a:t>
            </a:r>
            <a:r>
              <a:rPr lang="es-ES" sz="1800" b="0" i="0" u="none" strike="noStrike" baseline="0" dirty="0">
                <a:latin typeface="HelveticaNeue-Light-Identity-H"/>
              </a:rPr>
              <a:t>la </a:t>
            </a:r>
            <a:r>
              <a:rPr lang="es-ES" sz="1800" b="0" i="0" u="none" strike="noStrike" baseline="0" dirty="0" err="1">
                <a:latin typeface="HelveticaNeue-Light-Identity-H"/>
              </a:rPr>
              <a:t>diversité</a:t>
            </a:r>
            <a:r>
              <a:rPr lang="es-ES" sz="1800" b="0" i="0" u="none" strike="noStrike" baseline="0" dirty="0">
                <a:latin typeface="HelveticaNeue-Light-Identity-H"/>
              </a:rPr>
              <a:t>. </a:t>
            </a:r>
            <a:r>
              <a:rPr lang="fr-FR" sz="2800" dirty="0"/>
              <a:t>Nous devons mener des actions de sensibilisation pour identifier et encourager la participation des enfants qui peuvent généralement être exclus des activités de groupe. </a:t>
            </a:r>
            <a:r>
              <a:rPr lang="fr-FR" sz="1800" b="0" i="0" u="none" strike="noStrike" baseline="0" dirty="0">
                <a:solidFill>
                  <a:srgbClr val="000000"/>
                </a:solidFill>
                <a:latin typeface="HelveticaNeue-Light-Identity-H"/>
              </a:rPr>
              <a:t>Dans certains milieux, les enfants réfugiés, déplacés internes ou migrants peuvent être très mobiles:  les activités de groupe peuvent devoir f</a:t>
            </a:r>
            <a:r>
              <a:rPr lang="es-ES" sz="1800" b="0" i="0" u="none" strike="noStrike" baseline="0" dirty="0" err="1">
                <a:solidFill>
                  <a:srgbClr val="000000"/>
                </a:solidFill>
                <a:latin typeface="HelveticaNeue-Light-Identity-H"/>
              </a:rPr>
              <a:t>ournir</a:t>
            </a:r>
            <a:r>
              <a:rPr lang="es-ES" sz="1800" b="0" i="0" u="none" strike="noStrike" baseline="0" dirty="0">
                <a:solidFill>
                  <a:srgbClr val="000000"/>
                </a:solidFill>
                <a:latin typeface="HelveticaNeue-Light-Identity-H"/>
              </a:rPr>
              <a:t> u</a:t>
            </a:r>
            <a:r>
              <a:rPr lang="fr-FR" sz="1800" b="0" i="0" u="none" strike="noStrike" baseline="0" dirty="0">
                <a:solidFill>
                  <a:srgbClr val="000000"/>
                </a:solidFill>
                <a:latin typeface="HelveticaNeue-Light-Identity-H"/>
              </a:rPr>
              <a:t>n abri et un logement temporaire; des informations sur les services disponibles dans l’emplacement; u</a:t>
            </a:r>
            <a:r>
              <a:rPr lang="es-ES" sz="1800" b="0" i="0" u="none" strike="noStrike" baseline="0" dirty="0" err="1">
                <a:solidFill>
                  <a:srgbClr val="000000"/>
                </a:solidFill>
                <a:latin typeface="HelveticaNeue-Light-Identity-H"/>
              </a:rPr>
              <a:t>ne</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connectivité</a:t>
            </a:r>
            <a:r>
              <a:rPr lang="es-ES" sz="1800" b="0" i="0" u="none" strike="noStrike" baseline="0" dirty="0">
                <a:solidFill>
                  <a:srgbClr val="000000"/>
                </a:solidFill>
                <a:latin typeface="HelveticaNeue-Light-Identity-H"/>
              </a:rPr>
              <a:t> internet; d</a:t>
            </a:r>
            <a:r>
              <a:rPr lang="fr-FR" sz="1800" b="0" i="0" u="none" strike="noStrike" baseline="0" dirty="0">
                <a:solidFill>
                  <a:srgbClr val="000000"/>
                </a:solidFill>
                <a:latin typeface="HelveticaNeue-Light-Identity-H"/>
              </a:rPr>
              <a:t>es premiers secours psychologiques de base </a:t>
            </a:r>
            <a:r>
              <a:rPr lang="en-US" sz="1800" i="1" dirty="0"/>
              <a:t>[</a:t>
            </a:r>
            <a:r>
              <a:rPr lang="en-US" sz="1800" i="1" dirty="0">
                <a:latin typeface="Arial"/>
                <a:ea typeface="Arial"/>
                <a:cs typeface="Arial"/>
                <a:sym typeface="Wingdings" panose="05000000000000000000" pitchFamily="2" charset="2"/>
              </a:rPr>
              <a:t></a:t>
            </a:r>
            <a:r>
              <a:rPr lang="en-US" sz="1800" i="1" dirty="0">
                <a:latin typeface="Arial"/>
                <a:ea typeface="Arial"/>
                <a:cs typeface="Arial"/>
                <a:sym typeface="Arial"/>
              </a:rPr>
              <a:t> </a:t>
            </a:r>
            <a:r>
              <a:rPr lang="en-US" sz="1800" i="1" dirty="0" err="1">
                <a:latin typeface="Arial"/>
                <a:ea typeface="Arial"/>
                <a:cs typeface="Arial"/>
                <a:sym typeface="Arial"/>
              </a:rPr>
              <a:t>icône</a:t>
            </a:r>
            <a:r>
              <a:rPr lang="en-US" sz="1800" i="1" dirty="0">
                <a:latin typeface="Arial"/>
                <a:ea typeface="Arial"/>
                <a:cs typeface="Arial"/>
                <a:sym typeface="Arial"/>
              </a:rPr>
              <a:t> </a:t>
            </a:r>
            <a:r>
              <a:rPr lang="en-US" sz="1800" b="1" i="1" dirty="0" err="1">
                <a:latin typeface="Arial"/>
                <a:ea typeface="Arial"/>
                <a:cs typeface="Arial"/>
                <a:sym typeface="Arial"/>
              </a:rPr>
              <a:t>refugiés</a:t>
            </a:r>
            <a:r>
              <a:rPr lang="en-US" sz="1800" b="1" i="1" dirty="0">
                <a:latin typeface="Arial"/>
                <a:ea typeface="Arial"/>
                <a:cs typeface="Arial"/>
                <a:sym typeface="Arial"/>
              </a:rPr>
              <a:t> </a:t>
            </a:r>
            <a:r>
              <a:rPr lang="en-US" sz="1800" i="1" dirty="0"/>
              <a:t>]</a:t>
            </a:r>
          </a:p>
          <a:p>
            <a:pPr marL="514350" indent="-285750" algn="l">
              <a:buFont typeface="Arial" panose="020B0604020202020204" pitchFamily="34" charset="0"/>
              <a:buChar char="•"/>
            </a:pPr>
            <a:r>
              <a:rPr lang="fr-FR" sz="1800" b="0" i="0" u="none" strike="noStrike" baseline="0" dirty="0">
                <a:latin typeface="HelveticaNeue-Light-Identity-H"/>
              </a:rPr>
              <a:t>Nous devons identifier d</a:t>
            </a:r>
            <a:r>
              <a:rPr lang="es-ES" sz="1800" b="0" i="0" u="none" strike="noStrike" baseline="0" dirty="0">
                <a:latin typeface="HelveticaNeue-Light-Identity-H"/>
              </a:rPr>
              <a:t>es </a:t>
            </a:r>
            <a:r>
              <a:rPr lang="fr-FR" sz="1800" b="0" i="0" u="none" strike="noStrike" baseline="0" dirty="0">
                <a:latin typeface="HelveticaNeue-Light-Identity-H"/>
              </a:rPr>
              <a:t>matériaux récréatifs d’origine locale, sûrs et culturellement appropriés, avec un impact environnemental minime </a:t>
            </a:r>
          </a:p>
          <a:p>
            <a:pPr marL="514350" indent="-285750" algn="l">
              <a:buFont typeface="Arial" panose="020B0604020202020204" pitchFamily="34" charset="0"/>
              <a:buChar char="•"/>
            </a:pPr>
            <a:r>
              <a:rPr lang="fr-FR" sz="1800" b="0" i="0" u="none" strike="noStrike" baseline="0" dirty="0">
                <a:latin typeface="HelveticaNeue-Light-Identity-H"/>
              </a:rPr>
              <a:t>Le système de suivi et d’évaluation doit inclure la participation significative des enfants, des familles et des </a:t>
            </a:r>
            <a:r>
              <a:rPr lang="es-ES" sz="1800" b="0" i="0" u="none" strike="noStrike" baseline="0" dirty="0" err="1">
                <a:latin typeface="HelveticaNeue-Light-Identity-H"/>
              </a:rPr>
              <a:t>communautés</a:t>
            </a:r>
            <a:r>
              <a:rPr lang="es-ES" sz="1800" b="0" i="0" u="none" strike="noStrike" baseline="0" dirty="0">
                <a:latin typeface="HelveticaNeue-Light-Identity-H"/>
              </a:rPr>
              <a:t>.</a:t>
            </a:r>
            <a:endParaRPr lang="fr-FR" sz="1800" b="0" i="0" u="none" strike="noStrike" baseline="0" dirty="0">
              <a:solidFill>
                <a:schemeClr val="dk1"/>
              </a:solidFill>
              <a:latin typeface="HelveticaNeue-Light-Identity-H"/>
            </a:endParaRPr>
          </a:p>
          <a:p>
            <a:pPr marL="514350" indent="-285750" algn="l">
              <a:buFont typeface="Arial" panose="020B0604020202020204" pitchFamily="34" charset="0"/>
              <a:buChar char="•"/>
            </a:pPr>
            <a:r>
              <a:rPr lang="fr-FR" sz="1800" b="0" i="0" u="none" strike="noStrike" baseline="0" dirty="0">
                <a:solidFill>
                  <a:schemeClr val="dk1"/>
                </a:solidFill>
                <a:latin typeface="HelveticaNeue-Light-Identity-H"/>
              </a:rPr>
              <a:t>Le </a:t>
            </a:r>
            <a:r>
              <a:rPr lang="es-ES" sz="1800" b="0" i="0" u="none" strike="noStrike" baseline="0" dirty="0" err="1">
                <a:solidFill>
                  <a:srgbClr val="000000"/>
                </a:solidFill>
                <a:latin typeface="HelveticaNeue-Light-Identity-H"/>
              </a:rPr>
              <a:t>programme</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d’activités</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doit</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être</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Inclusif</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Accessible</a:t>
            </a:r>
            <a:r>
              <a:rPr lang="es-ES" sz="1800" b="0" i="0" u="none" strike="noStrike" baseline="0" dirty="0">
                <a:solidFill>
                  <a:srgbClr val="000000"/>
                </a:solidFill>
                <a:latin typeface="HelveticaNeue-Light-Identity-H"/>
              </a:rPr>
              <a:t>; </a:t>
            </a:r>
            <a:r>
              <a:rPr lang="fr-FR" sz="1800" b="0" i="0" u="none" strike="noStrike" baseline="0" dirty="0">
                <a:solidFill>
                  <a:srgbClr val="000000"/>
                </a:solidFill>
                <a:latin typeface="HelveticaNeue-Light-Identity-H"/>
              </a:rPr>
              <a:t>Adapté à leurs besoins et à leurs préférences; </a:t>
            </a:r>
            <a:r>
              <a:rPr lang="es-ES" sz="1800" b="0" i="0" u="none" strike="noStrike" baseline="0" dirty="0" err="1">
                <a:solidFill>
                  <a:srgbClr val="000000"/>
                </a:solidFill>
                <a:latin typeface="HelveticaNeue-Light-Identity-H"/>
              </a:rPr>
              <a:t>Renforcer</a:t>
            </a:r>
            <a:r>
              <a:rPr lang="es-ES" sz="1800" b="0" i="0" u="none" strike="noStrike" baseline="0" dirty="0">
                <a:solidFill>
                  <a:srgbClr val="000000"/>
                </a:solidFill>
                <a:latin typeface="HelveticaNeue-Light-Identity-H"/>
              </a:rPr>
              <a:t> les </a:t>
            </a:r>
            <a:r>
              <a:rPr lang="es-ES" sz="1800" b="0" i="0" u="none" strike="noStrike" baseline="0" dirty="0" err="1">
                <a:solidFill>
                  <a:srgbClr val="000000"/>
                </a:solidFill>
                <a:latin typeface="HelveticaNeue-Light-Identity-H"/>
              </a:rPr>
              <a:t>compétences</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Renforcer</a:t>
            </a:r>
            <a:r>
              <a:rPr lang="es-ES" sz="1800" b="0" i="0" u="none" strike="noStrike" baseline="0" dirty="0">
                <a:solidFill>
                  <a:srgbClr val="000000"/>
                </a:solidFill>
                <a:latin typeface="HelveticaNeue-Light-Identity-H"/>
              </a:rPr>
              <a:t> la </a:t>
            </a:r>
            <a:r>
              <a:rPr lang="es-ES" sz="1800" b="0" i="0" u="none" strike="noStrike" baseline="0" dirty="0" err="1">
                <a:solidFill>
                  <a:srgbClr val="000000"/>
                </a:solidFill>
                <a:latin typeface="HelveticaNeue-Light-Identity-H"/>
              </a:rPr>
              <a:t>résilience</a:t>
            </a:r>
            <a:r>
              <a:rPr lang="es-ES" sz="1800" b="0" i="0" u="none" strike="noStrike" baseline="0" dirty="0">
                <a:solidFill>
                  <a:srgbClr val="000000"/>
                </a:solidFill>
                <a:latin typeface="HelveticaNeue-Light-Identity-H"/>
              </a:rPr>
              <a:t>; C</a:t>
            </a:r>
            <a:r>
              <a:rPr lang="fr-FR" sz="1800" b="0" i="0" u="none" strike="noStrike" baseline="0" dirty="0" err="1">
                <a:solidFill>
                  <a:srgbClr val="000000"/>
                </a:solidFill>
                <a:latin typeface="HelveticaNeue-Light-Identity-H"/>
              </a:rPr>
              <a:t>ompatible</a:t>
            </a:r>
            <a:r>
              <a:rPr lang="fr-FR" sz="1800" b="0" i="0" u="none" strike="noStrike" baseline="0" dirty="0">
                <a:solidFill>
                  <a:srgbClr val="000000"/>
                </a:solidFill>
                <a:latin typeface="HelveticaNeue-Light-Identity-H"/>
              </a:rPr>
              <a:t> avec l’éducation ou d’autres services </a:t>
            </a:r>
            <a:r>
              <a:rPr lang="es-ES" sz="1800" b="0" i="0" u="none" strike="noStrike" baseline="0" dirty="0" err="1">
                <a:solidFill>
                  <a:srgbClr val="000000"/>
                </a:solidFill>
                <a:latin typeface="HelveticaNeue-Light-Identity-H"/>
              </a:rPr>
              <a:t>essentiels</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pour</a:t>
            </a:r>
            <a:r>
              <a:rPr lang="es-ES" sz="1800" b="0" i="0" u="none" strike="noStrike" baseline="0" dirty="0">
                <a:solidFill>
                  <a:srgbClr val="000000"/>
                </a:solidFill>
                <a:latin typeface="HelveticaNeue-Light-Identity-H"/>
              </a:rPr>
              <a:t> </a:t>
            </a:r>
            <a:r>
              <a:rPr lang="fr-FR" sz="1800" b="0" i="0" u="none" strike="noStrike" baseline="0" dirty="0">
                <a:solidFill>
                  <a:srgbClr val="000000"/>
                </a:solidFill>
                <a:latin typeface="HelveticaNeue-Light-Identity-H"/>
              </a:rPr>
              <a:t>i</a:t>
            </a:r>
            <a:r>
              <a:rPr lang="fr-FR" sz="1800" b="0" i="0" u="none" strike="noStrike" baseline="0" dirty="0">
                <a:latin typeface="HelveticaNeue-Light-Identity-H"/>
              </a:rPr>
              <a:t>mpliquer pleinement les enfants d’âges, de sexes, de handicaps et d’autres facteurs de diversité pertinents. </a:t>
            </a:r>
            <a:r>
              <a:rPr lang="fr-FR" sz="2800" dirty="0"/>
              <a:t>Offrir des espaces/horaires séparés et des activités adaptées à chaque groupe d'enfants, en tenant compte de leurs besoins spécifiques [</a:t>
            </a:r>
            <a:r>
              <a:rPr lang="en-US" sz="2800" i="1" dirty="0">
                <a:latin typeface="Arial"/>
                <a:ea typeface="Arial"/>
                <a:cs typeface="Arial"/>
                <a:sym typeface="Wingdings" panose="05000000000000000000" pitchFamily="2" charset="2"/>
              </a:rPr>
              <a:t> </a:t>
            </a:r>
            <a:r>
              <a:rPr lang="fr-FR" sz="2800" dirty="0"/>
              <a:t>icônes des </a:t>
            </a:r>
            <a:r>
              <a:rPr lang="fr-FR" sz="2800" b="1" dirty="0"/>
              <a:t>adolescents et première enfance</a:t>
            </a:r>
            <a:r>
              <a:rPr lang="fr-FR" sz="2800" dirty="0"/>
              <a:t>]  </a:t>
            </a:r>
          </a:p>
          <a:p>
            <a:pPr marL="514350" marR="0" lvl="0" indent="-2857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sz="2800" b="0" i="0" u="none" strike="noStrike" baseline="0" dirty="0">
                <a:latin typeface="HelveticaNeue-Light-Identity-H"/>
              </a:rPr>
              <a:t>La </a:t>
            </a:r>
            <a:r>
              <a:rPr lang="fr-FR" sz="2800" b="0" i="0" u="none" strike="noStrike" baseline="0" dirty="0" err="1">
                <a:latin typeface="HelveticaNeue-Light-Identity-H"/>
              </a:rPr>
              <a:t>c</a:t>
            </a:r>
            <a:r>
              <a:rPr lang="fr-FR" sz="1800" b="0" i="0" u="none" strike="noStrike" baseline="0" dirty="0" err="1">
                <a:latin typeface="HelveticaNeue-Light-Identity-H"/>
              </a:rPr>
              <a:t>ollaborationest</a:t>
            </a:r>
            <a:r>
              <a:rPr lang="fr-FR" sz="1800" b="0" i="0" u="none" strike="noStrike" baseline="0" dirty="0">
                <a:latin typeface="HelveticaNeue-Light-Identity-H"/>
              </a:rPr>
              <a:t> nécessaire avec le groupe de coordination de la protection de l’enfance pour s’assurer que des cartes à jour des services et des voies de référencement sont disponibles. </a:t>
            </a:r>
            <a:r>
              <a:rPr lang="fr-FR" sz="1800" dirty="0"/>
              <a:t>[</a:t>
            </a:r>
            <a:r>
              <a:rPr lang="en-US" sz="1800" i="1" dirty="0">
                <a:latin typeface="Arial"/>
                <a:ea typeface="Arial"/>
                <a:cs typeface="Arial"/>
                <a:sym typeface="Wingdings" panose="05000000000000000000" pitchFamily="2" charset="2"/>
              </a:rPr>
              <a:t> </a:t>
            </a:r>
            <a:r>
              <a:rPr lang="fr-FR" sz="1800" dirty="0"/>
              <a:t>icône de </a:t>
            </a:r>
            <a:r>
              <a:rPr lang="fr-FR" sz="1800" b="1" dirty="0"/>
              <a:t>gestion des cas</a:t>
            </a:r>
            <a:r>
              <a:rPr lang="en-US" sz="1800" i="1" dirty="0"/>
              <a:t>]</a:t>
            </a:r>
            <a:endParaRPr lang="en-US" sz="1800" dirty="0">
              <a:latin typeface="Arial"/>
              <a:ea typeface="Arial"/>
              <a:cs typeface="Arial"/>
              <a:sym typeface="Arial"/>
            </a:endParaRPr>
          </a:p>
          <a:p>
            <a:pPr marL="514350" indent="-285750" algn="l">
              <a:buFont typeface="Arial" panose="020B0604020202020204" pitchFamily="34" charset="0"/>
              <a:buChar char="•"/>
            </a:pPr>
            <a:endParaRPr lang="fr-FR" sz="1800" b="0" i="0" u="none" strike="noStrike" baseline="0" dirty="0">
              <a:latin typeface="HelveticaNeue-Light-Identity-H"/>
            </a:endParaRPr>
          </a:p>
          <a:p>
            <a:pPr marL="514350" indent="-285750" algn="l">
              <a:buFont typeface="Arial" panose="020B0604020202020204" pitchFamily="34" charset="0"/>
              <a:buChar char="•"/>
            </a:pPr>
            <a:endParaRPr lang="en-US" sz="1800" b="0" i="0" u="none" strike="noStrike" baseline="0" dirty="0">
              <a:solidFill>
                <a:srgbClr val="000000"/>
              </a:solidFill>
              <a:latin typeface="HelveticaNeue-Light-Identity-H"/>
            </a:endParaRPr>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485599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800" i="1" dirty="0">
                <a:effectLst/>
                <a:latin typeface="Times New Roman" panose="02020603050405020304" pitchFamily="18" charset="0"/>
                <a:ea typeface="Times New Roman" panose="02020603050405020304" pitchFamily="18" charset="0"/>
              </a:rPr>
              <a:t>En fonction du temps dont vous disposez, réfléchissez à ajouter ici des exemples de la région, du pays ou de l’intervention en lien avec le programme qui respecte les SMPE.</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Il peut s’agir de la version préliminaire d’une diapositive que vous pouvez modifier ou supprimer au besoin. </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Pour chaque exemple, vous pouvez ajouter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image/une carte/un drapeau du pays/de la région en question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phrase de présentation brève, concise et fondamentale sur le programme/projet spécifique qui utilise le pilier 3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Le nom des organisations et des partenaires engagés dans le programme/projet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Des enseignements pratiques tirés, des actions clés, un message ou des chiffres qui susciteront l’intérêt de votre audience.</a:t>
            </a:r>
            <a:endParaRPr lang="fr-FR" sz="1800" dirty="0">
              <a:effectLst/>
              <a:latin typeface="Times New Roman" panose="02020603050405020304" pitchFamily="18" charset="0"/>
              <a:ea typeface="Times New Roman" panose="02020603050405020304" pitchFamily="18" charset="0"/>
            </a:endParaRPr>
          </a:p>
          <a:p>
            <a:pPr marL="228600" indent="0">
              <a:buFont typeface="Arial" panose="020B0604020202020204" pitchFamily="34" charset="0"/>
              <a:buNone/>
            </a:pPr>
            <a:endParaRPr lang="es-ES" i="1" dirty="0"/>
          </a:p>
          <a:p>
            <a:pPr marL="228600" indent="0">
              <a:buFont typeface="Arial" panose="020B0604020202020204" pitchFamily="34" charset="0"/>
              <a:buNone/>
            </a:pPr>
            <a:r>
              <a:rPr lang="fr-FR" i="1" dirty="0"/>
              <a:t>Autre option, si vous avez un temps de formation plus long (et aussi en fonction de l'audience que vous avez), cette diapositive peut être complétée de manière interactive pendant la session. Dans ce cas, vous pourriez : </a:t>
            </a:r>
          </a:p>
          <a:p>
            <a:pPr marL="400050" indent="-171450">
              <a:buFontTx/>
              <a:buChar char="-"/>
            </a:pPr>
            <a:r>
              <a:rPr lang="fr-FR" i="1" dirty="0"/>
              <a:t>diviser les groupes en 2 ou 3 petits groupes, </a:t>
            </a:r>
          </a:p>
          <a:p>
            <a:pPr marL="400050" indent="-171450">
              <a:buFontTx/>
              <a:buChar char="-"/>
            </a:pPr>
            <a:r>
              <a:rPr lang="fr-FR" i="1" dirty="0"/>
              <a:t>Accordez-leur 15 à 20 minutes pour préparer une courte présentation d'un exemple de région/pays/réponse dont la programmation soit conforme aux Standards </a:t>
            </a:r>
          </a:p>
          <a:p>
            <a:pPr marL="400050" indent="-171450">
              <a:buFontTx/>
              <a:buChar char="-"/>
            </a:pPr>
            <a:r>
              <a:rPr lang="fr-FR" i="1" dirty="0"/>
              <a:t>En plénière, demandez aux groupes de présenter leurs exemples et de discuter/comparer les enseignements tirés d'eux. S</a:t>
            </a:r>
          </a:p>
          <a:p>
            <a:pPr marL="228600" indent="0">
              <a:buFontTx/>
              <a:buNone/>
            </a:pPr>
            <a:r>
              <a:rPr lang="fr-FR" i="1" dirty="0"/>
              <a:t>Si vous penser envoyer ces diapositives aux participants après la formation, vous pouvez compléter cette diapositive pour conserver une trace du contenu des présentations. </a:t>
            </a:r>
          </a:p>
          <a:p>
            <a:pPr marL="228600" indent="0">
              <a:buFont typeface="Arial" panose="020B0604020202020204" pitchFamily="34" charset="0"/>
              <a:buNone/>
            </a:pPr>
            <a:endParaRPr lang="fr-FR" i="1" dirty="0"/>
          </a:p>
          <a:p>
            <a:pPr marL="228600" indent="0">
              <a:buFont typeface="Arial" panose="020B0604020202020204" pitchFamily="34" charset="0"/>
              <a:buNone/>
            </a:pPr>
            <a:r>
              <a:rPr lang="fr-FR" b="1" i="1" dirty="0"/>
              <a:t>ASTUCE</a:t>
            </a:r>
            <a:r>
              <a:rPr lang="fr-FR" i="1" dirty="0"/>
              <a:t> : Vous pouvez utiliser https://thenounproject.com/ pour obtenir des cartes de ce type. </a:t>
            </a:r>
            <a:endParaRPr lang="es-ES" i="1" dirty="0"/>
          </a:p>
          <a:p>
            <a:pPr marL="228600" indent="0">
              <a:buFont typeface="Arial" panose="020B0604020202020204" pitchFamily="34" charset="0"/>
              <a:buNone/>
            </a:pPr>
            <a:endParaRPr lang="es-ES" i="1" dirty="0"/>
          </a:p>
          <a:p>
            <a:endParaRPr lang="es-ES" b="0" i="1" u="none" dirty="0"/>
          </a:p>
          <a:p>
            <a:endParaRPr lang="en-US" b="0" i="1" u="none"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fr-FR" i="1" u="none" dirty="0">
                <a:solidFill>
                  <a:schemeClr val="hlink"/>
                </a:solidFill>
              </a:rPr>
              <a:t>[Facilitateurs - si vous pouvez projeter à partir d'internet, alors nous vous suggérons de diriger les gens là-bas et de leur montrer]. </a:t>
            </a:r>
            <a:endParaRPr lang="en-US" i="1" u="none"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Site de </a:t>
            </a:r>
            <a:r>
              <a:rPr lang="en-US" b="1" u="none" dirty="0" err="1"/>
              <a:t>l’Alliance</a:t>
            </a:r>
            <a:r>
              <a:rPr lang="en-US" dirty="0"/>
              <a:t>. </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Le </a:t>
            </a:r>
            <a:r>
              <a:rPr lang="en-US" dirty="0" err="1"/>
              <a:t>fichier</a:t>
            </a:r>
            <a:r>
              <a:rPr lang="en-US" dirty="0"/>
              <a:t> </a:t>
            </a:r>
            <a:r>
              <a:rPr lang="en-US" u="sng" dirty="0"/>
              <a:t>PDF</a:t>
            </a:r>
            <a:r>
              <a:rPr lang="en-US" dirty="0"/>
              <a:t> &amp; </a:t>
            </a:r>
            <a:r>
              <a:rPr lang="fr-FR" dirty="0"/>
              <a:t>tout le matériel disponible peut être téléchargé si les gens veulent imprimer seulement des parties du CPMS, sur le site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Le dossier d'information " Introduction au CPMS </a:t>
            </a:r>
            <a:r>
              <a:rPr lang="fr-FR" dirty="0"/>
              <a:t>" contient ce PPT et des notes de facilitation, ainsi que le document d'introduction de 2 pages.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Un résumé </a:t>
            </a:r>
            <a:r>
              <a:rPr lang="fr-FR" dirty="0"/>
              <a:t>: Avec seulement 32 pages, il s'agit d'un document très général qui peut être utilisé pour introduire l'idée de normes minimales ou pour lancer des discussions sur la protection de l'enfance avec des collègues du gouvernement ou d'autres humanitaires sans les submerger avec l'énorme manuel.</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Découvrez notre </a:t>
            </a:r>
            <a:r>
              <a:rPr lang="fr-FR" u="sng" dirty="0"/>
              <a:t>cours en ligne gratuit sur la CPMS</a:t>
            </a:r>
            <a:r>
              <a:rPr lang="fr-FR" dirty="0"/>
              <a:t>, qui comprend une série de modules.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Vidéos sur la chaîne </a:t>
            </a:r>
            <a:r>
              <a:rPr lang="fr-FR" dirty="0" err="1"/>
              <a:t>Youtube</a:t>
            </a:r>
            <a:r>
              <a:rPr lang="fr-FR" dirty="0"/>
              <a:t>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Une galerie de Standards </a:t>
            </a:r>
            <a:r>
              <a:rPr lang="fr-FR" u="sng" dirty="0"/>
              <a:t>illustrés</a:t>
            </a:r>
            <a:endParaRPr lang="en-US" u="sng" dirty="0"/>
          </a:p>
          <a:p>
            <a:pPr marL="0" marR="0" lvl="0" indent="0" algn="l" rtl="0">
              <a:lnSpc>
                <a:spcPct val="100000"/>
              </a:lnSpc>
              <a:spcBef>
                <a:spcPts val="0"/>
              </a:spcBef>
              <a:spcAft>
                <a:spcPts val="0"/>
              </a:spcAft>
              <a:buClr>
                <a:schemeClr val="dk1"/>
              </a:buClr>
              <a:buSzPts val="1200"/>
              <a:buFont typeface="Calibri"/>
              <a:buNone/>
            </a:pPr>
            <a:endParaRPr lang="en-US" u="sng" dirty="0"/>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lvl="0" indent="0" algn="l" rtl="0">
              <a:spcBef>
                <a:spcPts val="0"/>
              </a:spcBef>
              <a:spcAft>
                <a:spcPts val="0"/>
              </a:spcAft>
              <a:buNone/>
            </a:pPr>
            <a:r>
              <a:rPr lang="fr-FR" dirty="0"/>
              <a:t>1. </a:t>
            </a:r>
            <a:r>
              <a:rPr lang="fr-FR" u="sng" dirty="0"/>
              <a:t>Manuel en ligne</a:t>
            </a:r>
          </a:p>
          <a:p>
            <a:pPr marL="0" lvl="0" indent="0" algn="l" rtl="0">
              <a:spcBef>
                <a:spcPts val="0"/>
              </a:spcBef>
              <a:spcAft>
                <a:spcPts val="0"/>
              </a:spcAft>
              <a:buNone/>
            </a:pPr>
            <a:r>
              <a:rPr lang="fr-FR" dirty="0"/>
              <a:t>2. </a:t>
            </a:r>
            <a:r>
              <a:rPr lang="fr-FR" u="sng" dirty="0"/>
              <a:t>L'application du Partenariat pour les Standards Humanitaires </a:t>
            </a:r>
          </a:p>
          <a:p>
            <a:pPr marL="0" lvl="0" indent="0" algn="l" rtl="0">
              <a:spcBef>
                <a:spcPts val="0"/>
              </a:spcBef>
              <a:spcAft>
                <a:spcPts val="0"/>
              </a:spcAft>
              <a:buNone/>
            </a:pPr>
            <a:r>
              <a:rPr lang="fr-FR" dirty="0"/>
              <a:t>- C'est la deuxième application la plus populaire sur ce site après Sphère.</a:t>
            </a:r>
          </a:p>
          <a:p>
            <a:pPr marL="0" marR="0" lvl="0" indent="0" algn="l" rtl="0">
              <a:lnSpc>
                <a:spcPct val="100000"/>
              </a:lnSpc>
              <a:spcBef>
                <a:spcPts val="0"/>
              </a:spcBef>
              <a:spcAft>
                <a:spcPts val="0"/>
              </a:spcAft>
              <a:buClr>
                <a:schemeClr val="dk1"/>
              </a:buClr>
              <a:buSzPts val="1200"/>
              <a:buFont typeface="Calibri"/>
              <a:buNone/>
            </a:pPr>
            <a:endParaRPr lang="en-US" sz="1200"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r>
              <a:rPr lang="fr-FR" dirty="0"/>
              <a:t>DEMANDER : Quelles devraient être nos prochaines étapes en tant qu'équipe/agence/individu ?</a:t>
            </a:r>
          </a:p>
          <a:p>
            <a:pPr marL="0" lvl="0" indent="0" algn="l" rtl="0">
              <a:spcBef>
                <a:spcPts val="0"/>
              </a:spcBef>
              <a:spcAft>
                <a:spcPts val="0"/>
              </a:spcAft>
              <a:buNone/>
            </a:pPr>
            <a:r>
              <a:rPr lang="fr-FR" dirty="0"/>
              <a:t>(par exemple, vous pouvez prévoir une réunion plus longue pour assimiler les changements et créer un plan ; ou demander à des collègues de présenter certaines normes nouvelles/révisées et leurs implications pour le programme ; ou mettre en place une formation ou demander à la direction générale une réunion pour discuter de la responsabilité envers les enfants, </a:t>
            </a:r>
            <a:r>
              <a:rPr lang="fr-FR" dirty="0" err="1"/>
              <a:t>etc</a:t>
            </a:r>
            <a:r>
              <a:rPr lang="fr-FR" dirty="0"/>
              <a:t>).</a:t>
            </a:r>
          </a:p>
          <a:p>
            <a:pPr marL="0" lvl="0" indent="0" algn="l" rtl="0">
              <a:spcBef>
                <a:spcPts val="0"/>
              </a:spcBef>
              <a:spcAft>
                <a:spcPts val="0"/>
              </a:spcAft>
              <a:buNone/>
            </a:pPr>
            <a:r>
              <a:rPr lang="fr-FR" dirty="0"/>
              <a:t> </a:t>
            </a:r>
          </a:p>
          <a:p>
            <a:pPr marL="0" lvl="0" indent="0" algn="l" rtl="0">
              <a:spcBef>
                <a:spcPts val="0"/>
              </a:spcBef>
              <a:spcAft>
                <a:spcPts val="0"/>
              </a:spcAft>
              <a:buNone/>
            </a:pPr>
            <a:r>
              <a:rPr lang="fr-FR" dirty="0"/>
              <a:t>[Facilitateurs - </a:t>
            </a:r>
            <a:r>
              <a:rPr lang="fr-FR" u="sng" dirty="0"/>
              <a:t>Exemplaires imprimés </a:t>
            </a:r>
            <a:r>
              <a:rPr lang="fr-FR" dirty="0"/>
              <a:t>- l'Alliance mondiale dispose d'un petit stock du manuel et du résumé à Genève ; cependant, les pays et les régions sont encouragés à imprimer et à gérer leurs propres exemplaires localement. En général, cela se fait par le biais de la structure de coordination inter-agences. Sur demande, l'Alliance peut partager un PDF prêt à imprimer].</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Merci beaucoup de vous être réunis et d'avoir commencé à explorer le CPMS. J'assurerai le suivi des prochaines étapes dont nous avons discuté. Et c'est là l'essentiel - le CPMS est un cadeau qui ne cesse de donner à chaque fois que vous l'ouvrez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616625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13371292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2335403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1148706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87" r:id="rId1"/>
    <p:sldLayoutId id="2147483689" r:id="rId2"/>
    <p:sldLayoutId id="2147483683" r:id="rId3"/>
    <p:sldLayoutId id="2147483682" r:id="rId4"/>
    <p:sldLayoutId id="2147483654" r:id="rId5"/>
    <p:sldLayoutId id="2147483661" r:id="rId6"/>
    <p:sldLayoutId id="2147483662" r:id="rId7"/>
    <p:sldLayoutId id="2147483663" r:id="rId8"/>
    <p:sldLayoutId id="2147483664" r:id="rId9"/>
    <p:sldLayoutId id="2147483665" r:id="rId10"/>
    <p:sldLayoutId id="2147483666" r:id="rId11"/>
    <p:sldLayoutId id="2147483667" r:id="rId12"/>
    <p:sldLayoutId id="2147483668" r:id="rId13"/>
    <p:sldLayoutId id="2147483669" r:id="rId14"/>
    <p:sldLayoutId id="2147483673" r:id="rId15"/>
    <p:sldLayoutId id="2147483674" r:id="rId16"/>
    <p:sldLayoutId id="2147483675" r:id="rId17"/>
    <p:sldLayoutId id="2147483676" r:id="rId18"/>
    <p:sldLayoutId id="2147483677" r:id="rId19"/>
    <p:sldLayoutId id="2147483678" r:id="rId20"/>
    <p:sldLayoutId id="2147483684"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5.jp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svg"/><Relationship Id="rId2" Type="http://schemas.openxmlformats.org/officeDocument/2006/relationships/notesSlide" Target="../notesSlides/notesSlide4.xml"/><Relationship Id="rId1" Type="http://schemas.openxmlformats.org/officeDocument/2006/relationships/slideLayout" Target="../slideLayouts/slideLayout2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1.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2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7.png"/><Relationship Id="rId7"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microsoft.com/office/2007/relationships/hdphoto" Target="../media/hdphoto2.wdp"/><Relationship Id="rId5" Type="http://schemas.openxmlformats.org/officeDocument/2006/relationships/image" Target="../media/image28.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14.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175" y="4698206"/>
            <a:ext cx="6631373" cy="1655762"/>
          </a:xfrm>
        </p:spPr>
        <p:txBody>
          <a:bodyPr>
            <a:normAutofit/>
          </a:bodyPr>
          <a:lstStyle/>
          <a:p>
            <a:pPr algn="ctr"/>
            <a:r>
              <a:rPr lang="en-GB" sz="3200" dirty="0">
                <a:effectLst>
                  <a:outerShdw blurRad="38100" dist="38100" dir="2700000" algn="tl">
                    <a:srgbClr val="000000">
                      <a:alpha val="43137"/>
                    </a:srgbClr>
                  </a:outerShdw>
                </a:effectLst>
              </a:rPr>
              <a:t>INTRODUCTION</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208343"/>
            <a:ext cx="6630988" cy="3416279"/>
          </a:xfrm>
          <a:prstGeom prst="rect">
            <a:avLst/>
          </a:prstGeom>
          <a:noFill/>
          <a:ln>
            <a:noFill/>
          </a:ln>
        </p:spPr>
        <p:txBody>
          <a:bodyPr spcFirstLastPara="1" wrap="square" lIns="91425" tIns="45700" rIns="91425" bIns="45700" anchor="t" anchorCtr="0">
            <a:spAutoFit/>
          </a:bodyPr>
          <a:lstStyle/>
          <a:p>
            <a:pPr algn="ctr"/>
            <a:r>
              <a:rPr lang="fr-FR" sz="4800" b="0" dirty="0">
                <a:solidFill>
                  <a:schemeClr val="bg1">
                    <a:lumMod val="65000"/>
                  </a:schemeClr>
                </a:solidFill>
                <a:latin typeface="Calibri"/>
                <a:cs typeface="Calibri"/>
              </a:rPr>
              <a:t>Standards Minimums pour la Protection de l’Enfance dans l’Action</a:t>
            </a:r>
            <a:br>
              <a:rPr lang="fr-FR" sz="4800" b="0" dirty="0">
                <a:solidFill>
                  <a:schemeClr val="bg1">
                    <a:lumMod val="65000"/>
                  </a:schemeClr>
                </a:solidFill>
                <a:latin typeface="Calibri"/>
                <a:cs typeface="Calibri"/>
              </a:rPr>
            </a:br>
            <a:r>
              <a:rPr lang="es-ES" sz="4800" b="0" dirty="0" err="1">
                <a:solidFill>
                  <a:schemeClr val="bg1">
                    <a:lumMod val="65000"/>
                  </a:schemeClr>
                </a:solidFill>
                <a:latin typeface="Calibri"/>
                <a:cs typeface="Calibri"/>
              </a:rPr>
              <a:t>Humanitaire</a:t>
            </a:r>
            <a:r>
              <a:rPr lang="es-ES" sz="4800" b="0" dirty="0">
                <a:solidFill>
                  <a:schemeClr val="bg1">
                    <a:lumMod val="65000"/>
                  </a:schemeClr>
                </a:solidFill>
                <a:latin typeface="Calibri"/>
                <a:cs typeface="Calibri"/>
              </a:rPr>
              <a:t>.</a:t>
            </a:r>
            <a:br>
              <a:rPr lang="es-ES" sz="4800" b="0" dirty="0">
                <a:solidFill>
                  <a:schemeClr val="bg1">
                    <a:lumMod val="65000"/>
                  </a:schemeClr>
                </a:solidFill>
                <a:latin typeface="Calibri"/>
                <a:cs typeface="Calibri"/>
              </a:rPr>
            </a:br>
            <a:r>
              <a:rPr lang="es-ES" sz="4800" b="0" dirty="0">
                <a:solidFill>
                  <a:schemeClr val="bg1">
                    <a:lumMod val="65000"/>
                  </a:schemeClr>
                </a:solidFill>
                <a:latin typeface="Calibri"/>
                <a:cs typeface="Calibri"/>
              </a:rPr>
              <a:t>- SMPE -</a:t>
            </a:r>
            <a:endParaRPr sz="4800" b="0" dirty="0">
              <a:solidFill>
                <a:schemeClr val="bg1">
                  <a:lumMod val="65000"/>
                </a:schemeClr>
              </a:solidFill>
              <a:latin typeface="Calibri"/>
              <a:cs typeface="Calibri"/>
              <a:sym typeface="Arial"/>
            </a:endParaRPr>
          </a:p>
        </p:txBody>
      </p:sp>
      <p:pic>
        <p:nvPicPr>
          <p:cNvPr id="5" name="Image 4">
            <a:extLst>
              <a:ext uri="{FF2B5EF4-FFF2-40B4-BE49-F238E27FC236}">
                <a16:creationId xmlns:a16="http://schemas.microsoft.com/office/drawing/2014/main" id="{10FE2A77-7B6B-4F93-8896-CFC1B1D5A706}"/>
              </a:ext>
            </a:extLst>
          </p:cNvPr>
          <p:cNvPicPr>
            <a:picLocks noChangeAspect="1"/>
          </p:cNvPicPr>
          <p:nvPr/>
        </p:nvPicPr>
        <p:blipFill>
          <a:blip r:embed="rId3"/>
          <a:stretch>
            <a:fillRect/>
          </a:stretch>
        </p:blipFill>
        <p:spPr>
          <a:xfrm>
            <a:off x="7913654" y="5649657"/>
            <a:ext cx="3927894" cy="946034"/>
          </a:xfrm>
          <a:prstGeom prst="rect">
            <a:avLst/>
          </a:prstGeom>
        </p:spPr>
      </p:pic>
    </p:spTree>
    <p:extLst>
      <p:ext uri="{BB962C8B-B14F-4D97-AF65-F5344CB8AC3E}">
        <p14:creationId xmlns:p14="http://schemas.microsoft.com/office/powerpoint/2010/main" val="3829725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10515600" cy="1325563"/>
          </a:xfrm>
        </p:spPr>
        <p:txBody>
          <a:bodyPr/>
          <a:lstStyle/>
          <a:p>
            <a:r>
              <a:rPr lang="en-US" dirty="0">
                <a:solidFill>
                  <a:schemeClr val="accent1">
                    <a:lumMod val="75000"/>
                  </a:schemeClr>
                </a:solidFill>
              </a:rPr>
              <a:t>But des Standards</a:t>
            </a:r>
            <a:br>
              <a:rPr lang="en-US" dirty="0"/>
            </a:br>
            <a:endParaRPr lang="fr-FR" dirty="0"/>
          </a:p>
        </p:txBody>
      </p:sp>
      <p:sp>
        <p:nvSpPr>
          <p:cNvPr id="260" name="Google Shape;260;p5"/>
          <p:cNvSpPr txBox="1">
            <a:spLocks noGrp="1"/>
          </p:cNvSpPr>
          <p:nvPr>
            <p:ph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lvl="0">
              <a:spcBef>
                <a:spcPts val="0"/>
              </a:spcBef>
              <a:buSzPts val="2800"/>
              <a:buChar char="●"/>
            </a:pPr>
            <a:r>
              <a:rPr lang="fr-FR" dirty="0"/>
              <a:t>Référence pour le CPHA </a:t>
            </a:r>
          </a:p>
          <a:p>
            <a:pPr lvl="0">
              <a:spcBef>
                <a:spcPts val="0"/>
              </a:spcBef>
              <a:buSzPts val="2800"/>
              <a:buChar char="●"/>
            </a:pPr>
            <a:r>
              <a:rPr lang="fr-FR" dirty="0"/>
              <a:t>Outil de collaboration inter-agences </a:t>
            </a:r>
          </a:p>
          <a:p>
            <a:pPr lvl="0">
              <a:spcBef>
                <a:spcPts val="0"/>
              </a:spcBef>
              <a:buSzPts val="2800"/>
              <a:buChar char="●"/>
            </a:pPr>
            <a:r>
              <a:rPr lang="fr-FR" sz="2600" dirty="0"/>
              <a:t>Liens avec la Norme Humanitaire Fondamentale (CHS)</a:t>
            </a:r>
          </a:p>
          <a:p>
            <a:pPr lvl="0">
              <a:spcBef>
                <a:spcPts val="0"/>
              </a:spcBef>
              <a:buSzPts val="2800"/>
              <a:buChar char="●"/>
            </a:pPr>
            <a:r>
              <a:rPr lang="fr-FR" dirty="0"/>
              <a:t>Contextualisation pour l’appropriation locale</a:t>
            </a:r>
            <a:endParaRPr sz="2600" dirty="0"/>
          </a:p>
          <a:p>
            <a:pPr lvl="0">
              <a:buSzPts val="2800"/>
              <a:buChar char="●"/>
            </a:pPr>
            <a:r>
              <a:rPr lang="es-ES" dirty="0" err="1">
                <a:latin typeface="Calibri" panose="020F0502020204030204" pitchFamily="34" charset="0"/>
                <a:ea typeface="Calibri" panose="020F0502020204030204" pitchFamily="34" charset="0"/>
                <a:cs typeface="Arial" panose="020B0604020202020204" pitchFamily="34" charset="0"/>
              </a:rPr>
              <a:t>But</a:t>
            </a:r>
            <a:r>
              <a:rPr lang="en-US" sz="2600" dirty="0"/>
              <a:t>:</a:t>
            </a:r>
            <a:endParaRPr sz="2600" dirty="0"/>
          </a:p>
          <a:p>
            <a:pPr lvl="1" indent="-241300">
              <a:spcBef>
                <a:spcPts val="0"/>
              </a:spcBef>
              <a:buSzPts val="2600"/>
              <a:buChar char="○"/>
            </a:pPr>
            <a:r>
              <a:rPr lang="fr-FR" dirty="0"/>
              <a:t>qualité et </a:t>
            </a:r>
            <a:r>
              <a:rPr lang="es-ES" dirty="0" err="1"/>
              <a:t>redevabilité</a:t>
            </a:r>
            <a:r>
              <a:rPr lang="es-ES" dirty="0"/>
              <a:t> des </a:t>
            </a:r>
            <a:r>
              <a:rPr lang="es-ES" dirty="0" err="1"/>
              <a:t>programmes</a:t>
            </a:r>
            <a:endParaRPr lang="fr-FR" dirty="0"/>
          </a:p>
          <a:p>
            <a:pPr lvl="1" indent="-241300">
              <a:spcBef>
                <a:spcPts val="0"/>
              </a:spcBef>
              <a:buSzPts val="2600"/>
              <a:buChar char="○"/>
            </a:pPr>
            <a:r>
              <a:rPr lang="fr-FR" dirty="0"/>
              <a:t>impact sur la protection et le bien-être des enfants</a:t>
            </a:r>
            <a:endParaRPr dirty="0"/>
          </a:p>
        </p:txBody>
      </p:sp>
      <p:sp>
        <p:nvSpPr>
          <p:cNvPr id="8" name="ZoneTexte 7">
            <a:extLst>
              <a:ext uri="{FF2B5EF4-FFF2-40B4-BE49-F238E27FC236}">
                <a16:creationId xmlns:a16="http://schemas.microsoft.com/office/drawing/2014/main" id="{143A4369-295A-466B-8F96-3D762829B1E6}"/>
              </a:ext>
            </a:extLst>
          </p:cNvPr>
          <p:cNvSpPr txBox="1"/>
          <p:nvPr/>
        </p:nvSpPr>
        <p:spPr>
          <a:xfrm>
            <a:off x="3607410" y="4347692"/>
            <a:ext cx="7815528" cy="1200329"/>
          </a:xfrm>
          <a:prstGeom prst="rect">
            <a:avLst/>
          </a:prstGeom>
          <a:solidFill>
            <a:srgbClr val="934C83"/>
          </a:solidFill>
        </p:spPr>
        <p:txBody>
          <a:bodyPr wrap="square">
            <a:spAutoFit/>
          </a:bodyPr>
          <a:lstStyle/>
          <a:p>
            <a:pPr algn="ctr"/>
            <a:r>
              <a:rPr lang="fr-FR" sz="2400" dirty="0">
                <a:solidFill>
                  <a:schemeClr val="bg1"/>
                </a:solidFill>
              </a:rPr>
              <a:t>Les SMPE aspirent à opérationnaliser les droits des enfants et des adolescents dans la pratique de la réponse humanitaire. </a:t>
            </a:r>
            <a:endParaRPr lang="es-ES" sz="2400" dirty="0">
              <a:solidFill>
                <a:schemeClr val="bg1"/>
              </a:solidFill>
            </a:endParaRPr>
          </a:p>
        </p:txBody>
      </p:sp>
      <p:pic>
        <p:nvPicPr>
          <p:cNvPr id="7" name="Image 6">
            <a:extLst>
              <a:ext uri="{FF2B5EF4-FFF2-40B4-BE49-F238E27FC236}">
                <a16:creationId xmlns:a16="http://schemas.microsoft.com/office/drawing/2014/main" id="{54D5AEBC-8961-4009-AAE3-0B5012AE4768}"/>
              </a:ext>
            </a:extLst>
          </p:cNvPr>
          <p:cNvPicPr>
            <a:picLocks noChangeAspect="1"/>
          </p:cNvPicPr>
          <p:nvPr/>
        </p:nvPicPr>
        <p:blipFill>
          <a:blip r:embed="rId3"/>
          <a:stretch>
            <a:fillRect/>
          </a:stretch>
        </p:blipFill>
        <p:spPr>
          <a:xfrm>
            <a:off x="695176" y="1970821"/>
            <a:ext cx="2322974" cy="3229500"/>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EF22336C-8176-B5C3-88BF-57F6013B078C}"/>
              </a:ext>
            </a:extLst>
          </p:cNvPr>
          <p:cNvPicPr>
            <a:picLocks noChangeAspect="1"/>
          </p:cNvPicPr>
          <p:nvPr/>
        </p:nvPicPr>
        <p:blipFill>
          <a:blip r:embed="rId4"/>
          <a:stretch>
            <a:fillRect/>
          </a:stretch>
        </p:blipFill>
        <p:spPr>
          <a:xfrm>
            <a:off x="9661064" y="120246"/>
            <a:ext cx="2426773" cy="1753991"/>
          </a:xfrm>
          <a:prstGeom prst="rect">
            <a:avLst/>
          </a:prstGeom>
        </p:spPr>
      </p:pic>
    </p:spTree>
    <p:extLst>
      <p:ext uri="{BB962C8B-B14F-4D97-AF65-F5344CB8AC3E}">
        <p14:creationId xmlns:p14="http://schemas.microsoft.com/office/powerpoint/2010/main" val="49072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975632" y="1072634"/>
            <a:ext cx="6098720" cy="707886"/>
          </a:xfrm>
          <a:prstGeom prst="rect">
            <a:avLst/>
          </a:prstGeom>
          <a:noFill/>
        </p:spPr>
        <p:txBody>
          <a:bodyPr wrap="square">
            <a:spAutoFit/>
          </a:bodyPr>
          <a:lstStyle/>
          <a:p>
            <a:r>
              <a:rPr lang="en-US" sz="4000" dirty="0"/>
              <a:t> </a:t>
            </a:r>
            <a:endParaRPr lang="fr-FR" dirty="0"/>
          </a:p>
        </p:txBody>
      </p:sp>
      <p:pic>
        <p:nvPicPr>
          <p:cNvPr id="4" name="Image 3">
            <a:extLst>
              <a:ext uri="{FF2B5EF4-FFF2-40B4-BE49-F238E27FC236}">
                <a16:creationId xmlns:a16="http://schemas.microsoft.com/office/drawing/2014/main" id="{1AC3D80B-3543-42FA-A5EE-5986600F74CA}"/>
              </a:ext>
            </a:extLst>
          </p:cNvPr>
          <p:cNvPicPr>
            <a:picLocks noChangeAspect="1"/>
          </p:cNvPicPr>
          <p:nvPr/>
        </p:nvPicPr>
        <p:blipFill>
          <a:blip r:embed="rId3"/>
          <a:stretch>
            <a:fillRect/>
          </a:stretch>
        </p:blipFill>
        <p:spPr>
          <a:xfrm>
            <a:off x="1913621" y="-144378"/>
            <a:ext cx="10321461" cy="6858000"/>
          </a:xfrm>
          <a:prstGeom prst="rect">
            <a:avLst/>
          </a:prstGeom>
        </p:spPr>
      </p:pic>
      <p:sp>
        <p:nvSpPr>
          <p:cNvPr id="5" name="Rectangle 4">
            <a:extLst>
              <a:ext uri="{FF2B5EF4-FFF2-40B4-BE49-F238E27FC236}">
                <a16:creationId xmlns:a16="http://schemas.microsoft.com/office/drawing/2014/main" id="{04689C39-7F9F-41B3-A224-927DFE2C5FF6}"/>
              </a:ext>
            </a:extLst>
          </p:cNvPr>
          <p:cNvSpPr/>
          <p:nvPr/>
        </p:nvSpPr>
        <p:spPr>
          <a:xfrm>
            <a:off x="2913586" y="621765"/>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2" name="ZoneTexte 1">
            <a:extLst>
              <a:ext uri="{FF2B5EF4-FFF2-40B4-BE49-F238E27FC236}">
                <a16:creationId xmlns:a16="http://schemas.microsoft.com/office/drawing/2014/main" id="{6C940A96-BE16-458E-8AAD-FA40097A5AF6}"/>
              </a:ext>
            </a:extLst>
          </p:cNvPr>
          <p:cNvSpPr txBox="1"/>
          <p:nvPr/>
        </p:nvSpPr>
        <p:spPr>
          <a:xfrm rot="16200000">
            <a:off x="-694142" y="3127089"/>
            <a:ext cx="4693685" cy="584775"/>
          </a:xfrm>
          <a:prstGeom prst="rect">
            <a:avLst/>
          </a:prstGeom>
          <a:noFill/>
        </p:spPr>
        <p:txBody>
          <a:bodyPr wrap="square" rtlCol="0">
            <a:spAutoFit/>
          </a:bodyPr>
          <a:lstStyle/>
          <a:p>
            <a:pPr algn="ctr"/>
            <a:r>
              <a:rPr lang="es-ES" sz="3200" b="1" dirty="0">
                <a:solidFill>
                  <a:schemeClr val="accent1">
                    <a:lumMod val="75000"/>
                  </a:schemeClr>
                </a:solidFill>
                <a:latin typeface="Helvetica Neue"/>
                <a:sym typeface="Helvetica Neue"/>
              </a:rPr>
              <a:t>PRESENTATION</a:t>
            </a:r>
          </a:p>
        </p:txBody>
      </p:sp>
    </p:spTree>
    <p:extLst>
      <p:ext uri="{BB962C8B-B14F-4D97-AF65-F5344CB8AC3E}">
        <p14:creationId xmlns:p14="http://schemas.microsoft.com/office/powerpoint/2010/main" val="1652523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Intro </a:t>
            </a:r>
            <a:r>
              <a:rPr lang="en-US" dirty="0" err="1"/>
              <a:t>générale</a:t>
            </a:r>
            <a:r>
              <a:rPr lang="en-US" dirty="0"/>
              <a:t> au Standard 15</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882865" y="1558543"/>
            <a:ext cx="10388109"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fr-FR" dirty="0"/>
              <a:t>Stratégies, approches et interventions clé</a:t>
            </a:r>
          </a:p>
          <a:p>
            <a:r>
              <a:rPr lang="es-ES" dirty="0" err="1"/>
              <a:t>Prévention</a:t>
            </a:r>
            <a:r>
              <a:rPr lang="es-ES" dirty="0"/>
              <a:t> et </a:t>
            </a:r>
            <a:r>
              <a:rPr lang="es-ES" dirty="0" err="1"/>
              <a:t>réponse</a:t>
            </a:r>
            <a:r>
              <a:rPr lang="es-ES" dirty="0"/>
              <a:t> </a:t>
            </a:r>
            <a:r>
              <a:rPr lang="es-ES" dirty="0" err="1"/>
              <a:t>pour</a:t>
            </a:r>
            <a:r>
              <a:rPr lang="es-ES" dirty="0"/>
              <a:t> la PE </a:t>
            </a:r>
          </a:p>
          <a:p>
            <a:endParaRPr lang="en-US" dirty="0"/>
          </a:p>
          <a:p>
            <a:pPr marL="342900" lvl="1" indent="-342900">
              <a:buFont typeface="Arial" panose="020B0604020202020204" pitchFamily="34" charset="0"/>
              <a:buChar char="•"/>
            </a:pPr>
            <a:r>
              <a:rPr lang="fr-FR" sz="2900" dirty="0"/>
              <a:t>Activités planifiées en groupe </a:t>
            </a:r>
          </a:p>
          <a:p>
            <a:pPr marL="342900" lvl="1" indent="-342900">
              <a:buFont typeface="Arial" panose="020B0604020202020204" pitchFamily="34" charset="0"/>
              <a:buChar char="•"/>
            </a:pPr>
            <a:r>
              <a:rPr lang="fr-FR" sz="2900" dirty="0"/>
              <a:t>Approches sûres, inclusives, contextuelles et adaptées à l'âge, favorisant la protection </a:t>
            </a:r>
          </a:p>
          <a:p>
            <a:pPr marL="342900" lvl="1" indent="-342900">
              <a:buFont typeface="Arial" panose="020B0604020202020204" pitchFamily="34" charset="0"/>
              <a:buChar char="•"/>
            </a:pPr>
            <a:endParaRPr lang="fr-FR" sz="2900" dirty="0"/>
          </a:p>
          <a:p>
            <a:pPr marL="342900" lvl="1" indent="-342900">
              <a:buFont typeface="Arial" panose="020B0604020202020204" pitchFamily="34" charset="0"/>
              <a:buChar char="•"/>
            </a:pPr>
            <a:r>
              <a:rPr lang="fr-FR" sz="2900" dirty="0"/>
              <a:t>Objectifs mesurables réalistes </a:t>
            </a:r>
          </a:p>
          <a:p>
            <a:pPr marL="342900" lvl="1" indent="-342900">
              <a:buFont typeface="Arial" panose="020B0604020202020204" pitchFamily="34" charset="0"/>
              <a:buChar char="•"/>
            </a:pPr>
            <a:endParaRPr lang="en-US" sz="2800" dirty="0">
              <a:sym typeface="Arial"/>
            </a:endParaRPr>
          </a:p>
        </p:txBody>
      </p:sp>
      <p:pic>
        <p:nvPicPr>
          <p:cNvPr id="10" name="Picture 6">
            <a:extLst>
              <a:ext uri="{FF2B5EF4-FFF2-40B4-BE49-F238E27FC236}">
                <a16:creationId xmlns:a16="http://schemas.microsoft.com/office/drawing/2014/main" id="{0B3CB10F-3EA7-4E64-9D1E-45DAD9D02F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43111" y="5414198"/>
            <a:ext cx="1005812" cy="1005812"/>
          </a:xfrm>
          <a:prstGeom prst="rect">
            <a:avLst/>
          </a:prstGeom>
          <a:noFill/>
          <a:extLst>
            <a:ext uri="{909E8E84-426E-40DD-AFC4-6F175D3DCCD1}">
              <a14:hiddenFill xmlns:a14="http://schemas.microsoft.com/office/drawing/2010/main">
                <a:solidFill>
                  <a:srgbClr val="FFFFFF"/>
                </a:solidFill>
              </a14:hiddenFill>
            </a:ext>
          </a:extLst>
        </p:spPr>
      </p:pic>
      <p:pic>
        <p:nvPicPr>
          <p:cNvPr id="11" name="Image 10">
            <a:extLst>
              <a:ext uri="{FF2B5EF4-FFF2-40B4-BE49-F238E27FC236}">
                <a16:creationId xmlns:a16="http://schemas.microsoft.com/office/drawing/2014/main" id="{864BBB6E-369A-4EC9-A990-D8BE915C6976}"/>
              </a:ext>
            </a:extLst>
          </p:cNvPr>
          <p:cNvPicPr>
            <a:picLocks noChangeAspect="1"/>
          </p:cNvPicPr>
          <p:nvPr/>
        </p:nvPicPr>
        <p:blipFill>
          <a:blip r:embed="rId4"/>
          <a:stretch>
            <a:fillRect/>
          </a:stretch>
        </p:blipFill>
        <p:spPr>
          <a:xfrm>
            <a:off x="2778719" y="5348834"/>
            <a:ext cx="1175731" cy="1136540"/>
          </a:xfrm>
          <a:prstGeom prst="rect">
            <a:avLst/>
          </a:prstGeom>
        </p:spPr>
      </p:pic>
      <p:sp>
        <p:nvSpPr>
          <p:cNvPr id="12" name="ZoneTexte 11">
            <a:extLst>
              <a:ext uri="{FF2B5EF4-FFF2-40B4-BE49-F238E27FC236}">
                <a16:creationId xmlns:a16="http://schemas.microsoft.com/office/drawing/2014/main" id="{9A8E890E-890D-4514-9EBC-3387FE96FB2C}"/>
              </a:ext>
            </a:extLst>
          </p:cNvPr>
          <p:cNvSpPr txBox="1"/>
          <p:nvPr/>
        </p:nvSpPr>
        <p:spPr>
          <a:xfrm>
            <a:off x="6610052" y="5803445"/>
            <a:ext cx="4322432" cy="830997"/>
          </a:xfrm>
          <a:prstGeom prst="rect">
            <a:avLst/>
          </a:prstGeom>
          <a:noFill/>
        </p:spPr>
        <p:txBody>
          <a:bodyPr wrap="square">
            <a:spAutoFit/>
          </a:bodyPr>
          <a:lstStyle/>
          <a:p>
            <a:pPr algn="r"/>
            <a:r>
              <a:rPr lang="fr-FR" sz="2400" dirty="0">
                <a:latin typeface="Ink Free" panose="03080402000500000000" pitchFamily="66" charset="0"/>
              </a:rPr>
              <a:t>Pouvez-vous donner des exemples d'activités de groupe? </a:t>
            </a:r>
            <a:r>
              <a:rPr lang="en-US" sz="2400" dirty="0">
                <a:latin typeface="Ink Free" panose="03080402000500000000" pitchFamily="66" charset="0"/>
              </a:rPr>
              <a:t> </a:t>
            </a:r>
          </a:p>
        </p:txBody>
      </p:sp>
      <p:grpSp>
        <p:nvGrpSpPr>
          <p:cNvPr id="13" name="Groupe 12">
            <a:extLst>
              <a:ext uri="{FF2B5EF4-FFF2-40B4-BE49-F238E27FC236}">
                <a16:creationId xmlns:a16="http://schemas.microsoft.com/office/drawing/2014/main" id="{F78BD5A3-7C95-4B7B-B950-68131481C4AA}"/>
              </a:ext>
            </a:extLst>
          </p:cNvPr>
          <p:cNvGrpSpPr/>
          <p:nvPr/>
        </p:nvGrpSpPr>
        <p:grpSpPr>
          <a:xfrm rot="1415781">
            <a:off x="11045341" y="5664942"/>
            <a:ext cx="979340" cy="1040548"/>
            <a:chOff x="10883591" y="5571442"/>
            <a:chExt cx="979340" cy="1040548"/>
          </a:xfrm>
        </p:grpSpPr>
        <p:pic>
          <p:nvPicPr>
            <p:cNvPr id="14" name="Image 13">
              <a:extLst>
                <a:ext uri="{FF2B5EF4-FFF2-40B4-BE49-F238E27FC236}">
                  <a16:creationId xmlns:a16="http://schemas.microsoft.com/office/drawing/2014/main" id="{5E07854F-8427-4ED9-8E87-636A7990140B}"/>
                </a:ext>
              </a:extLst>
            </p:cNvPr>
            <p:cNvPicPr>
              <a:picLocks noChangeAspect="1"/>
            </p:cNvPicPr>
            <p:nvPr/>
          </p:nvPicPr>
          <p:blipFill>
            <a:blip r:embed="rId5"/>
            <a:stretch>
              <a:fillRect/>
            </a:stretch>
          </p:blipFill>
          <p:spPr>
            <a:xfrm>
              <a:off x="10883591" y="5571442"/>
              <a:ext cx="979340" cy="1040548"/>
            </a:xfrm>
            <a:prstGeom prst="rect">
              <a:avLst/>
            </a:prstGeom>
          </p:spPr>
        </p:pic>
        <p:pic>
          <p:nvPicPr>
            <p:cNvPr id="15" name="Graphique 14" descr="Point d’interrogation">
              <a:extLst>
                <a:ext uri="{FF2B5EF4-FFF2-40B4-BE49-F238E27FC236}">
                  <a16:creationId xmlns:a16="http://schemas.microsoft.com/office/drawing/2014/main" id="{4E6DD14E-3CA3-4692-8A41-8D01F2699ED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005748" y="5727562"/>
              <a:ext cx="735026" cy="735026"/>
            </a:xfrm>
            <a:prstGeom prst="rect">
              <a:avLst/>
            </a:prstGeom>
          </p:spPr>
        </p:pic>
      </p:grpSp>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252422" y="1353592"/>
            <a:ext cx="6076521" cy="3381667"/>
          </a:xfrm>
        </p:spPr>
        <p:txBody>
          <a:bodyPr>
            <a:normAutofit/>
          </a:bodyPr>
          <a:lstStyle/>
          <a:p>
            <a:pPr marL="50800" indent="0" algn="ctr">
              <a:buNone/>
            </a:pPr>
            <a:r>
              <a:rPr lang="en-US" sz="2400" dirty="0">
                <a:solidFill>
                  <a:schemeClr val="bg2"/>
                </a:solidFill>
              </a:rPr>
              <a:t>“</a:t>
            </a:r>
            <a:r>
              <a:rPr lang="fr-FR" sz="2400" dirty="0">
                <a:solidFill>
                  <a:schemeClr val="bg2"/>
                </a:solidFill>
                <a:latin typeface="HelveticaNeue-Roman-Identity-H"/>
              </a:rPr>
              <a:t>Les enfants bénéficient d’un soutien grâce à l’accès à des activités de groupe planifiées qui (a) favorisent la protection, le bien-être et l’apprentissage et (b) sont mises en œuvre selon des approches sûres, inclusives, adaptées au contexte et à l’âge des enfants</a:t>
            </a:r>
            <a:r>
              <a:rPr lang="en-US" sz="2400" dirty="0">
                <a:solidFill>
                  <a:schemeClr val="bg2"/>
                </a:solidFill>
              </a:rPr>
              <a:t>.”</a:t>
            </a:r>
            <a:endParaRPr lang="fr-FR" sz="2400" dirty="0">
              <a:solidFill>
                <a:schemeClr val="bg2"/>
              </a:solidFill>
            </a:endParaRPr>
          </a:p>
        </p:txBody>
      </p:sp>
      <p:sp>
        <p:nvSpPr>
          <p:cNvPr id="21" name="Espace réservé du contenu 3">
            <a:extLst>
              <a:ext uri="{FF2B5EF4-FFF2-40B4-BE49-F238E27FC236}">
                <a16:creationId xmlns:a16="http://schemas.microsoft.com/office/drawing/2014/main" id="{B26FEA30-FD37-4055-ADFD-96A8F41929F2}"/>
              </a:ext>
            </a:extLst>
          </p:cNvPr>
          <p:cNvSpPr>
            <a:spLocks noGrp="1"/>
          </p:cNvSpPr>
          <p:nvPr>
            <p:ph sz="half" idx="2"/>
          </p:nvPr>
        </p:nvSpPr>
        <p:spPr>
          <a:xfrm>
            <a:off x="6610052" y="2144067"/>
            <a:ext cx="5181600" cy="3144807"/>
          </a:xfrm>
        </p:spPr>
        <p:txBody>
          <a:bodyPr>
            <a:normAutofit/>
          </a:bodyPr>
          <a:lstStyle/>
          <a:p>
            <a:r>
              <a:rPr lang="fr-FR" dirty="0">
                <a:latin typeface="HelveticaNeue-Light-Identity-H"/>
              </a:rPr>
              <a:t>Initiatives </a:t>
            </a:r>
            <a:r>
              <a:rPr lang="es-ES" dirty="0">
                <a:latin typeface="HelveticaNeue-Light-Identity-H"/>
              </a:rPr>
              <a:t>locales &amp;  durables</a:t>
            </a:r>
          </a:p>
          <a:p>
            <a:r>
              <a:rPr lang="es-ES" dirty="0" err="1">
                <a:latin typeface="HelveticaNeue-Light-Identity-H"/>
              </a:rPr>
              <a:t>Évaluations</a:t>
            </a:r>
            <a:r>
              <a:rPr lang="es-ES" dirty="0">
                <a:latin typeface="HelveticaNeue-Light-Identity-H"/>
              </a:rPr>
              <a:t> de </a:t>
            </a:r>
            <a:r>
              <a:rPr lang="es-ES" dirty="0" err="1">
                <a:latin typeface="HelveticaNeue-Light-Identity-H"/>
              </a:rPr>
              <a:t>besoin</a:t>
            </a:r>
            <a:endParaRPr lang="es-ES" dirty="0">
              <a:latin typeface="HelveticaNeue-Light-Identity-H"/>
            </a:endParaRPr>
          </a:p>
          <a:p>
            <a:r>
              <a:rPr lang="fr-FR" dirty="0"/>
              <a:t>Consultation &amp; Participation</a:t>
            </a:r>
          </a:p>
          <a:p>
            <a:r>
              <a:rPr lang="fr-FR" dirty="0"/>
              <a:t>Occasion de travailler avec d'autres secteurs </a:t>
            </a:r>
          </a:p>
        </p:txBody>
      </p:sp>
      <p:pic>
        <p:nvPicPr>
          <p:cNvPr id="3" name="Image 2">
            <a:extLst>
              <a:ext uri="{FF2B5EF4-FFF2-40B4-BE49-F238E27FC236}">
                <a16:creationId xmlns:a16="http://schemas.microsoft.com/office/drawing/2014/main" id="{0F19A6E5-F968-44F7-8C68-06916000CAF5}"/>
              </a:ext>
            </a:extLst>
          </p:cNvPr>
          <p:cNvPicPr>
            <a:picLocks noChangeAspect="1"/>
          </p:cNvPicPr>
          <p:nvPr/>
        </p:nvPicPr>
        <p:blipFill>
          <a:blip r:embed="rId3"/>
          <a:stretch>
            <a:fillRect/>
          </a:stretch>
        </p:blipFill>
        <p:spPr>
          <a:xfrm>
            <a:off x="1880886" y="576164"/>
            <a:ext cx="2672698" cy="685307"/>
          </a:xfrm>
          <a:prstGeom prst="rect">
            <a:avLst/>
          </a:prstGeom>
        </p:spPr>
      </p:pic>
      <p:sp>
        <p:nvSpPr>
          <p:cNvPr id="6" name="ZoneTexte 5">
            <a:extLst>
              <a:ext uri="{FF2B5EF4-FFF2-40B4-BE49-F238E27FC236}">
                <a16:creationId xmlns:a16="http://schemas.microsoft.com/office/drawing/2014/main" id="{593FA6E0-84D7-436B-A8FF-B25624E5E18E}"/>
              </a:ext>
            </a:extLst>
          </p:cNvPr>
          <p:cNvSpPr txBox="1"/>
          <p:nvPr/>
        </p:nvSpPr>
        <p:spPr>
          <a:xfrm>
            <a:off x="6552900" y="5769717"/>
            <a:ext cx="4322432" cy="830997"/>
          </a:xfrm>
          <a:prstGeom prst="rect">
            <a:avLst/>
          </a:prstGeom>
          <a:noFill/>
        </p:spPr>
        <p:txBody>
          <a:bodyPr wrap="square">
            <a:spAutoFit/>
          </a:bodyPr>
          <a:lstStyle/>
          <a:p>
            <a:pPr algn="r"/>
            <a:r>
              <a:rPr lang="fr-FR" sz="2400" dirty="0">
                <a:latin typeface="Ink Free" panose="03080402000500000000" pitchFamily="66" charset="0"/>
              </a:rPr>
              <a:t>Qu'en est-il de la pérennité des activités de groupe ? </a:t>
            </a:r>
            <a:endParaRPr lang="en-US" sz="2400" dirty="0">
              <a:latin typeface="Ink Free" panose="03080402000500000000" pitchFamily="66" charset="0"/>
            </a:endParaRPr>
          </a:p>
        </p:txBody>
      </p:sp>
      <p:grpSp>
        <p:nvGrpSpPr>
          <p:cNvPr id="7" name="Groupe 6">
            <a:extLst>
              <a:ext uri="{FF2B5EF4-FFF2-40B4-BE49-F238E27FC236}">
                <a16:creationId xmlns:a16="http://schemas.microsoft.com/office/drawing/2014/main" id="{0DFF0C30-EB97-4616-B309-843EC673BB67}"/>
              </a:ext>
            </a:extLst>
          </p:cNvPr>
          <p:cNvGrpSpPr/>
          <p:nvPr/>
        </p:nvGrpSpPr>
        <p:grpSpPr>
          <a:xfrm rot="1415781">
            <a:off x="11045341" y="5664942"/>
            <a:ext cx="979340" cy="1040548"/>
            <a:chOff x="10883591" y="5571442"/>
            <a:chExt cx="979340" cy="1040548"/>
          </a:xfrm>
        </p:grpSpPr>
        <p:pic>
          <p:nvPicPr>
            <p:cNvPr id="8" name="Image 7">
              <a:extLst>
                <a:ext uri="{FF2B5EF4-FFF2-40B4-BE49-F238E27FC236}">
                  <a16:creationId xmlns:a16="http://schemas.microsoft.com/office/drawing/2014/main" id="{1D8E5EA5-DC2B-43BB-9FC4-7018375E4F9B}"/>
                </a:ext>
              </a:extLst>
            </p:cNvPr>
            <p:cNvPicPr>
              <a:picLocks noChangeAspect="1"/>
            </p:cNvPicPr>
            <p:nvPr/>
          </p:nvPicPr>
          <p:blipFill>
            <a:blip r:embed="rId4"/>
            <a:stretch>
              <a:fillRect/>
            </a:stretch>
          </p:blipFill>
          <p:spPr>
            <a:xfrm>
              <a:off x="10883591" y="5571442"/>
              <a:ext cx="979340" cy="1040548"/>
            </a:xfrm>
            <a:prstGeom prst="rect">
              <a:avLst/>
            </a:prstGeom>
          </p:spPr>
        </p:pic>
        <p:pic>
          <p:nvPicPr>
            <p:cNvPr id="9" name="Graphique 8" descr="Point d’interrogation">
              <a:extLst>
                <a:ext uri="{FF2B5EF4-FFF2-40B4-BE49-F238E27FC236}">
                  <a16:creationId xmlns:a16="http://schemas.microsoft.com/office/drawing/2014/main" id="{A53A3D2E-1133-4936-AB2A-A170A2CD5A7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005748" y="5727562"/>
              <a:ext cx="735026" cy="735026"/>
            </a:xfrm>
            <a:prstGeom prst="rect">
              <a:avLst/>
            </a:prstGeom>
          </p:spPr>
        </p:pic>
      </p:grpSp>
      <p:pic>
        <p:nvPicPr>
          <p:cNvPr id="10" name="Image 9">
            <a:extLst>
              <a:ext uri="{FF2B5EF4-FFF2-40B4-BE49-F238E27FC236}">
                <a16:creationId xmlns:a16="http://schemas.microsoft.com/office/drawing/2014/main" id="{B6D808CB-21EC-4F25-8171-9E589604D6A9}"/>
              </a:ext>
            </a:extLst>
          </p:cNvPr>
          <p:cNvPicPr>
            <a:picLocks noChangeAspect="1"/>
          </p:cNvPicPr>
          <p:nvPr/>
        </p:nvPicPr>
        <p:blipFill>
          <a:blip r:embed="rId7"/>
          <a:stretch>
            <a:fillRect/>
          </a:stretch>
        </p:blipFill>
        <p:spPr>
          <a:xfrm>
            <a:off x="2570480" y="4179056"/>
            <a:ext cx="1512526" cy="210278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21" grpId="0" build="p"/>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C59C232-81FE-4A59-AC71-E1FEC0168DAA}"/>
              </a:ext>
            </a:extLst>
          </p:cNvPr>
          <p:cNvSpPr>
            <a:spLocks noGrp="1"/>
          </p:cNvSpPr>
          <p:nvPr>
            <p:ph type="title"/>
          </p:nvPr>
        </p:nvSpPr>
        <p:spPr/>
        <p:txBody>
          <a:bodyPr/>
          <a:lstStyle/>
          <a:p>
            <a:r>
              <a:rPr lang="fr-FR" dirty="0"/>
              <a:t>Considérations pour les activités de groupe</a:t>
            </a:r>
          </a:p>
        </p:txBody>
      </p:sp>
      <p:sp>
        <p:nvSpPr>
          <p:cNvPr id="3" name="Espace réservé du contenu 2">
            <a:extLst>
              <a:ext uri="{FF2B5EF4-FFF2-40B4-BE49-F238E27FC236}">
                <a16:creationId xmlns:a16="http://schemas.microsoft.com/office/drawing/2014/main" id="{199EBDC2-96A7-467B-9FDF-F5D1159A0D6A}"/>
              </a:ext>
            </a:extLst>
          </p:cNvPr>
          <p:cNvSpPr>
            <a:spLocks noGrp="1"/>
          </p:cNvSpPr>
          <p:nvPr>
            <p:ph sz="half" idx="1"/>
          </p:nvPr>
        </p:nvSpPr>
        <p:spPr>
          <a:xfrm>
            <a:off x="210256" y="2067671"/>
            <a:ext cx="5181600" cy="4351338"/>
          </a:xfrm>
        </p:spPr>
        <p:txBody>
          <a:bodyPr/>
          <a:lstStyle/>
          <a:p>
            <a:r>
              <a:rPr lang="fr-FR" dirty="0"/>
              <a:t>Mobilité &amp; Sensibilisation </a:t>
            </a:r>
          </a:p>
          <a:p>
            <a:r>
              <a:rPr lang="fr-FR" dirty="0">
                <a:latin typeface="HelveticaNeue-Light-Identity-H"/>
              </a:rPr>
              <a:t>Matériaux récréatifs culturellement appropriés</a:t>
            </a:r>
          </a:p>
          <a:p>
            <a:r>
              <a:rPr lang="fr-FR" dirty="0">
                <a:latin typeface="HelveticaNeue-Light-Identity-H"/>
              </a:rPr>
              <a:t> </a:t>
            </a:r>
            <a:r>
              <a:rPr lang="fr-FR" dirty="0"/>
              <a:t>Programme des activités</a:t>
            </a:r>
            <a:endParaRPr lang="en-US" dirty="0"/>
          </a:p>
          <a:p>
            <a:r>
              <a:rPr lang="fr-FR" dirty="0">
                <a:latin typeface="HelveticaNeue-Light-Identity-H"/>
              </a:rPr>
              <a:t>Système de suivi et d’évaluation </a:t>
            </a:r>
          </a:p>
          <a:p>
            <a:r>
              <a:rPr lang="fr-FR" dirty="0">
                <a:latin typeface="HelveticaNeue-Light-Identity-H"/>
              </a:rPr>
              <a:t>Voies de référencement et cartographie des services</a:t>
            </a:r>
            <a:endParaRPr lang="fr-FR" dirty="0"/>
          </a:p>
        </p:txBody>
      </p:sp>
      <p:pic>
        <p:nvPicPr>
          <p:cNvPr id="12" name="Espace réservé du contenu 11">
            <a:extLst>
              <a:ext uri="{FF2B5EF4-FFF2-40B4-BE49-F238E27FC236}">
                <a16:creationId xmlns:a16="http://schemas.microsoft.com/office/drawing/2014/main" id="{60C5CF17-91D6-47A4-A16C-F61D51671A23}"/>
              </a:ext>
            </a:extLst>
          </p:cNvPr>
          <p:cNvPicPr>
            <a:picLocks noGrp="1" noChangeAspect="1"/>
          </p:cNvPicPr>
          <p:nvPr>
            <p:ph sz="half" idx="2"/>
          </p:nvPr>
        </p:nvPicPr>
        <p:blipFill>
          <a:blip r:embed="rId3"/>
          <a:stretch>
            <a:fillRect/>
          </a:stretch>
        </p:blipFill>
        <p:spPr>
          <a:xfrm>
            <a:off x="6521823" y="2609442"/>
            <a:ext cx="5181600" cy="3458416"/>
          </a:xfrm>
        </p:spPr>
      </p:pic>
      <p:pic>
        <p:nvPicPr>
          <p:cNvPr id="6" name="Image 5">
            <a:extLst>
              <a:ext uri="{FF2B5EF4-FFF2-40B4-BE49-F238E27FC236}">
                <a16:creationId xmlns:a16="http://schemas.microsoft.com/office/drawing/2014/main" id="{A34B80C9-A4D3-473E-9E17-1981333E6EA8}"/>
              </a:ext>
            </a:extLst>
          </p:cNvPr>
          <p:cNvPicPr>
            <a:picLocks noChangeAspect="1"/>
          </p:cNvPicPr>
          <p:nvPr/>
        </p:nvPicPr>
        <p:blipFill>
          <a:blip r:embed="rId4"/>
          <a:stretch>
            <a:fillRect/>
          </a:stretch>
        </p:blipFill>
        <p:spPr>
          <a:xfrm>
            <a:off x="210256" y="5870458"/>
            <a:ext cx="748397" cy="840665"/>
          </a:xfrm>
          <a:prstGeom prst="rect">
            <a:avLst/>
          </a:prstGeom>
        </p:spPr>
      </p:pic>
      <p:pic>
        <p:nvPicPr>
          <p:cNvPr id="8" name="Image 7">
            <a:extLst>
              <a:ext uri="{FF2B5EF4-FFF2-40B4-BE49-F238E27FC236}">
                <a16:creationId xmlns:a16="http://schemas.microsoft.com/office/drawing/2014/main" id="{64B9BDA1-7B59-4D72-85D9-9E3B522001B6}"/>
              </a:ext>
            </a:extLst>
          </p:cNvPr>
          <p:cNvPicPr>
            <a:picLocks noChangeAspect="1"/>
          </p:cNvPicPr>
          <p:nvPr/>
        </p:nvPicPr>
        <p:blipFill>
          <a:blip r:embed="rId5"/>
          <a:stretch>
            <a:fillRect/>
          </a:stretch>
        </p:blipFill>
        <p:spPr>
          <a:xfrm>
            <a:off x="5058912" y="4243340"/>
            <a:ext cx="915253" cy="1627118"/>
          </a:xfrm>
          <a:prstGeom prst="rect">
            <a:avLst/>
          </a:prstGeom>
        </p:spPr>
      </p:pic>
      <p:pic>
        <p:nvPicPr>
          <p:cNvPr id="10" name="Image 9">
            <a:extLst>
              <a:ext uri="{FF2B5EF4-FFF2-40B4-BE49-F238E27FC236}">
                <a16:creationId xmlns:a16="http://schemas.microsoft.com/office/drawing/2014/main" id="{FB5CA05C-3580-4E05-96EB-7399BF67FFBD}"/>
              </a:ext>
            </a:extLst>
          </p:cNvPr>
          <p:cNvPicPr>
            <a:picLocks noChangeAspect="1"/>
          </p:cNvPicPr>
          <p:nvPr/>
        </p:nvPicPr>
        <p:blipFill>
          <a:blip r:embed="rId6"/>
          <a:stretch>
            <a:fillRect/>
          </a:stretch>
        </p:blipFill>
        <p:spPr>
          <a:xfrm>
            <a:off x="5058912" y="1905840"/>
            <a:ext cx="865144" cy="797730"/>
          </a:xfrm>
          <a:prstGeom prst="rect">
            <a:avLst/>
          </a:prstGeom>
        </p:spPr>
      </p:pic>
    </p:spTree>
    <p:extLst>
      <p:ext uri="{BB962C8B-B14F-4D97-AF65-F5344CB8AC3E}">
        <p14:creationId xmlns:p14="http://schemas.microsoft.com/office/powerpoint/2010/main" val="2025699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a:lstStyle/>
          <a:p>
            <a:r>
              <a:rPr lang="en-GB" dirty="0" err="1"/>
              <a:t>Exemples</a:t>
            </a:r>
            <a:r>
              <a:rPr lang="en-GB" dirty="0"/>
              <a:t> de la </a:t>
            </a:r>
            <a:r>
              <a:rPr lang="en-GB" dirty="0" err="1"/>
              <a:t>Régi</a:t>
            </a:r>
            <a:r>
              <a:rPr lang="es-ES" dirty="0"/>
              <a:t>o</a:t>
            </a:r>
            <a:r>
              <a:rPr lang="en-GB" dirty="0"/>
              <a:t>n</a:t>
            </a:r>
          </a:p>
        </p:txBody>
      </p:sp>
      <p:sp>
        <p:nvSpPr>
          <p:cNvPr id="8" name="TextBox 7">
            <a:extLst>
              <a:ext uri="{FF2B5EF4-FFF2-40B4-BE49-F238E27FC236}">
                <a16:creationId xmlns:a16="http://schemas.microsoft.com/office/drawing/2014/main" id="{91A1A334-6B7B-4644-A374-008FFE228989}"/>
              </a:ext>
            </a:extLst>
          </p:cNvPr>
          <p:cNvSpPr txBox="1"/>
          <p:nvPr/>
        </p:nvSpPr>
        <p:spPr>
          <a:xfrm>
            <a:off x="678402" y="3709169"/>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pic>
        <p:nvPicPr>
          <p:cNvPr id="6" name="Image 5">
            <a:extLst>
              <a:ext uri="{FF2B5EF4-FFF2-40B4-BE49-F238E27FC236}">
                <a16:creationId xmlns:a16="http://schemas.microsoft.com/office/drawing/2014/main" id="{DF4E8611-0B5B-47D3-A7FD-F34FB7B7487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4997080" y="1586781"/>
            <a:ext cx="1897565" cy="2026068"/>
          </a:xfrm>
          <a:prstGeom prst="rect">
            <a:avLst/>
          </a:prstGeom>
        </p:spPr>
      </p:pic>
      <p:pic>
        <p:nvPicPr>
          <p:cNvPr id="9" name="Image 8">
            <a:extLst>
              <a:ext uri="{FF2B5EF4-FFF2-40B4-BE49-F238E27FC236}">
                <a16:creationId xmlns:a16="http://schemas.microsoft.com/office/drawing/2014/main" id="{6B9B39F7-03EE-4985-8C9C-F0EDC3474848}"/>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20000"/>
                    </a14:imgEffect>
                  </a14:imgLayer>
                </a14:imgProps>
              </a:ext>
            </a:extLst>
          </a:blip>
          <a:stretch>
            <a:fillRect/>
          </a:stretch>
        </p:blipFill>
        <p:spPr>
          <a:xfrm>
            <a:off x="9586403" y="1044755"/>
            <a:ext cx="1456316" cy="2451640"/>
          </a:xfrm>
          <a:prstGeom prst="rect">
            <a:avLst/>
          </a:prstGeom>
        </p:spPr>
      </p:pic>
      <p:pic>
        <p:nvPicPr>
          <p:cNvPr id="11" name="Image 10">
            <a:extLst>
              <a:ext uri="{FF2B5EF4-FFF2-40B4-BE49-F238E27FC236}">
                <a16:creationId xmlns:a16="http://schemas.microsoft.com/office/drawing/2014/main" id="{18C8B574-A740-4181-A49F-F98C13432B45}"/>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Lst>
          </a:blip>
          <a:stretch>
            <a:fillRect/>
          </a:stretch>
        </p:blipFill>
        <p:spPr>
          <a:xfrm>
            <a:off x="798880" y="1633672"/>
            <a:ext cx="2572127" cy="1702528"/>
          </a:xfrm>
          <a:prstGeom prst="rect">
            <a:avLst/>
          </a:prstGeom>
        </p:spPr>
      </p:pic>
      <p:sp>
        <p:nvSpPr>
          <p:cNvPr id="10" name="TextBox 7">
            <a:extLst>
              <a:ext uri="{FF2B5EF4-FFF2-40B4-BE49-F238E27FC236}">
                <a16:creationId xmlns:a16="http://schemas.microsoft.com/office/drawing/2014/main" id="{A2247DD4-E35B-45CF-9E8C-41A766DC29E4}"/>
              </a:ext>
            </a:extLst>
          </p:cNvPr>
          <p:cNvSpPr txBox="1"/>
          <p:nvPr/>
        </p:nvSpPr>
        <p:spPr>
          <a:xfrm>
            <a:off x="4536995" y="3812670"/>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
        <p:nvSpPr>
          <p:cNvPr id="12" name="TextBox 7">
            <a:extLst>
              <a:ext uri="{FF2B5EF4-FFF2-40B4-BE49-F238E27FC236}">
                <a16:creationId xmlns:a16="http://schemas.microsoft.com/office/drawing/2014/main" id="{269797CA-D2BB-4A54-8D61-5C98D74A2A0F}"/>
              </a:ext>
            </a:extLst>
          </p:cNvPr>
          <p:cNvSpPr txBox="1"/>
          <p:nvPr/>
        </p:nvSpPr>
        <p:spPr>
          <a:xfrm>
            <a:off x="8644470" y="3812670"/>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Tree>
    <p:extLst>
      <p:ext uri="{BB962C8B-B14F-4D97-AF65-F5344CB8AC3E}">
        <p14:creationId xmlns:p14="http://schemas.microsoft.com/office/powerpoint/2010/main" val="4302871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fr-FR" sz="4100" dirty="0"/>
              <a:t>Vous avez besoin de plus </a:t>
            </a:r>
            <a:r>
              <a:rPr lang="fr-FR" sz="4100"/>
              <a:t>que </a:t>
            </a:r>
            <a:br>
              <a:rPr lang="fr-FR" sz="4100"/>
            </a:br>
            <a:r>
              <a:rPr lang="fr-FR" sz="4100"/>
              <a:t>la version papier?</a:t>
            </a:r>
            <a:endParaRPr sz="4100" dirty="0"/>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endParaRPr lang="en-GB" sz="2400" dirty="0"/>
          </a:p>
          <a:p>
            <a:pPr marL="0" lvl="0" indent="0">
              <a:spcAft>
                <a:spcPts val="1200"/>
              </a:spcAft>
              <a:buSzPts val="2800"/>
              <a:buNone/>
            </a:pPr>
            <a:r>
              <a:rPr lang="en-GB" sz="2400" dirty="0"/>
              <a:t>Sur le site de </a:t>
            </a:r>
            <a:r>
              <a:rPr lang="en-GB" sz="2400" dirty="0" err="1"/>
              <a:t>l’Alliance</a:t>
            </a:r>
            <a:r>
              <a:rPr lang="en-GB" sz="2400" dirty="0"/>
              <a:t> </a:t>
            </a:r>
          </a:p>
          <a:p>
            <a:pPr marL="985838" lvl="1" indent="-312738">
              <a:buFont typeface="Wingdings" pitchFamily="2" charset="2"/>
              <a:buChar char="Ø"/>
            </a:pPr>
            <a:r>
              <a:rPr lang="en-GB" sz="1600" dirty="0"/>
              <a:t>Version PDF</a:t>
            </a:r>
          </a:p>
          <a:p>
            <a:pPr marL="985838" lvl="1" indent="-312738">
              <a:buFont typeface="Wingdings" pitchFamily="2" charset="2"/>
              <a:buChar char="Ø"/>
            </a:pPr>
            <a:r>
              <a:rPr lang="fr-FR" sz="1600" dirty="0"/>
              <a:t>Briefing &amp; Pack de mise en œuvre</a:t>
            </a:r>
            <a:endParaRPr lang="en-GB" sz="1600" dirty="0"/>
          </a:p>
          <a:p>
            <a:pPr marL="985838" lvl="1" indent="-312738">
              <a:buFont typeface="Wingdings" pitchFamily="2" charset="2"/>
              <a:buChar char="Ø"/>
            </a:pPr>
            <a:r>
              <a:rPr lang="en-GB" sz="1600" dirty="0"/>
              <a:t>Résumé de 25 pages</a:t>
            </a:r>
          </a:p>
          <a:p>
            <a:pPr marL="985838" lvl="1" indent="-312738">
              <a:buFont typeface="Wingdings" pitchFamily="2" charset="2"/>
              <a:buChar char="Ø"/>
            </a:pPr>
            <a:r>
              <a:rPr lang="en-GB" sz="1600" dirty="0" err="1"/>
              <a:t>Cours</a:t>
            </a:r>
            <a:r>
              <a:rPr lang="en-GB" sz="1600" dirty="0"/>
              <a:t> </a:t>
            </a:r>
            <a:r>
              <a:rPr lang="en-GB" sz="1600" dirty="0" err="1"/>
              <a:t>en</a:t>
            </a:r>
            <a:r>
              <a:rPr lang="en-GB" sz="1600" dirty="0"/>
              <a:t> </a:t>
            </a:r>
            <a:r>
              <a:rPr lang="en-GB" sz="1600" dirty="0" err="1"/>
              <a:t>ligne</a:t>
            </a:r>
            <a:endParaRPr lang="en-GB" sz="1600" dirty="0"/>
          </a:p>
          <a:p>
            <a:pPr marL="985838" lvl="1" indent="-312738">
              <a:buFont typeface="Wingdings" pitchFamily="2" charset="2"/>
              <a:buChar char="Ø"/>
            </a:pPr>
            <a:r>
              <a:rPr lang="en-GB" sz="1600" dirty="0"/>
              <a:t>YouTube videos</a:t>
            </a:r>
          </a:p>
          <a:p>
            <a:pPr marL="985838" lvl="1" indent="-312738">
              <a:buFont typeface="Wingdings" pitchFamily="2" charset="2"/>
              <a:buChar char="Ø"/>
            </a:pPr>
            <a:r>
              <a:rPr lang="fr-FR" sz="1600" dirty="0"/>
              <a:t>Une galerie de standards illustrés</a:t>
            </a:r>
            <a:endParaRPr lang="en-GB" sz="1600" dirty="0"/>
          </a:p>
          <a:p>
            <a:pPr marL="9525" lvl="1" indent="0">
              <a:spcBef>
                <a:spcPts val="1200"/>
              </a:spcBef>
              <a:buNone/>
              <a:tabLst>
                <a:tab pos="703263" algn="l"/>
              </a:tabLst>
            </a:pPr>
            <a:r>
              <a:rPr lang="en-GB" sz="2000" dirty="0">
                <a:solidFill>
                  <a:srgbClr val="00B0F0"/>
                </a:solidFill>
              </a:rPr>
              <a:t>	👉</a:t>
            </a:r>
            <a:r>
              <a:rPr lang="en-GB" sz="1600" dirty="0">
                <a:solidFill>
                  <a:srgbClr val="00B0F0"/>
                </a:solidFill>
              </a:rPr>
              <a:t>  </a:t>
            </a:r>
            <a:r>
              <a:rPr lang="en-GB" sz="1600" dirty="0">
                <a:solidFill>
                  <a:srgbClr val="00B0F0"/>
                </a:solidFill>
                <a:hlinkClick r:id="rId3"/>
              </a:rPr>
              <a:t>www.AllianceCPHA.org</a:t>
            </a:r>
            <a:endParaRPr lang="en-GB" sz="1600" dirty="0">
              <a:solidFill>
                <a:srgbClr val="00B0F0"/>
              </a:solidFill>
            </a:endParaRPr>
          </a:p>
          <a:p>
            <a:pPr marL="9525" lvl="1" indent="0">
              <a:spcBef>
                <a:spcPts val="1200"/>
              </a:spcBef>
              <a:buNone/>
              <a:tabLst>
                <a:tab pos="703263" algn="l"/>
              </a:tabLst>
            </a:pPr>
            <a:r>
              <a:rPr lang="fr-FR" sz="2400" dirty="0"/>
              <a:t>Sur le site du</a:t>
            </a:r>
            <a:r>
              <a:rPr lang="en-GB" sz="2400" dirty="0"/>
              <a:t> </a:t>
            </a:r>
            <a:r>
              <a:rPr lang="en-GB" sz="2400" dirty="0" err="1"/>
              <a:t>Partenariat</a:t>
            </a:r>
            <a:r>
              <a:rPr lang="en-GB" sz="2400" dirty="0"/>
              <a:t> pour les </a:t>
            </a:r>
            <a:r>
              <a:rPr lang="en-GB" sz="2400"/>
              <a:t>normes</a:t>
            </a:r>
            <a:r>
              <a:rPr lang="en-GB" sz="2400" dirty="0"/>
              <a:t> </a:t>
            </a:r>
            <a:r>
              <a:rPr lang="en-GB" sz="2400" dirty="0" err="1"/>
              <a:t>humanitaires</a:t>
            </a:r>
            <a:endParaRPr lang="en-GB" sz="2400" dirty="0"/>
          </a:p>
          <a:p>
            <a:pPr marL="295275" lvl="1" indent="-285750">
              <a:spcBef>
                <a:spcPts val="1200"/>
              </a:spcBef>
              <a:tabLst>
                <a:tab pos="703263" algn="l"/>
              </a:tabLst>
            </a:pPr>
            <a:r>
              <a:rPr lang="en-GB" sz="1600" dirty="0"/>
              <a:t>HSP Applications pour telephones et </a:t>
            </a:r>
            <a:r>
              <a:rPr lang="en-GB" sz="1600" dirty="0" err="1"/>
              <a:t>tablettes</a:t>
            </a:r>
            <a:endParaRPr lang="en-GB" sz="1600" dirty="0"/>
          </a:p>
          <a:p>
            <a:pPr marL="0" indent="0">
              <a:spcBef>
                <a:spcPts val="1200"/>
              </a:spcBef>
              <a:buSzPts val="2800"/>
              <a:buNone/>
              <a:tabLst>
                <a:tab pos="663575" algn="l"/>
              </a:tabLst>
            </a:pPr>
            <a:r>
              <a:rPr lang="en-GB" sz="1600" dirty="0">
                <a:solidFill>
                  <a:srgbClr val="00B0F0"/>
                </a:solidFill>
              </a:rPr>
              <a:t>	</a:t>
            </a:r>
            <a:r>
              <a:rPr lang="en-GB" sz="2000" dirty="0">
                <a:solidFill>
                  <a:srgbClr val="00B0F0"/>
                </a:solidFill>
              </a:rPr>
              <a:t>👉</a:t>
            </a:r>
            <a:r>
              <a:rPr lang="en-GB" sz="16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8" name="Image 6">
            <a:extLst>
              <a:ext uri="{FF2B5EF4-FFF2-40B4-BE49-F238E27FC236}">
                <a16:creationId xmlns:a16="http://schemas.microsoft.com/office/drawing/2014/main" id="{1C868B68-BBF2-169C-E237-1C0286216D35}"/>
              </a:ext>
            </a:extLst>
          </p:cNvPr>
          <p:cNvPicPr>
            <a:picLocks noChangeAspect="1"/>
          </p:cNvPicPr>
          <p:nvPr/>
        </p:nvPicPr>
        <p:blipFill>
          <a:blip r:embed="rId5"/>
          <a:stretch>
            <a:fillRect/>
          </a:stretch>
        </p:blipFill>
        <p:spPr>
          <a:xfrm rot="822444">
            <a:off x="6375187" y="1261421"/>
            <a:ext cx="1705541" cy="2371118"/>
          </a:xfrm>
          <a:prstGeom prst="rect">
            <a:avLst/>
          </a:prstGeom>
        </p:spPr>
      </p:pic>
      <p:pic>
        <p:nvPicPr>
          <p:cNvPr id="2" name="Google Shape;206;g145e159448a_0_0">
            <a:extLst>
              <a:ext uri="{FF2B5EF4-FFF2-40B4-BE49-F238E27FC236}">
                <a16:creationId xmlns:a16="http://schemas.microsoft.com/office/drawing/2014/main" id="{82D02E59-E657-7F31-AA4A-BADC629569CC}"/>
              </a:ext>
            </a:extLst>
          </p:cNvPr>
          <p:cNvPicPr preferRelativeResize="0"/>
          <p:nvPr/>
        </p:nvPicPr>
        <p:blipFill>
          <a:blip r:embed="rId6">
            <a:alphaModFix/>
          </a:blip>
          <a:stretch>
            <a:fillRect/>
          </a:stretch>
        </p:blipFill>
        <p:spPr>
          <a:xfrm>
            <a:off x="9296325" y="2933500"/>
            <a:ext cx="3279798" cy="2370526"/>
          </a:xfrm>
          <a:prstGeom prst="rect">
            <a:avLst/>
          </a:prstGeom>
          <a:noFill/>
          <a:ln>
            <a:noFill/>
          </a:ln>
        </p:spPr>
      </p:pic>
    </p:spTree>
    <p:extLst>
      <p:ext uri="{BB962C8B-B14F-4D97-AF65-F5344CB8AC3E}">
        <p14:creationId xmlns:p14="http://schemas.microsoft.com/office/powerpoint/2010/main" val="3417491243"/>
      </p:ext>
    </p:extLst>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1185</TotalTime>
  <Words>3308</Words>
  <Application>Microsoft Office PowerPoint</Application>
  <PresentationFormat>Widescreen</PresentationFormat>
  <Paragraphs>180</Paragraphs>
  <Slides>8</Slides>
  <Notes>8</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8</vt:i4>
      </vt:variant>
    </vt:vector>
  </HeadingPairs>
  <TitlesOfParts>
    <vt:vector size="19" baseType="lpstr">
      <vt:lpstr>Ink Free</vt:lpstr>
      <vt:lpstr>Arial</vt:lpstr>
      <vt:lpstr>Helvetica Neue</vt:lpstr>
      <vt:lpstr>Symbol</vt:lpstr>
      <vt:lpstr>HelveticaNeue-Roman-Identity-H</vt:lpstr>
      <vt:lpstr>Calibri</vt:lpstr>
      <vt:lpstr>CMSY9</vt:lpstr>
      <vt:lpstr>HelveticaNeue-Light-Identity-H</vt:lpstr>
      <vt:lpstr>Wingdings</vt:lpstr>
      <vt:lpstr>Times New Roman</vt:lpstr>
      <vt:lpstr>Office Theme</vt:lpstr>
      <vt:lpstr>Standards Minimums pour la Protection de l’Enfance dans l’Action Humanitaire. - SMPE -</vt:lpstr>
      <vt:lpstr>But des Standards </vt:lpstr>
      <vt:lpstr>PowerPoint Presentation</vt:lpstr>
      <vt:lpstr>Intro générale au Standard 15</vt:lpstr>
      <vt:lpstr>PowerPoint Presentation</vt:lpstr>
      <vt:lpstr>Considérations pour les activités de groupe</vt:lpstr>
      <vt:lpstr>Exemples de la Région</vt:lpstr>
      <vt:lpstr>Vous avez besoin de plus que  la version papier?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Joanna Wedge</cp:lastModifiedBy>
  <cp:revision>170</cp:revision>
  <dcterms:created xsi:type="dcterms:W3CDTF">2017-12-20T18:51:03Z</dcterms:created>
  <dcterms:modified xsi:type="dcterms:W3CDTF">2022-12-06T05:59:59Z</dcterms:modified>
</cp:coreProperties>
</file>