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9"/>
  </p:notesMasterIdLst>
  <p:sldIdLst>
    <p:sldId id="285" r:id="rId2"/>
    <p:sldId id="292" r:id="rId3"/>
    <p:sldId id="293" r:id="rId4"/>
    <p:sldId id="259" r:id="rId5"/>
    <p:sldId id="260" r:id="rId6"/>
    <p:sldId id="294" r:id="rId7"/>
    <p:sldId id="295"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gqmjxP8NwTw+R6J2ajSY0ZSfkl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2041" autoAdjust="0"/>
  </p:normalViewPr>
  <p:slideViewPr>
    <p:cSldViewPr snapToGrid="0">
      <p:cViewPr varScale="1">
        <p:scale>
          <a:sx n="99" d="100"/>
          <a:sy n="99" d="100"/>
        </p:scale>
        <p:origin x="1504" y="1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meukd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2p2csry"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16</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و7</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16: تقوية البيئات العائلية وبيئات تقديم الرعاية</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3 من المعايير المتعلقة </a:t>
            </a:r>
            <a:r>
              <a:rPr lang="ar-LB"/>
              <a:t>بتطوير استراتيجيات </a:t>
            </a:r>
            <a:r>
              <a:rPr lang="ar-LB" dirty="0"/>
              <a:t>ونُهُج وتدخلات ملائمة للوقاية من والاستجابة لمخاطر حماية الطفل </a:t>
            </a:r>
            <a:r>
              <a:rPr lang="ar-SA" sz="1200" dirty="0">
                <a:effectLst/>
                <a:ea typeface="Calibri" panose="020F0502020204030204" pitchFamily="34" charset="0"/>
                <a:cs typeface="Simplified Arabic" panose="02020603050405020304" pitchFamily="18" charset="-78"/>
              </a:rPr>
              <a:t>المُبيَّنة في </a:t>
            </a:r>
            <a:r>
              <a:rPr lang="ar-SA" sz="1200" u="sng" dirty="0">
                <a:solidFill>
                  <a:srgbClr val="0563C1"/>
                </a:solidFill>
                <a:effectLst/>
                <a:ea typeface="Calibri" panose="020F0502020204030204" pitchFamily="34" charset="0"/>
                <a:cs typeface="Simplified Arabic" panose="02020603050405020304" pitchFamily="18" charset="-78"/>
                <a:hlinkClick r:id="rId3"/>
              </a:rPr>
              <a:t>الركيزة 2</a:t>
            </a:r>
            <a:r>
              <a:rPr lang="ar-LB" dirty="0"/>
              <a:t>. </a:t>
            </a:r>
            <a:r>
              <a:rPr lang="ar-SA" sz="1200" dirty="0">
                <a:effectLst/>
                <a:ea typeface="Calibri" panose="020F0502020204030204" pitchFamily="34" charset="0"/>
                <a:cs typeface="Simplified Arabic" panose="02020603050405020304" pitchFamily="18" charset="-78"/>
              </a:rPr>
              <a:t>وتمّ إعداد الركيزة 3 لتعكس التفكير الموجود في النموذج الاجتماعي الإيكولوجي، وهي تتوافق، عندما يكون ذلك ملائمًا، مع استراتيجيات</a:t>
            </a:r>
            <a:r>
              <a:rPr lang="ar-LB" sz="1200" dirty="0">
                <a:effectLst/>
                <a:ea typeface="Calibri" panose="020F0502020204030204" pitchFamily="34" charset="0"/>
                <a:cs typeface="Simplified Arabic" panose="02020603050405020304" pitchFamily="18" charset="-78"/>
              </a:rPr>
              <a:t> إنسباير، وتبني على </a:t>
            </a:r>
            <a:r>
              <a:rPr lang="ar-SA" sz="1200" dirty="0">
                <a:effectLst/>
                <a:ea typeface="Calibri" panose="020F0502020204030204" pitchFamily="34" charset="0"/>
                <a:cs typeface="Simplified Arabic" panose="02020603050405020304" pitchFamily="18" charset="-78"/>
              </a:rPr>
              <a:t>استراتيجيات</a:t>
            </a:r>
            <a:r>
              <a:rPr lang="ar-LB" sz="1200" dirty="0">
                <a:effectLst/>
                <a:ea typeface="Calibri" panose="020F0502020204030204" pitchFamily="34" charset="0"/>
                <a:cs typeface="Simplified Arabic" panose="02020603050405020304" pitchFamily="18" charset="-78"/>
              </a:rPr>
              <a:t>هما</a:t>
            </a:r>
            <a:r>
              <a:rPr lang="ar-SA"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ال</a:t>
            </a:r>
            <a:r>
              <a:rPr lang="ar-SA" sz="1200" dirty="0">
                <a:effectLst/>
                <a:ea typeface="Calibri" panose="020F0502020204030204" pitchFamily="34" charset="0"/>
                <a:cs typeface="Simplified Arabic" panose="02020603050405020304" pitchFamily="18" charset="-78"/>
              </a:rPr>
              <a:t>قائمة على الأدلّة لمنع العنف ضدّ الأطفال </a:t>
            </a:r>
            <a:r>
              <a:rPr lang="ar-LB" sz="1200" dirty="0">
                <a:effectLst/>
                <a:ea typeface="Calibri" panose="020F0502020204030204" pitchFamily="34" charset="0"/>
                <a:cs typeface="Simplified Arabic" panose="02020603050405020304" pitchFamily="18" charset="-78"/>
              </a:rPr>
              <a:t>. ولهذا السبب، نجد الرمز في الزاوية. </a:t>
            </a:r>
            <a:r>
              <a:rPr lang="ar-SA" sz="1200" dirty="0">
                <a:effectLst/>
                <a:ea typeface="Calibri" panose="020F0502020204030204" pitchFamily="34" charset="0"/>
                <a:cs typeface="Simplified Arabic" panose="02020603050405020304" pitchFamily="18" charset="-78"/>
              </a:rPr>
              <a:t>وتعتمد حزمة</a:t>
            </a:r>
            <a:r>
              <a:rPr lang="ar-LB" sz="1200" dirty="0">
                <a:effectLst/>
                <a:ea typeface="Calibri" panose="020F0502020204030204" pitchFamily="34" charset="0"/>
                <a:cs typeface="Simplified Arabic" panose="02020603050405020304" pitchFamily="18" charset="-78"/>
              </a:rPr>
              <a:t> إنسباير</a:t>
            </a:r>
            <a:r>
              <a:rPr lang="ar-SA" sz="1200" dirty="0">
                <a:effectLst/>
                <a:ea typeface="Calibri" panose="020F0502020204030204" pitchFamily="34" charset="0"/>
                <a:cs typeface="Simplified Arabic" panose="02020603050405020304" pitchFamily="18" charset="-78"/>
              </a:rPr>
              <a:t> غاية مشابهة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استراتيجيات قائمة على الأدلّة لمنع العنف ضدّ الأطفال</a:t>
            </a:r>
            <a:r>
              <a:rPr lang="ar-LB" sz="1200" dirty="0">
                <a:effectLst/>
                <a:ea typeface="Calibri" panose="020F0502020204030204" pitchFamily="34" charset="0"/>
                <a:cs typeface="Simplified Arabic" panose="02020603050405020304" pitchFamily="18" charset="-78"/>
              </a:rPr>
              <a:t>. يمكن إيجاد المزيد من المعلومات عن استراتيجيات إنسباير على الرابط التالي: </a:t>
            </a:r>
            <a:r>
              <a:rPr lang="en-US" sz="1200" dirty="0"/>
              <a:t>http://inspire-strategies.org/</a:t>
            </a:r>
          </a:p>
          <a:p>
            <a:pPr marL="171450" marR="0" lvl="0" indent="-95250" algn="l" rtl="0">
              <a:lnSpc>
                <a:spcPct val="100000"/>
              </a:lnSpc>
              <a:spcBef>
                <a:spcPts val="0"/>
              </a:spcBef>
              <a:spcAft>
                <a:spcPts val="0"/>
              </a:spcAft>
              <a:buClr>
                <a:schemeClr val="dk1"/>
              </a:buClr>
              <a:buSzPts val="1200"/>
              <a:buFont typeface="Arial"/>
              <a:buNone/>
            </a:pPr>
            <a:endParaRPr dirty="0"/>
          </a:p>
          <a:p>
            <a:pPr marL="457200" lvl="0" indent="-228600" algn="r" rtl="1">
              <a:lnSpc>
                <a:spcPct val="100000"/>
              </a:lnSpc>
              <a:spcBef>
                <a:spcPts val="0"/>
              </a:spcBef>
              <a:spcAft>
                <a:spcPts val="0"/>
              </a:spcAft>
              <a:buSzPts val="1400"/>
              <a:buFont typeface="Arial"/>
              <a:buChar char="•"/>
            </a:pPr>
            <a:r>
              <a:rPr lang="ar-LB" dirty="0"/>
              <a:t>التعريف: </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بيئة تقديم الرعاية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هي الترتيب الحياتي الجسدي والبشري الفريد والمباشر للطفل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ويشمل تقديم الرعاية الترتيبات الرسمية والقانونية، وكذلك الترتيبات غير الرسمية التي لا يتحمّل فيها مقدّم الرعاية مسؤوليةً قانونية</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بيئات الراعية والحامية؛ </a:t>
            </a:r>
            <a:r>
              <a:rPr lang="ar-SY"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مقدّمو الرعاية المستجيبون والداعمون؛ والعلاقات السليمة بين مقدّمي الرعاية </a:t>
            </a:r>
            <a:r>
              <a:rPr lang="ar-LB" sz="1800" dirty="0">
                <a:solidFill>
                  <a:srgbClr val="000000"/>
                </a:solidFill>
                <a:effectLst/>
                <a:ea typeface="Calibri" panose="020F0502020204030204" pitchFamily="34" charset="0"/>
                <a:cs typeface="Simplified Arabic" panose="02020603050405020304" pitchFamily="18" charset="-78"/>
              </a:rPr>
              <a:t>والأطفال تشكل عوامل حماية مهمة جدًا في بناء المرونة ومنح الأطفال القدرة على الازدهار والنمو في بيئات صعبة. </a:t>
            </a:r>
            <a:endParaRPr lang="ar-LB" dirty="0"/>
          </a:p>
          <a:p>
            <a:pPr marL="0" marR="0" lvl="0" indent="0" algn="l" rtl="0">
              <a:lnSpc>
                <a:spcPct val="100000"/>
              </a:lnSpc>
              <a:spcBef>
                <a:spcPts val="0"/>
              </a:spcBef>
              <a:spcAft>
                <a:spcPts val="0"/>
              </a:spcAft>
              <a:buClr>
                <a:schemeClr val="dk1"/>
              </a:buClr>
              <a:buSzPts val="1200"/>
              <a:buFont typeface="Calibri"/>
              <a:buNone/>
            </a:pPr>
            <a:endParaRPr dirty="0"/>
          </a:p>
          <a:p>
            <a:pPr marL="171450" lvl="0" indent="-171450" algn="r" rtl="1">
              <a:lnSpc>
                <a:spcPct val="100000"/>
              </a:lnSpc>
              <a:spcBef>
                <a:spcPts val="0"/>
              </a:spcBef>
              <a:spcAft>
                <a:spcPts val="0"/>
              </a:spcAft>
              <a:buSzPts val="1400"/>
              <a:buFont typeface="Arial"/>
              <a:buChar char="•"/>
            </a:pPr>
            <a:r>
              <a:rPr lang="ar-LB" dirty="0"/>
              <a:t>المعيار بكامله هو عبارة عن عمل أساسي في الوقاية والاستجابة بما أن التركيز يكون على الدعم الشامل للعائلات من أجل تحسين الرعاية التي تقدمها للأطفال.  </a:t>
            </a:r>
          </a:p>
          <a:p>
            <a:pPr marL="171450" lvl="0" indent="-171450" algn="r" rtl="1">
              <a:lnSpc>
                <a:spcPct val="100000"/>
              </a:lnSpc>
              <a:spcBef>
                <a:spcPts val="0"/>
              </a:spcBef>
              <a:spcAft>
                <a:spcPts val="0"/>
              </a:spcAft>
              <a:buSzPts val="1400"/>
              <a:buFont typeface="Arial"/>
              <a:buChar char="•"/>
            </a:pPr>
            <a:r>
              <a:rPr lang="ar-LB" dirty="0"/>
              <a:t>يركز المعيار على أهمية تكييف النُهُج القائمة على الأدلة وفقًا للسياق، مثل النُهُج الموجودة في إنسباير. ويرتبط هذا المعيار باستراتيجيتَي إنسباير حول دعم الوالدَين ومقدمي الرعاية + تعزيز الدخل والاقتصاد</a:t>
            </a:r>
          </a:p>
          <a:p>
            <a:pPr marL="0" marR="0" lvl="0" indent="0" algn="l" rtl="0">
              <a:lnSpc>
                <a:spcPct val="100000"/>
              </a:lnSpc>
              <a:spcBef>
                <a:spcPts val="0"/>
              </a:spcBef>
              <a:spcAft>
                <a:spcPts val="0"/>
              </a:spcAft>
              <a:buClr>
                <a:schemeClr val="dk1"/>
              </a:buClr>
              <a:buSzPts val="1200"/>
              <a:buFont typeface="Arial"/>
              <a:buNone/>
            </a:pPr>
            <a:endParaRPr lang="en-US" dirty="0">
              <a:latin typeface="Arial"/>
              <a:ea typeface="Arial"/>
              <a:cs typeface="Arial"/>
              <a:sym typeface="Arial"/>
            </a:endParaRPr>
          </a:p>
          <a:p>
            <a:pPr marL="0" marR="0" indent="0" algn="just" rtl="1">
              <a:lnSpc>
                <a:spcPct val="106000"/>
              </a:lnSpc>
              <a:spcBef>
                <a:spcPts val="0"/>
              </a:spcBef>
              <a:spcAft>
                <a:spcPts val="800"/>
              </a:spcAft>
              <a:buFont typeface="Arial" panose="020B0604020202020204" pitchFamily="34" charset="0"/>
              <a:buNone/>
            </a:pPr>
            <a:r>
              <a:rPr lang="ar-LB" sz="1200" b="1" dirty="0">
                <a:solidFill>
                  <a:srgbClr val="000000"/>
                </a:solidFill>
                <a:effectLst/>
                <a:ea typeface="Calibri" panose="020F0502020204030204" pitchFamily="34" charset="0"/>
                <a:cs typeface="Simplified Arabic" panose="02020603050405020304" pitchFamily="18" charset="-78"/>
              </a:rPr>
              <a:t>إطلاق المناقشة: </a:t>
            </a:r>
            <a:r>
              <a:rPr lang="ar-LB" sz="1200" b="0" dirty="0">
                <a:solidFill>
                  <a:srgbClr val="000000"/>
                </a:solidFill>
                <a:effectLst/>
                <a:ea typeface="Calibri" panose="020F0502020204030204" pitchFamily="34" charset="0"/>
                <a:cs typeface="Simplified Arabic" panose="02020603050405020304" pitchFamily="18" charset="-78"/>
              </a:rPr>
              <a:t>مَن هو </a:t>
            </a:r>
            <a:r>
              <a:rPr lang="ar-SA" sz="1800" dirty="0">
                <a:effectLst/>
                <a:ea typeface="Calibri" panose="020F0502020204030204" pitchFamily="34" charset="0"/>
                <a:cs typeface="Simplified Arabic" panose="02020603050405020304" pitchFamily="18" charset="-78"/>
              </a:rPr>
              <a:t>مقدّم الرعاية المباشر </a:t>
            </a:r>
            <a:r>
              <a:rPr lang="ar-LB" sz="1200" dirty="0">
                <a:solidFill>
                  <a:srgbClr val="000000"/>
                </a:solidFill>
                <a:effectLst/>
                <a:ea typeface="Calibri" panose="020F0502020204030204" pitchFamily="34" charset="0"/>
                <a:cs typeface="Simplified Arabic" panose="02020603050405020304" pitchFamily="18" charset="-78"/>
              </a:rPr>
              <a:t>؟</a:t>
            </a:r>
          </a:p>
          <a:p>
            <a:pPr marL="0" marR="0" algn="just" rtl="1">
              <a:lnSpc>
                <a:spcPct val="106000"/>
              </a:lnSpc>
              <a:spcBef>
                <a:spcPts val="0"/>
              </a:spcBef>
              <a:spcAft>
                <a:spcPts val="800"/>
              </a:spcAft>
            </a:pPr>
            <a:r>
              <a:rPr lang="ar-LB" sz="1200" i="0" dirty="0">
                <a:latin typeface="Arial" panose="020B0604020202020204" pitchFamily="34" charset="0"/>
                <a:ea typeface="Arial"/>
                <a:cs typeface="Arial" panose="020B0604020202020204" pitchFamily="34" charset="0"/>
                <a:sym typeface="Arial"/>
              </a:rPr>
              <a:t>← </a:t>
            </a:r>
            <a:r>
              <a:rPr lang="ar-SA" sz="1800" dirty="0">
                <a:effectLst/>
                <a:ea typeface="Calibri" panose="020F0502020204030204" pitchFamily="34" charset="0"/>
                <a:cs typeface="Simplified Arabic" panose="02020603050405020304" pitchFamily="18" charset="-78"/>
              </a:rPr>
              <a:t>مقدّم الرعاية المباشر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هو شخصٌ يعيش معه الطفل، ويقدّم الرعاية اليومية لهذا الطفل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وقد يكون مقدّم الرعاية المباشر الأم، أو الأب، أو أحد أفراد العائلة الآخرين، أو حتّى شخصًا غير قريب</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ويكون مقدّمو الرعاية المباشرون مسؤولين عن</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تلبية احتياجات الطفل الجسدية، والعاطفية، والاجتماعية، والمعرفية، والروحية؛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تطوير علاقة ثابتة وقائمة على الرعاية مع الطفل؛</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ea typeface="Calibri" panose="020F0502020204030204" pitchFamily="34" charset="0"/>
                <a:cs typeface="Simplified Arabic" panose="02020603050405020304" pitchFamily="18" charset="-78"/>
              </a:rPr>
              <a:t>حماية الطفل من الأذى</a:t>
            </a:r>
            <a:r>
              <a:rPr lang="ar-SY" sz="1100" dirty="0">
                <a:solidFill>
                  <a:srgbClr val="000000"/>
                </a:solidFill>
                <a:effectLst/>
                <a:ea typeface="Calibri" panose="020F0502020204030204" pitchFamily="34" charset="0"/>
                <a:cs typeface="Simplified Arabic" panose="02020603050405020304" pitchFamily="18" charset="-78"/>
              </a:rPr>
              <a:t>.</a:t>
            </a:r>
            <a:endParaRPr b="0" dirty="0"/>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dirty="0">
                <a:latin typeface="Calibri"/>
                <a:ea typeface="Calibri"/>
                <a:cs typeface="Calibri"/>
                <a:sym typeface="Calibri"/>
              </a:rPr>
              <a:t>ينص المعيار 16 على ما يلي: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تتمّ تقوية البيئات العائلية وبيئات تقديم الرعاية لتعزيز النموّ الصحّي للأطفال ولحمايتهم من سوء المعاملة وغيرها من الآثار السلبية للشدائد.</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b="1"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إطلاق المناقشة: </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لماذا من المهم أن ندعم القدرة على تقديم الرعاية؟ </a:t>
            </a: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يكون مقدّمو الرعاية المباشرون مسؤولين عن</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تلبية احتياجات الطفل الجسدية، والعاطفية، والاجتماعية، والمعرفية، والروحية؛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تطوير علاقة ثابتة وقائمة على الرعاية مع الطفل؛</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حماية الطفل من الأذى</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228600" indent="0">
              <a:buFont typeface="Arial" panose="020B0604020202020204" pitchFamily="34" charset="0"/>
              <a:buNone/>
            </a:pPr>
            <a:endParaRPr lang="ar-LB" sz="1100" dirty="0">
              <a:effectLst/>
              <a:latin typeface="Noto Sans Symbols"/>
              <a:ea typeface="Calibri" panose="020F0502020204030204" pitchFamily="34" charset="0"/>
              <a:cs typeface="Simplified Arabic" panose="02020603050405020304" pitchFamily="18" charset="-78"/>
            </a:endParaRPr>
          </a:p>
          <a:p>
            <a:pPr marL="400050" indent="-171450" algn="r" rtl="1">
              <a:buFont typeface="Arial" panose="020B0604020202020204" pitchFamily="34" charset="0"/>
              <a:buChar char="•"/>
            </a:pPr>
            <a:r>
              <a:rPr lang="ar-SA" sz="1100" dirty="0">
                <a:effectLst/>
                <a:ea typeface="Calibri" panose="020F0502020204030204" pitchFamily="34" charset="0"/>
                <a:cs typeface="Simplified Arabic" panose="02020603050405020304" pitchFamily="18" charset="-78"/>
              </a:rPr>
              <a:t>قد تكون </a:t>
            </a:r>
            <a:r>
              <a:rPr lang="ar-LB" sz="1100" dirty="0">
                <a:effectLst/>
                <a:ea typeface="Calibri" panose="020F0502020204030204" pitchFamily="34" charset="0"/>
                <a:cs typeface="Simplified Arabic" panose="02020603050405020304" pitchFamily="18" charset="-78"/>
              </a:rPr>
              <a:t>ال</a:t>
            </a:r>
            <a:r>
              <a:rPr lang="ar-SA" sz="1100" dirty="0">
                <a:effectLst/>
                <a:ea typeface="Calibri" panose="020F0502020204030204" pitchFamily="34" charset="0"/>
                <a:cs typeface="Simplified Arabic" panose="02020603050405020304" pitchFamily="18" charset="-78"/>
              </a:rPr>
              <a:t>قدر</a:t>
            </a:r>
            <a:r>
              <a:rPr lang="ar-LB" sz="1100" dirty="0">
                <a:effectLst/>
                <a:ea typeface="Calibri" panose="020F0502020204030204" pitchFamily="34" charset="0"/>
                <a:cs typeface="Simplified Arabic" panose="02020603050405020304" pitchFamily="18" charset="-78"/>
              </a:rPr>
              <a:t>ة </a:t>
            </a:r>
            <a:r>
              <a:rPr lang="ar-SA" sz="1100" dirty="0">
                <a:effectLst/>
                <a:ea typeface="Calibri" panose="020F0502020204030204" pitchFamily="34" charset="0"/>
                <a:cs typeface="Simplified Arabic" panose="02020603050405020304" pitchFamily="18" charset="-78"/>
              </a:rPr>
              <a:t>على تقديم الرعاية محدودة بسبب تجارب</a:t>
            </a:r>
            <a:r>
              <a:rPr lang="ar-LB" sz="1100" dirty="0">
                <a:effectLst/>
                <a:ea typeface="Calibri" panose="020F0502020204030204" pitchFamily="34" charset="0"/>
                <a:cs typeface="Simplified Arabic" panose="02020603050405020304" pitchFamily="18" charset="-78"/>
              </a:rPr>
              <a:t> مقدمي الرعاية</a:t>
            </a:r>
            <a:r>
              <a:rPr lang="ar-SA" sz="1100" dirty="0">
                <a:effectLst/>
                <a:ea typeface="Calibri" panose="020F0502020204030204" pitchFamily="34" charset="0"/>
                <a:cs typeface="Simplified Arabic" panose="02020603050405020304" pitchFamily="18" charset="-78"/>
              </a:rPr>
              <a:t> الخاصّة المتعلقة بالضيق والشدائد في أثناء النزاع، والكوارث، والنزوح</a:t>
            </a:r>
            <a:r>
              <a:rPr lang="ar-SY" sz="1100" dirty="0">
                <a:effectLst/>
                <a:ea typeface="Calibri" panose="020F0502020204030204" pitchFamily="34" charset="0"/>
                <a:cs typeface="Simplified Arabic" panose="02020603050405020304" pitchFamily="18" charset="-78"/>
              </a:rPr>
              <a:t>. </a:t>
            </a:r>
            <a:r>
              <a:rPr lang="ar-SA" sz="1100" dirty="0">
                <a:effectLst/>
                <a:ea typeface="Calibri" panose="020F0502020204030204" pitchFamily="34" charset="0"/>
                <a:cs typeface="Simplified Arabic" panose="02020603050405020304" pitchFamily="18" charset="-78"/>
              </a:rPr>
              <a:t>ويمكن أن يزيد الضغط الذي يؤثّر على رفاه مقدّمي الرعاية، بسبب الضائقة الاقتصادية؛ والمرض العقلي الموجود مسبقًا؛ والعزلة الاجتماعية؛ والتغييرات في تكوين العائلة وأدوارها بسبب الوفاة، والطلاق، والانفصال القسري؛ وفقدان آليات الحماية المجتمعية</a:t>
            </a:r>
            <a:r>
              <a:rPr lang="ar-SY" sz="1100" dirty="0">
                <a:effectLst/>
                <a:ea typeface="Calibri" panose="020F0502020204030204" pitchFamily="34" charset="0"/>
                <a:cs typeface="Simplified Arabic" panose="02020603050405020304" pitchFamily="18" charset="-78"/>
              </a:rPr>
              <a:t>. </a:t>
            </a:r>
            <a:endParaRPr lang="en-US" sz="1200" b="0" i="0" u="none" strike="noStrike" dirty="0">
              <a:latin typeface="Calibri"/>
              <a:ea typeface="Calibri"/>
              <a:cs typeface="Calibri"/>
              <a:sym typeface="Calibri"/>
            </a:endParaRPr>
          </a:p>
          <a:p>
            <a:pPr marL="171450" marR="0" lvl="0" indent="-95250" algn="r" rtl="1">
              <a:lnSpc>
                <a:spcPct val="100000"/>
              </a:lnSpc>
              <a:spcBef>
                <a:spcPts val="0"/>
              </a:spcBef>
              <a:spcAft>
                <a:spcPts val="0"/>
              </a:spcAft>
              <a:buClr>
                <a:schemeClr val="dk1"/>
              </a:buClr>
              <a:buSzPts val="1200"/>
              <a:buFont typeface="Arial"/>
              <a:buNone/>
            </a:pPr>
            <a:endParaRPr lang="ar-LB" b="1" dirty="0">
              <a:latin typeface="Arial"/>
              <a:ea typeface="Arial"/>
              <a:cs typeface="Arial"/>
              <a:sym typeface="Arial"/>
            </a:endParaRPr>
          </a:p>
          <a:p>
            <a:pPr marL="361950" marR="0" lvl="0" indent="-285750" algn="r" rtl="1">
              <a:lnSpc>
                <a:spcPct val="100000"/>
              </a:lnSpc>
              <a:spcBef>
                <a:spcPts val="0"/>
              </a:spcBef>
              <a:spcAft>
                <a:spcPts val="0"/>
              </a:spcAft>
              <a:buClr>
                <a:schemeClr val="dk1"/>
              </a:buClr>
              <a:buSzPts val="1200"/>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الدعم الشامل للعائلات، أمثلة عن التدخلات:</a:t>
            </a:r>
          </a:p>
          <a:p>
            <a:pPr marL="361950" marR="0" lvl="0" indent="-285750" algn="r" rtl="1">
              <a:lnSpc>
                <a:spcPct val="100000"/>
              </a:lnSpc>
              <a:spcBef>
                <a:spcPts val="0"/>
              </a:spcBef>
              <a:spcAft>
                <a:spcPts val="0"/>
              </a:spcAft>
              <a:buClr>
                <a:schemeClr val="dk1"/>
              </a:buClr>
              <a:buSzPts val="1200"/>
              <a:buFontTx/>
              <a:buChar char="-"/>
            </a:pPr>
            <a:r>
              <a:rPr lang="ar-SA" sz="1800" dirty="0">
                <a:solidFill>
                  <a:srgbClr val="000000"/>
                </a:solidFill>
                <a:effectLst/>
                <a:ea typeface="Calibri" panose="020F0502020204030204" pitchFamily="34" charset="0"/>
                <a:cs typeface="Simplified Arabic" panose="02020603050405020304" pitchFamily="18" charset="-78"/>
              </a:rPr>
              <a:t>دعم وصول العائلات القابلة للتعرض للأذى إلى الخدمات</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مثل سبل كسب الرزق، ودعم الأمن الغذائي، والتعليم، والرعاية الصحّية الكافية</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ea typeface="Calibri" panose="020F0502020204030204" pitchFamily="34" charset="0"/>
              <a:cs typeface="Simplified Arabic" panose="02020603050405020304" pitchFamily="18" charset="-78"/>
            </a:endParaRPr>
          </a:p>
          <a:p>
            <a:pPr marL="361950" marR="0" lvl="0" indent="-285750" algn="r" rtl="1">
              <a:lnSpc>
                <a:spcPct val="100000"/>
              </a:lnSpc>
              <a:spcBef>
                <a:spcPts val="0"/>
              </a:spcBef>
              <a:spcAft>
                <a:spcPts val="0"/>
              </a:spcAft>
              <a:buClr>
                <a:schemeClr val="dk1"/>
              </a:buClr>
              <a:buSzPts val="1200"/>
              <a:buFontTx/>
              <a:buChar char="-"/>
            </a:pPr>
            <a:r>
              <a:rPr lang="ar-LB" sz="1800" dirty="0">
                <a:solidFill>
                  <a:srgbClr val="000000"/>
                </a:solidFill>
                <a:effectLst/>
                <a:ea typeface="Calibri" panose="020F0502020204030204" pitchFamily="34" charset="0"/>
                <a:cs typeface="Simplified Arabic" panose="02020603050405020304" pitchFamily="18" charset="-78"/>
              </a:rPr>
              <a:t>برامج الوقاية والاستجابة الخاصة بتقوية العائلات (التوعية والوقاية من </a:t>
            </a:r>
            <a:r>
              <a:rPr lang="ar-SA" sz="1800" dirty="0">
                <a:solidFill>
                  <a:srgbClr val="000000"/>
                </a:solidFill>
                <a:effectLst/>
                <a:ea typeface="Calibri" panose="020F0502020204030204" pitchFamily="34" charset="0"/>
                <a:cs typeface="Simplified Arabic" panose="02020603050405020304" pitchFamily="18" charset="-78"/>
              </a:rPr>
              <a:t>آليات التأقلم السلبية</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الشبكات الاجتماعية</a:t>
            </a:r>
            <a:r>
              <a:rPr lang="ar-LB"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والم</a:t>
            </a:r>
            <a:r>
              <a:rPr lang="ar-SA" sz="1800" dirty="0">
                <a:solidFill>
                  <a:srgbClr val="000000"/>
                </a:solidFill>
                <a:effectLst/>
                <a:ea typeface="Calibri" panose="020F0502020204030204" pitchFamily="34" charset="0"/>
                <a:cs typeface="Simplified Arabic" panose="02020603050405020304" pitchFamily="18" charset="-78"/>
              </a:rPr>
              <a:t>جموعات، </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مجموعات </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دعم بين الأقران، </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مجموعات المساعدة الذاتية</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منع عنف الشريك الحميم والاستجابة له</a:t>
            </a:r>
            <a:r>
              <a:rPr lang="ar-LB" sz="1800" dirty="0">
                <a:solidFill>
                  <a:srgbClr val="000000"/>
                </a:solidFill>
                <a:effectLst/>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1" i="0" dirty="0">
                <a:latin typeface="Arial"/>
                <a:ea typeface="Arial"/>
                <a:cs typeface="Arial"/>
                <a:sym typeface="Arial"/>
              </a:rPr>
              <a:t>الوقاية</a:t>
            </a:r>
            <a:r>
              <a:rPr lang="ar-LB" sz="1800" i="0" dirty="0">
                <a:latin typeface="Arial"/>
                <a:ea typeface="Arial"/>
                <a:cs typeface="Arial"/>
                <a:sym typeface="Arial"/>
              </a:rPr>
              <a:t>]</a:t>
            </a:r>
            <a:endParaRPr lang="ar-LB" sz="1800" dirty="0">
              <a:solidFill>
                <a:srgbClr val="000000"/>
              </a:solidFill>
              <a:effectLst/>
              <a:ea typeface="Calibri" panose="020F0502020204030204" pitchFamily="34" charset="0"/>
              <a:cs typeface="Simplified Arabic" panose="02020603050405020304" pitchFamily="18" charset="-78"/>
            </a:endParaRPr>
          </a:p>
          <a:p>
            <a:pPr marL="361950" marR="0" lvl="0" indent="-285750" algn="r" rtl="1">
              <a:lnSpc>
                <a:spcPct val="100000"/>
              </a:lnSpc>
              <a:spcBef>
                <a:spcPts val="0"/>
              </a:spcBef>
              <a:spcAft>
                <a:spcPts val="0"/>
              </a:spcAft>
              <a:buClr>
                <a:schemeClr val="dk1"/>
              </a:buClr>
              <a:buSzPts val="1200"/>
              <a:buFontTx/>
              <a:buChar char="-"/>
            </a:pPr>
            <a:r>
              <a:rPr lang="ar-LB" sz="1800" dirty="0">
                <a:solidFill>
                  <a:srgbClr val="000000"/>
                </a:solidFill>
                <a:effectLst/>
                <a:ea typeface="Calibri" panose="020F0502020204030204" pitchFamily="34" charset="0"/>
                <a:cs typeface="Simplified Arabic" panose="02020603050405020304" pitchFamily="18" charset="-78"/>
              </a:rPr>
              <a:t>برامج التربية الوالدية الإيجابية (دعم العلاقات بين مقدمي الرعاية والأطفال، والرعاية الذاتية الملائمة، وبرامج الزيارات المنزلية...)</a:t>
            </a:r>
          </a:p>
          <a:p>
            <a:pPr marL="361950" marR="0" lvl="0" indent="-285750" algn="r" rtl="1">
              <a:lnSpc>
                <a:spcPct val="100000"/>
              </a:lnSpc>
              <a:spcBef>
                <a:spcPts val="0"/>
              </a:spcBef>
              <a:spcAft>
                <a:spcPts val="0"/>
              </a:spcAft>
              <a:buClr>
                <a:schemeClr val="dk1"/>
              </a:buClr>
              <a:buSzPts val="1200"/>
              <a:buFontTx/>
              <a:buChar char="-"/>
            </a:pPr>
            <a:r>
              <a:rPr lang="ar-LB" sz="1800" dirty="0">
                <a:solidFill>
                  <a:srgbClr val="000000"/>
                </a:solidFill>
                <a:effectLst/>
                <a:ea typeface="Calibri" panose="020F0502020204030204" pitchFamily="34" charset="0"/>
                <a:cs typeface="Simplified Arabic" panose="02020603050405020304" pitchFamily="18" charset="-78"/>
              </a:rPr>
              <a:t>انخراط/مشاركة مقدمي الرعاية الذكور: </a:t>
            </a:r>
            <a:r>
              <a:rPr lang="ar-SA" sz="1800" dirty="0">
                <a:effectLst/>
                <a:ea typeface="Calibri" panose="020F0502020204030204" pitchFamily="34" charset="0"/>
                <a:cs typeface="Simplified Arabic" panose="02020603050405020304" pitchFamily="18" charset="-78"/>
              </a:rPr>
              <a:t>توضح الأبحاث الأثر الإيجابي لانخراط مقدّمي الرعاية الذكور على النتائج الاجتماعية، والتعليمية، والسلوكية، والنفسية لدى الأطفال</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361950" marR="0" lvl="0" indent="-285750" algn="r" rtl="1">
              <a:lnSpc>
                <a:spcPct val="100000"/>
              </a:lnSpc>
              <a:spcBef>
                <a:spcPts val="0"/>
              </a:spcBef>
              <a:spcAft>
                <a:spcPts val="0"/>
              </a:spcAft>
              <a:buClr>
                <a:schemeClr val="dk1"/>
              </a:buClr>
              <a:buSzPts val="1200"/>
              <a:buFontTx/>
              <a:buChar char="-"/>
            </a:pPr>
            <a:r>
              <a:rPr lang="ar-SA" sz="1800" dirty="0">
                <a:effectLst/>
                <a:ea typeface="Calibri" panose="020F0502020204030204" pitchFamily="34" charset="0"/>
                <a:cs typeface="Simplified Arabic" panose="02020603050405020304" pitchFamily="18" charset="-78"/>
              </a:rPr>
              <a:t>التدخّلات الاقتصادية </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التمكين الاقتصادي للمرأة، و</a:t>
            </a:r>
            <a:r>
              <a:rPr lang="ar-SA" sz="1800" u="sng" dirty="0">
                <a:solidFill>
                  <a:srgbClr val="0563C1"/>
                </a:solidFill>
                <a:effectLst/>
                <a:ea typeface="Calibri" panose="020F0502020204030204" pitchFamily="34" charset="0"/>
                <a:cs typeface="Simplified Arabic" panose="02020603050405020304" pitchFamily="18" charset="-78"/>
                <a:hlinkClick r:id="rId3"/>
              </a:rPr>
              <a:t>المساعدة النقدية وبالقسائم</a:t>
            </a:r>
            <a:r>
              <a:rPr lang="ar-SA" sz="1800" u="sng" dirty="0">
                <a:solidFill>
                  <a:srgbClr val="0563C1"/>
                </a:solidFill>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وغيرها من أشكال الدعم الاقتصادي</a:t>
            </a:r>
            <a:r>
              <a:rPr lang="ar-LB" sz="1800" dirty="0">
                <a:effectLst/>
                <a:ea typeface="Calibri" panose="020F0502020204030204" pitchFamily="34" charset="0"/>
                <a:cs typeface="Simplified Arabic" panose="02020603050405020304" pitchFamily="18" charset="-78"/>
              </a:rPr>
              <a:t>، مثل الدعم المالي المباشر)</a:t>
            </a:r>
          </a:p>
          <a:p>
            <a:pPr marL="361950" marR="0" lvl="0" indent="-285750" algn="r" rtl="1">
              <a:lnSpc>
                <a:spcPct val="100000"/>
              </a:lnSpc>
              <a:spcBef>
                <a:spcPts val="0"/>
              </a:spcBef>
              <a:spcAft>
                <a:spcPts val="0"/>
              </a:spcAft>
              <a:buClr>
                <a:schemeClr val="dk1"/>
              </a:buClr>
              <a:buSzPts val="1200"/>
              <a:buFontTx/>
              <a:buChar char="-"/>
            </a:pPr>
            <a:r>
              <a:rPr lang="ar-LB" sz="1800" dirty="0">
                <a:solidFill>
                  <a:srgbClr val="000000"/>
                </a:solidFill>
                <a:effectLst/>
                <a:ea typeface="Calibri" panose="020F0502020204030204" pitchFamily="34" charset="0"/>
                <a:cs typeface="Simplified Arabic" panose="02020603050405020304" pitchFamily="18" charset="-78"/>
              </a:rPr>
              <a:t>الصحة العقلية، الرفاه النفسي الاجتماعي</a:t>
            </a:r>
          </a:p>
          <a:p>
            <a:pPr marL="171450" marR="0" lvl="0" indent="-9525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a:buChar char="•"/>
            </a:pPr>
            <a:r>
              <a:rPr lang="ar-LB" b="1" dirty="0">
                <a:latin typeface="Arial"/>
                <a:ea typeface="Arial"/>
                <a:cs typeface="Arial"/>
                <a:sym typeface="Arial"/>
              </a:rPr>
              <a:t>تذكير: يجب أن نتذكر عند التخطيط للتدخلات الهادفة إلى تقوية العائلة: أن نشمل </a:t>
            </a:r>
            <a:r>
              <a:rPr lang="ar-SA" sz="1800" dirty="0">
                <a:effectLst/>
                <a:ea typeface="Calibri" panose="020F0502020204030204" pitchFamily="34" charset="0"/>
                <a:cs typeface="Simplified Arabic" panose="02020603050405020304" pitchFamily="18" charset="-78"/>
              </a:rPr>
              <a:t>الأُسَر التي يرأسها طفل والأُسَر التي تنطبق عليها معايير المخاطر المحدّدة محلّيًا،</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جميع أفراد العائلة</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أفراد العائلة الآخرين</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غير مقدّمي الرعاية الرئيسيين</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والعائلات الكفيلة، </a:t>
            </a:r>
            <a:r>
              <a:rPr lang="ar-LB" sz="1800" b="1" dirty="0">
                <a:effectLst/>
                <a:ea typeface="Calibri" panose="020F0502020204030204" pitchFamily="34" charset="0"/>
                <a:cs typeface="Simplified Arabic" panose="02020603050405020304" pitchFamily="18" charset="-78"/>
              </a:rPr>
              <a:t>وتكييف تدخلاتنا على هذا الأساس...</a:t>
            </a:r>
            <a:endParaRPr lang="ar-LB" b="1" dirty="0">
              <a:latin typeface="Arial"/>
              <a:ea typeface="Arial"/>
              <a:cs typeface="Arial"/>
              <a:sym typeface="Arial"/>
            </a:endParaRPr>
          </a:p>
        </p:txBody>
      </p:sp>
      <p:sp>
        <p:nvSpPr>
          <p:cNvPr id="221" name="Google Shape;22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16</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8"/>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8"/>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8"/>
          <p:cNvGrpSpPr/>
          <p:nvPr/>
        </p:nvGrpSpPr>
        <p:grpSpPr>
          <a:xfrm>
            <a:off x="0" y="-1"/>
            <a:ext cx="7876133" cy="6873467"/>
            <a:chOff x="0" y="0"/>
            <a:chExt cx="9161786" cy="7995450"/>
          </a:xfrm>
        </p:grpSpPr>
        <p:sp>
          <p:nvSpPr>
            <p:cNvPr id="16" name="Google Shape;16;p58"/>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8"/>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8"/>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9AE96889-8DEE-40B0-DCAD-189F61CFAE6F}"/>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59"/>
          <p:cNvGrpSpPr/>
          <p:nvPr/>
        </p:nvGrpSpPr>
        <p:grpSpPr>
          <a:xfrm>
            <a:off x="114714" y="5834381"/>
            <a:ext cx="11955892" cy="1023226"/>
            <a:chOff x="129463" y="5834381"/>
            <a:chExt cx="11955892" cy="1023226"/>
          </a:xfrm>
        </p:grpSpPr>
        <p:pic>
          <p:nvPicPr>
            <p:cNvPr id="23" name="Google Shape;23;p59"/>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59"/>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59"/>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59"/>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59"/>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59"/>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59"/>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59"/>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59"/>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59"/>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59"/>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59"/>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59"/>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59"/>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59"/>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59"/>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59"/>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59"/>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59"/>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59"/>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59"/>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19429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jpg"/><Relationship Id="rId5" Type="http://schemas.openxmlformats.org/officeDocument/2006/relationships/image" Target="../media/image20.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gif"/></Relationships>
</file>

<file path=ppt/slides/_rels/slide7.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0"/>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16</a:t>
            </a:r>
            <a:endParaRPr dirty="0"/>
          </a:p>
        </p:txBody>
      </p:sp>
      <p:sp>
        <p:nvSpPr>
          <p:cNvPr id="209" name="Google Shape;209;p11"/>
          <p:cNvSpPr txBox="1"/>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p>
            <a:pPr marL="457200" indent="-457200" algn="r" rtl="1">
              <a:buFont typeface="Arial" panose="020B0604020202020204" pitchFamily="34" charset="0"/>
              <a:buChar char="•"/>
            </a:pPr>
            <a:r>
              <a:rPr lang="ar-LB" sz="2800" dirty="0"/>
              <a:t>الاستراتيجيات والنُهُج والتدخلات الأساسية</a:t>
            </a:r>
          </a:p>
          <a:p>
            <a:pPr marL="457200" indent="-457200" algn="r" rtl="1">
              <a:buFont typeface="Arial" panose="020B0604020202020204" pitchFamily="34" charset="0"/>
              <a:buChar char="•"/>
            </a:pPr>
            <a:r>
              <a:rPr lang="ar-LB" sz="2800" dirty="0"/>
              <a:t>الوقاية من والاستجابة لمخاطر حماية الطفل </a:t>
            </a:r>
          </a:p>
          <a:p>
            <a:pPr algn="r" rtl="1"/>
            <a:endParaRPr lang="ar-LB" sz="2800" dirty="0"/>
          </a:p>
          <a:p>
            <a:pPr marL="457200" indent="-457200" algn="r" rtl="1">
              <a:buFont typeface="Arial" panose="020B0604020202020204" pitchFamily="34" charset="0"/>
              <a:buChar char="•"/>
            </a:pPr>
            <a:r>
              <a:rPr lang="ar-LB" sz="2800" dirty="0"/>
              <a:t>البيئات الراعية والحامية</a:t>
            </a:r>
          </a:p>
          <a:p>
            <a:pPr marL="457200" indent="-457200" algn="r" rtl="1">
              <a:buFont typeface="Arial" panose="020B0604020202020204" pitchFamily="34" charset="0"/>
              <a:buChar char="•"/>
            </a:pPr>
            <a:r>
              <a:rPr lang="ar-LB" sz="2800" dirty="0"/>
              <a:t>مقدمو الرعاية المستجيبون والداعمون</a:t>
            </a:r>
          </a:p>
          <a:p>
            <a:pPr marL="457200" indent="-457200" algn="r" rtl="1">
              <a:buFont typeface="Arial" panose="020B0604020202020204" pitchFamily="34" charset="0"/>
              <a:buChar char="•"/>
            </a:pPr>
            <a:r>
              <a:rPr lang="ar-LB" sz="2800" dirty="0"/>
              <a:t>العلاقات السليمة بين مقدمي الرعاية والأطفال</a:t>
            </a:r>
          </a:p>
          <a:p>
            <a:pPr marL="50800" marR="0" lvl="0" algn="r" rtl="1">
              <a:lnSpc>
                <a:spcPct val="90000"/>
              </a:lnSpc>
              <a:spcBef>
                <a:spcPts val="1000"/>
              </a:spcBef>
              <a:spcAft>
                <a:spcPts val="0"/>
              </a:spcAft>
              <a:buClr>
                <a:schemeClr val="dk1"/>
              </a:buClr>
              <a:buSzPts val="2800"/>
            </a:pPr>
            <a:endParaRPr lang="ar-LB" sz="2800" b="0" i="0" u="none" strike="noStrike" cap="none" dirty="0">
              <a:solidFill>
                <a:schemeClr val="dk1"/>
              </a:solidFill>
              <a:latin typeface="Helvetica Neue"/>
              <a:ea typeface="Helvetica Neue"/>
              <a:cs typeface="Helvetica Neue"/>
              <a:sym typeface="Helvetica Neue"/>
            </a:endParaRPr>
          </a:p>
          <a:p>
            <a:pPr marL="457200" lvl="0" indent="-406400" algn="r" rtl="1">
              <a:lnSpc>
                <a:spcPct val="90000"/>
              </a:lnSpc>
              <a:spcBef>
                <a:spcPts val="1000"/>
              </a:spcBef>
              <a:buClr>
                <a:schemeClr val="dk1"/>
              </a:buClr>
              <a:buSzPts val="2800"/>
              <a:buFont typeface="Arial"/>
              <a:buChar char="•"/>
            </a:pPr>
            <a:r>
              <a:rPr lang="ar-LB" sz="2800" b="0" i="0" u="none" strike="noStrike" cap="none" dirty="0">
                <a:solidFill>
                  <a:schemeClr val="dk1"/>
                </a:solidFill>
                <a:latin typeface="Helvetica Neue"/>
                <a:ea typeface="Helvetica Neue"/>
                <a:cs typeface="Helvetica Neue"/>
                <a:sym typeface="Helvetica Neue"/>
              </a:rPr>
              <a:t>الدعم الشامل للعائلات </a:t>
            </a:r>
            <a:r>
              <a:rPr lang="ar-LB" sz="2800" dirty="0">
                <a:latin typeface="Arial" panose="020B0604020202020204" pitchFamily="34" charset="0"/>
                <a:cs typeface="Arial" panose="020B0604020202020204" pitchFamily="34" charset="0"/>
              </a:rPr>
              <a:t>← رعاية محسنة</a:t>
            </a: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sp>
        <p:nvSpPr>
          <p:cNvPr id="210" name="Google Shape;210;p11"/>
          <p:cNvSpPr txBox="1"/>
          <p:nvPr/>
        </p:nvSpPr>
        <p:spPr>
          <a:xfrm>
            <a:off x="6552900" y="6038157"/>
            <a:ext cx="4322432" cy="461624"/>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ar-LB" sz="2400" b="0" i="0" u="none" strike="noStrike" cap="none" dirty="0">
                <a:solidFill>
                  <a:srgbClr val="000000"/>
                </a:solidFill>
                <a:latin typeface="Arial"/>
                <a:ea typeface="Arial"/>
                <a:cs typeface="Arial"/>
                <a:sym typeface="Arial"/>
              </a:rPr>
              <a:t>مَن هو مقدم الرعاية المباشر؟ أعطوا أمثلة</a:t>
            </a:r>
          </a:p>
        </p:txBody>
      </p:sp>
      <p:grpSp>
        <p:nvGrpSpPr>
          <p:cNvPr id="211" name="Google Shape;211;p11"/>
          <p:cNvGrpSpPr/>
          <p:nvPr/>
        </p:nvGrpSpPr>
        <p:grpSpPr>
          <a:xfrm rot="1415781">
            <a:off x="11045341" y="5896623"/>
            <a:ext cx="979340" cy="1040548"/>
            <a:chOff x="10883591" y="5571442"/>
            <a:chExt cx="979340" cy="1040548"/>
          </a:xfrm>
        </p:grpSpPr>
        <p:pic>
          <p:nvPicPr>
            <p:cNvPr id="212" name="Google Shape;212;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13" name="Google Shape;213;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pic>
        <p:nvPicPr>
          <p:cNvPr id="214" name="Google Shape;214;p11"/>
          <p:cNvPicPr preferRelativeResize="0"/>
          <p:nvPr/>
        </p:nvPicPr>
        <p:blipFill rotWithShape="1">
          <a:blip r:embed="rId5">
            <a:alphaModFix/>
          </a:blip>
          <a:srcRect/>
          <a:stretch/>
        </p:blipFill>
        <p:spPr>
          <a:xfrm>
            <a:off x="8144155" y="5092545"/>
            <a:ext cx="903162" cy="903162"/>
          </a:xfrm>
          <a:prstGeom prst="rect">
            <a:avLst/>
          </a:prstGeom>
          <a:noFill/>
          <a:ln>
            <a:noFill/>
          </a:ln>
        </p:spPr>
      </p:pic>
      <p:pic>
        <p:nvPicPr>
          <p:cNvPr id="215" name="Google Shape;215;p11"/>
          <p:cNvPicPr preferRelativeResize="0"/>
          <p:nvPr/>
        </p:nvPicPr>
        <p:blipFill rotWithShape="1">
          <a:blip r:embed="rId6">
            <a:alphaModFix/>
          </a:blip>
          <a:srcRect/>
          <a:stretch/>
        </p:blipFill>
        <p:spPr>
          <a:xfrm>
            <a:off x="9221754" y="5088718"/>
            <a:ext cx="906989" cy="906989"/>
          </a:xfrm>
          <a:prstGeom prst="rect">
            <a:avLst/>
          </a:prstGeom>
          <a:noFill/>
          <a:ln>
            <a:noFill/>
          </a:ln>
        </p:spPr>
      </p:pic>
      <p:sp>
        <p:nvSpPr>
          <p:cNvPr id="216" name="Google Shape;216;p11"/>
          <p:cNvSpPr txBox="1"/>
          <p:nvPr/>
        </p:nvSpPr>
        <p:spPr>
          <a:xfrm>
            <a:off x="2832943" y="3277064"/>
            <a:ext cx="1342909" cy="52322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None/>
            </a:pPr>
            <a:r>
              <a:rPr lang="ar-LB" sz="2800" b="1" dirty="0">
                <a:latin typeface="Helvetica Neue"/>
                <a:ea typeface="Helvetica Neue"/>
                <a:cs typeface="Helvetica Neue"/>
                <a:sym typeface="Helvetica Neue"/>
              </a:rPr>
              <a:t>المرونة</a:t>
            </a:r>
            <a:endParaRPr sz="2800" b="1" i="0" u="none" strike="noStrike" cap="none" dirty="0">
              <a:solidFill>
                <a:srgbClr val="000000"/>
              </a:solidFill>
              <a:latin typeface="Helvetica Neue"/>
              <a:ea typeface="Helvetica Neue"/>
              <a:cs typeface="Helvetica Neue"/>
              <a:sym typeface="Helvetica Neue"/>
            </a:endParaRPr>
          </a:p>
        </p:txBody>
      </p:sp>
      <p:sp>
        <p:nvSpPr>
          <p:cNvPr id="217" name="Google Shape;217;p11"/>
          <p:cNvSpPr/>
          <p:nvPr/>
        </p:nvSpPr>
        <p:spPr>
          <a:xfrm rot="10800000">
            <a:off x="5005008" y="2884106"/>
            <a:ext cx="625642" cy="1514595"/>
          </a:xfrm>
          <a:prstGeom prst="rightBrace">
            <a:avLst>
              <a:gd name="adj1" fmla="val 45391"/>
              <a:gd name="adj2" fmla="val 48941"/>
            </a:avLst>
          </a:prstGeom>
          <a:noFill/>
          <a:ln w="38100" cap="flat" cmpd="sng">
            <a:solidFill>
              <a:schemeClr val="accent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1"/>
          </p:nvPr>
        </p:nvSpPr>
        <p:spPr>
          <a:xfrm>
            <a:off x="252422" y="515393"/>
            <a:ext cx="6076521" cy="2075408"/>
          </a:xfrm>
          <a:prstGeom prst="rect">
            <a:avLst/>
          </a:prstGeom>
          <a:noFill/>
          <a:ln>
            <a:noFill/>
          </a:ln>
        </p:spPr>
        <p:txBody>
          <a:bodyPr spcFirstLastPara="1" wrap="square" lIns="91425" tIns="45700" rIns="91425" bIns="45700" anchor="t" anchorCtr="0">
            <a:normAutofit/>
          </a:bodyPr>
          <a:lstStyle/>
          <a:p>
            <a:pPr marL="50800" lvl="0" indent="0" algn="ctr" rtl="0">
              <a:lnSpc>
                <a:spcPct val="90000"/>
              </a:lnSpc>
              <a:spcBef>
                <a:spcPts val="1000"/>
              </a:spcBef>
              <a:spcAft>
                <a:spcPts val="0"/>
              </a:spcAft>
              <a:buSzPct val="126126"/>
              <a:buNone/>
            </a:pPr>
            <a:r>
              <a:rPr lang="ar-LB" sz="3200" dirty="0">
                <a:solidFill>
                  <a:schemeClr val="dk2"/>
                </a:solidFill>
              </a:rPr>
              <a:t>المعيار 16: </a:t>
            </a:r>
          </a:p>
          <a:p>
            <a:pPr marL="50800" indent="0" algn="ctr" rtl="1">
              <a:buSzPct val="126126"/>
              <a:buNone/>
            </a:pPr>
            <a:r>
              <a:rPr lang="ar-LB" sz="2400" dirty="0">
                <a:solidFill>
                  <a:schemeClr val="dk2"/>
                </a:solidFill>
              </a:rPr>
              <a:t>"</a:t>
            </a:r>
            <a:r>
              <a:rPr lang="ar-SA" dirty="0"/>
              <a:t>تتمّ تقوية البيئات العائلية وبيئات تقديم الرعاية لتعزيز النموّ الصحّي للأطفال ولحمايتهم من سوء المعاملة وغيرها من الآثار السلبية للشدائد.</a:t>
            </a:r>
            <a:r>
              <a:rPr lang="ar-LB" dirty="0"/>
              <a:t>"</a:t>
            </a:r>
            <a:endParaRPr lang="en-US" dirty="0"/>
          </a:p>
        </p:txBody>
      </p:sp>
      <p:sp>
        <p:nvSpPr>
          <p:cNvPr id="224" name="Google Shape;224;p6"/>
          <p:cNvSpPr txBox="1">
            <a:spLocks noGrp="1"/>
          </p:cNvSpPr>
          <p:nvPr>
            <p:ph type="body" idx="2"/>
          </p:nvPr>
        </p:nvSpPr>
        <p:spPr>
          <a:xfrm>
            <a:off x="6594010" y="2032284"/>
            <a:ext cx="5181600" cy="3144807"/>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ct val="108108"/>
              <a:buChar char="•"/>
            </a:pPr>
            <a:r>
              <a:rPr lang="ar-LB" dirty="0"/>
              <a:t>دعم الوصول إلى الخدمات قبل الأزمة وأثناءها وبعدها</a:t>
            </a:r>
          </a:p>
          <a:p>
            <a:pPr marL="457200" lvl="0" indent="-406400" algn="r" rtl="1">
              <a:lnSpc>
                <a:spcPct val="90000"/>
              </a:lnSpc>
              <a:spcBef>
                <a:spcPts val="1000"/>
              </a:spcBef>
              <a:spcAft>
                <a:spcPts val="0"/>
              </a:spcAft>
              <a:buSzPct val="108108"/>
              <a:buChar char="•"/>
            </a:pPr>
            <a:r>
              <a:rPr lang="ar-LB" dirty="0"/>
              <a:t>برامج الوقاية والاستجابة الخاصة بتقوية العائلات</a:t>
            </a:r>
          </a:p>
          <a:p>
            <a:pPr marL="457200" lvl="0" indent="-406400" algn="r" rtl="1">
              <a:lnSpc>
                <a:spcPct val="90000"/>
              </a:lnSpc>
              <a:spcBef>
                <a:spcPts val="1000"/>
              </a:spcBef>
              <a:spcAft>
                <a:spcPts val="0"/>
              </a:spcAft>
              <a:buSzPct val="108108"/>
              <a:buChar char="•"/>
            </a:pPr>
            <a:r>
              <a:rPr lang="ar-LB" dirty="0"/>
              <a:t>ممارسات التربية الوالدية الإيجابية، وتحسين العلاقات والرعاية الذاتية</a:t>
            </a:r>
          </a:p>
        </p:txBody>
      </p:sp>
      <p:sp>
        <p:nvSpPr>
          <p:cNvPr id="226" name="Google Shape;226;p6"/>
          <p:cNvSpPr txBox="1"/>
          <p:nvPr/>
        </p:nvSpPr>
        <p:spPr>
          <a:xfrm>
            <a:off x="6610052" y="5803445"/>
            <a:ext cx="4322432" cy="83095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ar-LB" sz="2400" b="0" i="0" u="none" strike="noStrike" cap="none" dirty="0">
                <a:solidFill>
                  <a:srgbClr val="000000"/>
                </a:solidFill>
                <a:latin typeface="Arial"/>
                <a:ea typeface="Arial"/>
                <a:cs typeface="Arial"/>
                <a:sym typeface="Arial"/>
              </a:rPr>
              <a:t>لماذا من المهم أن ندعم القدرة على تقديم الرعاية؟</a:t>
            </a:r>
          </a:p>
        </p:txBody>
      </p:sp>
      <p:grpSp>
        <p:nvGrpSpPr>
          <p:cNvPr id="227" name="Google Shape;227;p6"/>
          <p:cNvGrpSpPr/>
          <p:nvPr/>
        </p:nvGrpSpPr>
        <p:grpSpPr>
          <a:xfrm rot="1415781">
            <a:off x="11045341" y="5664942"/>
            <a:ext cx="979340" cy="1040548"/>
            <a:chOff x="10883591" y="5571442"/>
            <a:chExt cx="979340" cy="1040548"/>
          </a:xfrm>
        </p:grpSpPr>
        <p:pic>
          <p:nvPicPr>
            <p:cNvPr id="228" name="Google Shape;228;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9" name="Google Shape;229;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30" name="Google Shape;230;p6"/>
          <p:cNvSpPr txBox="1"/>
          <p:nvPr/>
        </p:nvSpPr>
        <p:spPr>
          <a:xfrm>
            <a:off x="1664457" y="6029694"/>
            <a:ext cx="964444" cy="677068"/>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None/>
            </a:pPr>
            <a:r>
              <a:rPr lang="ar-LB" sz="2400" b="1" dirty="0">
                <a:latin typeface="Helvetica Neue"/>
                <a:sym typeface="Helvetica Neue"/>
              </a:rPr>
              <a:t>تذكير</a:t>
            </a:r>
            <a:endParaRPr dirty="0"/>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p:txBody>
      </p:sp>
      <p:sp>
        <p:nvSpPr>
          <p:cNvPr id="231" name="Google Shape;231;p6"/>
          <p:cNvSpPr/>
          <p:nvPr/>
        </p:nvSpPr>
        <p:spPr>
          <a:xfrm>
            <a:off x="252422" y="5049392"/>
            <a:ext cx="1063031" cy="830997"/>
          </a:xfrm>
          <a:prstGeom prst="cloudCallout">
            <a:avLst>
              <a:gd name="adj1" fmla="val 75749"/>
              <a:gd name="adj2" fmla="val 62500"/>
            </a:avLst>
          </a:prstGeom>
          <a:solidFill>
            <a:srgbClr val="C886B2"/>
          </a:solidFill>
          <a:ln w="25400" cap="flat" cmpd="sng">
            <a:solidFill>
              <a:srgbClr val="014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32" name="Google Shape;232;p6"/>
          <p:cNvPicPr preferRelativeResize="0"/>
          <p:nvPr/>
        </p:nvPicPr>
        <p:blipFill rotWithShape="1">
          <a:blip r:embed="rId5">
            <a:alphaModFix/>
          </a:blip>
          <a:srcRect/>
          <a:stretch/>
        </p:blipFill>
        <p:spPr>
          <a:xfrm>
            <a:off x="5957694" y="2881814"/>
            <a:ext cx="742498" cy="829284"/>
          </a:xfrm>
          <a:prstGeom prst="rect">
            <a:avLst/>
          </a:prstGeom>
          <a:noFill/>
          <a:ln>
            <a:noFill/>
          </a:ln>
        </p:spPr>
      </p:pic>
      <p:pic>
        <p:nvPicPr>
          <p:cNvPr id="13" name="Picture 12">
            <a:extLst>
              <a:ext uri="{FF2B5EF4-FFF2-40B4-BE49-F238E27FC236}">
                <a16:creationId xmlns:a16="http://schemas.microsoft.com/office/drawing/2014/main" id="{FC4255E3-5763-4C92-A467-21934F98A54F}"/>
              </a:ext>
            </a:extLst>
          </p:cNvPr>
          <p:cNvPicPr>
            <a:picLocks noChangeAspect="1"/>
          </p:cNvPicPr>
          <p:nvPr/>
        </p:nvPicPr>
        <p:blipFill>
          <a:blip r:embed="rId6"/>
          <a:srcRect/>
          <a:stretch/>
        </p:blipFill>
        <p:spPr>
          <a:xfrm>
            <a:off x="2457114" y="3393505"/>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16</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16</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16</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TotalTime>
  <Words>2077</Words>
  <Application>Microsoft Macintosh PowerPoint</Application>
  <PresentationFormat>Panorámica</PresentationFormat>
  <Paragraphs>167</Paragraphs>
  <Slides>7</Slides>
  <Notes>7</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7</vt:i4>
      </vt:variant>
    </vt:vector>
  </HeadingPairs>
  <TitlesOfParts>
    <vt:vector size="10" baseType="lpstr">
      <vt:lpstr>Calibri</vt:lpstr>
      <vt:lpstr>Helvetica Neue</vt:lpstr>
      <vt:lpstr>Office Theme</vt:lpstr>
      <vt:lpstr>المعايير الدنيا لحماية الطفل في العمل الإنساني  CPMS</vt:lpstr>
      <vt:lpstr>الهدف من المعايير </vt:lpstr>
      <vt:lpstr>Presentación de PowerPoint</vt:lpstr>
      <vt:lpstr>مقدمة عامة عن المعيار 16</vt:lpstr>
      <vt:lpstr>Presentación de PowerPoint</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10</cp:revision>
  <dcterms:created xsi:type="dcterms:W3CDTF">2017-12-20T18:51:03Z</dcterms:created>
  <dcterms:modified xsi:type="dcterms:W3CDTF">2023-01-17T15:36:41Z</dcterms:modified>
</cp:coreProperties>
</file>