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Calibri" panose="020F0502020204030204" pitchFamily="34" charset="0"/>
      <p:regular r:id="rId10"/>
      <p:bold r:id="rId11"/>
      <p:italic r:id="rId12"/>
      <p:boldItalic r:id="rId13"/>
    </p:embeddedFont>
    <p:embeddedFont>
      <p:font typeface="Helvetica Neue"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qmjxP8NwTw+R6J2ajSY0ZSfkl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450" autoAdjust="0"/>
  </p:normalViewPr>
  <p:slideViewPr>
    <p:cSldViewPr snapToGrid="0">
      <p:cViewPr varScale="1">
        <p:scale>
          <a:sx n="47" d="100"/>
          <a:sy n="47" d="100"/>
        </p:scale>
        <p:origin x="1392"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02_013_00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i="1"/>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16</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7</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a:t>
            </a:r>
            <a:endParaRPr dirty="0"/>
          </a:p>
          <a:p>
            <a:pPr marL="0" lvl="0" indent="0" algn="l" rtl="0">
              <a:lnSpc>
                <a:spcPct val="100000"/>
              </a:lnSpc>
              <a:spcBef>
                <a:spcPts val="0"/>
              </a:spcBef>
              <a:spcAft>
                <a:spcPts val="0"/>
              </a:spcAft>
              <a:buSzPts val="1400"/>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a:t>
            </a:r>
            <a:r>
              <a:rPr lang="en-US" sz="1100" dirty="0"/>
              <a:t> (</a:t>
            </a:r>
            <a:r>
              <a:rPr lang="en-US" sz="1100" i="0" u="none" strike="noStrike" dirty="0"/>
              <a:t>internal displacement and refugee contexts)</a:t>
            </a:r>
            <a:r>
              <a:rPr lang="en-US" sz="1100" dirty="0"/>
              <a:t>, by establishing common principles, </a:t>
            </a:r>
            <a:r>
              <a:rPr lang="en-US" sz="1100" i="0" u="none" strike="noStrike" dirty="0"/>
              <a:t>evidence, prevention</a:t>
            </a:r>
            <a:r>
              <a:rPr lang="en-US" dirty="0"/>
              <a:t> and goals to achieve. They provide a synthesis of good practice and learning to date.</a:t>
            </a:r>
            <a:endParaRPr dirty="0"/>
          </a:p>
          <a:p>
            <a:pPr marL="0" lvl="0" indent="0" algn="l" rtl="0">
              <a:lnSpc>
                <a:spcPct val="100000"/>
              </a:lnSpc>
              <a:spcBef>
                <a:spcPts val="0"/>
              </a:spcBef>
              <a:spcAft>
                <a:spcPts val="0"/>
              </a:spcAft>
              <a:buSzPts val="1400"/>
              <a:buNone/>
            </a:pPr>
            <a:endParaRPr dirty="0"/>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16: Strengthening family and caregiving environments</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third Pillar of Standards related to developing adequate strategies, approaches and interventions for preventing and responding to the child protection risks outlined in </a:t>
            </a:r>
            <a:r>
              <a:rPr lang="en-US" u="sng">
                <a:solidFill>
                  <a:schemeClr val="hlink"/>
                </a:solidFill>
                <a:hlinkClick r:id="rId3"/>
              </a:rPr>
              <a:t>Pillar 2</a:t>
            </a:r>
            <a:r>
              <a:rPr lang="en-US"/>
              <a:t>. It is structured around the socio-ecological model and also links with the INSPIRE package, where appropriate, and builds on their evidence-based strategies for preventing violence against children. Hence the ICON in the corner. The INSPIRE package has a similar goal: evidence-based strategies for preventing violence against children.  More info about INSPIRE strategies on: http://inspire-strategies.org/</a:t>
            </a:r>
            <a:endParaRPr/>
          </a:p>
          <a:p>
            <a:pPr marL="171450" marR="0" lvl="0" indent="-95250" algn="l" rtl="0">
              <a:lnSpc>
                <a:spcPct val="100000"/>
              </a:lnSpc>
              <a:spcBef>
                <a:spcPts val="0"/>
              </a:spcBef>
              <a:spcAft>
                <a:spcPts val="0"/>
              </a:spcAft>
              <a:buClr>
                <a:schemeClr val="dk1"/>
              </a:buClr>
              <a:buSzPts val="1200"/>
              <a:buFont typeface="Arial"/>
              <a:buNone/>
            </a:pPr>
            <a:endParaRPr/>
          </a:p>
          <a:p>
            <a:pPr marL="457200" lvl="0" indent="-228600" algn="l" rtl="0">
              <a:lnSpc>
                <a:spcPct val="100000"/>
              </a:lnSpc>
              <a:spcBef>
                <a:spcPts val="0"/>
              </a:spcBef>
              <a:spcAft>
                <a:spcPts val="0"/>
              </a:spcAft>
              <a:buSzPts val="1400"/>
              <a:buFont typeface="Arial"/>
              <a:buChar char="•"/>
            </a:pPr>
            <a:r>
              <a:rPr lang="en-US"/>
              <a:t>DEF: A ‘caregiving environment’ is the child’s unique, direct physical and human living arrangement. Caregiving includes both formal, legal arrangements and informal arrangements in which the caregiver does not have legal responsibility. Caring and protective environments; responsive and supportive caregivers; and healthy caregiver-child relationships are protective factors that are key to build resilience and give children the ability to thrive and grow in difficult environments.</a:t>
            </a:r>
            <a:endParaRPr/>
          </a:p>
          <a:p>
            <a:pPr marL="0" marR="0" lvl="0" indent="0" algn="l" rtl="0">
              <a:lnSpc>
                <a:spcPct val="100000"/>
              </a:lnSpc>
              <a:spcBef>
                <a:spcPts val="0"/>
              </a:spcBef>
              <a:spcAft>
                <a:spcPts val="0"/>
              </a:spcAft>
              <a:buClr>
                <a:schemeClr val="dk1"/>
              </a:buClr>
              <a:buSzPts val="1200"/>
              <a:buFont typeface="Calibri"/>
              <a:buNone/>
            </a:pPr>
            <a:endParaRPr/>
          </a:p>
          <a:p>
            <a:pPr marL="171450" lvl="0" indent="-171450" algn="l" rtl="0">
              <a:lnSpc>
                <a:spcPct val="100000"/>
              </a:lnSpc>
              <a:spcBef>
                <a:spcPts val="0"/>
              </a:spcBef>
              <a:spcAft>
                <a:spcPts val="0"/>
              </a:spcAft>
              <a:buSzPts val="1400"/>
              <a:buFont typeface="Arial"/>
              <a:buChar char="•"/>
            </a:pPr>
            <a:r>
              <a:rPr lang="en-US"/>
              <a:t>Whole standard is essential prevention and response work as the focus is on holistic support to families to improve the care they provide to children</a:t>
            </a:r>
            <a:endParaRPr/>
          </a:p>
          <a:p>
            <a:pPr marL="171450" lvl="0" indent="-171450" algn="l" rtl="0">
              <a:lnSpc>
                <a:spcPct val="100000"/>
              </a:lnSpc>
              <a:spcBef>
                <a:spcPts val="0"/>
              </a:spcBef>
              <a:spcAft>
                <a:spcPts val="0"/>
              </a:spcAft>
              <a:buSzPts val="1400"/>
              <a:buFont typeface="Arial"/>
              <a:buChar char="•"/>
            </a:pPr>
            <a:r>
              <a:rPr lang="en-US"/>
              <a:t>Emphasizes importance of contextualizing evidence-based approaches like those found in INSPIRE. This standard links with Inspire strategies on Parent &amp; Caregiver support + Income and economic strengthening</a:t>
            </a:r>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b="1">
                <a:latin typeface="Arial"/>
                <a:ea typeface="Arial"/>
                <a:cs typeface="Arial"/>
                <a:sym typeface="Arial"/>
              </a:rPr>
              <a:t>Discussion Prompt: </a:t>
            </a:r>
            <a:r>
              <a:rPr lang="en-US" sz="1200">
                <a:latin typeface="Arial"/>
                <a:ea typeface="Arial"/>
                <a:cs typeface="Arial"/>
                <a:sym typeface="Arial"/>
              </a:rPr>
              <a:t>What is an immediate caregiver ? Give examples  </a:t>
            </a:r>
            <a:endParaRPr b="1">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US" b="0" i="1">
                <a:latin typeface="Arial"/>
                <a:ea typeface="Arial"/>
                <a:cs typeface="Arial"/>
                <a:sym typeface="Arial"/>
              </a:rPr>
              <a:t>-&gt; </a:t>
            </a:r>
            <a:r>
              <a:rPr lang="en-US"/>
              <a:t>An immediate caregiver is a person with whom the child lives and who provides daily care to the child. An immediate caregiver can be the mother, father, another family member or even a non-relative. Immediate caregivers are responsible for:</a:t>
            </a:r>
            <a:endParaRPr/>
          </a:p>
          <a:p>
            <a:pPr marL="457200" lvl="0" indent="-228600" algn="l" rtl="0">
              <a:lnSpc>
                <a:spcPct val="100000"/>
              </a:lnSpc>
              <a:spcBef>
                <a:spcPts val="0"/>
              </a:spcBef>
              <a:spcAft>
                <a:spcPts val="0"/>
              </a:spcAft>
              <a:buSzPts val="1400"/>
              <a:buFont typeface="Arial"/>
              <a:buChar char="•"/>
            </a:pPr>
            <a:r>
              <a:rPr lang="en-US"/>
              <a:t>Meeting the child’s physical, emotional, social, cognitive and spiritual needs;</a:t>
            </a:r>
            <a:endParaRPr/>
          </a:p>
          <a:p>
            <a:pPr marL="457200" lvl="0" indent="-228600" algn="l" rtl="0">
              <a:lnSpc>
                <a:spcPct val="100000"/>
              </a:lnSpc>
              <a:spcBef>
                <a:spcPts val="0"/>
              </a:spcBef>
              <a:spcAft>
                <a:spcPts val="0"/>
              </a:spcAft>
              <a:buSzPts val="1400"/>
              <a:buFont typeface="Arial"/>
              <a:buChar char="•"/>
            </a:pPr>
            <a:r>
              <a:rPr lang="en-US"/>
              <a:t>Developing a consistent and caring relationship with the child; and</a:t>
            </a:r>
            <a:endParaRPr/>
          </a:p>
          <a:p>
            <a:pPr marL="457200" lvl="0" indent="-228600" algn="l" rtl="0">
              <a:lnSpc>
                <a:spcPct val="100000"/>
              </a:lnSpc>
              <a:spcBef>
                <a:spcPts val="0"/>
              </a:spcBef>
              <a:spcAft>
                <a:spcPts val="0"/>
              </a:spcAft>
              <a:buSzPts val="1400"/>
              <a:buFont typeface="Arial"/>
              <a:buChar char="•"/>
            </a:pPr>
            <a:r>
              <a:rPr lang="en-US"/>
              <a:t>Protecting the child from harm.</a:t>
            </a:r>
            <a:endParaRPr/>
          </a:p>
          <a:p>
            <a:pPr marL="0" marR="0" lvl="0" indent="0" algn="l" rtl="0">
              <a:lnSpc>
                <a:spcPct val="100000"/>
              </a:lnSpc>
              <a:spcBef>
                <a:spcPts val="0"/>
              </a:spcBef>
              <a:spcAft>
                <a:spcPts val="0"/>
              </a:spcAft>
              <a:buClr>
                <a:schemeClr val="dk1"/>
              </a:buClr>
              <a:buSzPts val="1200"/>
              <a:buFont typeface="Calibri"/>
              <a:buNone/>
            </a:pPr>
            <a:endParaRPr b="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i="0" u="none" strike="noStrike" dirty="0">
                <a:latin typeface="Arial"/>
                <a:ea typeface="Arial"/>
                <a:cs typeface="Arial"/>
                <a:sym typeface="Arial"/>
              </a:rPr>
              <a:t>Standard 16 states the following: </a:t>
            </a:r>
            <a:r>
              <a:rPr lang="en-US" dirty="0">
                <a:latin typeface="Arial"/>
                <a:ea typeface="Arial"/>
                <a:cs typeface="Arial"/>
                <a:sym typeface="Arial"/>
              </a:rPr>
              <a:t>“Family and caregiving environments are strengthened to promote children’s healthy development and to protect them from maltreatment and other negative effects of adversity.” </a:t>
            </a: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b="1" dirty="0">
                <a:latin typeface="Arial"/>
                <a:ea typeface="Arial"/>
                <a:cs typeface="Arial"/>
                <a:sym typeface="Arial"/>
              </a:rPr>
              <a:t>Discussion Prompt: </a:t>
            </a:r>
            <a:r>
              <a:rPr lang="en-US" sz="1200" dirty="0">
                <a:latin typeface="Arial"/>
                <a:ea typeface="Arial"/>
                <a:cs typeface="Arial"/>
                <a:sym typeface="Arial"/>
              </a:rPr>
              <a:t>Why is it important to support caregiving capacity?</a:t>
            </a:r>
            <a:endParaRPr b="1" dirty="0">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US" dirty="0">
                <a:latin typeface="Arial"/>
                <a:ea typeface="Arial"/>
                <a:cs typeface="Arial"/>
                <a:sym typeface="Arial"/>
              </a:rPr>
              <a:t>Immediate caregivers are responsible for:</a:t>
            </a:r>
            <a:endParaRPr dirty="0">
              <a:latin typeface="Arial"/>
              <a:ea typeface="Arial"/>
              <a:cs typeface="Arial"/>
              <a:sym typeface="Arial"/>
            </a:endParaRPr>
          </a:p>
          <a:p>
            <a:pPr marL="457200" lvl="0" indent="-228600" algn="l" rtl="0">
              <a:lnSpc>
                <a:spcPct val="100000"/>
              </a:lnSpc>
              <a:spcBef>
                <a:spcPts val="0"/>
              </a:spcBef>
              <a:spcAft>
                <a:spcPts val="0"/>
              </a:spcAft>
              <a:buSzPts val="1400"/>
              <a:buChar char="•"/>
            </a:pPr>
            <a:r>
              <a:rPr lang="en-US" dirty="0">
                <a:latin typeface="Arial"/>
                <a:ea typeface="Arial"/>
                <a:cs typeface="Arial"/>
                <a:sym typeface="Arial"/>
              </a:rPr>
              <a:t>Meeting the child’s physical, emotional, social, cognitive and spiritual needs;</a:t>
            </a:r>
            <a:endParaRPr dirty="0">
              <a:latin typeface="Arial"/>
              <a:ea typeface="Arial"/>
              <a:cs typeface="Arial"/>
              <a:sym typeface="Arial"/>
            </a:endParaRPr>
          </a:p>
          <a:p>
            <a:pPr marL="457200" lvl="0" indent="-228600" algn="l" rtl="0">
              <a:lnSpc>
                <a:spcPct val="100000"/>
              </a:lnSpc>
              <a:spcBef>
                <a:spcPts val="0"/>
              </a:spcBef>
              <a:spcAft>
                <a:spcPts val="0"/>
              </a:spcAft>
              <a:buSzPts val="1400"/>
              <a:buChar char="•"/>
            </a:pPr>
            <a:r>
              <a:rPr lang="en-US" dirty="0">
                <a:latin typeface="Arial"/>
                <a:ea typeface="Arial"/>
                <a:cs typeface="Arial"/>
                <a:sym typeface="Arial"/>
              </a:rPr>
              <a:t>Developing a consistent and caring relationship with the child; and</a:t>
            </a:r>
            <a:endParaRPr dirty="0">
              <a:latin typeface="Arial"/>
              <a:ea typeface="Arial"/>
              <a:cs typeface="Arial"/>
              <a:sym typeface="Arial"/>
            </a:endParaRPr>
          </a:p>
          <a:p>
            <a:pPr marL="457200" lvl="0" indent="-228600" algn="l" rtl="0">
              <a:lnSpc>
                <a:spcPct val="100000"/>
              </a:lnSpc>
              <a:spcBef>
                <a:spcPts val="0"/>
              </a:spcBef>
              <a:spcAft>
                <a:spcPts val="0"/>
              </a:spcAft>
              <a:buSzPts val="1400"/>
              <a:buChar char="•"/>
            </a:pPr>
            <a:r>
              <a:rPr lang="en-US" dirty="0">
                <a:latin typeface="Arial"/>
                <a:ea typeface="Arial"/>
                <a:cs typeface="Arial"/>
                <a:sym typeface="Arial"/>
              </a:rPr>
              <a:t>Protecting the child from harm.</a:t>
            </a: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Caregiving capacity can be limited by caregiver’s own experiences of distress and adversity during conflict, disaster and displacement. Stress that affects caregivers’ well-being can be increased by economic hardship; pre-existing mental illness; social isolation; changes in family composition and roles due to death, divorce and forced separation; and the loss of protective community mechanisms.</a:t>
            </a:r>
            <a:endParaRPr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Holistic support to families examples of interventions: </a:t>
            </a: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Improving access to services (livelihood and food security support, education and adequate health care)</a:t>
            </a: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Font typeface="Calibri"/>
              <a:buChar char="-"/>
            </a:pPr>
            <a:r>
              <a:rPr lang="en-US" dirty="0">
                <a:latin typeface="Arial"/>
                <a:ea typeface="Arial"/>
                <a:cs typeface="Arial"/>
                <a:sym typeface="Arial"/>
              </a:rPr>
              <a:t>FS prevention &amp; response </a:t>
            </a:r>
            <a:r>
              <a:rPr lang="en-US" dirty="0" err="1">
                <a:latin typeface="Arial"/>
                <a:ea typeface="Arial"/>
                <a:cs typeface="Arial"/>
                <a:sym typeface="Arial"/>
              </a:rPr>
              <a:t>programme</a:t>
            </a:r>
            <a:r>
              <a:rPr lang="en-US" dirty="0">
                <a:latin typeface="Arial"/>
                <a:ea typeface="Arial"/>
                <a:cs typeface="Arial"/>
                <a:sym typeface="Arial"/>
              </a:rPr>
              <a:t> (awareness &amp; prevention of negative coping mechanisms; social networks, groups, peer-to-peer and self-help groups support; intimate partner violence (IPV) prevention and response  …) </a:t>
            </a:r>
            <a:r>
              <a:rPr lang="en-US" sz="1200" i="1" dirty="0">
                <a:latin typeface="Arial"/>
                <a:ea typeface="Arial"/>
                <a:cs typeface="Arial"/>
                <a:sym typeface="Arial"/>
              </a:rPr>
              <a:t>[🡪 the </a:t>
            </a:r>
            <a:r>
              <a:rPr lang="en-US" sz="1200" b="1" i="1" dirty="0">
                <a:latin typeface="Arial"/>
                <a:ea typeface="Arial"/>
                <a:cs typeface="Arial"/>
                <a:sym typeface="Arial"/>
              </a:rPr>
              <a:t>prevention </a:t>
            </a:r>
            <a:r>
              <a:rPr lang="en-US" sz="1200" i="1" dirty="0">
                <a:latin typeface="Arial"/>
                <a:ea typeface="Arial"/>
                <a:cs typeface="Arial"/>
                <a:sym typeface="Arial"/>
              </a:rPr>
              <a:t>icon]</a:t>
            </a: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positive parenting programming (caregiver-child relationships support, appropriate self-care, home visiting </a:t>
            </a:r>
            <a:r>
              <a:rPr lang="en-US" dirty="0" err="1">
                <a:latin typeface="Arial"/>
                <a:ea typeface="Arial"/>
                <a:cs typeface="Arial"/>
                <a:sym typeface="Arial"/>
              </a:rPr>
              <a:t>programmes</a:t>
            </a:r>
            <a:r>
              <a:rPr lang="en-US" dirty="0">
                <a:latin typeface="Arial"/>
                <a:ea typeface="Arial"/>
                <a:cs typeface="Arial"/>
                <a:sym typeface="Arial"/>
              </a:rPr>
              <a:t>…)</a:t>
            </a: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male caregivers’ involvement/engagement: Research demonstrates the positive impact of male caregivers’ engagement on children’s social, educational, </a:t>
            </a:r>
            <a:r>
              <a:rPr lang="en-US" dirty="0" err="1">
                <a:latin typeface="Arial"/>
                <a:ea typeface="Arial"/>
                <a:cs typeface="Arial"/>
                <a:sym typeface="Arial"/>
              </a:rPr>
              <a:t>behavioural</a:t>
            </a:r>
            <a:r>
              <a:rPr lang="en-US" dirty="0">
                <a:latin typeface="Arial"/>
                <a:ea typeface="Arial"/>
                <a:cs typeface="Arial"/>
                <a:sym typeface="Arial"/>
              </a:rPr>
              <a:t> and psychological outcomes.</a:t>
            </a: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economic interventions (economic empowerment of women, </a:t>
            </a:r>
            <a:r>
              <a:rPr lang="en-US" u="sng" dirty="0">
                <a:solidFill>
                  <a:schemeClr val="hlink"/>
                </a:solidFill>
                <a:latin typeface="Arial"/>
                <a:ea typeface="Arial"/>
                <a:cs typeface="Arial"/>
                <a:sym typeface="Arial"/>
                <a:hlinkClick r:id="rId3"/>
              </a:rPr>
              <a:t>cash and voucher assistance</a:t>
            </a:r>
            <a:r>
              <a:rPr lang="en-US" dirty="0">
                <a:latin typeface="Arial"/>
                <a:ea typeface="Arial"/>
                <a:cs typeface="Arial"/>
                <a:sym typeface="Arial"/>
              </a:rPr>
              <a:t> and other forms of economic support, like direct financial support)</a:t>
            </a:r>
            <a:endParaRPr dirty="0">
              <a:latin typeface="Arial"/>
              <a:ea typeface="Arial"/>
              <a:cs typeface="Arial"/>
              <a:sym typeface="Arial"/>
            </a:endParaRPr>
          </a:p>
          <a:p>
            <a:pPr marL="628650" marR="0" lvl="0" indent="-171450" algn="l" rtl="0">
              <a:lnSpc>
                <a:spcPct val="100000"/>
              </a:lnSpc>
              <a:spcBef>
                <a:spcPts val="0"/>
              </a:spcBef>
              <a:spcAft>
                <a:spcPts val="0"/>
              </a:spcAft>
              <a:buClr>
                <a:schemeClr val="dk1"/>
              </a:buClr>
              <a:buSzPts val="1200"/>
              <a:buChar char="-"/>
            </a:pPr>
            <a:r>
              <a:rPr lang="en-US" dirty="0">
                <a:latin typeface="Arial"/>
                <a:ea typeface="Arial"/>
                <a:cs typeface="Arial"/>
                <a:sym typeface="Arial"/>
              </a:rPr>
              <a:t>mental health, psychosocial well-being</a:t>
            </a:r>
            <a:endParaRPr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b="1" dirty="0">
                <a:latin typeface="Arial"/>
                <a:ea typeface="Arial"/>
                <a:cs typeface="Arial"/>
                <a:sym typeface="Arial"/>
              </a:rPr>
              <a:t>REMINDER: We have to keep in mind, when planning for Family Strengthening interventions: to include </a:t>
            </a:r>
            <a:r>
              <a:rPr lang="en-US" dirty="0">
                <a:latin typeface="Arial"/>
                <a:ea typeface="Arial"/>
                <a:cs typeface="Arial"/>
                <a:sym typeface="Arial"/>
              </a:rPr>
              <a:t>child-headed households, and households that meet locally defined risk criteria, all family members and other family members (beyond primary caregivers), and foster families</a:t>
            </a:r>
            <a:r>
              <a:rPr lang="en-US" b="1" dirty="0">
                <a:latin typeface="Arial"/>
                <a:ea typeface="Arial"/>
                <a:cs typeface="Arial"/>
                <a:sym typeface="Arial"/>
              </a:rPr>
              <a:t>, and adapt our interventions accordingly </a:t>
            </a:r>
            <a:r>
              <a:rPr lang="en-US" dirty="0">
                <a:latin typeface="Arial"/>
                <a:ea typeface="Arial"/>
                <a:cs typeface="Arial"/>
                <a:sym typeface="Arial"/>
              </a:rPr>
              <a:t>…</a:t>
            </a:r>
            <a:endParaRPr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p:txBody>
      </p:sp>
      <p:sp>
        <p:nvSpPr>
          <p:cNvPr id="221" name="Google Shape;22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16</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37" name="Google Shape;23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very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 </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49" name="Google Shape;24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8"/>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2"/>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2"/>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gif"/></Relationships>
</file>

<file path=ppt/slides/_rels/slide7.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15.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a:solidFill>
                  <a:schemeClr val="dk2"/>
                </a:solidFill>
              </a:rPr>
              <a:t>Benchmark for CPHA.</a:t>
            </a:r>
            <a:endParaRPr>
              <a:solidFill>
                <a:schemeClr val="dk2"/>
              </a:solidFill>
            </a:endParaRPr>
          </a:p>
          <a:p>
            <a:pPr marL="228600" lvl="0" indent="-228600" algn="l" rtl="0">
              <a:lnSpc>
                <a:spcPct val="90000"/>
              </a:lnSpc>
              <a:spcBef>
                <a:spcPts val="0"/>
              </a:spcBef>
              <a:spcAft>
                <a:spcPts val="0"/>
              </a:spcAft>
              <a:buSzPts val="2800"/>
              <a:buChar char="●"/>
            </a:pPr>
            <a:r>
              <a:rPr lang="en-US" sz="2600">
                <a:solidFill>
                  <a:schemeClr val="dk2"/>
                </a:solidFill>
              </a:rPr>
              <a:t>Collaborative, inter-agency tool</a:t>
            </a:r>
            <a:endParaRPr sz="2600">
              <a:solidFill>
                <a:schemeClr val="dk2"/>
              </a:solidFill>
            </a:endParaRPr>
          </a:p>
          <a:p>
            <a:pPr marL="228600" lvl="0" indent="-228600" algn="l" rtl="0">
              <a:lnSpc>
                <a:spcPct val="90000"/>
              </a:lnSpc>
              <a:spcBef>
                <a:spcPts val="0"/>
              </a:spcBef>
              <a:spcAft>
                <a:spcPts val="0"/>
              </a:spcAft>
              <a:buSzPts val="2800"/>
              <a:buChar char="●"/>
            </a:pPr>
            <a:r>
              <a:rPr lang="en-US" sz="2600">
                <a:solidFill>
                  <a:schemeClr val="dk2"/>
                </a:solidFill>
              </a:rPr>
              <a:t>Links with Core Humanitarian Standard</a:t>
            </a:r>
            <a:endParaRPr sz="2600">
              <a:solidFill>
                <a:schemeClr val="dk2"/>
              </a:solidFill>
            </a:endParaRPr>
          </a:p>
          <a:p>
            <a:pPr marL="228600" lvl="0" indent="-228600" algn="l" rtl="0">
              <a:lnSpc>
                <a:spcPct val="90000"/>
              </a:lnSpc>
              <a:spcBef>
                <a:spcPts val="0"/>
              </a:spcBef>
              <a:spcAft>
                <a:spcPts val="0"/>
              </a:spcAft>
              <a:buSzPts val="28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28600" algn="l" rtl="0">
              <a:lnSpc>
                <a:spcPct val="90000"/>
              </a:lnSpc>
              <a:spcBef>
                <a:spcPts val="1000"/>
              </a:spcBef>
              <a:spcAft>
                <a:spcPts val="0"/>
              </a:spcAft>
              <a:buSzPts val="28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1999408"/>
            <a:ext cx="2006472" cy="285918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256875" y="16050"/>
            <a:ext cx="9935125" cy="6858001"/>
          </a:xfrm>
          <a:prstGeom prst="rect">
            <a:avLst/>
          </a:prstGeom>
          <a:noFill/>
          <a:ln>
            <a:noFill/>
          </a:ln>
        </p:spPr>
      </p:pic>
      <p:sp>
        <p:nvSpPr>
          <p:cNvPr id="201" name="Google Shape;201;p12"/>
          <p:cNvSpPr txBox="1"/>
          <p:nvPr/>
        </p:nvSpPr>
        <p:spPr>
          <a:xfrm rot="-5400000">
            <a:off x="335775" y="2964906"/>
            <a:ext cx="28077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0" i="0" u="none" strike="noStrike" cap="none">
                <a:solidFill>
                  <a:schemeClr val="accent5"/>
                </a:solidFill>
                <a:latin typeface="Arial"/>
                <a:ea typeface="Arial"/>
                <a:cs typeface="Arial"/>
                <a:sym typeface="Arial"/>
              </a:rPr>
              <a:t>Overview</a:t>
            </a:r>
            <a:endParaRPr sz="1400" b="0" i="0" u="none" strike="noStrike" cap="none">
              <a:solidFill>
                <a:schemeClr val="accent5"/>
              </a:solidFill>
              <a:latin typeface="Arial"/>
              <a:ea typeface="Arial"/>
              <a:cs typeface="Arial"/>
              <a:sym typeface="Arial"/>
            </a:endParaRPr>
          </a:p>
        </p:txBody>
      </p:sp>
      <p:sp>
        <p:nvSpPr>
          <p:cNvPr id="202" name="Google Shape;202;p12"/>
          <p:cNvSpPr/>
          <p:nvPr/>
        </p:nvSpPr>
        <p:spPr>
          <a:xfrm>
            <a:off x="7377669" y="2528497"/>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General intro to Standard 16</a:t>
            </a:r>
            <a:endParaRPr/>
          </a:p>
        </p:txBody>
      </p:sp>
      <p:sp>
        <p:nvSpPr>
          <p:cNvPr id="209" name="Google Shape;209;p11"/>
          <p:cNvSpPr txBox="1"/>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Key strategies, approaches and interventions </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Prevention and response to child protection risks</a:t>
            </a:r>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Caring and protective environments</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Responsive and supportive caregivers</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Healthy caregiver-child relationships</a:t>
            </a:r>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Holistic support to families -&gt;  improved care </a:t>
            </a:r>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sp>
        <p:nvSpPr>
          <p:cNvPr id="210" name="Google Shape;210;p11"/>
          <p:cNvSpPr txBox="1"/>
          <p:nvPr/>
        </p:nvSpPr>
        <p:spPr>
          <a:xfrm>
            <a:off x="6610052" y="5803445"/>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What is an immediate caregiver ? Give examples  </a:t>
            </a:r>
            <a:endParaRPr/>
          </a:p>
        </p:txBody>
      </p:sp>
      <p:grpSp>
        <p:nvGrpSpPr>
          <p:cNvPr id="211" name="Google Shape;211;p11"/>
          <p:cNvGrpSpPr/>
          <p:nvPr/>
        </p:nvGrpSpPr>
        <p:grpSpPr>
          <a:xfrm rot="1415781">
            <a:off x="11045341" y="5664942"/>
            <a:ext cx="979340" cy="1040548"/>
            <a:chOff x="10883591" y="5571442"/>
            <a:chExt cx="979340" cy="1040548"/>
          </a:xfrm>
        </p:grpSpPr>
        <p:pic>
          <p:nvPicPr>
            <p:cNvPr id="212" name="Google Shape;212;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3" name="Google Shape;213;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14" name="Google Shape;214;p11"/>
          <p:cNvPicPr preferRelativeResize="0"/>
          <p:nvPr/>
        </p:nvPicPr>
        <p:blipFill rotWithShape="1">
          <a:blip r:embed="rId5">
            <a:alphaModFix/>
          </a:blip>
          <a:srcRect/>
          <a:stretch/>
        </p:blipFill>
        <p:spPr>
          <a:xfrm>
            <a:off x="3272690" y="5699832"/>
            <a:ext cx="903162" cy="903162"/>
          </a:xfrm>
          <a:prstGeom prst="rect">
            <a:avLst/>
          </a:prstGeom>
          <a:noFill/>
          <a:ln>
            <a:noFill/>
          </a:ln>
        </p:spPr>
      </p:pic>
      <p:pic>
        <p:nvPicPr>
          <p:cNvPr id="215" name="Google Shape;215;p11"/>
          <p:cNvPicPr preferRelativeResize="0"/>
          <p:nvPr/>
        </p:nvPicPr>
        <p:blipFill rotWithShape="1">
          <a:blip r:embed="rId6">
            <a:alphaModFix/>
          </a:blip>
          <a:srcRect/>
          <a:stretch/>
        </p:blipFill>
        <p:spPr>
          <a:xfrm>
            <a:off x="4551514" y="5693569"/>
            <a:ext cx="906989" cy="906989"/>
          </a:xfrm>
          <a:prstGeom prst="rect">
            <a:avLst/>
          </a:prstGeom>
          <a:noFill/>
          <a:ln>
            <a:noFill/>
          </a:ln>
        </p:spPr>
      </p:pic>
      <p:sp>
        <p:nvSpPr>
          <p:cNvPr id="216" name="Google Shape;216;p11"/>
          <p:cNvSpPr txBox="1"/>
          <p:nvPr/>
        </p:nvSpPr>
        <p:spPr>
          <a:xfrm>
            <a:off x="8568196" y="3655995"/>
            <a:ext cx="192334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Helvetica Neue"/>
                <a:ea typeface="Helvetica Neue"/>
                <a:cs typeface="Helvetica Neue"/>
                <a:sym typeface="Helvetica Neue"/>
              </a:rPr>
              <a:t>resilience</a:t>
            </a:r>
            <a:endParaRPr sz="2800" b="1" i="0" u="none" strike="noStrike" cap="none">
              <a:solidFill>
                <a:srgbClr val="000000"/>
              </a:solidFill>
              <a:latin typeface="Helvetica Neue"/>
              <a:ea typeface="Helvetica Neue"/>
              <a:cs typeface="Helvetica Neue"/>
              <a:sym typeface="Helvetica Neue"/>
            </a:endParaRPr>
          </a:p>
        </p:txBody>
      </p:sp>
      <p:sp>
        <p:nvSpPr>
          <p:cNvPr id="217" name="Google Shape;217;p11"/>
          <p:cNvSpPr/>
          <p:nvPr/>
        </p:nvSpPr>
        <p:spPr>
          <a:xfrm>
            <a:off x="7596004" y="3160308"/>
            <a:ext cx="625642" cy="1514595"/>
          </a:xfrm>
          <a:prstGeom prst="rightBrace">
            <a:avLst>
              <a:gd name="adj1" fmla="val 45391"/>
              <a:gd name="adj2" fmla="val 48941"/>
            </a:avLst>
          </a:prstGeom>
          <a:noFill/>
          <a:ln w="38100" cap="flat" cmpd="sng">
            <a:solidFill>
              <a:schemeClr val="accent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1"/>
          </p:nvPr>
        </p:nvSpPr>
        <p:spPr>
          <a:xfrm>
            <a:off x="252422" y="1353592"/>
            <a:ext cx="6076521" cy="3381667"/>
          </a:xfrm>
          <a:prstGeom prst="rect">
            <a:avLst/>
          </a:prstGeom>
          <a:noFill/>
          <a:ln>
            <a:noFill/>
          </a:ln>
        </p:spPr>
        <p:txBody>
          <a:bodyPr spcFirstLastPara="1" wrap="square" lIns="91425" tIns="45700" rIns="91425" bIns="45700" anchor="t" anchorCtr="0">
            <a:normAutofit fontScale="92500" lnSpcReduction="10000"/>
          </a:bodyPr>
          <a:lstStyle/>
          <a:p>
            <a:pPr marL="50800" lvl="0" indent="0" algn="ctr" rtl="0">
              <a:lnSpc>
                <a:spcPct val="90000"/>
              </a:lnSpc>
              <a:spcBef>
                <a:spcPts val="1000"/>
              </a:spcBef>
              <a:spcAft>
                <a:spcPts val="0"/>
              </a:spcAft>
              <a:buSzPct val="126126"/>
              <a:buNone/>
            </a:pPr>
            <a:r>
              <a:rPr lang="en-US" sz="2400">
                <a:solidFill>
                  <a:schemeClr val="dk2"/>
                </a:solidFill>
              </a:rPr>
              <a:t>“</a:t>
            </a:r>
            <a:r>
              <a:rPr lang="en-US" sz="2400"/>
              <a:t>Family and caregiving environments are strengthened to promote children’s healthy development and to protect them from maltreatment and other negative effects of adversity.”</a:t>
            </a:r>
            <a:endParaRPr sz="2400">
              <a:solidFill>
                <a:schemeClr val="dk2"/>
              </a:solidFill>
            </a:endParaRPr>
          </a:p>
        </p:txBody>
      </p:sp>
      <p:sp>
        <p:nvSpPr>
          <p:cNvPr id="224" name="Google Shape;224;p6"/>
          <p:cNvSpPr txBox="1">
            <a:spLocks noGrp="1"/>
          </p:cNvSpPr>
          <p:nvPr>
            <p:ph type="body" idx="2"/>
          </p:nvPr>
        </p:nvSpPr>
        <p:spPr>
          <a:xfrm>
            <a:off x="6594010" y="2032284"/>
            <a:ext cx="5181600" cy="3144807"/>
          </a:xfrm>
          <a:prstGeom prst="rect">
            <a:avLst/>
          </a:prstGeom>
          <a:noFill/>
          <a:ln>
            <a:noFill/>
          </a:ln>
        </p:spPr>
        <p:txBody>
          <a:bodyPr spcFirstLastPara="1" wrap="square" lIns="91425" tIns="45700" rIns="91425" bIns="45700" anchor="t" anchorCtr="0">
            <a:normAutofit fontScale="92500" lnSpcReduction="10000"/>
          </a:bodyPr>
          <a:lstStyle/>
          <a:p>
            <a:pPr marL="457200" lvl="0" indent="-406400" algn="l" rtl="0">
              <a:lnSpc>
                <a:spcPct val="90000"/>
              </a:lnSpc>
              <a:spcBef>
                <a:spcPts val="1000"/>
              </a:spcBef>
              <a:spcAft>
                <a:spcPts val="0"/>
              </a:spcAft>
              <a:buSzPct val="108108"/>
              <a:buChar char="•"/>
            </a:pPr>
            <a:r>
              <a:rPr lang="en-US"/>
              <a:t>Support access to services before, during &amp; after crisis</a:t>
            </a:r>
            <a:endParaRPr/>
          </a:p>
          <a:p>
            <a:pPr marL="457200" lvl="0" indent="-406400" algn="l" rtl="0">
              <a:lnSpc>
                <a:spcPct val="90000"/>
              </a:lnSpc>
              <a:spcBef>
                <a:spcPts val="1000"/>
              </a:spcBef>
              <a:spcAft>
                <a:spcPts val="0"/>
              </a:spcAft>
              <a:buSzPct val="108108"/>
              <a:buChar char="•"/>
            </a:pPr>
            <a:r>
              <a:rPr lang="en-US"/>
              <a:t>Family strengthening prevention and response programme</a:t>
            </a:r>
            <a:endParaRPr/>
          </a:p>
          <a:p>
            <a:pPr marL="457200" lvl="0" indent="-406400" algn="l" rtl="0">
              <a:lnSpc>
                <a:spcPct val="90000"/>
              </a:lnSpc>
              <a:spcBef>
                <a:spcPts val="1000"/>
              </a:spcBef>
              <a:spcAft>
                <a:spcPts val="0"/>
              </a:spcAft>
              <a:buSzPct val="108108"/>
              <a:buChar char="•"/>
            </a:pPr>
            <a:r>
              <a:rPr lang="en-US"/>
              <a:t>Positive parenting practices, improving relationships and self-care</a:t>
            </a:r>
            <a:endParaRPr/>
          </a:p>
        </p:txBody>
      </p:sp>
      <p:pic>
        <p:nvPicPr>
          <p:cNvPr id="225" name="Google Shape;225;p6"/>
          <p:cNvPicPr preferRelativeResize="0"/>
          <p:nvPr/>
        </p:nvPicPr>
        <p:blipFill rotWithShape="1">
          <a:blip r:embed="rId3">
            <a:alphaModFix/>
          </a:blip>
          <a:srcRect/>
          <a:stretch/>
        </p:blipFill>
        <p:spPr>
          <a:xfrm>
            <a:off x="2188861" y="489772"/>
            <a:ext cx="2435460" cy="681302"/>
          </a:xfrm>
          <a:prstGeom prst="rect">
            <a:avLst/>
          </a:prstGeom>
          <a:noFill/>
          <a:ln>
            <a:noFill/>
          </a:ln>
        </p:spPr>
      </p:pic>
      <p:sp>
        <p:nvSpPr>
          <p:cNvPr id="226" name="Google Shape;226;p6"/>
          <p:cNvSpPr txBox="1"/>
          <p:nvPr/>
        </p:nvSpPr>
        <p:spPr>
          <a:xfrm>
            <a:off x="6610052" y="5803445"/>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Why is it important to support caregiving capacity?</a:t>
            </a:r>
            <a:endParaRPr sz="2400" b="0" i="0" u="none" strike="noStrike" cap="none">
              <a:solidFill>
                <a:srgbClr val="000000"/>
              </a:solidFill>
              <a:latin typeface="Arial"/>
              <a:ea typeface="Arial"/>
              <a:cs typeface="Arial"/>
              <a:sym typeface="Arial"/>
            </a:endParaRPr>
          </a:p>
        </p:txBody>
      </p:sp>
      <p:grpSp>
        <p:nvGrpSpPr>
          <p:cNvPr id="227" name="Google Shape;227;p6"/>
          <p:cNvGrpSpPr/>
          <p:nvPr/>
        </p:nvGrpSpPr>
        <p:grpSpPr>
          <a:xfrm rot="1415781">
            <a:off x="11045341" y="5664942"/>
            <a:ext cx="979340" cy="1040548"/>
            <a:chOff x="10883591" y="5571442"/>
            <a:chExt cx="979340" cy="1040548"/>
          </a:xfrm>
        </p:grpSpPr>
        <p:pic>
          <p:nvPicPr>
            <p:cNvPr id="228" name="Google Shape;228;p6"/>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29" name="Google Shape;229;p6"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30" name="Google Shape;230;p6"/>
          <p:cNvSpPr txBox="1"/>
          <p:nvPr/>
        </p:nvSpPr>
        <p:spPr>
          <a:xfrm>
            <a:off x="1778010" y="5880389"/>
            <a:ext cx="2007957"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Helvetica Neue"/>
                <a:ea typeface="Helvetica Neue"/>
                <a:cs typeface="Helvetica Neue"/>
                <a:sym typeface="Helvetica Neue"/>
              </a:rPr>
              <a:t>REMINDER</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31" name="Google Shape;231;p6"/>
          <p:cNvSpPr/>
          <p:nvPr/>
        </p:nvSpPr>
        <p:spPr>
          <a:xfrm>
            <a:off x="252422" y="5049392"/>
            <a:ext cx="1063031" cy="830997"/>
          </a:xfrm>
          <a:prstGeom prst="cloudCallout">
            <a:avLst>
              <a:gd name="adj1" fmla="val 75749"/>
              <a:gd name="adj2" fmla="val 62500"/>
            </a:avLst>
          </a:prstGeom>
          <a:solidFill>
            <a:srgbClr val="C886B2"/>
          </a:solidFill>
          <a:ln w="25400" cap="flat" cmpd="sng">
            <a:solidFill>
              <a:srgbClr val="014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32" name="Google Shape;232;p6"/>
          <p:cNvPicPr preferRelativeResize="0"/>
          <p:nvPr/>
        </p:nvPicPr>
        <p:blipFill rotWithShape="1">
          <a:blip r:embed="rId6">
            <a:alphaModFix/>
          </a:blip>
          <a:srcRect/>
          <a:stretch/>
        </p:blipFill>
        <p:spPr>
          <a:xfrm>
            <a:off x="11298179" y="3014358"/>
            <a:ext cx="742498" cy="829284"/>
          </a:xfrm>
          <a:prstGeom prst="rect">
            <a:avLst/>
          </a:prstGeom>
          <a:noFill/>
          <a:ln>
            <a:noFill/>
          </a:ln>
        </p:spPr>
      </p:pic>
      <p:pic>
        <p:nvPicPr>
          <p:cNvPr id="233" name="Google Shape;233;p6"/>
          <p:cNvPicPr preferRelativeResize="0"/>
          <p:nvPr/>
        </p:nvPicPr>
        <p:blipFill rotWithShape="1">
          <a:blip r:embed="rId7">
            <a:alphaModFix/>
          </a:blip>
          <a:srcRect/>
          <a:stretch/>
        </p:blipFill>
        <p:spPr>
          <a:xfrm>
            <a:off x="2372613" y="3014351"/>
            <a:ext cx="1638436" cy="23347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40" name="Google Shape;240;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16</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1" name="Google Shape;241;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42" name="Google Shape;242;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16</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3" name="Google Shape;243;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44" name="Google Shape;244;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16</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5" name="Google Shape;245;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7"/>
          <p:cNvSpPr txBox="1">
            <a:spLocks noGrp="1"/>
          </p:cNvSpPr>
          <p:nvPr>
            <p:ph type="title"/>
          </p:nvPr>
        </p:nvSpPr>
        <p:spPr>
          <a:xfrm>
            <a:off x="428625" y="585200"/>
            <a:ext cx="8925600" cy="919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4"/>
              </a:buClr>
              <a:buSzPts val="3600"/>
              <a:buFont typeface="Helvetica Neue"/>
              <a:buNone/>
            </a:pPr>
            <a:r>
              <a:rPr lang="en-US" sz="4100"/>
              <a:t>Need more than the hard copy?</a:t>
            </a:r>
            <a:endParaRPr sz="4100"/>
          </a:p>
          <a:p>
            <a:pPr marL="0" lvl="0" indent="0" algn="l" rtl="0">
              <a:lnSpc>
                <a:spcPct val="90000"/>
              </a:lnSpc>
              <a:spcBef>
                <a:spcPts val="0"/>
              </a:spcBef>
              <a:spcAft>
                <a:spcPts val="0"/>
              </a:spcAft>
              <a:buClr>
                <a:schemeClr val="accent4"/>
              </a:buClr>
              <a:buSzPts val="3600"/>
              <a:buFont typeface="Helvetica Neue"/>
              <a:buNone/>
            </a:pPr>
            <a:endParaRPr sz="4100"/>
          </a:p>
        </p:txBody>
      </p:sp>
      <p:sp>
        <p:nvSpPr>
          <p:cNvPr id="252" name="Google Shape;252;p57"/>
          <p:cNvSpPr txBox="1">
            <a:spLocks noGrp="1"/>
          </p:cNvSpPr>
          <p:nvPr>
            <p:ph type="body" idx="1"/>
          </p:nvPr>
        </p:nvSpPr>
        <p:spPr>
          <a:xfrm>
            <a:off x="428625" y="1242238"/>
            <a:ext cx="9290400" cy="55443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2400"/>
              <a:t>On the Alliance website</a:t>
            </a:r>
            <a:endParaRPr/>
          </a:p>
          <a:p>
            <a:pPr marL="985837" lvl="1" indent="-312737" algn="l" rtl="0">
              <a:spcBef>
                <a:spcPts val="1700"/>
              </a:spcBef>
              <a:spcAft>
                <a:spcPts val="0"/>
              </a:spcAft>
              <a:buSzPts val="2400"/>
              <a:buFont typeface="Noto Sans Symbols"/>
              <a:buChar char="⮚"/>
            </a:pPr>
            <a:r>
              <a:rPr lang="en-US" sz="1800"/>
              <a:t>PDF version</a:t>
            </a:r>
            <a:endParaRPr/>
          </a:p>
          <a:p>
            <a:pPr marL="985837" lvl="1" indent="-312737" algn="l" rtl="0">
              <a:spcBef>
                <a:spcPts val="500"/>
              </a:spcBef>
              <a:spcAft>
                <a:spcPts val="0"/>
              </a:spcAft>
              <a:buSzPts val="2400"/>
              <a:buFont typeface="Noto Sans Symbols"/>
              <a:buChar char="⮚"/>
            </a:pPr>
            <a:r>
              <a:rPr lang="en-US" sz="1800"/>
              <a:t>Briefing &amp; Implementation Pack</a:t>
            </a:r>
            <a:endParaRPr/>
          </a:p>
          <a:p>
            <a:pPr marL="985837" lvl="1" indent="-312737" algn="l" rtl="0">
              <a:spcBef>
                <a:spcPts val="500"/>
              </a:spcBef>
              <a:spcAft>
                <a:spcPts val="0"/>
              </a:spcAft>
              <a:buSzPts val="2400"/>
              <a:buFont typeface="Noto Sans Symbols"/>
              <a:buChar char="⮚"/>
            </a:pPr>
            <a:r>
              <a:rPr lang="en-US" sz="1800"/>
              <a:t>25-page Summary</a:t>
            </a:r>
            <a:endParaRPr/>
          </a:p>
          <a:p>
            <a:pPr marL="985837" lvl="1" indent="-312737" algn="l" rtl="0">
              <a:spcBef>
                <a:spcPts val="500"/>
              </a:spcBef>
              <a:spcAft>
                <a:spcPts val="0"/>
              </a:spcAft>
              <a:buSzPts val="2400"/>
              <a:buFont typeface="Noto Sans Symbols"/>
              <a:buChar char="⮚"/>
            </a:pPr>
            <a:r>
              <a:rPr lang="en-US" sz="1800"/>
              <a:t>E-course </a:t>
            </a:r>
            <a:endParaRPr/>
          </a:p>
          <a:p>
            <a:pPr marL="985837" lvl="1" indent="-312737" algn="l" rtl="0">
              <a:spcBef>
                <a:spcPts val="500"/>
              </a:spcBef>
              <a:spcAft>
                <a:spcPts val="0"/>
              </a:spcAft>
              <a:buSzPts val="2400"/>
              <a:buFont typeface="Noto Sans Symbols"/>
              <a:buChar char="⮚"/>
            </a:pPr>
            <a:r>
              <a:rPr lang="en-US" sz="1800"/>
              <a:t>YouTube videos</a:t>
            </a:r>
            <a:endParaRPr/>
          </a:p>
          <a:p>
            <a:pPr marL="985837" lvl="1" indent="-312737" algn="l" rtl="0">
              <a:spcBef>
                <a:spcPts val="500"/>
              </a:spcBef>
              <a:spcAft>
                <a:spcPts val="0"/>
              </a:spcAft>
              <a:buSzPts val="2400"/>
              <a:buFont typeface="Noto Sans Symbols"/>
              <a:buChar char="⮚"/>
            </a:pPr>
            <a:r>
              <a:rPr lang="en-US" sz="1800"/>
              <a:t>A gallery of illustrated Standards</a:t>
            </a:r>
            <a:endParaRPr/>
          </a:p>
          <a:p>
            <a:pPr marL="9525" lvl="0" indent="0" algn="l" rtl="0">
              <a:spcBef>
                <a:spcPts val="1200"/>
              </a:spcBef>
              <a:spcAft>
                <a:spcPts val="0"/>
              </a:spcAft>
              <a:buNone/>
            </a:pPr>
            <a:r>
              <a:rPr lang="en-US" sz="2400">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0" indent="0" algn="l" rtl="0">
              <a:spcBef>
                <a:spcPts val="1200"/>
              </a:spcBef>
              <a:spcAft>
                <a:spcPts val="0"/>
              </a:spcAft>
              <a:buNone/>
            </a:pPr>
            <a:r>
              <a:rPr lang="en-US" sz="2400"/>
              <a:t>On the Humanitarian Standards Partnership website</a:t>
            </a:r>
            <a:endParaRPr sz="2400"/>
          </a:p>
          <a:p>
            <a:pPr marL="985837" lvl="1" indent="-322262" algn="l" rtl="0">
              <a:spcBef>
                <a:spcPts val="500"/>
              </a:spcBef>
              <a:spcAft>
                <a:spcPts val="0"/>
              </a:spcAft>
              <a:buSzPts val="2400"/>
              <a:buFont typeface="Noto Sans Symbols"/>
              <a:buChar char="⮚"/>
            </a:pPr>
            <a:r>
              <a:rPr lang="en-US" sz="1800"/>
              <a:t>Online, interactive version</a:t>
            </a:r>
            <a:endParaRPr/>
          </a:p>
          <a:p>
            <a:pPr marL="985837" lvl="1" indent="-322262" algn="l" rtl="0">
              <a:spcBef>
                <a:spcPts val="500"/>
              </a:spcBef>
              <a:spcAft>
                <a:spcPts val="0"/>
              </a:spcAft>
              <a:buSzPts val="2400"/>
              <a:buFont typeface="Noto Sans Symbols"/>
              <a:buChar char="⮚"/>
            </a:pPr>
            <a:r>
              <a:rPr lang="en-US" sz="1800"/>
              <a:t>HSP App for mobile phones and tablets </a:t>
            </a:r>
            <a:endParaRPr/>
          </a:p>
          <a:p>
            <a:pPr marL="0" lvl="0" indent="0" algn="l" rtl="0">
              <a:spcBef>
                <a:spcPts val="1200"/>
              </a:spcBef>
              <a:spcAft>
                <a:spcPts val="0"/>
              </a:spcAft>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p:txBody>
      </p:sp>
      <p:pic>
        <p:nvPicPr>
          <p:cNvPr id="253" name="Google Shape;253;p57" descr="THE ALLIANCE.png"/>
          <p:cNvPicPr preferRelativeResize="0"/>
          <p:nvPr/>
        </p:nvPicPr>
        <p:blipFill rotWithShape="1">
          <a:blip r:embed="rId4">
            <a:alphaModFix/>
          </a:blip>
          <a:srcRect/>
          <a:stretch/>
        </p:blipFill>
        <p:spPr>
          <a:xfrm>
            <a:off x="9158990" y="5156616"/>
            <a:ext cx="2343780" cy="1462358"/>
          </a:xfrm>
          <a:prstGeom prst="rect">
            <a:avLst/>
          </a:prstGeom>
          <a:noFill/>
          <a:ln>
            <a:noFill/>
          </a:ln>
        </p:spPr>
      </p:pic>
      <p:pic>
        <p:nvPicPr>
          <p:cNvPr id="254" name="Google Shape;254;p57"/>
          <p:cNvPicPr preferRelativeResize="0"/>
          <p:nvPr/>
        </p:nvPicPr>
        <p:blipFill rotWithShape="1">
          <a:blip r:embed="rId5">
            <a:alphaModFix/>
          </a:blip>
          <a:srcRect/>
          <a:stretch/>
        </p:blipFill>
        <p:spPr>
          <a:xfrm rot="757119">
            <a:off x="6600465" y="1844773"/>
            <a:ext cx="1684002" cy="23262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55" name="Google Shape;255;p57"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2073</Words>
  <Application>Microsoft Office PowerPoint</Application>
  <PresentationFormat>Widescreen</PresentationFormat>
  <Paragraphs>165</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Helvetica Neue</vt:lpstr>
      <vt:lpstr>Calibri</vt:lpstr>
      <vt:lpstr>Noto Sans Symbols</vt:lpstr>
      <vt:lpstr>Office Theme</vt:lpstr>
      <vt:lpstr>The Minimum Standards for Child Protection in Humanitarian Action  CPMS</vt:lpstr>
      <vt:lpstr>Aim of the Standards </vt:lpstr>
      <vt:lpstr>PowerPoint Presentation</vt:lpstr>
      <vt:lpstr>General intro to Standard 16</vt:lpstr>
      <vt:lpstr>PowerPoint Presentation</vt:lpstr>
      <vt:lpstr>Examples from the Region</vt:lpstr>
      <vt:lpstr>Need more than the hard copy?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2022-07-05T20:38:50Z</dcterms:modified>
</cp:coreProperties>
</file>