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0" r:id="rId2"/>
  </p:sldMasterIdLst>
  <p:notesMasterIdLst>
    <p:notesMasterId r:id="rId10"/>
  </p:notesMasterIdLst>
  <p:sldIdLst>
    <p:sldId id="257" r:id="rId3"/>
    <p:sldId id="258" r:id="rId4"/>
    <p:sldId id="259" r:id="rId5"/>
    <p:sldId id="262" r:id="rId6"/>
    <p:sldId id="263" r:id="rId7"/>
    <p:sldId id="260" r:id="rId8"/>
    <p:sldId id="297"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59339" autoAdjust="0"/>
  </p:normalViewPr>
  <p:slideViewPr>
    <p:cSldViewPr snapToGrid="0">
      <p:cViewPr varScale="1">
        <p:scale>
          <a:sx n="46" d="100"/>
          <a:sy n="46" d="100"/>
        </p:scale>
        <p:origin x="144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CAB2D1-5EC1-41CA-9AE8-2E8DA391FE70}" type="datetimeFigureOut">
              <a:rPr lang="fr-FR" smtClean="0"/>
              <a:t>06/12/2022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F29AE-B36E-464E-A0F8-731E62087233}" type="slidenum">
              <a:rPr lang="fr-FR" smtClean="0"/>
              <a:t>‹#›</a:t>
            </a:fld>
            <a:endParaRPr lang="fr-FR"/>
          </a:p>
        </p:txBody>
      </p:sp>
    </p:spTree>
    <p:extLst>
      <p:ext uri="{BB962C8B-B14F-4D97-AF65-F5344CB8AC3E}">
        <p14:creationId xmlns:p14="http://schemas.microsoft.com/office/powerpoint/2010/main" val="1251719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en/cpms/#ch00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andbook.spherestandards.org/en/cpms/#ch002_013_002"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16</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8</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b="0" dirty="0"/>
              <a:t>Les bailleurs, les institutions locales, les collègues d'autres secteurs et nos bénéficiaires eux-mêmes veulent savoir ce que nous faisons et pourquoi. Les SMPE sont notre référence. Le lancement de l'édition 2019 a pour but de mettre en avant notre redevabilité, en particulier vis-à-vis des enfants.</a:t>
            </a:r>
          </a:p>
          <a:p>
            <a:pPr marL="0" lvl="0" indent="0" algn="l" rtl="0">
              <a:spcBef>
                <a:spcPts val="0"/>
              </a:spcBef>
              <a:spcAft>
                <a:spcPts val="0"/>
              </a:spcAft>
              <a:buNone/>
            </a:pPr>
            <a:endParaRPr lang="fr-FR" dirty="0"/>
          </a:p>
          <a:p>
            <a:r>
              <a:rPr lang="fr-FR" sz="1200" dirty="0"/>
              <a:t>Les SMPE sont un outil de collaboration inter-agences, établissant des liens avec de nouvelles initiatives, telles que la Norme humanitaire fondamentale (CHS), INSPIRE et les </a:t>
            </a:r>
            <a:r>
              <a:rPr lang="fr-FR" sz="1200" dirty="0">
                <a:solidFill>
                  <a:srgbClr val="FF0000"/>
                </a:solidFill>
              </a:rPr>
              <a:t>Standards d'inclusion humanitaire</a:t>
            </a:r>
            <a:r>
              <a:rPr lang="fr-FR" sz="1200" dirty="0"/>
              <a:t>. </a:t>
            </a:r>
            <a:endParaRPr lang="en-CA" sz="1200" dirty="0"/>
          </a:p>
          <a:p>
            <a:r>
              <a:rPr lang="fr-FR" b="0" dirty="0"/>
              <a:t>Lorsque cela est pertinent, les SMPE s’alignent sur les 7 stratégies d’INSPIRE pour mettre fin à la violence à l’égard des enfants - et vous verrez les icônes de cette initiative disséminées dans ce texte. La Norme humanitaire de base (CHS) sur la qualité et la redevabilité est mise en évidence dans l'introduction, et l’on trouve des échos tout au long du manuel.</a:t>
            </a:r>
          </a:p>
          <a:p>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Nous conseillons toujours de contextualiser, ce qui augmente l’appropriation du manuel. Cela permet aussi de mieux comprendre la protection de l'enfant dans le contexte spécifique pour</a:t>
            </a:r>
            <a:r>
              <a:rPr lang="fr-FR" b="0" baseline="0" dirty="0"/>
              <a:t> </a:t>
            </a:r>
            <a:r>
              <a:rPr lang="fr-FR" b="0" dirty="0"/>
              <a:t>un large éventail d'acteurs. Les groupes de coordination nationaux sont encouragés à adapter l'édition 2019 au cours des prochaines années. S'il vous plaît, soulevez</a:t>
            </a:r>
            <a:r>
              <a:rPr lang="fr-FR" b="0" baseline="0" dirty="0"/>
              <a:t> cette question</a:t>
            </a:r>
            <a:r>
              <a:rPr lang="fr-FR" b="0" dirty="0"/>
              <a:t> avec vos collègues localement, puis demandez conseil à l'équipe globale des SMPE.</a:t>
            </a:r>
            <a:endParaRPr lang="en-US" b="0" dirty="0"/>
          </a:p>
          <a:p>
            <a:pPr marL="0" lvl="0" indent="0" algn="l" rtl="0">
              <a:lnSpc>
                <a:spcPct val="115000"/>
              </a:lnSpc>
              <a:spcBef>
                <a:spcPts val="0"/>
              </a:spcBef>
              <a:spcAft>
                <a:spcPts val="0"/>
              </a:spcAft>
              <a:buSzPts val="1100"/>
              <a:buNone/>
            </a:pPr>
            <a:endParaRPr lang="fr-FR" dirty="0"/>
          </a:p>
          <a:p>
            <a:pPr marL="0" lvl="0" indent="0" algn="l" rtl="0">
              <a:lnSpc>
                <a:spcPct val="115000"/>
              </a:lnSpc>
              <a:spcBef>
                <a:spcPts val="0"/>
              </a:spcBef>
              <a:spcAft>
                <a:spcPts val="0"/>
              </a:spcAft>
              <a:buSzPts val="1100"/>
              <a:buNone/>
            </a:pPr>
            <a:r>
              <a:rPr lang="fr-FR" dirty="0"/>
              <a:t>ENCADRÉ : Le but des SMPE est d'améliorer la qualité et la redevabilité de notre programmation et d'augmenter l'impact sur la protection et le bien-être des enfants et des adolescents dans l'action humanitaire, grâce à l'application de principes communs et d'objectifs à atteindre. Ils offrent une synthèse des bonnes pratiques et des enseignements tirés à ce jour. </a:t>
            </a:r>
          </a:p>
          <a:p>
            <a:pPr marL="0" lvl="0" indent="0" algn="l" rtl="0">
              <a:lnSpc>
                <a:spcPct val="115000"/>
              </a:lnSpc>
              <a:spcBef>
                <a:spcPts val="0"/>
              </a:spcBef>
              <a:spcAft>
                <a:spcPts val="0"/>
              </a:spcAft>
              <a:buSzPts val="1100"/>
              <a:buNone/>
            </a:pPr>
            <a:endParaRPr lang="fr-FR" dirty="0"/>
          </a:p>
          <a:p>
            <a:pPr marL="0" lvl="0" indent="0" algn="l" rtl="0">
              <a:lnSpc>
                <a:spcPct val="115000"/>
              </a:lnSpc>
              <a:spcBef>
                <a:spcPts val="0"/>
              </a:spcBef>
              <a:spcAft>
                <a:spcPts val="0"/>
              </a:spcAft>
              <a:buSzPts val="1100"/>
              <a:buNone/>
            </a:pPr>
            <a:endParaRPr dirty="0"/>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a:p>
            <a:pPr marL="171450" marR="0" lvl="0" indent="-171450" algn="l" rtl="0">
              <a:lnSpc>
                <a:spcPct val="100000"/>
              </a:lnSpc>
              <a:spcBef>
                <a:spcPts val="0"/>
              </a:spcBef>
              <a:spcAft>
                <a:spcPts val="0"/>
              </a:spcAft>
              <a:buClr>
                <a:schemeClr val="dk1"/>
              </a:buClr>
              <a:buSzPts val="1200"/>
              <a:buFont typeface="Arial"/>
              <a:buChar char="•"/>
            </a:pPr>
            <a:r>
              <a:rPr lang="fr-FR" dirty="0"/>
              <a:t>Ce Standard fait partie du troisième Pilier des Standards relatifs au développement de stratégies, d'approches et d'interventions adéquates pour prévenir et répondre aux risques de protection de l'enfant décrits dans le </a:t>
            </a:r>
            <a:r>
              <a:rPr lang="en-US" u="sng" dirty="0">
                <a:solidFill>
                  <a:schemeClr val="hlink"/>
                </a:solidFill>
                <a:hlinkClick r:id="rId3"/>
              </a:rPr>
              <a:t>Pillar 2</a:t>
            </a:r>
            <a:r>
              <a:rPr lang="en-US" dirty="0"/>
              <a:t>. </a:t>
            </a:r>
            <a:r>
              <a:rPr lang="fr-FR" dirty="0"/>
              <a:t>Il est structuré autour du modèle socio-écologique et s'articule également avec le paquet INSPIRE, le cas échéant, et s'appuie sur leurs stratégies fondées sur des données probantes pour prévenir la violence contre les enfants. D'où l'ICON dans le coin. Le paquet INSPIRE a un objectif similaire : des stratégies fondées sur des données probantes pour prévenir la violence à l'encontre des enfants.  Plus d'informations sur les stratégies INSPIRE sur : http://inspire-strategies.org/</a:t>
            </a:r>
            <a:endParaRPr dirty="0"/>
          </a:p>
          <a:p>
            <a:pPr marL="228600" lvl="0" indent="0" algn="l" rtl="0">
              <a:lnSpc>
                <a:spcPct val="100000"/>
              </a:lnSpc>
              <a:spcBef>
                <a:spcPts val="0"/>
              </a:spcBef>
              <a:spcAft>
                <a:spcPts val="0"/>
              </a:spcAft>
              <a:buSzPts val="1400"/>
              <a:buFont typeface="Arial"/>
              <a:buNone/>
            </a:pPr>
            <a:endParaRPr lang="en-US" dirty="0">
              <a:latin typeface="Arial"/>
              <a:cs typeface="Arial"/>
              <a:sym typeface="Arial"/>
            </a:endParaRPr>
          </a:p>
          <a:p>
            <a:pPr marL="457200" lvl="0" indent="-228600" algn="l" rtl="0">
              <a:lnSpc>
                <a:spcPct val="100000"/>
              </a:lnSpc>
              <a:spcBef>
                <a:spcPts val="0"/>
              </a:spcBef>
              <a:spcAft>
                <a:spcPts val="0"/>
              </a:spcAft>
              <a:buSzPts val="1400"/>
              <a:buFont typeface="Arial"/>
              <a:buChar char="•"/>
            </a:pPr>
            <a:r>
              <a:rPr lang="fr-FR" b="0" i="1" dirty="0">
                <a:latin typeface="Arial"/>
                <a:ea typeface="Arial"/>
                <a:cs typeface="Arial"/>
                <a:sym typeface="Arial"/>
              </a:rPr>
              <a:t>DEF : Un "environnement de soins" est le cadre de vie physique et humain unique et direct de l'enfant. La prise en charge comprend à la fois les arrangements formels et légaux et les arrangements informels dans lesquels la personne qui s'occupe de l'enfant n'a pas de responsabilité légale. Les environnements bienveillants et protecteurs, les dispensateurs de soins attentifs et solidaires et les relations saines entre le dispensateur de soins et l'enfant sont des facteurs de protection essentiels pour développer la résilience et donner aux enfants la capacité de s'épanouir et de grandir dans des environnements difficiles.</a:t>
            </a:r>
          </a:p>
          <a:p>
            <a:pPr marL="457200" lvl="0" indent="-228600" algn="l" rtl="0">
              <a:lnSpc>
                <a:spcPct val="100000"/>
              </a:lnSpc>
              <a:spcBef>
                <a:spcPts val="0"/>
              </a:spcBef>
              <a:spcAft>
                <a:spcPts val="0"/>
              </a:spcAft>
              <a:buSzPts val="1400"/>
              <a:buFont typeface="Arial"/>
              <a:buChar char="•"/>
            </a:pPr>
            <a:endParaRPr lang="fr-FR" b="0" i="1" dirty="0">
              <a:latin typeface="Arial"/>
              <a:ea typeface="Arial"/>
              <a:cs typeface="Arial"/>
              <a:sym typeface="Arial"/>
            </a:endParaRPr>
          </a:p>
          <a:p>
            <a:pPr marL="457200" lvl="0" indent="-228600" algn="l" rtl="0">
              <a:lnSpc>
                <a:spcPct val="100000"/>
              </a:lnSpc>
              <a:spcBef>
                <a:spcPts val="0"/>
              </a:spcBef>
              <a:spcAft>
                <a:spcPts val="0"/>
              </a:spcAft>
              <a:buSzPts val="1400"/>
              <a:buFont typeface="Arial"/>
              <a:buChar char="•"/>
            </a:pPr>
            <a:r>
              <a:rPr lang="fr-FR" b="0" i="1" dirty="0">
                <a:latin typeface="Arial"/>
                <a:ea typeface="Arial"/>
                <a:cs typeface="Arial"/>
                <a:sym typeface="Arial"/>
              </a:rPr>
              <a:t>La norme globale est essentielle au travail de prévention et d'intervention, car l'accent est mis sur le soutien holistique aux familles pour améliorer les soins qu'elles fournissent aux enfants.</a:t>
            </a:r>
          </a:p>
          <a:p>
            <a:pPr marL="457200" lvl="0" indent="-228600" algn="l" rtl="0">
              <a:lnSpc>
                <a:spcPct val="100000"/>
              </a:lnSpc>
              <a:spcBef>
                <a:spcPts val="0"/>
              </a:spcBef>
              <a:spcAft>
                <a:spcPts val="0"/>
              </a:spcAft>
              <a:buSzPts val="1400"/>
              <a:buFont typeface="Arial"/>
              <a:buChar char="•"/>
            </a:pPr>
            <a:r>
              <a:rPr lang="fr-FR" b="0" i="1" dirty="0">
                <a:latin typeface="Arial"/>
                <a:ea typeface="Arial"/>
                <a:cs typeface="Arial"/>
                <a:sym typeface="Arial"/>
              </a:rPr>
              <a:t>Souligne l'importance de la contextualisation des approches fondées sur des données probantes comme celles que l'on trouve dans INSPIRE. Cette norme est liée aux stratégies Inspire sur le soutien aux parents et aux soignants + le renforcement des revenus et de l'économie.</a:t>
            </a:r>
          </a:p>
          <a:p>
            <a:pPr marL="228600" lvl="0" indent="0" algn="l" rtl="0">
              <a:lnSpc>
                <a:spcPct val="100000"/>
              </a:lnSpc>
              <a:spcBef>
                <a:spcPts val="0"/>
              </a:spcBef>
              <a:spcAft>
                <a:spcPts val="0"/>
              </a:spcAft>
              <a:buSzPts val="1400"/>
              <a:buFont typeface="Arial"/>
              <a:buNone/>
            </a:pPr>
            <a:endParaRPr lang="fr-FR" b="0" i="1" dirty="0">
              <a:latin typeface="Arial"/>
              <a:ea typeface="Arial"/>
              <a:cs typeface="Arial"/>
              <a:sym typeface="Arial"/>
            </a:endParaRPr>
          </a:p>
          <a:p>
            <a:pPr marL="228600" lvl="0" indent="0" algn="l" rtl="0">
              <a:lnSpc>
                <a:spcPct val="100000"/>
              </a:lnSpc>
              <a:spcBef>
                <a:spcPts val="0"/>
              </a:spcBef>
              <a:spcAft>
                <a:spcPts val="0"/>
              </a:spcAft>
              <a:buSzPts val="1400"/>
              <a:buFont typeface="Arial"/>
              <a:buNone/>
            </a:pPr>
            <a:r>
              <a:rPr lang="fr-FR" b="1" i="1" dirty="0">
                <a:latin typeface="Arial"/>
                <a:ea typeface="Arial"/>
                <a:cs typeface="Arial"/>
                <a:sym typeface="Arial"/>
              </a:rPr>
              <a:t>Sujet de discussion </a:t>
            </a:r>
            <a:r>
              <a:rPr lang="fr-FR" b="0" i="1" dirty="0">
                <a:latin typeface="Arial"/>
                <a:ea typeface="Arial"/>
                <a:cs typeface="Arial"/>
                <a:sym typeface="Arial"/>
              </a:rPr>
              <a:t>: Qu'est-ce qu'un aidant immédiat ? Donnez des exemples  </a:t>
            </a:r>
          </a:p>
          <a:p>
            <a:pPr marL="228600" lvl="0" indent="0" algn="l" rtl="0">
              <a:lnSpc>
                <a:spcPct val="100000"/>
              </a:lnSpc>
              <a:spcBef>
                <a:spcPts val="0"/>
              </a:spcBef>
              <a:spcAft>
                <a:spcPts val="0"/>
              </a:spcAft>
              <a:buSzPts val="1400"/>
              <a:buFont typeface="Arial"/>
              <a:buNone/>
            </a:pPr>
            <a:r>
              <a:rPr lang="fr-FR" b="0" i="1" dirty="0">
                <a:latin typeface="Arial"/>
                <a:ea typeface="Arial"/>
                <a:cs typeface="Arial"/>
                <a:sym typeface="Arial"/>
              </a:rPr>
              <a:t>-&gt; La personne qui s'occupe directement de l'enfant est une personne avec laquelle l'enfant vit et qui lui prodigue des soins quotidiens. Il peut s'agir de la mère, du père, d'un autre membre de la famille ou même d'une personne non apparentée. Les aidants immédiats sont responsables de ce qui suit</a:t>
            </a:r>
          </a:p>
          <a:p>
            <a:pPr marL="457200" lvl="0" indent="-228600" algn="l" rtl="0">
              <a:lnSpc>
                <a:spcPct val="100000"/>
              </a:lnSpc>
              <a:spcBef>
                <a:spcPts val="0"/>
              </a:spcBef>
              <a:spcAft>
                <a:spcPts val="0"/>
              </a:spcAft>
              <a:buSzPts val="1400"/>
              <a:buFont typeface="Arial"/>
              <a:buChar char="•"/>
            </a:pPr>
            <a:r>
              <a:rPr lang="fr-FR" b="0" i="1" dirty="0">
                <a:latin typeface="Arial"/>
                <a:ea typeface="Arial"/>
                <a:cs typeface="Arial"/>
                <a:sym typeface="Arial"/>
              </a:rPr>
              <a:t>Répondre aux besoins physiques, émotionnels, sociaux, cognitifs et spirituels de l'enfant ;</a:t>
            </a:r>
          </a:p>
          <a:p>
            <a:pPr marL="457200" lvl="0" indent="-228600" algn="l" rtl="0">
              <a:lnSpc>
                <a:spcPct val="100000"/>
              </a:lnSpc>
              <a:spcBef>
                <a:spcPts val="0"/>
              </a:spcBef>
              <a:spcAft>
                <a:spcPts val="0"/>
              </a:spcAft>
              <a:buSzPts val="1400"/>
              <a:buFont typeface="Arial"/>
              <a:buChar char="•"/>
            </a:pPr>
            <a:r>
              <a:rPr lang="fr-FR" b="0" i="1" dirty="0">
                <a:latin typeface="Arial"/>
                <a:ea typeface="Arial"/>
                <a:cs typeface="Arial"/>
                <a:sym typeface="Arial"/>
              </a:rPr>
              <a:t>Développer une relation cohérente et attentionnée avec l'enfant ; et</a:t>
            </a:r>
          </a:p>
          <a:p>
            <a:pPr marL="457200" lvl="0" indent="-228600" algn="l" rtl="0">
              <a:lnSpc>
                <a:spcPct val="100000"/>
              </a:lnSpc>
              <a:spcBef>
                <a:spcPts val="0"/>
              </a:spcBef>
              <a:spcAft>
                <a:spcPts val="0"/>
              </a:spcAft>
              <a:buSzPts val="1400"/>
              <a:buFont typeface="Arial"/>
              <a:buChar char="•"/>
            </a:pPr>
            <a:r>
              <a:rPr lang="fr-FR" b="0" i="1" dirty="0">
                <a:latin typeface="Arial"/>
                <a:ea typeface="Arial"/>
                <a:cs typeface="Arial"/>
                <a:sym typeface="Arial"/>
              </a:rPr>
              <a:t>protéger l'enfant contre tout danger.</a:t>
            </a:r>
            <a:endParaRPr b="0" i="1" dirty="0">
              <a:latin typeface="Arial"/>
              <a:ea typeface="Arial"/>
              <a:cs typeface="Arial"/>
              <a:sym typeface="Arial"/>
            </a:endParaRPr>
          </a:p>
        </p:txBody>
      </p:sp>
      <p:sp>
        <p:nvSpPr>
          <p:cNvPr id="206" name="Google Shape;20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1" u="none" strike="noStrike"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fr-FR" dirty="0">
                <a:latin typeface="Arial"/>
                <a:ea typeface="Arial"/>
                <a:cs typeface="Arial"/>
                <a:sym typeface="Arial"/>
              </a:rPr>
              <a:t>La norme 16 stipule ce qui suit : "Les environnements familiaux et de soins sont renforcés afin de promouvoir le développement sain des enfants et de les protéger de la maltraitance et des autres effets négatifs de l'adversité." </a:t>
            </a:r>
            <a:endParaRPr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b="1"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r>
              <a:rPr lang="en-US" b="1" dirty="0" err="1">
                <a:latin typeface="Arial"/>
                <a:ea typeface="Arial"/>
                <a:cs typeface="Arial"/>
                <a:sym typeface="Arial"/>
              </a:rPr>
              <a:t>Sujet</a:t>
            </a:r>
            <a:r>
              <a:rPr lang="en-US" b="1" dirty="0">
                <a:latin typeface="Arial"/>
                <a:ea typeface="Arial"/>
                <a:cs typeface="Arial"/>
                <a:sym typeface="Arial"/>
              </a:rPr>
              <a:t> de Discussion : </a:t>
            </a:r>
            <a:r>
              <a:rPr lang="fr-FR" sz="1200" dirty="0">
                <a:latin typeface="Arial"/>
                <a:ea typeface="Arial"/>
                <a:cs typeface="Arial"/>
                <a:sym typeface="Arial"/>
              </a:rPr>
              <a:t>Pourquoi est-il important de soutenir la capacité de prise en charge ?</a:t>
            </a:r>
          </a:p>
          <a:p>
            <a:pPr marL="0" marR="0" lvl="0" indent="0" algn="l" rtl="0">
              <a:lnSpc>
                <a:spcPct val="100000"/>
              </a:lnSpc>
              <a:spcBef>
                <a:spcPts val="0"/>
              </a:spcBef>
              <a:spcAft>
                <a:spcPts val="0"/>
              </a:spcAft>
              <a:buClr>
                <a:schemeClr val="dk1"/>
              </a:buClr>
              <a:buSzPts val="1200"/>
              <a:buFont typeface="Calibri"/>
              <a:buNone/>
            </a:pPr>
            <a:r>
              <a:rPr lang="fr-FR" sz="1200" dirty="0">
                <a:latin typeface="Arial"/>
                <a:ea typeface="Arial"/>
                <a:cs typeface="Arial"/>
                <a:sym typeface="Arial"/>
              </a:rPr>
              <a:t>Les aidants immédiats sont responsables de ce qui suit</a:t>
            </a:r>
            <a:endParaRPr dirty="0">
              <a:latin typeface="Arial"/>
              <a:ea typeface="Arial"/>
              <a:cs typeface="Arial"/>
              <a:sym typeface="Arial"/>
            </a:endParaRPr>
          </a:p>
          <a:p>
            <a:pPr marL="457200" lvl="0" indent="-228600" algn="l" rtl="0">
              <a:lnSpc>
                <a:spcPct val="100000"/>
              </a:lnSpc>
              <a:spcBef>
                <a:spcPts val="0"/>
              </a:spcBef>
              <a:spcAft>
                <a:spcPts val="0"/>
              </a:spcAft>
              <a:buSzPts val="1400"/>
              <a:buChar char="•"/>
            </a:pPr>
            <a:r>
              <a:rPr lang="fr-FR" dirty="0">
                <a:latin typeface="Arial"/>
                <a:ea typeface="Arial"/>
                <a:cs typeface="Arial"/>
                <a:sym typeface="Arial"/>
              </a:rPr>
              <a:t>Répondre aux besoins physiques, émotionnels, sociaux, cognitifs et spirituels de l'enfant ;</a:t>
            </a:r>
          </a:p>
          <a:p>
            <a:pPr marL="457200" lvl="0" indent="-228600" algn="l" rtl="0">
              <a:lnSpc>
                <a:spcPct val="100000"/>
              </a:lnSpc>
              <a:spcBef>
                <a:spcPts val="0"/>
              </a:spcBef>
              <a:spcAft>
                <a:spcPts val="0"/>
              </a:spcAft>
              <a:buSzPts val="1400"/>
              <a:buChar char="•"/>
            </a:pPr>
            <a:r>
              <a:rPr lang="fr-FR" dirty="0">
                <a:latin typeface="Arial"/>
                <a:ea typeface="Arial"/>
                <a:cs typeface="Arial"/>
                <a:sym typeface="Arial"/>
              </a:rPr>
              <a:t>Développer une relation cohérente et attentionnée avec l'enfant ; et</a:t>
            </a:r>
          </a:p>
          <a:p>
            <a:pPr marL="457200" lvl="0" indent="-228600" algn="l" rtl="0">
              <a:lnSpc>
                <a:spcPct val="100000"/>
              </a:lnSpc>
              <a:spcBef>
                <a:spcPts val="0"/>
              </a:spcBef>
              <a:spcAft>
                <a:spcPts val="0"/>
              </a:spcAft>
              <a:buSzPts val="1400"/>
              <a:buChar char="•"/>
            </a:pPr>
            <a:r>
              <a:rPr lang="fr-FR" dirty="0">
                <a:latin typeface="Arial"/>
                <a:ea typeface="Arial"/>
                <a:cs typeface="Arial"/>
                <a:sym typeface="Arial"/>
              </a:rPr>
              <a:t>Protéger l'enfant contre tout danger.</a:t>
            </a:r>
          </a:p>
          <a:p>
            <a:pPr marL="457200" lvl="0" indent="-228600" algn="l" rtl="0">
              <a:lnSpc>
                <a:spcPct val="100000"/>
              </a:lnSpc>
              <a:spcBef>
                <a:spcPts val="0"/>
              </a:spcBef>
              <a:spcAft>
                <a:spcPts val="0"/>
              </a:spcAft>
              <a:buSzPts val="1400"/>
              <a:buChar char="•"/>
            </a:pPr>
            <a:endParaRPr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latin typeface="Arial"/>
                <a:ea typeface="Arial"/>
                <a:cs typeface="Arial"/>
                <a:sym typeface="Arial"/>
              </a:rPr>
              <a:t>La capacité de prise en charge peut être limitée par les expériences de détresse et d'adversité vécues par la personne qui s'occupe de l'enfant pendant un conflit, une catastrophe ou un déplacement. Le stress qui affecte le bien-être des aidants peut être accru par des difficultés économiques, une maladie mentale préexistante, l'isolement social, des changements dans la composition et les rôles de la famille en raison d'un décès, d'un divorce ou d'une séparation forcée, et la perte des mécanismes communautaires de protection.</a:t>
            </a:r>
          </a:p>
          <a:p>
            <a:pPr marL="171450" marR="0" lvl="0" indent="-171450" algn="l" rtl="0">
              <a:lnSpc>
                <a:spcPct val="100000"/>
              </a:lnSpc>
              <a:spcBef>
                <a:spcPts val="0"/>
              </a:spcBef>
              <a:spcAft>
                <a:spcPts val="0"/>
              </a:spcAft>
              <a:buClr>
                <a:schemeClr val="dk1"/>
              </a:buClr>
              <a:buSzPts val="1200"/>
              <a:buChar char="•"/>
            </a:pPr>
            <a:endParaRPr dirty="0">
              <a:latin typeface="Arial"/>
              <a:ea typeface="Arial"/>
              <a:cs typeface="Arial"/>
              <a:sym typeface="Arial"/>
            </a:endParaRPr>
          </a:p>
          <a:p>
            <a:pPr marL="171450" marR="0" lvl="0" indent="-95250" algn="l" rtl="0">
              <a:lnSpc>
                <a:spcPct val="100000"/>
              </a:lnSpc>
              <a:spcBef>
                <a:spcPts val="0"/>
              </a:spcBef>
              <a:spcAft>
                <a:spcPts val="0"/>
              </a:spcAft>
              <a:buClr>
                <a:schemeClr val="dk1"/>
              </a:buClr>
              <a:buSzPts val="1200"/>
              <a:buFont typeface="Arial"/>
              <a:buNone/>
            </a:pPr>
            <a:endParaRPr b="1"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Char char="•"/>
            </a:pPr>
            <a:r>
              <a:rPr lang="fr-FR" dirty="0">
                <a:latin typeface="Arial"/>
                <a:ea typeface="Arial"/>
                <a:cs typeface="Arial"/>
                <a:sym typeface="Arial"/>
              </a:rPr>
              <a:t>Soutien holistique aux familles : exemples d'interventions : </a:t>
            </a:r>
          </a:p>
          <a:p>
            <a:pPr marL="171450" marR="0" lvl="0" indent="-171450" algn="l" rtl="0">
              <a:lnSpc>
                <a:spcPct val="100000"/>
              </a:lnSpc>
              <a:spcBef>
                <a:spcPts val="0"/>
              </a:spcBef>
              <a:spcAft>
                <a:spcPts val="0"/>
              </a:spcAft>
              <a:buClr>
                <a:schemeClr val="dk1"/>
              </a:buClr>
              <a:buSzPts val="1200"/>
              <a:buChar char="•"/>
            </a:pPr>
            <a:endParaRPr lang="en-US"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Char char="•"/>
            </a:pPr>
            <a:endParaRPr dirty="0">
              <a:latin typeface="Arial"/>
              <a:ea typeface="Arial"/>
              <a:cs typeface="Arial"/>
              <a:sym typeface="Arial"/>
            </a:endParaRPr>
          </a:p>
          <a:p>
            <a:pPr marL="628650" marR="0" lvl="0" indent="-171450" algn="l" rtl="0">
              <a:lnSpc>
                <a:spcPct val="100000"/>
              </a:lnSpc>
              <a:spcBef>
                <a:spcPts val="0"/>
              </a:spcBef>
              <a:spcAft>
                <a:spcPts val="0"/>
              </a:spcAft>
              <a:buClr>
                <a:schemeClr val="dk1"/>
              </a:buClr>
              <a:buSzPts val="1200"/>
              <a:buChar char="-"/>
            </a:pPr>
            <a:r>
              <a:rPr lang="fr-FR" dirty="0">
                <a:latin typeface="Arial"/>
                <a:ea typeface="Arial"/>
                <a:cs typeface="Arial"/>
                <a:sym typeface="Arial"/>
              </a:rPr>
              <a:t>Amélioration de l'accès aux services (soutien aux moyens de subsistance et à la sécurité alimentaire, éducation et soins de santé adéquats).</a:t>
            </a:r>
          </a:p>
          <a:p>
            <a:pPr marL="628650" marR="0" lvl="0" indent="-171450" algn="l" rtl="0">
              <a:lnSpc>
                <a:spcPct val="100000"/>
              </a:lnSpc>
              <a:spcBef>
                <a:spcPts val="0"/>
              </a:spcBef>
              <a:spcAft>
                <a:spcPts val="0"/>
              </a:spcAft>
              <a:buClr>
                <a:schemeClr val="dk1"/>
              </a:buClr>
              <a:buSzPts val="1200"/>
              <a:buChar char="-"/>
            </a:pPr>
            <a:r>
              <a:rPr lang="fr-FR" dirty="0">
                <a:latin typeface="Arial"/>
                <a:ea typeface="Arial"/>
                <a:cs typeface="Arial"/>
                <a:sym typeface="Arial"/>
              </a:rPr>
              <a:t>Programme de prévention et d'intervention en matière de SF (sensibilisation et prévention des mécanismes d'adaptation négatifs ; réseaux sociaux, groupes, soutien par les pairs et groupes d'entraide ; prévention et intervention en matière de violence entre partenaires intimes (VPI)...) [🡪 l'icône </a:t>
            </a:r>
            <a:r>
              <a:rPr lang="fr-FR" b="1" dirty="0">
                <a:latin typeface="Arial"/>
                <a:ea typeface="Arial"/>
                <a:cs typeface="Arial"/>
                <a:sym typeface="Arial"/>
              </a:rPr>
              <a:t>prévention</a:t>
            </a:r>
            <a:r>
              <a:rPr lang="fr-FR" dirty="0">
                <a:latin typeface="Arial"/>
                <a:ea typeface="Arial"/>
                <a:cs typeface="Arial"/>
                <a:sym typeface="Arial"/>
              </a:rPr>
              <a:t>]</a:t>
            </a:r>
          </a:p>
          <a:p>
            <a:pPr marL="628650" marR="0" lvl="0" indent="-171450" algn="l" rtl="0">
              <a:lnSpc>
                <a:spcPct val="100000"/>
              </a:lnSpc>
              <a:spcBef>
                <a:spcPts val="0"/>
              </a:spcBef>
              <a:spcAft>
                <a:spcPts val="0"/>
              </a:spcAft>
              <a:buClr>
                <a:schemeClr val="dk1"/>
              </a:buClr>
              <a:buSzPts val="1200"/>
              <a:buChar char="-"/>
            </a:pPr>
            <a:r>
              <a:rPr lang="fr-FR" dirty="0">
                <a:latin typeface="Arial"/>
                <a:ea typeface="Arial"/>
                <a:cs typeface="Arial"/>
                <a:sym typeface="Arial"/>
              </a:rPr>
              <a:t>programmes de parentalité positive (soutien des relations soignant-enfant, soins personnels appropriés, programmes de visites à domicile...).</a:t>
            </a:r>
          </a:p>
          <a:p>
            <a:pPr marL="628650" marR="0" lvl="0" indent="-171450" algn="l" rtl="0">
              <a:lnSpc>
                <a:spcPct val="100000"/>
              </a:lnSpc>
              <a:spcBef>
                <a:spcPts val="0"/>
              </a:spcBef>
              <a:spcAft>
                <a:spcPts val="0"/>
              </a:spcAft>
              <a:buClr>
                <a:schemeClr val="dk1"/>
              </a:buClr>
              <a:buSzPts val="1200"/>
              <a:buChar char="-"/>
            </a:pPr>
            <a:r>
              <a:rPr lang="fr-FR" dirty="0">
                <a:latin typeface="Arial"/>
                <a:ea typeface="Arial"/>
                <a:cs typeface="Arial"/>
                <a:sym typeface="Arial"/>
              </a:rPr>
              <a:t>implication/engagement des aidants masculins : La recherche démontre l'impact positif de l'engagement des aidants masculins sur les résultats sociaux, éducatifs, comportementaux et psychologiques des enfants.</a:t>
            </a:r>
          </a:p>
          <a:p>
            <a:pPr marL="628650" marR="0" lvl="0" indent="-171450" algn="l" rtl="0">
              <a:lnSpc>
                <a:spcPct val="100000"/>
              </a:lnSpc>
              <a:spcBef>
                <a:spcPts val="0"/>
              </a:spcBef>
              <a:spcAft>
                <a:spcPts val="0"/>
              </a:spcAft>
              <a:buClr>
                <a:schemeClr val="dk1"/>
              </a:buClr>
              <a:buSzPts val="1200"/>
              <a:buChar char="-"/>
            </a:pPr>
            <a:r>
              <a:rPr lang="fr-FR" dirty="0">
                <a:latin typeface="Arial"/>
                <a:ea typeface="Arial"/>
                <a:cs typeface="Arial"/>
                <a:sym typeface="Arial"/>
              </a:rPr>
              <a:t>interventions économiques (autonomisation économique des femmes, </a:t>
            </a:r>
            <a:r>
              <a:rPr lang="en-US" dirty="0">
                <a:latin typeface="Arial"/>
                <a:ea typeface="Arial"/>
                <a:cs typeface="Arial"/>
                <a:sym typeface="Arial"/>
              </a:rPr>
              <a:t> </a:t>
            </a:r>
            <a:r>
              <a:rPr lang="en-US" u="sng" dirty="0">
                <a:solidFill>
                  <a:schemeClr val="hlink"/>
                </a:solidFill>
                <a:latin typeface="Arial"/>
                <a:ea typeface="Arial"/>
                <a:cs typeface="Arial"/>
                <a:sym typeface="Arial"/>
                <a:hlinkClick r:id="rId3"/>
              </a:rPr>
              <a:t>cash and voucher assistance</a:t>
            </a:r>
            <a:r>
              <a:rPr lang="en-US" dirty="0">
                <a:latin typeface="Arial"/>
                <a:ea typeface="Arial"/>
                <a:cs typeface="Arial"/>
                <a:sym typeface="Arial"/>
              </a:rPr>
              <a:t> </a:t>
            </a:r>
            <a:r>
              <a:rPr lang="fr-FR" dirty="0">
                <a:latin typeface="Arial"/>
                <a:ea typeface="Arial"/>
                <a:cs typeface="Arial"/>
                <a:sym typeface="Arial"/>
              </a:rPr>
              <a:t>et d'autres formes de soutien économique, comme le soutien financier direct)</a:t>
            </a:r>
          </a:p>
          <a:p>
            <a:pPr marL="628650" marR="0" lvl="0" indent="-171450" algn="l" rtl="0">
              <a:lnSpc>
                <a:spcPct val="100000"/>
              </a:lnSpc>
              <a:spcBef>
                <a:spcPts val="0"/>
              </a:spcBef>
              <a:spcAft>
                <a:spcPts val="0"/>
              </a:spcAft>
              <a:buClr>
                <a:schemeClr val="dk1"/>
              </a:buClr>
              <a:buSzPts val="1200"/>
              <a:buChar char="-"/>
            </a:pPr>
            <a:r>
              <a:rPr lang="fr-FR" dirty="0">
                <a:latin typeface="Arial"/>
                <a:ea typeface="Arial"/>
                <a:cs typeface="Arial"/>
                <a:sym typeface="Arial"/>
              </a:rPr>
              <a:t>santé mentale, bien-être psychosocial</a:t>
            </a:r>
            <a:endParaRPr dirty="0">
              <a:latin typeface="Arial"/>
              <a:ea typeface="Arial"/>
              <a:cs typeface="Arial"/>
              <a:sym typeface="Arial"/>
            </a:endParaRPr>
          </a:p>
          <a:p>
            <a:pPr marL="171450" marR="0" lvl="0" indent="-95250" algn="l" rtl="0">
              <a:lnSpc>
                <a:spcPct val="100000"/>
              </a:lnSpc>
              <a:spcBef>
                <a:spcPts val="0"/>
              </a:spcBef>
              <a:spcAft>
                <a:spcPts val="0"/>
              </a:spcAft>
              <a:buClr>
                <a:schemeClr val="dk1"/>
              </a:buClr>
              <a:buSzPts val="1200"/>
              <a:buFont typeface="Calibri"/>
              <a:buNone/>
            </a:pPr>
            <a:endParaRPr b="1"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fr-FR" b="1" dirty="0">
                <a:latin typeface="Arial"/>
                <a:ea typeface="Arial"/>
                <a:cs typeface="Arial"/>
                <a:sym typeface="Arial"/>
              </a:rPr>
              <a:t>RAPPEL : Nous devons garder à l'esprit, lors de la planification des interventions de renforcement familial : d'inclure</a:t>
            </a:r>
            <a:r>
              <a:rPr lang="fr-FR" dirty="0">
                <a:latin typeface="Arial"/>
                <a:ea typeface="Arial"/>
                <a:cs typeface="Arial"/>
                <a:sym typeface="Arial"/>
              </a:rPr>
              <a:t> les ménages dirigés par des enfants, et les ménages qui répondent aux critères de risque définis localement, tous les membres de la famille et les autres membres de la famille (au-delà des prestataires de soins primaires), et les familles d'accueil, et </a:t>
            </a:r>
            <a:r>
              <a:rPr lang="fr-FR" b="1" dirty="0">
                <a:latin typeface="Arial"/>
                <a:ea typeface="Arial"/>
                <a:cs typeface="Arial"/>
                <a:sym typeface="Arial"/>
              </a:rPr>
              <a:t>d'adapter nos interventions en conséquence</a:t>
            </a:r>
            <a:r>
              <a:rPr lang="fr-FR" dirty="0">
                <a:latin typeface="Arial"/>
                <a:ea typeface="Arial"/>
                <a:cs typeface="Arial"/>
                <a:sym typeface="Arial"/>
              </a:rPr>
              <a:t> ...La norme 16 stipule : " Les environnements familiaux et de soins sont renforcés afin de promouvoir le développement sain des enfants et de les protéger contre les abus et autres effets négatifs de l'adversité. " </a:t>
            </a:r>
          </a:p>
        </p:txBody>
      </p:sp>
      <p:sp>
        <p:nvSpPr>
          <p:cNvPr id="221" name="Google Shape;22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1"/>
          <p:cNvGrpSpPr/>
          <p:nvPr/>
        </p:nvGrpSpPr>
        <p:grpSpPr>
          <a:xfrm rot="-5713666">
            <a:off x="10623557" y="78627"/>
            <a:ext cx="1765287" cy="1591083"/>
            <a:chOff x="65562" y="75628"/>
            <a:chExt cx="1385843" cy="1249083"/>
          </a:xfrm>
        </p:grpSpPr>
        <p:sp>
          <p:nvSpPr>
            <p:cNvPr id="66" name="Google Shape;66;p61"/>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1"/>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1"/>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1"/>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1"/>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1"/>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9" r:id="rId2"/>
    <p:sldLayoutId id="2147483683" r:id="rId3"/>
    <p:sldLayoutId id="214748368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2"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21.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11.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dirty="0"/>
              <a:t>Liens avec la Norme Humanitaire Fondamentale (CHS), </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pic>
        <p:nvPicPr>
          <p:cNvPr id="263" name="Google Shape;263;p5"/>
          <p:cNvPicPr preferRelativeResize="0"/>
          <p:nvPr/>
        </p:nvPicPr>
        <p:blipFill>
          <a:blip r:embed="rId3">
            <a:alphaModFix/>
          </a:blip>
          <a:stretch>
            <a:fillRect/>
          </a:stretch>
        </p:blipFill>
        <p:spPr>
          <a:xfrm>
            <a:off x="10210800" y="0"/>
            <a:ext cx="1981200" cy="1771650"/>
          </a:xfrm>
          <a:prstGeom prst="rect">
            <a:avLst/>
          </a:prstGeom>
          <a:noFill/>
          <a:ln>
            <a:noFill/>
          </a:ln>
        </p:spPr>
      </p:pic>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NMPNA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4"/>
          <a:stretch>
            <a:fillRect/>
          </a:stretch>
        </p:blipFill>
        <p:spPr>
          <a:xfrm>
            <a:off x="695176" y="1970821"/>
            <a:ext cx="2322974" cy="3229500"/>
          </a:xfrm>
          <a:prstGeom prst="rect">
            <a:avLst/>
          </a:prstGeom>
        </p:spPr>
      </p:pic>
    </p:spTree>
    <p:extLst>
      <p:ext uri="{BB962C8B-B14F-4D97-AF65-F5344CB8AC3E}">
        <p14:creationId xmlns:p14="http://schemas.microsoft.com/office/powerpoint/2010/main" val="937771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Générale au Standard 16</a:t>
            </a:r>
            <a:endParaRPr dirty="0"/>
          </a:p>
        </p:txBody>
      </p:sp>
      <p:sp>
        <p:nvSpPr>
          <p:cNvPr id="209" name="Google Shape;209;p11"/>
          <p:cNvSpPr txBox="1"/>
          <p:nvPr/>
        </p:nvSpPr>
        <p:spPr>
          <a:xfrm>
            <a:off x="882865" y="1558543"/>
            <a:ext cx="10388109" cy="4351338"/>
          </a:xfrm>
          <a:prstGeom prst="rect">
            <a:avLst/>
          </a:prstGeom>
          <a:noFill/>
          <a:ln>
            <a:noFill/>
          </a:ln>
        </p:spPr>
        <p:txBody>
          <a:bodyPr spcFirstLastPara="1" wrap="square" lIns="91425" tIns="45700" rIns="91425" bIns="45700" anchor="t" anchorCtr="0">
            <a:normAutofit/>
          </a:bodyPr>
          <a:lstStyle/>
          <a:p>
            <a:pPr marL="457200" lvl="0" indent="-406400">
              <a:lnSpc>
                <a:spcPct val="90000"/>
              </a:lnSpc>
              <a:spcBef>
                <a:spcPts val="1000"/>
              </a:spcBef>
              <a:buClr>
                <a:schemeClr val="dk1"/>
              </a:buClr>
              <a:buSzPts val="2800"/>
              <a:buFont typeface="Arial"/>
              <a:buChar char="•"/>
            </a:pPr>
            <a:r>
              <a:rPr lang="fr-FR" dirty="0"/>
              <a:t>Stratégies, approches et interventions clés </a:t>
            </a:r>
          </a:p>
          <a:p>
            <a:pPr marL="457200" lvl="0" indent="-406400">
              <a:lnSpc>
                <a:spcPct val="90000"/>
              </a:lnSpc>
              <a:spcBef>
                <a:spcPts val="1000"/>
              </a:spcBef>
              <a:buClr>
                <a:schemeClr val="dk1"/>
              </a:buClr>
              <a:buSzPts val="2800"/>
              <a:buFont typeface="Arial"/>
              <a:buChar char="•"/>
            </a:pPr>
            <a:r>
              <a:rPr lang="fr-FR" dirty="0"/>
              <a:t>Prévention et réponse aux risques liés à la protection de l'enfance</a:t>
            </a:r>
          </a:p>
          <a:p>
            <a:pPr marL="457200" lvl="0" indent="-406400">
              <a:lnSpc>
                <a:spcPct val="90000"/>
              </a:lnSpc>
              <a:spcBef>
                <a:spcPts val="1000"/>
              </a:spcBef>
              <a:buClr>
                <a:schemeClr val="dk1"/>
              </a:buClr>
              <a:buSzPts val="2800"/>
              <a:buFont typeface="Arial"/>
              <a:buChar char="•"/>
            </a:pPr>
            <a:endParaRPr lang="fr-FR" dirty="0"/>
          </a:p>
          <a:p>
            <a:pPr marL="457200" lvl="0" indent="-406400">
              <a:lnSpc>
                <a:spcPct val="90000"/>
              </a:lnSpc>
              <a:spcBef>
                <a:spcPts val="1000"/>
              </a:spcBef>
              <a:buClr>
                <a:schemeClr val="dk1"/>
              </a:buClr>
              <a:buSzPts val="2800"/>
              <a:buFont typeface="Arial"/>
              <a:buChar char="•"/>
            </a:pPr>
            <a:r>
              <a:rPr lang="fr-FR" dirty="0"/>
              <a:t>Environnements bienveillants et protecteurs</a:t>
            </a:r>
          </a:p>
          <a:p>
            <a:pPr marL="457200" lvl="0" indent="-406400">
              <a:lnSpc>
                <a:spcPct val="90000"/>
              </a:lnSpc>
              <a:spcBef>
                <a:spcPts val="1000"/>
              </a:spcBef>
              <a:buClr>
                <a:schemeClr val="dk1"/>
              </a:buClr>
              <a:buSzPts val="2800"/>
              <a:buFont typeface="Arial"/>
              <a:buChar char="•"/>
            </a:pPr>
            <a:r>
              <a:rPr lang="fr-FR" dirty="0"/>
              <a:t>Des dispensateurs de soins attentifs et compréhensifs</a:t>
            </a:r>
          </a:p>
          <a:p>
            <a:pPr marL="457200" lvl="0" indent="-406400">
              <a:lnSpc>
                <a:spcPct val="90000"/>
              </a:lnSpc>
              <a:spcBef>
                <a:spcPts val="1000"/>
              </a:spcBef>
              <a:buClr>
                <a:schemeClr val="dk1"/>
              </a:buClr>
              <a:buSzPts val="2800"/>
              <a:buFont typeface="Arial"/>
              <a:buChar char="•"/>
            </a:pPr>
            <a:r>
              <a:rPr lang="fr-FR" dirty="0"/>
              <a:t>Relations saines entre les soignants et les enfants</a:t>
            </a:r>
          </a:p>
          <a:p>
            <a:pPr marL="457200" lvl="0" indent="-406400">
              <a:lnSpc>
                <a:spcPct val="90000"/>
              </a:lnSpc>
              <a:spcBef>
                <a:spcPts val="1000"/>
              </a:spcBef>
              <a:buClr>
                <a:schemeClr val="dk1"/>
              </a:buClr>
              <a:buSzPts val="2800"/>
              <a:buFont typeface="Arial"/>
              <a:buChar char="•"/>
            </a:pPr>
            <a:endParaRPr lang="fr-FR" dirty="0"/>
          </a:p>
          <a:p>
            <a:pPr marL="457200" lvl="0" indent="-406400">
              <a:lnSpc>
                <a:spcPct val="90000"/>
              </a:lnSpc>
              <a:spcBef>
                <a:spcPts val="1000"/>
              </a:spcBef>
              <a:buClr>
                <a:schemeClr val="dk1"/>
              </a:buClr>
              <a:buSzPts val="2800"/>
              <a:buFont typeface="Arial"/>
              <a:buChar char="•"/>
            </a:pPr>
            <a:r>
              <a:rPr lang="fr-FR" dirty="0"/>
              <a:t>Soutien holistique aux familles -&gt; amélioration des soins</a:t>
            </a:r>
            <a:endParaRPr dirty="0"/>
          </a:p>
          <a:p>
            <a:pPr marL="342900" marR="0" lvl="1" indent="-190500" algn="l" rtl="0">
              <a:lnSpc>
                <a:spcPct val="90000"/>
              </a:lnSpc>
              <a:spcBef>
                <a:spcPts val="500"/>
              </a:spcBef>
              <a:spcAft>
                <a:spcPts val="0"/>
              </a:spcAft>
              <a:buClr>
                <a:schemeClr val="dk1"/>
              </a:buClr>
              <a:buSzPts val="2400"/>
              <a:buFont typeface="Arial"/>
              <a:buNone/>
            </a:pPr>
            <a:endParaRPr sz="2800" b="0" i="0" u="none" strike="noStrike" cap="none" dirty="0">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Helvetica Neue"/>
              <a:ea typeface="Helvetica Neue"/>
              <a:cs typeface="Helvetica Neue"/>
              <a:sym typeface="Helvetica Neue"/>
            </a:endParaRPr>
          </a:p>
          <a:p>
            <a:pPr marL="50800" marR="0" lvl="0" indent="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Helvetica Neue"/>
              <a:ea typeface="Helvetica Neue"/>
              <a:cs typeface="Helvetica Neue"/>
              <a:sym typeface="Helvetica Neue"/>
            </a:endParaRPr>
          </a:p>
        </p:txBody>
      </p:sp>
      <p:sp>
        <p:nvSpPr>
          <p:cNvPr id="210" name="Google Shape;210;p11"/>
          <p:cNvSpPr txBox="1"/>
          <p:nvPr/>
        </p:nvSpPr>
        <p:spPr>
          <a:xfrm>
            <a:off x="6604145" y="5676523"/>
            <a:ext cx="4322432" cy="1200288"/>
          </a:xfrm>
          <a:prstGeom prst="rect">
            <a:avLst/>
          </a:prstGeom>
          <a:noFill/>
          <a:ln>
            <a:noFill/>
          </a:ln>
        </p:spPr>
        <p:txBody>
          <a:bodyPr spcFirstLastPara="1" wrap="square" lIns="91425" tIns="45700" rIns="91425" bIns="45700" anchor="t" anchorCtr="0">
            <a:spAutoFit/>
          </a:bodyPr>
          <a:lstStyle/>
          <a:p>
            <a:pPr lvl="0" algn="r"/>
            <a:r>
              <a:rPr lang="fr-FR" sz="2400" dirty="0">
                <a:solidFill>
                  <a:srgbClr val="000000"/>
                </a:solidFill>
                <a:ea typeface="Arial"/>
                <a:cs typeface="Arial"/>
                <a:sym typeface="Arial"/>
              </a:rPr>
              <a:t>Qu'est-ce qu'un aidant immédiat ? Donnez des exemples </a:t>
            </a:r>
            <a:r>
              <a:rPr lang="en-US" sz="2400" b="0" i="0" u="none" strike="noStrike" cap="none" dirty="0">
                <a:solidFill>
                  <a:srgbClr val="000000"/>
                </a:solidFill>
                <a:latin typeface="Arial"/>
                <a:ea typeface="Arial"/>
                <a:cs typeface="Arial"/>
                <a:sym typeface="Arial"/>
              </a:rPr>
              <a:t>  </a:t>
            </a:r>
            <a:endParaRPr dirty="0"/>
          </a:p>
        </p:txBody>
      </p:sp>
      <p:grpSp>
        <p:nvGrpSpPr>
          <p:cNvPr id="211" name="Google Shape;211;p11"/>
          <p:cNvGrpSpPr/>
          <p:nvPr/>
        </p:nvGrpSpPr>
        <p:grpSpPr>
          <a:xfrm rot="1415781">
            <a:off x="11045341" y="5664942"/>
            <a:ext cx="979340" cy="1040548"/>
            <a:chOff x="10883591" y="5571442"/>
            <a:chExt cx="979340" cy="1040548"/>
          </a:xfrm>
        </p:grpSpPr>
        <p:pic>
          <p:nvPicPr>
            <p:cNvPr id="212" name="Google Shape;212;p11"/>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13" name="Google Shape;213;p11"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pic>
        <p:nvPicPr>
          <p:cNvPr id="214" name="Google Shape;214;p11"/>
          <p:cNvPicPr preferRelativeResize="0"/>
          <p:nvPr/>
        </p:nvPicPr>
        <p:blipFill rotWithShape="1">
          <a:blip r:embed="rId5">
            <a:alphaModFix/>
          </a:blip>
          <a:srcRect/>
          <a:stretch/>
        </p:blipFill>
        <p:spPr>
          <a:xfrm>
            <a:off x="3272690" y="5699832"/>
            <a:ext cx="903162" cy="903162"/>
          </a:xfrm>
          <a:prstGeom prst="rect">
            <a:avLst/>
          </a:prstGeom>
          <a:noFill/>
          <a:ln>
            <a:noFill/>
          </a:ln>
        </p:spPr>
      </p:pic>
      <p:pic>
        <p:nvPicPr>
          <p:cNvPr id="215" name="Google Shape;215;p11"/>
          <p:cNvPicPr preferRelativeResize="0"/>
          <p:nvPr/>
        </p:nvPicPr>
        <p:blipFill rotWithShape="1">
          <a:blip r:embed="rId6">
            <a:alphaModFix/>
          </a:blip>
          <a:srcRect/>
          <a:stretch/>
        </p:blipFill>
        <p:spPr>
          <a:xfrm>
            <a:off x="4551514" y="5693569"/>
            <a:ext cx="906989" cy="906989"/>
          </a:xfrm>
          <a:prstGeom prst="rect">
            <a:avLst/>
          </a:prstGeom>
          <a:noFill/>
          <a:ln>
            <a:noFill/>
          </a:ln>
        </p:spPr>
      </p:pic>
      <p:sp>
        <p:nvSpPr>
          <p:cNvPr id="216" name="Google Shape;216;p11"/>
          <p:cNvSpPr txBox="1"/>
          <p:nvPr/>
        </p:nvSpPr>
        <p:spPr>
          <a:xfrm>
            <a:off x="8568196" y="3655995"/>
            <a:ext cx="192334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rgbClr val="000000"/>
                </a:solidFill>
                <a:latin typeface="Helvetica Neue"/>
                <a:ea typeface="Helvetica Neue"/>
                <a:cs typeface="Helvetica Neue"/>
                <a:sym typeface="Helvetica Neue"/>
              </a:rPr>
              <a:t>resilience</a:t>
            </a:r>
            <a:endParaRPr sz="2800" b="1" i="0" u="none" strike="noStrike" cap="none">
              <a:solidFill>
                <a:srgbClr val="000000"/>
              </a:solidFill>
              <a:latin typeface="Helvetica Neue"/>
              <a:ea typeface="Helvetica Neue"/>
              <a:cs typeface="Helvetica Neue"/>
              <a:sym typeface="Helvetica Neue"/>
            </a:endParaRPr>
          </a:p>
        </p:txBody>
      </p:sp>
      <p:sp>
        <p:nvSpPr>
          <p:cNvPr id="217" name="Google Shape;217;p11"/>
          <p:cNvSpPr/>
          <p:nvPr/>
        </p:nvSpPr>
        <p:spPr>
          <a:xfrm>
            <a:off x="7596004" y="3160308"/>
            <a:ext cx="625642" cy="1514595"/>
          </a:xfrm>
          <a:prstGeom prst="rightBrace">
            <a:avLst>
              <a:gd name="adj1" fmla="val 45391"/>
              <a:gd name="adj2" fmla="val 48941"/>
            </a:avLst>
          </a:prstGeom>
          <a:noFill/>
          <a:ln w="38100" cap="flat" cmpd="sng">
            <a:solidFill>
              <a:schemeClr val="accent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3543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1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1"/>
          </p:nvPr>
        </p:nvSpPr>
        <p:spPr>
          <a:xfrm>
            <a:off x="252422" y="1353592"/>
            <a:ext cx="6076521" cy="3381667"/>
          </a:xfrm>
          <a:prstGeom prst="rect">
            <a:avLst/>
          </a:prstGeom>
          <a:noFill/>
          <a:ln>
            <a:noFill/>
          </a:ln>
        </p:spPr>
        <p:txBody>
          <a:bodyPr spcFirstLastPara="1" wrap="square" lIns="91425" tIns="45700" rIns="91425" bIns="45700" anchor="t" anchorCtr="0">
            <a:normAutofit/>
          </a:bodyPr>
          <a:lstStyle/>
          <a:p>
            <a:pPr marL="50800" lvl="0" indent="0" algn="ctr">
              <a:buSzPct val="126126"/>
              <a:buNone/>
            </a:pPr>
            <a:r>
              <a:rPr lang="fr-FR" sz="2400" dirty="0"/>
              <a:t>"Les environnements familiaux et de soins sont renforcés pour promouvoir le développement sain des enfants et les protéger de la maltraitance et des autres effets négatifs de l'adversité."</a:t>
            </a:r>
            <a:endParaRPr sz="2400" dirty="0">
              <a:solidFill>
                <a:schemeClr val="dk2"/>
              </a:solidFill>
            </a:endParaRPr>
          </a:p>
        </p:txBody>
      </p:sp>
      <p:sp>
        <p:nvSpPr>
          <p:cNvPr id="224" name="Google Shape;224;p6"/>
          <p:cNvSpPr txBox="1">
            <a:spLocks noGrp="1"/>
          </p:cNvSpPr>
          <p:nvPr>
            <p:ph type="body" idx="2"/>
          </p:nvPr>
        </p:nvSpPr>
        <p:spPr>
          <a:xfrm>
            <a:off x="6594010" y="2032284"/>
            <a:ext cx="5181600" cy="3144807"/>
          </a:xfrm>
          <a:prstGeom prst="rect">
            <a:avLst/>
          </a:prstGeom>
          <a:noFill/>
          <a:ln>
            <a:noFill/>
          </a:ln>
        </p:spPr>
        <p:txBody>
          <a:bodyPr spcFirstLastPara="1" wrap="square" lIns="91425" tIns="45700" rIns="91425" bIns="45700" anchor="t" anchorCtr="0">
            <a:normAutofit fontScale="92500" lnSpcReduction="20000"/>
          </a:bodyPr>
          <a:lstStyle/>
          <a:p>
            <a:pPr lvl="0">
              <a:buSzPct val="108108"/>
            </a:pPr>
            <a:r>
              <a:rPr lang="fr-FR" dirty="0"/>
              <a:t>Soutenir l'accès aux services avant, pendant et après la crise</a:t>
            </a:r>
          </a:p>
          <a:p>
            <a:pPr lvl="0">
              <a:buSzPct val="108108"/>
            </a:pPr>
            <a:r>
              <a:rPr lang="fr-FR" dirty="0"/>
              <a:t>Programme de prévention et de réponse au renforcement de la famille</a:t>
            </a:r>
          </a:p>
          <a:p>
            <a:pPr lvl="0">
              <a:buSzPct val="108108"/>
            </a:pPr>
            <a:r>
              <a:rPr lang="fr-FR" dirty="0"/>
              <a:t>Pratiques parentales positives, amélioration des relations et soins personnels</a:t>
            </a:r>
            <a:endParaRPr dirty="0"/>
          </a:p>
        </p:txBody>
      </p:sp>
      <p:pic>
        <p:nvPicPr>
          <p:cNvPr id="225" name="Google Shape;225;p6"/>
          <p:cNvPicPr preferRelativeResize="0"/>
          <p:nvPr/>
        </p:nvPicPr>
        <p:blipFill rotWithShape="1">
          <a:blip r:embed="rId3">
            <a:alphaModFix/>
          </a:blip>
          <a:srcRect/>
          <a:stretch/>
        </p:blipFill>
        <p:spPr>
          <a:xfrm>
            <a:off x="2188861" y="489772"/>
            <a:ext cx="2435460" cy="681302"/>
          </a:xfrm>
          <a:prstGeom prst="rect">
            <a:avLst/>
          </a:prstGeom>
          <a:noFill/>
          <a:ln>
            <a:noFill/>
          </a:ln>
        </p:spPr>
      </p:pic>
      <p:sp>
        <p:nvSpPr>
          <p:cNvPr id="226" name="Google Shape;226;p6"/>
          <p:cNvSpPr txBox="1"/>
          <p:nvPr/>
        </p:nvSpPr>
        <p:spPr>
          <a:xfrm>
            <a:off x="6592994" y="5512432"/>
            <a:ext cx="4322432" cy="1200288"/>
          </a:xfrm>
          <a:prstGeom prst="rect">
            <a:avLst/>
          </a:prstGeom>
          <a:noFill/>
          <a:ln>
            <a:noFill/>
          </a:ln>
        </p:spPr>
        <p:txBody>
          <a:bodyPr spcFirstLastPara="1" wrap="square" lIns="91425" tIns="45700" rIns="91425" bIns="45700" anchor="t" anchorCtr="0">
            <a:spAutoFit/>
          </a:bodyPr>
          <a:lstStyle/>
          <a:p>
            <a:pPr lvl="0" algn="r"/>
            <a:r>
              <a:rPr lang="fr-FR" sz="2400" dirty="0">
                <a:solidFill>
                  <a:srgbClr val="000000"/>
                </a:solidFill>
                <a:ea typeface="Arial"/>
                <a:cs typeface="Arial"/>
                <a:sym typeface="Arial"/>
              </a:rPr>
              <a:t>Pourquoi est-il important de soutenir la capacité de prise en charge (d’assistance)?</a:t>
            </a:r>
            <a:r>
              <a:rPr lang="en-US" sz="2400" b="0" i="0" u="none" strike="noStrike" cap="none" dirty="0">
                <a:solidFill>
                  <a:srgbClr val="000000"/>
                </a:solidFill>
                <a:latin typeface="Arial"/>
                <a:ea typeface="Arial"/>
                <a:cs typeface="Arial"/>
                <a:sym typeface="Arial"/>
              </a:rPr>
              <a:t>?</a:t>
            </a:r>
            <a:endParaRPr sz="2400" b="0" i="0" u="none" strike="noStrike" cap="none" dirty="0">
              <a:solidFill>
                <a:srgbClr val="000000"/>
              </a:solidFill>
              <a:latin typeface="Arial"/>
              <a:ea typeface="Arial"/>
              <a:cs typeface="Arial"/>
              <a:sym typeface="Arial"/>
            </a:endParaRPr>
          </a:p>
        </p:txBody>
      </p:sp>
      <p:grpSp>
        <p:nvGrpSpPr>
          <p:cNvPr id="227" name="Google Shape;227;p6"/>
          <p:cNvGrpSpPr/>
          <p:nvPr/>
        </p:nvGrpSpPr>
        <p:grpSpPr>
          <a:xfrm rot="1415781">
            <a:off x="11045341" y="5664942"/>
            <a:ext cx="979340" cy="1040548"/>
            <a:chOff x="10883591" y="5571442"/>
            <a:chExt cx="979340" cy="1040548"/>
          </a:xfrm>
        </p:grpSpPr>
        <p:pic>
          <p:nvPicPr>
            <p:cNvPr id="228" name="Google Shape;228;p6"/>
            <p:cNvPicPr preferRelativeResize="0"/>
            <p:nvPr/>
          </p:nvPicPr>
          <p:blipFill rotWithShape="1">
            <a:blip r:embed="rId4">
              <a:alphaModFix/>
            </a:blip>
            <a:srcRect/>
            <a:stretch/>
          </p:blipFill>
          <p:spPr>
            <a:xfrm>
              <a:off x="10883591" y="5571442"/>
              <a:ext cx="979340" cy="1040548"/>
            </a:xfrm>
            <a:prstGeom prst="rect">
              <a:avLst/>
            </a:prstGeom>
            <a:noFill/>
            <a:ln>
              <a:noFill/>
            </a:ln>
          </p:spPr>
        </p:pic>
        <p:pic>
          <p:nvPicPr>
            <p:cNvPr id="229" name="Google Shape;229;p6" descr="Point d’interrogation"/>
            <p:cNvPicPr preferRelativeResize="0"/>
            <p:nvPr/>
          </p:nvPicPr>
          <p:blipFill rotWithShape="1">
            <a:blip r:embed="rId5">
              <a:alphaModFix/>
            </a:blip>
            <a:srcRect/>
            <a:stretch/>
          </p:blipFill>
          <p:spPr>
            <a:xfrm>
              <a:off x="11005748" y="5727562"/>
              <a:ext cx="735026" cy="735026"/>
            </a:xfrm>
            <a:prstGeom prst="rect">
              <a:avLst/>
            </a:prstGeom>
            <a:noFill/>
            <a:ln>
              <a:noFill/>
            </a:ln>
          </p:spPr>
        </p:pic>
      </p:grpSp>
      <p:sp>
        <p:nvSpPr>
          <p:cNvPr id="230" name="Google Shape;230;p6"/>
          <p:cNvSpPr txBox="1"/>
          <p:nvPr/>
        </p:nvSpPr>
        <p:spPr>
          <a:xfrm>
            <a:off x="1778010" y="5880389"/>
            <a:ext cx="2007957" cy="67710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dirty="0">
                <a:solidFill>
                  <a:srgbClr val="000000"/>
                </a:solidFill>
                <a:latin typeface="Helvetica Neue"/>
                <a:ea typeface="Helvetica Neue"/>
                <a:cs typeface="Helvetica Neue"/>
                <a:sym typeface="Helvetica Neue"/>
              </a:rPr>
              <a:t>RAPPEL</a:t>
            </a:r>
            <a:endParaRPr dirty="0"/>
          </a:p>
          <a:p>
            <a:pPr marL="0" marR="0" lvl="0" indent="0" algn="l" rtl="0">
              <a:lnSpc>
                <a:spcPct val="100000"/>
              </a:lnSpc>
              <a:spcBef>
                <a:spcPts val="0"/>
              </a:spcBef>
              <a:spcAft>
                <a:spcPts val="0"/>
              </a:spcAft>
              <a:buNone/>
            </a:pPr>
            <a:endParaRPr sz="1400" b="1" i="0" u="none" strike="noStrike" cap="none" dirty="0">
              <a:solidFill>
                <a:srgbClr val="000000"/>
              </a:solidFill>
              <a:latin typeface="Arial"/>
              <a:ea typeface="Arial"/>
              <a:cs typeface="Arial"/>
              <a:sym typeface="Arial"/>
            </a:endParaRPr>
          </a:p>
        </p:txBody>
      </p:sp>
      <p:sp>
        <p:nvSpPr>
          <p:cNvPr id="231" name="Google Shape;231;p6"/>
          <p:cNvSpPr/>
          <p:nvPr/>
        </p:nvSpPr>
        <p:spPr>
          <a:xfrm>
            <a:off x="252422" y="5049392"/>
            <a:ext cx="1063031" cy="830997"/>
          </a:xfrm>
          <a:prstGeom prst="cloudCallout">
            <a:avLst>
              <a:gd name="adj1" fmla="val 75749"/>
              <a:gd name="adj2" fmla="val 62500"/>
            </a:avLst>
          </a:prstGeom>
          <a:solidFill>
            <a:srgbClr val="C886B2"/>
          </a:solidFill>
          <a:ln w="25400" cap="flat" cmpd="sng">
            <a:solidFill>
              <a:srgbClr val="0147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32" name="Google Shape;232;p6"/>
          <p:cNvPicPr preferRelativeResize="0"/>
          <p:nvPr/>
        </p:nvPicPr>
        <p:blipFill rotWithShape="1">
          <a:blip r:embed="rId6">
            <a:alphaModFix/>
          </a:blip>
          <a:srcRect/>
          <a:stretch/>
        </p:blipFill>
        <p:spPr>
          <a:xfrm>
            <a:off x="11298179" y="3014358"/>
            <a:ext cx="742498" cy="829284"/>
          </a:xfrm>
          <a:prstGeom prst="rect">
            <a:avLst/>
          </a:prstGeom>
          <a:noFill/>
          <a:ln>
            <a:noFill/>
          </a:ln>
        </p:spPr>
      </p:pic>
      <p:pic>
        <p:nvPicPr>
          <p:cNvPr id="233" name="Google Shape;233;p6"/>
          <p:cNvPicPr preferRelativeResize="0"/>
          <p:nvPr/>
        </p:nvPicPr>
        <p:blipFill rotWithShape="1">
          <a:blip r:embed="rId7">
            <a:alphaModFix/>
          </a:blip>
          <a:srcRect/>
          <a:stretch/>
        </p:blipFill>
        <p:spPr>
          <a:xfrm>
            <a:off x="2603490" y="3369647"/>
            <a:ext cx="1638436" cy="233475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extLst>
      <p:ext uri="{BB962C8B-B14F-4D97-AF65-F5344CB8AC3E}">
        <p14:creationId xmlns:p14="http://schemas.microsoft.com/office/powerpoint/2010/main" val="58461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4">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que </a:t>
            </a:r>
            <a:br>
              <a:rPr lang="fr-FR" sz="4100" dirty="0"/>
            </a:br>
            <a:r>
              <a:rPr lang="fr-FR" sz="4100" dirty="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A64FD376-F935-5F7E-9FAD-AD7B5A5E3D02}"/>
              </a:ext>
            </a:extLst>
          </p:cNvPr>
          <p:cNvPicPr preferRelativeResize="0"/>
          <p:nvPr/>
        </p:nvPicPr>
        <p:blipFill>
          <a:blip r:embed="rId6">
            <a:alphaModFix/>
          </a:blip>
          <a:stretch>
            <a:fillRect/>
          </a:stretch>
        </p:blipFill>
        <p:spPr>
          <a:xfrm>
            <a:off x="9433096" y="2696095"/>
            <a:ext cx="3103774" cy="2410162"/>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2462</Words>
  <Application>Microsoft Office PowerPoint</Application>
  <PresentationFormat>Widescreen</PresentationFormat>
  <Paragraphs>163</Paragraphs>
  <Slides>7</Slides>
  <Notes>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vt:i4>
      </vt:variant>
    </vt:vector>
  </HeadingPairs>
  <TitlesOfParts>
    <vt:vector size="15" baseType="lpstr">
      <vt:lpstr>Arial</vt:lpstr>
      <vt:lpstr>Calibri</vt:lpstr>
      <vt:lpstr>Helvetica Neue</vt:lpstr>
      <vt:lpstr>Symbol</vt:lpstr>
      <vt:lpstr>Times New Roman</vt:lpstr>
      <vt:lpstr>Wingdings</vt:lpstr>
      <vt:lpstr>Office Theme</vt:lpstr>
      <vt:lpstr>Office Theme</vt:lpstr>
      <vt:lpstr>Standards Minimums pour la Protection de l’Enfance dans l’Action Humanitaire. - SMPE -</vt:lpstr>
      <vt:lpstr>But des Standards </vt:lpstr>
      <vt:lpstr>PowerPoint Presentation</vt:lpstr>
      <vt:lpstr>Intro Générale au Standard 16</vt:lpstr>
      <vt:lpstr>PowerPoint Presentation</vt:lpstr>
      <vt:lpstr>Exemples de la Région</vt:lpstr>
      <vt:lpstr>Vous avez besoin de plus que  la version papier?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Standards Minimums pour la Protection de l’Enfance dans l’Action Humanitaire. - SMPE -</dc:title>
  <dc:creator>BA, Binta</dc:creator>
  <cp:lastModifiedBy>Joanna Wedge</cp:lastModifiedBy>
  <cp:revision>3</cp:revision>
  <dcterms:created xsi:type="dcterms:W3CDTF">2022-08-15T02:57:26Z</dcterms:created>
  <dcterms:modified xsi:type="dcterms:W3CDTF">2022-12-06T05:59:35Z</dcterms:modified>
</cp:coreProperties>
</file>