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1"/>
  </p:notesMasterIdLst>
  <p:sldIdLst>
    <p:sldId id="285" r:id="rId2"/>
    <p:sldId id="292" r:id="rId3"/>
    <p:sldId id="293" r:id="rId4"/>
    <p:sldId id="259" r:id="rId5"/>
    <p:sldId id="260" r:id="rId6"/>
    <p:sldId id="261" r:id="rId7"/>
    <p:sldId id="262" r:id="rId8"/>
    <p:sldId id="294" r:id="rId9"/>
    <p:sldId id="295"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6TR1lIZriMVkrnjHKbgXXxvbb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88980" autoAdjust="0"/>
  </p:normalViewPr>
  <p:slideViewPr>
    <p:cSldViewPr snapToGrid="0">
      <p:cViewPr varScale="1">
        <p:scale>
          <a:sx n="109" d="100"/>
          <a:sy n="109" d="100"/>
        </p:scale>
        <p:origin x="880"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3fwokq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refworld.org/docid/5c18d7254.html"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18</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18: إدارة الحالات</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a:buChar char="•"/>
              <a:tabLst/>
              <a:defRPr/>
            </a:pPr>
            <a:r>
              <a:rPr lang="ar-LB" dirty="0"/>
              <a:t>يشكل هذا المعيار جزءًا من الركيزة 3 من المعايير المتعلقة بتطوير استراتيجيات ونُهُج وتدخلات ملائمة للوقاية من والاستجابة لمخاطر حماية الطفل </a:t>
            </a:r>
            <a:r>
              <a:rPr lang="ar-SA" sz="1200" dirty="0">
                <a:effectLst/>
                <a:ea typeface="Calibri" panose="020F0502020204030204" pitchFamily="34" charset="0"/>
                <a:cs typeface="Simplified Arabic" panose="02020603050405020304" pitchFamily="18" charset="-78"/>
              </a:rPr>
              <a:t>المُبيَّنة في </a:t>
            </a:r>
            <a:r>
              <a:rPr lang="ar-SA" sz="12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SA" sz="12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a:t>
            </a:r>
            <a:r>
              <a:rPr lang="ar-LB" sz="1200" dirty="0">
                <a:effectLst/>
                <a:ea typeface="Calibri" panose="020F0502020204030204" pitchFamily="34" charset="0"/>
                <a:cs typeface="Simplified Arabic" panose="02020603050405020304" pitchFamily="18" charset="-78"/>
              </a:rPr>
              <a:t> إنسباير، وتبني على </a:t>
            </a:r>
            <a:r>
              <a:rPr lang="ar-SA" sz="1200" dirty="0">
                <a:effectLst/>
                <a:ea typeface="Calibri" panose="020F0502020204030204" pitchFamily="34" charset="0"/>
                <a:cs typeface="Simplified Arabic" panose="02020603050405020304" pitchFamily="18" charset="-78"/>
              </a:rPr>
              <a:t>استراتيجيات</a:t>
            </a:r>
            <a:r>
              <a:rPr lang="ar-LB" sz="1200" dirty="0">
                <a:effectLst/>
                <a:ea typeface="Calibri" panose="020F0502020204030204" pitchFamily="34" charset="0"/>
                <a:cs typeface="Simplified Arabic" panose="02020603050405020304" pitchFamily="18" charset="-78"/>
              </a:rPr>
              <a:t>هما</a:t>
            </a:r>
            <a:r>
              <a:rPr lang="ar-SA"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ال</a:t>
            </a:r>
            <a:r>
              <a:rPr lang="ar-SA" sz="1200" dirty="0">
                <a:effectLst/>
                <a:ea typeface="Calibri" panose="020F0502020204030204" pitchFamily="34" charset="0"/>
                <a:cs typeface="Simplified Arabic" panose="02020603050405020304" pitchFamily="18" charset="-78"/>
              </a:rPr>
              <a:t>قائمة على الأدلّة لمنع العنف ضدّ الأطفال </a:t>
            </a:r>
            <a:r>
              <a:rPr lang="ar-LB" sz="1200" dirty="0">
                <a:effectLst/>
                <a:ea typeface="Calibri" panose="020F0502020204030204" pitchFamily="34" charset="0"/>
                <a:cs typeface="Simplified Arabic" panose="02020603050405020304" pitchFamily="18" charset="-78"/>
              </a:rPr>
              <a:t>. ولهذا السبب، نجد الرمز في الزاوية. </a:t>
            </a:r>
            <a:r>
              <a:rPr lang="ar-SA" sz="1200" dirty="0">
                <a:effectLst/>
                <a:ea typeface="Calibri" panose="020F0502020204030204" pitchFamily="34" charset="0"/>
                <a:cs typeface="Simplified Arabic" panose="02020603050405020304" pitchFamily="18" charset="-78"/>
              </a:rPr>
              <a:t>وتعتمد حزمة</a:t>
            </a:r>
            <a:r>
              <a:rPr lang="ar-LB" sz="1200" dirty="0">
                <a:effectLst/>
                <a:ea typeface="Calibri" panose="020F0502020204030204" pitchFamily="34" charset="0"/>
                <a:cs typeface="Simplified Arabic" panose="02020603050405020304" pitchFamily="18" charset="-78"/>
              </a:rPr>
              <a:t> إنسباير</a:t>
            </a:r>
            <a:r>
              <a:rPr lang="ar-SA" sz="1200" dirty="0">
                <a:effectLst/>
                <a:ea typeface="Calibri" panose="020F0502020204030204" pitchFamily="34" charset="0"/>
                <a:cs typeface="Simplified Arabic" panose="02020603050405020304" pitchFamily="18" charset="-78"/>
              </a:rPr>
              <a:t> غاية مشابهة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استراتيجيات قائمة على الأدلّة لمنع العنف ضدّ الأطفال</a:t>
            </a:r>
            <a:r>
              <a:rPr lang="ar-LB" sz="1200" dirty="0">
                <a:effectLst/>
                <a:ea typeface="Calibri" panose="020F0502020204030204" pitchFamily="34" charset="0"/>
                <a:cs typeface="Simplified Arabic" panose="02020603050405020304" pitchFamily="18" charset="-78"/>
              </a:rPr>
              <a:t>. يمكن إيجاد المزيد من المعلومات عن استراتيجيات إنسباير على الرابط التالي: </a:t>
            </a:r>
            <a:r>
              <a:rPr lang="en-US" sz="1200" dirty="0"/>
              <a:t>http://inspire-strategies.org/</a:t>
            </a:r>
          </a:p>
          <a:p>
            <a:pPr marL="0" marR="0" lvl="0" indent="0" algn="r" rtl="1">
              <a:lnSpc>
                <a:spcPct val="100000"/>
              </a:lnSpc>
              <a:spcBef>
                <a:spcPts val="0"/>
              </a:spcBef>
              <a:spcAft>
                <a:spcPts val="0"/>
              </a:spcAft>
              <a:buClr>
                <a:schemeClr val="dk1"/>
              </a:buClr>
              <a:buSzPts val="1200"/>
              <a:buFont typeface="Arial"/>
              <a:buNone/>
            </a:pPr>
            <a:endParaRPr lang="ar-LB" dirty="0"/>
          </a:p>
          <a:p>
            <a:pPr marL="0" marR="0" lvl="0" indent="0" algn="r" rtl="1">
              <a:lnSpc>
                <a:spcPct val="100000"/>
              </a:lnSpc>
              <a:spcBef>
                <a:spcPts val="0"/>
              </a:spcBef>
              <a:spcAft>
                <a:spcPts val="0"/>
              </a:spcAft>
              <a:buClr>
                <a:schemeClr val="dk1"/>
              </a:buClr>
              <a:buSzPts val="1200"/>
              <a:buFont typeface="Arial"/>
              <a:buNone/>
            </a:pPr>
            <a:r>
              <a:rPr lang="ar-LB" dirty="0"/>
              <a:t>التعريف: تشكل </a:t>
            </a:r>
            <a:r>
              <a:rPr lang="ar-SA" sz="1800" dirty="0">
                <a:effectLst/>
                <a:ea typeface="Calibri" panose="020F0502020204030204" pitchFamily="34" charset="0"/>
                <a:cs typeface="Simplified Arabic" panose="02020603050405020304" pitchFamily="18" charset="-78"/>
              </a:rPr>
              <a:t>إدارة الحالات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CM</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نهجًا لتلبية احتياجات الطفل الفردي المعرّض لخطر الأذى أو الذي تعرَّضَ للأذى</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يتمّ دعم الطفل وعائلته من قبل العامل على الحالة بطريقة منهجية وبالسرعة اللازمة من خلال الدعم المباشر والإحالات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وتوفّر إدارة الحالات دعمًا فرديًا ومنسّقًا وشاملًا ومتعدّد القطاعات لشواغل حماية الطفل المعقّدة والمترابطة في كثيرٍ من الأحيان</a:t>
            </a:r>
            <a:r>
              <a:rPr lang="ar-SY" sz="1800" dirty="0">
                <a:effectLst/>
                <a:ea typeface="Calibri" panose="020F0502020204030204" pitchFamily="34" charset="0"/>
                <a:cs typeface="Simplified Arabic" panose="02020603050405020304" pitchFamily="18" charset="-78"/>
              </a:rPr>
              <a:t>.</a:t>
            </a:r>
            <a:endParaRPr lang="en-US" dirty="0"/>
          </a:p>
          <a:p>
            <a:pPr marL="0" marR="0" lvl="0" indent="0" algn="l" rtl="0">
              <a:lnSpc>
                <a:spcPct val="100000"/>
              </a:lnSpc>
              <a:spcBef>
                <a:spcPts val="0"/>
              </a:spcBef>
              <a:spcAft>
                <a:spcPts val="0"/>
              </a:spcAft>
              <a:buClr>
                <a:schemeClr val="dk1"/>
              </a:buClr>
              <a:buSzPts val="1200"/>
              <a:buFont typeface="Arial"/>
              <a:buNone/>
            </a:pPr>
            <a:endParaRPr dirty="0">
              <a:latin typeface="Calibri"/>
              <a:ea typeface="Calibri"/>
              <a:cs typeface="Calibri"/>
              <a:sym typeface="Calibri"/>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latin typeface="Calibri"/>
                <a:ea typeface="Calibri"/>
                <a:cs typeface="Calibri"/>
                <a:sym typeface="Calibri"/>
              </a:rPr>
              <a:t>تلبية الاحتياجات عن طريق عملية لإدارة الحالة مصممة بحسب الاحتياجات الفردية، إما من خلال الدعم الفردي المباشر و/أو إقامة الصلات </a:t>
            </a:r>
            <a:r>
              <a:rPr lang="ar-SA" sz="1800" dirty="0">
                <a:solidFill>
                  <a:srgbClr val="000000"/>
                </a:solidFill>
                <a:effectLst/>
                <a:ea typeface="Calibri" panose="020F0502020204030204" pitchFamily="34" charset="0"/>
                <a:cs typeface="Simplified Arabic" panose="02020603050405020304" pitchFamily="18" charset="-78"/>
              </a:rPr>
              <a:t>مع مزوّدي الخدمات ذوي الصلة</a:t>
            </a:r>
            <a:r>
              <a:rPr lang="ar-LB" sz="1800" dirty="0">
                <a:solidFill>
                  <a:srgbClr val="000000"/>
                </a:solidFill>
                <a:effectLst/>
                <a:ea typeface="Calibri" panose="020F0502020204030204" pitchFamily="34" charset="0"/>
                <a:cs typeface="Simplified Arabic" panose="02020603050405020304" pitchFamily="18" charset="-78"/>
              </a:rPr>
              <a:t>. </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تُعَدّ أنظمة إدارة الحالات جزءًا أساسيًا من استجابة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فيتمّ تطبيق إدارة الحالات على ثلاثة مستويات من النموذج الاجتماعي</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الإيكولوجي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الطفل، والعائلة/مقدّمي الرعاية، والمجتمع المحلّي</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solidFill>
                  <a:srgbClr val="000000"/>
                </a:solidFill>
                <a:effectLst/>
                <a:latin typeface="Calibri"/>
                <a:ea typeface="Calibri"/>
                <a:cs typeface="Simplified Arabic" panose="02020603050405020304" pitchFamily="18" charset="-78"/>
                <a:sym typeface="Calibri"/>
              </a:rPr>
              <a:t>ولكن، قبل البدء بخدمات إدارة الحالات، يشكل </a:t>
            </a:r>
            <a:r>
              <a:rPr lang="ar-LB" sz="1800" b="1" dirty="0">
                <a:solidFill>
                  <a:srgbClr val="000000"/>
                </a:solidFill>
                <a:effectLst/>
                <a:latin typeface="Calibri"/>
                <a:ea typeface="Calibri"/>
                <a:cs typeface="Simplified Arabic" panose="02020603050405020304" pitchFamily="18" charset="-78"/>
                <a:sym typeface="Calibri"/>
              </a:rPr>
              <a:t>الاستعداد</a:t>
            </a:r>
            <a:r>
              <a:rPr lang="ar-LB" sz="1800" dirty="0">
                <a:solidFill>
                  <a:srgbClr val="000000"/>
                </a:solidFill>
                <a:effectLst/>
                <a:latin typeface="Calibri"/>
                <a:ea typeface="Calibri"/>
                <a:cs typeface="Simplified Arabic" panose="02020603050405020304" pitchFamily="18" charset="-78"/>
                <a:sym typeface="Calibri"/>
              </a:rPr>
              <a:t> مكونًا أساسيًا. فقبل التركيز على خطوات ونماذج إدارة الحالات، من المهم جدًا:</a:t>
            </a:r>
          </a:p>
          <a:p>
            <a:pPr marL="2857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تقييم ما إذا كانت إدارة الحالات تشكّل فجوة حالية وما إذا كانَت ملائمة من الناحية السياقية؛</a:t>
            </a:r>
            <a:endParaRPr lang="ar-LB" sz="1800" dirty="0">
              <a:solidFill>
                <a:srgbClr val="000000"/>
              </a:solidFill>
              <a:effectLst/>
              <a:latin typeface="Calibri"/>
              <a:ea typeface="Calibri" panose="020F0502020204030204" pitchFamily="34" charset="0"/>
              <a:cs typeface="Simplified Arabic" panose="02020603050405020304" pitchFamily="18" charset="-78"/>
              <a:sym typeface="Calibri"/>
            </a:endParaRPr>
          </a:p>
          <a:p>
            <a:pPr marL="2857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تكييف عمليات وأدوات إدارة الحالات المُتعارَف عليها عالميًا</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بما في ذلك إجراءات العمل المعيارية، ونماذج إدارة الحالات، ومسارات الإحالة، وتشارُك المعلومات، وسياسات حماية البيانات</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مع السياق</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تنفيذ خطّة تدريجية على مراحل لبناء القدرات </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في ما يتعلّق بالوصف التفصيلي </a:t>
            </a:r>
            <a:r>
              <a:rPr lang="ar-LB" sz="1800" dirty="0">
                <a:solidFill>
                  <a:srgbClr val="000000"/>
                </a:solidFill>
                <a:effectLst/>
                <a:ea typeface="Calibri" panose="020F0502020204030204" pitchFamily="34" charset="0"/>
                <a:cs typeface="Simplified Arabic" panose="02020603050405020304" pitchFamily="18" charset="-78"/>
              </a:rPr>
              <a:t>لل</a:t>
            </a:r>
            <a:r>
              <a:rPr lang="ar-SA" sz="1800" dirty="0">
                <a:solidFill>
                  <a:srgbClr val="000000"/>
                </a:solidFill>
                <a:effectLst/>
                <a:ea typeface="Calibri" panose="020F0502020204030204" pitchFamily="34" charset="0"/>
                <a:cs typeface="Simplified Arabic" panose="02020603050405020304" pitchFamily="18" charset="-78"/>
              </a:rPr>
              <a:t>وظائف،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أدوار،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مسؤوليات؛</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بناء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معارف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مهارات</a:t>
            </a:r>
            <a:r>
              <a:rPr lang="ar-LB" sz="1800" dirty="0">
                <a:solidFill>
                  <a:srgbClr val="000000"/>
                </a:solidFill>
                <a:effectLst/>
                <a:ea typeface="Calibri" panose="020F0502020204030204" pitchFamily="34" charset="0"/>
                <a:cs typeface="Simplified Arabic" panose="02020603050405020304" pitchFamily="18" charset="-78"/>
              </a:rPr>
              <a:t> لجهة </a:t>
            </a:r>
            <a:r>
              <a:rPr lang="ar-SA" sz="1800" dirty="0">
                <a:solidFill>
                  <a:srgbClr val="000000"/>
                </a:solidFill>
                <a:effectLst/>
                <a:ea typeface="Calibri" panose="020F0502020204030204" pitchFamily="34" charset="0"/>
                <a:cs typeface="Simplified Arabic" panose="02020603050405020304" pitchFamily="18" charset="-78"/>
              </a:rPr>
              <a:t>التواصل مع الأطفال والعائلات، وعملية إدارة الحالة، وحماية البيانات، والسرّية، والخصوصية، </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تحديد الحالات وإحالتها بطريقة آمنة</a:t>
            </a:r>
            <a:r>
              <a:rPr lang="ar-LB" sz="1800" dirty="0">
                <a:solidFill>
                  <a:srgbClr val="000000"/>
                </a:solidFill>
                <a:effectLst/>
                <a:ea typeface="Calibri" panose="020F0502020204030204" pitchFamily="34" charset="0"/>
                <a:cs typeface="Simplified Arabic" panose="02020603050405020304" pitchFamily="18" charset="-78"/>
              </a:rPr>
              <a:t>)؛</a:t>
            </a:r>
          </a:p>
          <a:p>
            <a:pPr marL="285750" marR="0" lvl="0" indent="-285750" algn="r" rtl="1">
              <a:lnSpc>
                <a:spcPct val="100000"/>
              </a:lnSpc>
              <a:spcBef>
                <a:spcPts val="0"/>
              </a:spcBef>
              <a:spcAft>
                <a:spcPts val="0"/>
              </a:spcAft>
              <a:buClr>
                <a:schemeClr val="dk1"/>
              </a:buClr>
              <a:buSzPts val="1200"/>
              <a:buFontTx/>
              <a:buChar char="-"/>
            </a:pPr>
            <a:r>
              <a:rPr lang="ar-SA" sz="1800" dirty="0">
                <a:solidFill>
                  <a:srgbClr val="000000"/>
                </a:solidFill>
                <a:effectLst/>
                <a:ea typeface="Calibri" panose="020F0502020204030204" pitchFamily="34" charset="0"/>
                <a:cs typeface="Simplified Arabic" panose="02020603050405020304" pitchFamily="18" charset="-78"/>
              </a:rPr>
              <a:t>الإشراف و</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توجيه لتعزيز الكفاءة والممارسة التقنية</a:t>
            </a:r>
            <a:endParaRPr lang="ar-LB" sz="1800" dirty="0">
              <a:solidFill>
                <a:srgbClr val="000000"/>
              </a:solidFill>
              <a:effectLst/>
              <a:latin typeface="Calibri"/>
              <a:ea typeface="Calibri"/>
              <a:cs typeface="Simplified Arabic" panose="02020603050405020304" pitchFamily="18" charset="-78"/>
              <a:sym typeface="Calibri"/>
            </a:endParaRPr>
          </a:p>
          <a:p>
            <a:pPr marL="171450" marR="0" lvl="0" indent="-9525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r" rtl="1">
              <a:lnSpc>
                <a:spcPct val="100000"/>
              </a:lnSpc>
              <a:spcBef>
                <a:spcPts val="0"/>
              </a:spcBef>
              <a:spcAft>
                <a:spcPts val="0"/>
              </a:spcAft>
              <a:buClr>
                <a:schemeClr val="dk1"/>
              </a:buClr>
              <a:buSzPts val="1200"/>
              <a:buFont typeface="Arial"/>
              <a:buChar char="•"/>
            </a:pPr>
            <a:r>
              <a:rPr lang="ar-LB" dirty="0">
                <a:latin typeface="Arial"/>
                <a:ea typeface="Arial"/>
                <a:cs typeface="Arial"/>
                <a:sym typeface="Arial"/>
              </a:rPr>
              <a:t>الرموز: يرتبط هذا المعيار باستراتيجيات إنسباير في ما يتعلق بخدمات الاستجابة والدعم</a:t>
            </a:r>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0" marR="0" lvl="0" indent="0" algn="r" rtl="1">
              <a:lnSpc>
                <a:spcPct val="100000"/>
              </a:lnSpc>
              <a:spcBef>
                <a:spcPts val="0"/>
              </a:spcBef>
              <a:spcAft>
                <a:spcPts val="0"/>
              </a:spcAft>
              <a:buClr>
                <a:schemeClr val="dk1"/>
              </a:buClr>
              <a:buSzPts val="1200"/>
              <a:buFont typeface="Calibri"/>
              <a:buNone/>
            </a:pPr>
            <a:r>
              <a:rPr lang="ar-LB" b="1" dirty="0">
                <a:latin typeface="Arial"/>
                <a:ea typeface="Arial"/>
                <a:cs typeface="Arial"/>
                <a:sym typeface="Arial"/>
              </a:rPr>
              <a:t>إطلاق المناقشة: </a:t>
            </a:r>
            <a:r>
              <a:rPr lang="ar-LB" b="0" dirty="0">
                <a:latin typeface="Arial"/>
                <a:ea typeface="Arial"/>
                <a:cs typeface="Arial"/>
                <a:sym typeface="Arial"/>
              </a:rPr>
              <a:t>ما هي المبادئ الأساسية في عملية إدارة الحالات؟</a:t>
            </a:r>
          </a:p>
          <a:p>
            <a:pPr marL="0" marR="0" lvl="0" indent="0" algn="r" rtl="1">
              <a:lnSpc>
                <a:spcPct val="100000"/>
              </a:lnSpc>
              <a:spcBef>
                <a:spcPts val="0"/>
              </a:spcBef>
              <a:spcAft>
                <a:spcPts val="0"/>
              </a:spcAft>
              <a:buClr>
                <a:schemeClr val="dk1"/>
              </a:buClr>
              <a:buSzPts val="1200"/>
              <a:buFont typeface="Calibri"/>
              <a:buNone/>
            </a:pPr>
            <a:r>
              <a:rPr lang="ar-LB" sz="1200" i="0" dirty="0">
                <a:latin typeface="Arial" panose="020B0604020202020204" pitchFamily="34" charset="0"/>
                <a:ea typeface="Arial"/>
                <a:cs typeface="Arial" panose="020B0604020202020204" pitchFamily="34" charset="0"/>
                <a:sym typeface="Arial"/>
              </a:rPr>
              <a:t>←</a:t>
            </a:r>
            <a:r>
              <a:rPr lang="ar-LB" sz="1200" b="0" i="0" dirty="0">
                <a:latin typeface="Arial"/>
                <a:ea typeface="Arial"/>
                <a:cs typeface="Arial"/>
                <a:sym typeface="Arial"/>
              </a:rPr>
              <a:t> </a:t>
            </a:r>
            <a:r>
              <a:rPr lang="ar-SA" sz="1800" dirty="0">
                <a:effectLst/>
                <a:ea typeface="Calibri" panose="020F0502020204030204" pitchFamily="34" charset="0"/>
                <a:cs typeface="Simplified Arabic" panose="02020603050405020304" pitchFamily="18" charset="-78"/>
              </a:rPr>
              <a:t>ينبغي أن توجّه آراء وقرارات الطفل وعائلته عملية إدارة الحالات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Calibri"/>
              <a:buNone/>
            </a:pPr>
            <a:r>
              <a:rPr lang="ar-LB" sz="1200" i="0" dirty="0">
                <a:latin typeface="Arial" panose="020B0604020202020204" pitchFamily="34" charset="0"/>
                <a:ea typeface="Arial"/>
                <a:cs typeface="Arial" panose="020B0604020202020204" pitchFamily="34" charset="0"/>
                <a:sym typeface="Arial"/>
              </a:rPr>
              <a:t>← </a:t>
            </a:r>
            <a:r>
              <a:rPr lang="ar-SA" sz="1200" u="sng" dirty="0">
                <a:solidFill>
                  <a:srgbClr val="0563C1"/>
                </a:solidFill>
                <a:effectLst/>
                <a:ea typeface="Calibri" panose="020F0502020204030204" pitchFamily="34" charset="0"/>
                <a:cs typeface="Simplified Arabic" panose="02020603050405020304" pitchFamily="18" charset="-78"/>
                <a:hlinkClick r:id="rId4"/>
              </a:rPr>
              <a:t>مصالح الطفل</a:t>
            </a:r>
            <a:r>
              <a:rPr lang="ar-SA" sz="1200" u="sng" dirty="0">
                <a:solidFill>
                  <a:srgbClr val="0563C1"/>
                </a:solidFill>
                <a:effectLst/>
                <a:ea typeface="Calibri" panose="020F0502020204030204" pitchFamily="34" charset="0"/>
                <a:cs typeface="Simplified Arabic" panose="02020603050405020304" pitchFamily="18" charset="-78"/>
              </a:rPr>
              <a:t> الفضلى</a:t>
            </a:r>
            <a:r>
              <a:rPr lang="ar-SA" sz="1200" dirty="0">
                <a:effectLst/>
                <a:ea typeface="Calibri" panose="020F0502020204030204" pitchFamily="34" charset="0"/>
                <a:cs typeface="Simplified Arabic" panose="02020603050405020304" pitchFamily="18" charset="-78"/>
              </a:rPr>
              <a:t> تُوضَع في المقام الأوّل</a:t>
            </a:r>
            <a:r>
              <a:rPr lang="ar-SY" sz="1200" dirty="0">
                <a:effectLst/>
                <a:ea typeface="Calibri" panose="020F0502020204030204" pitchFamily="34" charset="0"/>
                <a:cs typeface="Simplified Arabic" panose="02020603050405020304" pitchFamily="18" charset="-78"/>
              </a:rPr>
              <a:t>.</a:t>
            </a:r>
            <a:endParaRPr lang="ar-LB" sz="1200" i="0" dirty="0">
              <a:latin typeface="Arial" panose="020B0604020202020204" pitchFamily="34" charset="0"/>
              <a:ea typeface="Arial"/>
              <a:cs typeface="Arial" panose="020B0604020202020204" pitchFamily="34" charset="0"/>
              <a:sym typeface="Arial"/>
            </a:endParaRPr>
          </a:p>
          <a:p>
            <a:pPr marL="0" marR="0" lvl="0" indent="0" algn="r" rtl="1">
              <a:lnSpc>
                <a:spcPct val="100000"/>
              </a:lnSpc>
              <a:spcBef>
                <a:spcPts val="0"/>
              </a:spcBef>
              <a:spcAft>
                <a:spcPts val="0"/>
              </a:spcAft>
              <a:buClr>
                <a:schemeClr val="dk1"/>
              </a:buClr>
              <a:buSzPts val="1200"/>
              <a:buFont typeface="Calibri"/>
              <a:buNone/>
            </a:pPr>
            <a:r>
              <a:rPr lang="ar-LB" sz="1200" i="0" dirty="0">
                <a:latin typeface="Arial" panose="020B0604020202020204" pitchFamily="34" charset="0"/>
                <a:ea typeface="Arial"/>
                <a:cs typeface="Arial" panose="020B0604020202020204" pitchFamily="34" charset="0"/>
                <a:sym typeface="Arial"/>
              </a:rPr>
              <a:t>← </a:t>
            </a:r>
            <a:r>
              <a:rPr lang="ar-SA" sz="1800" dirty="0">
                <a:solidFill>
                  <a:srgbClr val="000000"/>
                </a:solidFill>
                <a:effectLst/>
                <a:ea typeface="Calibri" panose="020F0502020204030204" pitchFamily="34" charset="0"/>
                <a:cs typeface="Simplified Arabic" panose="02020603050405020304" pitchFamily="18" charset="-78"/>
              </a:rPr>
              <a:t>تتطلّب إدارة الحالات ضمانات إجرائية مناسبة</a:t>
            </a:r>
            <a:r>
              <a:rPr lang="ar-LB" sz="1800" dirty="0">
                <a:solidFill>
                  <a:srgbClr val="000000"/>
                </a:solidFill>
                <a:effectLst/>
                <a:ea typeface="Calibri" panose="020F0502020204030204" pitchFamily="34" charset="0"/>
                <a:cs typeface="Simplified Arabic" panose="02020603050405020304" pitchFamily="18" charset="-78"/>
              </a:rPr>
              <a:t>.</a:t>
            </a:r>
            <a:endParaRPr b="0" i="1" dirty="0">
              <a:latin typeface="Arial"/>
              <a:ea typeface="Arial"/>
              <a:cs typeface="Arial"/>
              <a:sym typeface="Arial"/>
            </a:endParaRPr>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139700" algn="l" rtl="0">
              <a:lnSpc>
                <a:spcPct val="100000"/>
              </a:lnSpc>
              <a:spcBef>
                <a:spcPts val="0"/>
              </a:spcBef>
              <a:spcAft>
                <a:spcPts val="0"/>
              </a:spcAft>
              <a:buSzPts val="1400"/>
              <a:buFont typeface="Arial"/>
              <a:buNone/>
            </a:pPr>
            <a:endParaRPr lang="ar-LB" dirty="0"/>
          </a:p>
          <a:p>
            <a:pPr marL="488950" lvl="0" indent="-171450" algn="r" rtl="1">
              <a:lnSpc>
                <a:spcPct val="100000"/>
              </a:lnSpc>
              <a:spcBef>
                <a:spcPts val="0"/>
              </a:spcBef>
              <a:spcAft>
                <a:spcPts val="0"/>
              </a:spcAft>
              <a:buSzPts val="1400"/>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كما يظهر في الرسم التخطيطي، تشتمل عملية إدارة الحالات على عدد من الخطوات الأساسية. في ما يلي وصف مفصل لكل خطوة عند الحاجة، لكننا ننصح بمناقشة كل خطوة بمفردها مع المجموعة: </a:t>
            </a:r>
          </a:p>
          <a:p>
            <a:pPr marL="660400" marR="0" lvl="0" indent="-3429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AutoNum type="arabicPeriod"/>
              <a:tabLst/>
              <a:defRPr/>
            </a:pPr>
            <a:r>
              <a:rPr lang="ar-LB" sz="1800" dirty="0">
                <a:solidFill>
                  <a:srgbClr val="000000"/>
                </a:solidFill>
                <a:effectLst/>
                <a:ea typeface="Calibri" panose="020F0502020204030204" pitchFamily="34" charset="0"/>
                <a:cs typeface="Simplified Arabic" panose="02020603050405020304" pitchFamily="18" charset="-78"/>
              </a:rPr>
              <a:t>التحديد والتسجيل: يمكن تحديد الطفل الذي يحتاج إلى خدمات إدارة الحالات من خلال مجموعة من المسارات. فقد يقوم الموظفون في برامج قطاع حماية الطفل وقطاعات أخرى بتحديد الطفل أثناء أنشطتهم العادية، أو قد تقوم وكالة أو يقوم فرد من أفراد المجتمع المحلي بإحالة الطفل ليتلقى خدمات إدارة الحالات. في بعض الحالات، قد يتقدم الطفل أو عائلته مباشرة لتلقي الخدمات. وكل برنامج يتضمن خدمات إدارة الحالات يجب أن يعرض </a:t>
            </a:r>
            <a:r>
              <a:rPr lang="ar-SA" sz="1800" dirty="0">
                <a:solidFill>
                  <a:srgbClr val="000000"/>
                </a:solidFill>
                <a:effectLst/>
                <a:ea typeface="Calibri" panose="020F0502020204030204" pitchFamily="34" charset="0"/>
                <a:cs typeface="Simplified Arabic" panose="02020603050405020304" pitchFamily="18" charset="-78"/>
              </a:rPr>
              <a:t>معايير </a:t>
            </a:r>
            <a:r>
              <a:rPr lang="ar-LB" sz="1800" dirty="0">
                <a:solidFill>
                  <a:srgbClr val="000000"/>
                </a:solidFill>
                <a:effectLst/>
                <a:ea typeface="Calibri" panose="020F0502020204030204" pitchFamily="34" charset="0"/>
                <a:cs typeface="Simplified Arabic" panose="02020603050405020304" pitchFamily="18" charset="-78"/>
              </a:rPr>
              <a:t>محددة ل</a:t>
            </a:r>
            <a:r>
              <a:rPr lang="ar-SA" sz="1800" dirty="0">
                <a:solidFill>
                  <a:srgbClr val="000000"/>
                </a:solidFill>
                <a:effectLst/>
                <a:ea typeface="Calibri" panose="020F0502020204030204" pitchFamily="34" charset="0"/>
                <a:cs typeface="Simplified Arabic" panose="02020603050405020304" pitchFamily="18" charset="-78"/>
              </a:rPr>
              <a:t>قابلية التعرض للأذى</a:t>
            </a:r>
            <a:r>
              <a:rPr lang="ar-LB" sz="1800" dirty="0">
                <a:solidFill>
                  <a:srgbClr val="000000"/>
                </a:solidFill>
                <a:effectLst/>
                <a:ea typeface="Calibri" panose="020F0502020204030204" pitchFamily="34" charset="0"/>
                <a:cs typeface="Simplified Arabic" panose="02020603050405020304" pitchFamily="18" charset="-78"/>
              </a:rPr>
              <a:t>، من أجل المساعدة في إرشاد عملية التحديد هذه ونشر الوعي بشأن المعايير ضمن المجتمع المحلي. أما التسجيل فيحصل عندما يستوفي الطفل معايير قابلية التعرض للأذى أو معايير الخطر، ويعطي كل من الطفل وعائلته موافقة مستنيرة/قبولاً مستنيرًا للقبول بالخدمات. ويتضمن التسجيل الجمع الأولي للبيانات حول الطفل (استيعاب المعلومات).  </a:t>
            </a:r>
            <a:endParaRPr lang="en-US" sz="1800" dirty="0"/>
          </a:p>
          <a:p>
            <a:pPr marL="660400" lvl="0" indent="-342900" algn="r" rtl="1">
              <a:lnSpc>
                <a:spcPct val="100000"/>
              </a:lnSpc>
              <a:spcBef>
                <a:spcPts val="0"/>
              </a:spcBef>
              <a:spcAft>
                <a:spcPts val="0"/>
              </a:spcAft>
              <a:buSzPts val="1400"/>
              <a:buFont typeface="Arial" panose="020B0604020202020204" pitchFamily="34" charset="0"/>
              <a:buAutoNum type="arabicPeriod"/>
            </a:pPr>
            <a:r>
              <a:rPr lang="ar-LB" sz="1800" dirty="0">
                <a:solidFill>
                  <a:srgbClr val="000000"/>
                </a:solidFill>
                <a:effectLst/>
                <a:ea typeface="Calibri" panose="020F0502020204030204" pitchFamily="34" charset="0"/>
                <a:cs typeface="Simplified Arabic" panose="02020603050405020304" pitchFamily="18" charset="-78"/>
              </a:rPr>
              <a:t> التقييم: هو التقييم المنهجي لوضع الطفل. وينبغي بالتقييم أن يأخذ في الاعتبار مواطن الضعف، وعوامل الخطر والأذى، وأيضًا عوامل الحماية المؤثرة ونقاط القوة والمرونة لدى الطفل والعائلة. وفي حالات الطوارئ، قد تكون هذه عملية سريعة ومباشرة نسبيًا، تركز على الاحتياجات الأساسية (على الغذاء والمأوى مثلاً). أما عندما نتعامل مع خطر فوري على الطفل (مثلاً، في حالة الطفل الذي يعيش مع مرتكب الإساءة أو العنف ضده) فسوف تعطى الأولوية للتدخل الفوري، قبل تطوير تقييم شامل وخطة للحالة. وفي مرحلة ثانية، يجرى تقييم لاحق معمق (شامل) لاكتساب فهم شامل لوضع الطفل. وتؤخذ احتياجات الطفل الشاملة دائمًا في الاعتبار، حتى لو كانت الوكالة غير قادرة على معالجة كل الشواغل مباشرة. وفي مثل هذه الحالة، تتم إحالة الحالة إلى وكالة أخرى/مقدم خدمات آخر لديها/لديه القدرة على معالجة الشاغل المحدد. (أنظروا الأقسام التالية حول الإحالات).    </a:t>
            </a:r>
          </a:p>
          <a:p>
            <a:pPr marL="660400" lvl="0" indent="-342900" algn="r" rtl="1">
              <a:lnSpc>
                <a:spcPct val="100000"/>
              </a:lnSpc>
              <a:spcBef>
                <a:spcPts val="0"/>
              </a:spcBef>
              <a:spcAft>
                <a:spcPts val="0"/>
              </a:spcAft>
              <a:buSzPts val="1400"/>
              <a:buFont typeface="Arial" panose="020B0604020202020204" pitchFamily="34" charset="0"/>
              <a:buAutoNum type="arabicPeriod"/>
            </a:pPr>
            <a:r>
              <a:rPr lang="ar-LB" sz="1800" dirty="0">
                <a:solidFill>
                  <a:srgbClr val="000000"/>
                </a:solidFill>
                <a:effectLst/>
                <a:ea typeface="Calibri" panose="020F0502020204030204" pitchFamily="34" charset="0"/>
                <a:cs typeface="Simplified Arabic" panose="02020603050405020304" pitchFamily="18" charset="-78"/>
              </a:rPr>
              <a:t>وضع خطة الحالة</a:t>
            </a:r>
            <a:r>
              <a:rPr lang="en-US"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تضع خطة الحالة قائمة بالاحتياجات التي تم تحديدها في التقييم، واستراتيجية لمعالجتها من خلال التقديم المباشر للخدمات، و/أو الإحالات، و/أو البرامج المجتمعية. وفي الحالات المعقدة، قد تتم الدعوة إلى اجتماع متعدد الاختصاصات ومشترك بين الوكالات من أجل تطوير خطة لهذه الحالة. عندئذ، توضع أهداف محددة وقابلة للقياس وملزمة بوقت معين، ينبغي تحقيقها قبل إغلاق ملف الحالة. وخطط الحالة هي وثائق مرنة يمكن مراجعتها في أي وقت كان في حال حصلت تغيرات في وضع الطفل أو احتياجاته. </a:t>
            </a:r>
          </a:p>
          <a:p>
            <a:pPr marL="660400" lvl="0" indent="-342900" algn="r" rtl="1">
              <a:lnSpc>
                <a:spcPct val="100000"/>
              </a:lnSpc>
              <a:spcBef>
                <a:spcPts val="0"/>
              </a:spcBef>
              <a:spcAft>
                <a:spcPts val="0"/>
              </a:spcAft>
              <a:buSzPts val="1400"/>
              <a:buFont typeface="Arial" panose="020B0604020202020204" pitchFamily="34" charset="0"/>
              <a:buAutoNum type="arabicPeriod"/>
            </a:pPr>
            <a:r>
              <a:rPr lang="ar-LB" sz="1800" dirty="0">
                <a:solidFill>
                  <a:srgbClr val="000000"/>
                </a:solidFill>
                <a:effectLst/>
                <a:ea typeface="Calibri" panose="020F0502020204030204" pitchFamily="34" charset="0"/>
                <a:cs typeface="Simplified Arabic" panose="02020603050405020304" pitchFamily="18" charset="-78"/>
              </a:rPr>
              <a:t>تطبيق خطة الحالة: يتمثل في الإجراءات المتخذة بهدف تطبيق الخطة، بما في ذلك أشكال الدعم والخدمات المباشرة، والإحالة إلى وكالات أخرى/مقدمي خدمات آخرين، كما يكون ذلك ملائمًا. ويكون عامل على الحالة أو مدير حالة مسؤولا عن تنسيق جميع هذه الخدمات، وتوثيق التقدم المحرز، والحرص على تحقيق أهداف الحالة.  </a:t>
            </a:r>
          </a:p>
          <a:p>
            <a:pPr marL="660400" lvl="0" indent="-342900" algn="r" rtl="1">
              <a:lnSpc>
                <a:spcPct val="100000"/>
              </a:lnSpc>
              <a:spcBef>
                <a:spcPts val="0"/>
              </a:spcBef>
              <a:spcAft>
                <a:spcPts val="0"/>
              </a:spcAft>
              <a:buSzPts val="1400"/>
              <a:buFont typeface="Arial" panose="020B0604020202020204" pitchFamily="34" charset="0"/>
              <a:buAutoNum type="arabicPeriod"/>
            </a:pPr>
            <a:r>
              <a:rPr lang="ar-LB" sz="1800" dirty="0">
                <a:solidFill>
                  <a:srgbClr val="000000"/>
                </a:solidFill>
                <a:effectLst/>
                <a:ea typeface="Calibri" panose="020F0502020204030204" pitchFamily="34" charset="0"/>
                <a:cs typeface="Simplified Arabic" panose="02020603050405020304" pitchFamily="18" charset="-78"/>
              </a:rPr>
              <a:t>المتابعة والمراجعة: تتضمن المتابعة التحقق من أن الطفل وعائلته يتلقون الخدمات وأشكال الدعم الملائمة. وتتضمن المتابعة أيضًا رصد وضع الطفل وتحديد أي تغيرات في ظروف الطفل أو عائلته. وتحدث المتابعة طوال عملية إدارة الحالة. أما المراجعة فهي التفكير في ما يلي: كيف يتقدم تنفيذ الخطة، وهل تتم تلبية الأهداف المبينة في خطة الحالة، وهل الخطة ما زالت مناسبة، وكيف يمكن إجراء تعديلات على الخطة عند اللزوم. المبادئ التوجيهية المشتركة بين الوكالات لمجموعة عمل حماية الطفل.    </a:t>
            </a:r>
          </a:p>
          <a:p>
            <a:pPr marL="660400" lvl="0" indent="-342900" algn="r" rtl="1">
              <a:lnSpc>
                <a:spcPct val="100000"/>
              </a:lnSpc>
              <a:spcBef>
                <a:spcPts val="0"/>
              </a:spcBef>
              <a:spcAft>
                <a:spcPts val="0"/>
              </a:spcAft>
              <a:buSzPts val="1400"/>
              <a:buFont typeface="Arial" panose="020B0604020202020204" pitchFamily="34" charset="0"/>
              <a:buAutoNum type="arabicPeriod"/>
            </a:pPr>
            <a:r>
              <a:rPr lang="ar-LB" sz="1800" dirty="0">
                <a:solidFill>
                  <a:srgbClr val="000000"/>
                </a:solidFill>
                <a:effectLst/>
                <a:ea typeface="Calibri" panose="020F0502020204030204" pitchFamily="34" charset="0"/>
                <a:cs typeface="Simplified Arabic" panose="02020603050405020304" pitchFamily="18" charset="-78"/>
              </a:rPr>
              <a:t>إغلاق الحالة: هي النقطة التي ينتهي فيها العمل مع الطفل. ويمكن أن ينتج ذلك عن أسباب متنوعة، مثلاً لأن الوضع قد تمت تسويته، (أي أن خطة الحالة قد استُكملت ولم يعد الطفل يتطلب دعمًا). في بعض الحالات، يمكن أن تغلق منظمة الحالة وتحيل الطفل إلى منظمة أخرى، مثلاً إذا انتقل الطفل إلى مكان آخر، أو في حالات الطوارئ، إذا لم تعد المنظمة تعمل في هذه المنطقة. وسوف يُغلَق ملف الحالة أيضًا إذا بلغ الطفل عمر 18 سنة (إلا إذا تواجدت أسباب وجيهة للاستمرار في الدعم، مثل مواطن الضعف الإضافية)، أو إذا توفي هذا الطفل.</a:t>
            </a:r>
          </a:p>
          <a:p>
            <a:pPr marL="660400" lvl="0" indent="-342900" algn="r" rtl="1">
              <a:lnSpc>
                <a:spcPct val="100000"/>
              </a:lnSpc>
              <a:spcBef>
                <a:spcPts val="0"/>
              </a:spcBef>
              <a:spcAft>
                <a:spcPts val="0"/>
              </a:spcAft>
              <a:buSzPts val="1400"/>
              <a:buFont typeface="Arial" panose="020B0604020202020204" pitchFamily="34" charset="0"/>
              <a:buAutoNum type="arabicPeriod"/>
            </a:pPr>
            <a:endParaRPr lang="ar-LB" sz="1800" dirty="0">
              <a:solidFill>
                <a:srgbClr val="000000"/>
              </a:solidFill>
              <a:effectLst/>
              <a:latin typeface="Arial"/>
              <a:ea typeface="Arial"/>
              <a:cs typeface="Simplified Arabic" panose="02020603050405020304" pitchFamily="18" charset="-78"/>
              <a:sym typeface="Arial"/>
            </a:endParaRPr>
          </a:p>
          <a:p>
            <a:pPr marL="488950" lvl="0" indent="-171450" algn="r" rtl="1">
              <a:lnSpc>
                <a:spcPct val="100000"/>
              </a:lnSpc>
              <a:spcBef>
                <a:spcPts val="0"/>
              </a:spcBef>
              <a:spcAft>
                <a:spcPts val="0"/>
              </a:spcAft>
              <a:buSzPts val="14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ليست إدارة حالات حماية الطفل عمليةً متتالية باتّجاهٍ واحد</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488950" lvl="0" indent="-171450" algn="r" rtl="1">
              <a:lnSpc>
                <a:spcPct val="100000"/>
              </a:lnSpc>
              <a:spcBef>
                <a:spcPts val="0"/>
              </a:spcBef>
              <a:spcAft>
                <a:spcPts val="0"/>
              </a:spcAft>
              <a:buSzPts val="14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الخطوات مترابطة، وقد تتطلّب كلُّ واحدةٍ منها العودة إلى مرحلة سابقة في العملية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488950" lvl="0" indent="-171450" algn="r" rtl="1">
              <a:lnSpc>
                <a:spcPct val="100000"/>
              </a:lnSpc>
              <a:spcBef>
                <a:spcPts val="0"/>
              </a:spcBef>
              <a:spcAft>
                <a:spcPts val="0"/>
              </a:spcAft>
              <a:buSzPts val="14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يمكن تكرار الخطوات مرّات عدة قبل إغلاق حالة ما</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488950" lvl="0" indent="-171450" algn="r" rtl="1">
              <a:lnSpc>
                <a:spcPct val="100000"/>
              </a:lnSpc>
              <a:spcBef>
                <a:spcPts val="0"/>
              </a:spcBef>
              <a:spcAft>
                <a:spcPts val="0"/>
              </a:spcAft>
              <a:buSzPts val="1400"/>
              <a:buFont typeface="Arial" panose="020B0604020202020204" pitchFamily="34" charset="0"/>
              <a:buChar char="•"/>
            </a:pPr>
            <a:endParaRPr dirty="0">
              <a:latin typeface="Arial"/>
              <a:ea typeface="Arial"/>
              <a:cs typeface="Arial"/>
              <a:sym typeface="Arial"/>
            </a:endParaRPr>
          </a:p>
          <a:p>
            <a:pPr marL="457200" lvl="0" indent="-139700" algn="r" rtl="1">
              <a:lnSpc>
                <a:spcPct val="100000"/>
              </a:lnSpc>
              <a:spcBef>
                <a:spcPts val="0"/>
              </a:spcBef>
              <a:spcAft>
                <a:spcPts val="0"/>
              </a:spcAft>
              <a:buSzPts val="1400"/>
              <a:buFont typeface="Arial"/>
              <a:buNone/>
            </a:pPr>
            <a:r>
              <a:rPr lang="ar-LB" b="1" dirty="0"/>
              <a:t>الرمز:</a:t>
            </a:r>
            <a:r>
              <a:rPr lang="ar-LB" dirty="0"/>
              <a:t> من شأن تطوير وتنفيذ آليات التغذية الراجعة والإبلاغ الميسرة والمستجيبة والسرية للأطفال والعائلات أن تضمن إدارة حالات ذات جودة وعمليات صون ملائمة.</a:t>
            </a:r>
            <a:endParaRPr sz="1800" b="0" i="0" u="none" strike="noStrike" dirty="0">
              <a:solidFill>
                <a:srgbClr val="000000"/>
              </a:solidFill>
              <a:latin typeface="Helvetica Neue Light"/>
              <a:ea typeface="Helvetica Neue Light"/>
              <a:cs typeface="Helvetica Neue Light"/>
              <a:sym typeface="Helvetica Neue Light"/>
            </a:endParaRPr>
          </a:p>
        </p:txBody>
      </p:sp>
      <p:sp>
        <p:nvSpPr>
          <p:cNvPr id="218" name="Google Shape;21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18 على ما يلي: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يتمّ تحديد الأطفال والعائلات الذين يواجهون شواغل تتعلّق بحماية الطفل في الأوضاع الإنسانية، وتتمّ تلبية احتياجاتهم عن طريق عملية لإدارة الحالة مصمّمة بحسب الاحتياجات الفردية، بما في ذلك الدعم الفردي المباشر وإقامة الصلات مع مزوّدي الخدمات ذوي الصلة.</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من الأساسي فهم أنظمة وهيكليات الخدمة الرسمية وغير الرسمية الموجودة والناشئة التي تحمي الأطفال أصلاً، والبناء عليها</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ممارسات تقديم الرعاية والتربية الوالدية </a:t>
            </a:r>
            <a:r>
              <a:rPr lang="ar-LB" sz="1800" dirty="0">
                <a:effectLst/>
                <a:ea typeface="Calibri" panose="020F0502020204030204" pitchFamily="34" charset="0"/>
                <a:cs typeface="Simplified Arabic" panose="02020603050405020304" pitchFamily="18" charset="-78"/>
              </a:rPr>
              <a:t>التقليدية </a:t>
            </a:r>
            <a:r>
              <a:rPr lang="ar-SA" sz="1800" dirty="0">
                <a:effectLst/>
                <a:ea typeface="Calibri" panose="020F0502020204030204" pitchFamily="34" charset="0"/>
                <a:cs typeface="Simplified Arabic" panose="02020603050405020304" pitchFamily="18" charset="-78"/>
              </a:rPr>
              <a:t>وأيّ أنظمة موجودة لإدارة الحالات</a:t>
            </a:r>
            <a:r>
              <a:rPr lang="ar-LB" sz="1800" dirty="0">
                <a:effectLst/>
                <a:ea typeface="Calibri" panose="020F0502020204030204" pitchFamily="34" charset="0"/>
                <a:cs typeface="Simplified Arabic" panose="02020603050405020304" pitchFamily="18" charset="-78"/>
              </a:rPr>
              <a:t>)</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ولا بدّ من مواءمة أنشطة الجهات الفاعلة في العمل الإنساني ودمجها مع أنشطة الخدمة الاجتماعية الطويلة الأمد التي تقوم بها القوى العاملة داخل البلد</a:t>
            </a:r>
            <a:r>
              <a:rPr lang="ar-LB" sz="1800" dirty="0">
                <a:effectLst/>
                <a:ea typeface="Calibri" panose="020F0502020204030204" pitchFamily="34" charset="0"/>
                <a:cs typeface="Simplified Arabic" panose="02020603050405020304" pitchFamily="18" charset="-78"/>
              </a:rPr>
              <a:t> من أجل </a:t>
            </a:r>
            <a:r>
              <a:rPr lang="ar-SA" sz="1800" dirty="0">
                <a:solidFill>
                  <a:srgbClr val="000000"/>
                </a:solidFill>
                <a:effectLst/>
                <a:ea typeface="Calibri" panose="020F0502020204030204" pitchFamily="34" charset="0"/>
                <a:cs typeface="Simplified Arabic" panose="02020603050405020304" pitchFamily="18" charset="-78"/>
              </a:rPr>
              <a:t>تجنّب استنساخ أنظمة إدارة الحالات أو موازاتها؛</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latin typeface="Noto Sans Symbols"/>
                <a:ea typeface="Noto Sans Symbols"/>
                <a:cs typeface="Simplified Arabic" panose="02020603050405020304" pitchFamily="18" charset="-78"/>
              </a:rPr>
              <a:t>الحرص على تحقيق الاستدامة؛</a:t>
            </a:r>
            <a:r>
              <a:rPr lang="ar-SY" sz="1800" dirty="0">
                <a:solidFill>
                  <a:srgbClr val="000000"/>
                </a:solidFill>
                <a:effectLst/>
                <a:latin typeface="Noto Sans Symbols"/>
                <a:ea typeface="Noto Sans Symbols"/>
                <a:cs typeface="Simplified Arabic" panose="02020603050405020304" pitchFamily="18" charset="-78"/>
              </a:rPr>
              <a:t> </a:t>
            </a:r>
            <a:r>
              <a:rPr lang="ar-LB"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تعزيز استراتيجيات العبور والخروج الفعّالة</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تُساعِد إجراءات العمل المعيارية على توجيه عملية إدارة الحالات في الأوضاع الإنسانية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وتسمح هذه الإجراءات لمزوّدي الخدمات في جميع الوكالات والقطاعات بمواءمة الخدمات والنُهج وتوحيدها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وضع إجراءات العمل المعيارية بالسرعة اللازمة </a:t>
            </a:r>
            <a:r>
              <a:rPr lang="ar-LB" sz="1800" dirty="0">
                <a:effectLst/>
                <a:ea typeface="Calibri" panose="020F0502020204030204" pitchFamily="34" charset="0"/>
                <a:cs typeface="Simplified Arabic" panose="02020603050405020304" pitchFamily="18" charset="-78"/>
              </a:rPr>
              <a:t>ومراجعتها بانتظام </a:t>
            </a:r>
            <a:r>
              <a:rPr lang="ar-SA" sz="1800" dirty="0">
                <a:effectLst/>
                <a:ea typeface="Calibri" panose="020F0502020204030204" pitchFamily="34" charset="0"/>
                <a:cs typeface="Simplified Arabic" panose="02020603050405020304" pitchFamily="18" charset="-78"/>
              </a:rPr>
              <a:t>كجزء من الاستجابة الإنسانية</a:t>
            </a:r>
            <a:r>
              <a:rPr lang="ar-LB" sz="1800" dirty="0">
                <a:effectLst/>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وضعها بالتعاون مع جميع الجهات الفاعلة في مجال إدارة حالات حماية الطفل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لا بدّ من أن نضع في اعتبارنا جودة الخدمات، وإمكانية الوصول إليها، واستمراريتها، وملاءمتها للطفل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ويسمح</a:t>
            </a:r>
            <a:r>
              <a:rPr lang="ar-SA" sz="1800" dirty="0">
                <a:effectLst/>
                <a:ea typeface="Calibri" panose="020F0502020204030204" pitchFamily="34" charset="0"/>
                <a:cs typeface="Simplified Arabic" panose="02020603050405020304" pitchFamily="18" charset="-78"/>
              </a:rPr>
              <a:t> الرصد والتقييم</a:t>
            </a:r>
            <a:r>
              <a:rPr lang="ar-LB" sz="1800" dirty="0">
                <a:effectLst/>
                <a:ea typeface="Calibri" panose="020F0502020204030204" pitchFamily="34" charset="0"/>
                <a:cs typeface="Simplified Arabic" panose="02020603050405020304" pitchFamily="18" charset="-78"/>
              </a:rPr>
              <a:t> المستمرَين</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ب</a:t>
            </a:r>
            <a:r>
              <a:rPr lang="ar-SA" sz="1800" dirty="0">
                <a:effectLst/>
                <a:ea typeface="Calibri" panose="020F0502020204030204" pitchFamily="34" charset="0"/>
                <a:cs typeface="Simplified Arabic" panose="02020603050405020304" pitchFamily="18" charset="-78"/>
              </a:rPr>
              <a:t>مراجعة العملية</a:t>
            </a:r>
            <a:r>
              <a:rPr lang="ar-LB" sz="1800" dirty="0">
                <a:effectLst/>
                <a:ea typeface="Calibri" panose="020F0502020204030204" pitchFamily="34" charset="0"/>
                <a:cs typeface="Simplified Arabic" panose="02020603050405020304" pitchFamily="18" charset="-78"/>
              </a:rPr>
              <a:t> وطرق التنفيذ،</a:t>
            </a:r>
            <a:r>
              <a:rPr lang="ar-SA" sz="1800" dirty="0">
                <a:effectLst/>
                <a:ea typeface="Calibri" panose="020F0502020204030204" pitchFamily="34" charset="0"/>
                <a:cs typeface="Simplified Arabic" panose="02020603050405020304" pitchFamily="18" charset="-78"/>
              </a:rPr>
              <a:t> وتقييمها، وتعديلها وفقًا للدروس المستفادة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استخدام مؤشّرات ملائمة، والتقييم المنتظم للبرنامج، وإجراء مقابلات للحصول على التغذية الراجعة من الطفل والعائلة، وآليات التغذية الراجعة والإبلاغ الميسَّرة، ونظام الإشراف</a:t>
            </a:r>
            <a:r>
              <a:rPr lang="ar-LB" sz="1800" dirty="0">
                <a:effectLst/>
                <a:ea typeface="Calibri" panose="020F0502020204030204" pitchFamily="34" charset="0"/>
                <a:cs typeface="Simplified Arabic" panose="02020603050405020304" pitchFamily="18" charset="-78"/>
              </a:rPr>
              <a:t> والتوجيه، وبناء قدرات الموظفين بطريقة ملائمة ومنتظمة).  </a:t>
            </a:r>
            <a:endParaRPr dirty="0"/>
          </a:p>
          <a:p>
            <a:pPr marL="171450" marR="0" lvl="0" indent="-95250" algn="l" rtl="0">
              <a:lnSpc>
                <a:spcPct val="100000"/>
              </a:lnSpc>
              <a:spcBef>
                <a:spcPts val="0"/>
              </a:spcBef>
              <a:spcAft>
                <a:spcPts val="0"/>
              </a:spcAft>
              <a:buClr>
                <a:schemeClr val="dk1"/>
              </a:buClr>
              <a:buSzPts val="1200"/>
              <a:buFont typeface="Arial"/>
              <a:buNone/>
            </a:pPr>
            <a:endParaRPr b="1" dirty="0">
              <a:latin typeface="Arial"/>
              <a:ea typeface="Arial"/>
              <a:cs typeface="Arial"/>
              <a:sym typeface="Arial"/>
            </a:endParaRPr>
          </a:p>
        </p:txBody>
      </p:sp>
      <p:sp>
        <p:nvSpPr>
          <p:cNvPr id="227" name="Google Shape;2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"إجراء المصالح الفضلى" هو إطار خاص ب</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المفوّضية السامية للأمم المتّحدة لشؤون اللاجئين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يتعلق بإدارة حالات الأطفال طالبي اللجوء واللاجئين. ويمكن أن يطبّق أيضًا على أطفال آخرين موضع اهتمام المفوضية في بعض الحالات. ويتضمن إجراء المصالح الفضلى الخطوات الأساسية لإدارة حالات حماية الطفل، فضلاً عن عملية </a:t>
            </a:r>
            <a:r>
              <a:rPr lang="ar-SA" sz="1800" dirty="0">
                <a:effectLst/>
                <a:ea typeface="Calibri" panose="020F0502020204030204" pitchFamily="34" charset="0"/>
                <a:cs typeface="Simplified Arabic" panose="02020603050405020304" pitchFamily="18" charset="-78"/>
              </a:rPr>
              <a:t>تحديد المصالح الفضلى</a:t>
            </a:r>
            <a:r>
              <a:rPr lang="ar-LB" sz="1800" dirty="0">
                <a:effectLst/>
                <a:ea typeface="Calibri" panose="020F0502020204030204" pitchFamily="34" charset="0"/>
                <a:cs typeface="Simplified Arabic" panose="02020603050405020304" pitchFamily="18" charset="-78"/>
              </a:rPr>
              <a:t> الخاص بالمفوضية، وهو يطبَق على الأطفال الأفراد المعرضين للخطر والمحتاجين إلى دعم مستهدف، ومهيكل، ومنهجي، ومستدام، ومنسق. وهو يضمن أن القرارات والإجراءات التي تهدف إلى معالجة مخاطر الحماية واحتياجات الأطفال، تصب في مصالحهم الفضلى. وإجراء المصالح الفضلى موجود ضمن إدارة حالات حماية اللاجئين ومرتبط بها.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endParaRPr>
          </a:p>
          <a:p>
            <a:pPr marL="457200" marR="0" lvl="0" indent="-228600" algn="r" rtl="1">
              <a:lnSpc>
                <a:spcPct val="100000"/>
              </a:lnSpc>
              <a:spcBef>
                <a:spcPts val="0"/>
              </a:spcBef>
              <a:spcAft>
                <a:spcPts val="0"/>
              </a:spcAft>
              <a:buClr>
                <a:srgbClr val="000000"/>
              </a:buClr>
              <a:buSzPts val="1400"/>
              <a:buFont typeface="Arial"/>
              <a:buNone/>
            </a:pPr>
            <a:endParaRPr lang="en-US" sz="1200" b="0" i="0" u="none" strike="noStrike" dirty="0">
              <a:latin typeface="Helvetica Neue Light"/>
              <a:ea typeface="Helvetica Neue Light"/>
              <a:cs typeface="Helvetica Neue Light"/>
              <a:sym typeface="Helvetica Neue Light"/>
            </a:endParaRPr>
          </a:p>
          <a:p>
            <a:pPr marL="457200" marR="0" lvl="0" indent="-228600" algn="r" rtl="1">
              <a:lnSpc>
                <a:spcPct val="100000"/>
              </a:lnSpc>
              <a:spcBef>
                <a:spcPts val="0"/>
              </a:spcBef>
              <a:spcAft>
                <a:spcPts val="0"/>
              </a:spcAft>
              <a:buClr>
                <a:srgbClr val="000000"/>
              </a:buClr>
              <a:buSzPts val="1400"/>
              <a:buFont typeface="Arial"/>
              <a:buNone/>
            </a:pPr>
            <a:r>
              <a:rPr lang="ar-SA" sz="1800" dirty="0">
                <a:effectLst/>
                <a:ea typeface="Calibri" panose="020F0502020204030204" pitchFamily="34" charset="0"/>
                <a:cs typeface="Simplified Arabic" panose="02020603050405020304" pitchFamily="18" charset="-78"/>
              </a:rPr>
              <a:t>يتعين على جميع الجهات الفاعلة الالتزام بهذه الإجراءات</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تكون كلّ منظّمة فردية مسؤولة عن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الحرص على وجود عمليات لتقييم ماهية المصالح الفضلى لكلّ طفل قبل اتّخاذ أيّ إجراء يؤثّر على ذلك الطفل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جعل ذلك اعتبارًا رئيسيًا عند اتّخاذ أيّ قرارات</a:t>
            </a:r>
            <a:r>
              <a:rPr lang="ar-SY" sz="1800" dirty="0">
                <a:effectLst/>
                <a:ea typeface="Calibri" panose="020F0502020204030204" pitchFamily="34" charset="0"/>
                <a:cs typeface="Simplified Arabic" panose="02020603050405020304" pitchFamily="18" charset="-78"/>
              </a:rPr>
              <a:t>.</a:t>
            </a:r>
            <a:endParaRPr sz="1200" b="0" i="0" u="none" strike="noStrike" dirty="0">
              <a:latin typeface="Helvetica Neue Light"/>
              <a:ea typeface="Helvetica Neue Light"/>
              <a:cs typeface="Helvetica Neue Light"/>
              <a:sym typeface="Helvetica Neue Light"/>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يُستخدَم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إجراء المصالح الفضلى</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الخاصّ بالمفوّضية السامية للأمم المتّحدة لشؤون اللاجئين مع الأطفال اللاجئين عندما تكون الإجراءات الخاصّة بالدولة غير ميسَّرة و</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أو غير ملائمة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اللجوء</a:t>
            </a:r>
            <a:r>
              <a:rPr lang="ar-LB" sz="1800" i="0" dirty="0">
                <a:latin typeface="Arial"/>
                <a:ea typeface="Arial"/>
                <a:cs typeface="Arial"/>
                <a:sym typeface="Arial"/>
              </a:rPr>
              <a:t>]</a:t>
            </a: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800" i="0" dirty="0">
                <a:effectLst/>
                <a:latin typeface="Arial"/>
                <a:ea typeface="Calibri" panose="020F0502020204030204" pitchFamily="34" charset="0"/>
                <a:cs typeface="Arial"/>
                <a:sym typeface="Arial"/>
              </a:rPr>
              <a:t>وهو إجراء منفصل يمكن استخدامه في أي وقت كان خلال عملية إدارة الحالات. </a:t>
            </a: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LB" sz="1800" i="0" dirty="0">
              <a:effectLst/>
              <a:latin typeface="Arial"/>
              <a:ea typeface="Calibri" panose="020F0502020204030204" pitchFamily="34" charset="0"/>
              <a:cs typeface="Arial"/>
              <a:sym typeface="Arial"/>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800" i="0" dirty="0">
                <a:effectLst/>
                <a:latin typeface="Arial"/>
                <a:ea typeface="Calibri" panose="020F0502020204030204" pitchFamily="34" charset="0"/>
                <a:cs typeface="Arial"/>
                <a:sym typeface="Arial"/>
              </a:rPr>
              <a:t>يمكنكم أن تروا هنا خطوات هذه العملية: للمزيد من المعلومات عن كل خطوة، الرجاء الاطلاع على القسم المتعلق بهذا الموضوع في ص. 66 من </a:t>
            </a:r>
            <a:r>
              <a:rPr lang="en-US" sz="1800" u="sng" dirty="0">
                <a:solidFill>
                  <a:schemeClr val="hlink"/>
                </a:solidFill>
                <a:hlinkClick r:id="rId4"/>
              </a:rPr>
              <a:t>2021 UNHCR Best Interests Procedure Guidelines: Assessing and Determining the Best Interests of the Child</a:t>
            </a:r>
            <a:r>
              <a:rPr lang="en-US" sz="1800" dirty="0"/>
              <a:t>: https://casemanagement.alliancecpha.org/en/system/tdf/library/attachments/unhcr_2021_bip_guidelines-final_reduced_size.pdf?file=1&amp;type=node&amp;id=32335</a:t>
            </a:r>
          </a:p>
        </p:txBody>
      </p:sp>
      <p:sp>
        <p:nvSpPr>
          <p:cNvPr id="236" name="Google Shape;236;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18</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60"/>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60"/>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60"/>
          <p:cNvGrpSpPr/>
          <p:nvPr/>
        </p:nvGrpSpPr>
        <p:grpSpPr>
          <a:xfrm>
            <a:off x="0" y="-1"/>
            <a:ext cx="7876133" cy="6873467"/>
            <a:chOff x="0" y="0"/>
            <a:chExt cx="9161786" cy="7995450"/>
          </a:xfrm>
        </p:grpSpPr>
        <p:sp>
          <p:nvSpPr>
            <p:cNvPr id="16" name="Google Shape;16;p60"/>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60"/>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60"/>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08EBB786-A97E-5DAA-BFF3-4AC847EA8CC9}"/>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1"/>
          <p:cNvGrpSpPr/>
          <p:nvPr/>
        </p:nvGrpSpPr>
        <p:grpSpPr>
          <a:xfrm>
            <a:off x="114714" y="5834381"/>
            <a:ext cx="11955892" cy="1023226"/>
            <a:chOff x="129463" y="5834381"/>
            <a:chExt cx="11955892" cy="1023226"/>
          </a:xfrm>
        </p:grpSpPr>
        <p:pic>
          <p:nvPicPr>
            <p:cNvPr id="23" name="Google Shape;23;p61"/>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1"/>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1"/>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1"/>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1"/>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1"/>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1"/>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1"/>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1"/>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1"/>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1"/>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1"/>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1"/>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1"/>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1"/>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1"/>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1"/>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1"/>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1"/>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1"/>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1"/>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633615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2"/>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2"/>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2"/>
          <p:cNvGrpSpPr/>
          <p:nvPr/>
        </p:nvGrpSpPr>
        <p:grpSpPr>
          <a:xfrm>
            <a:off x="0" y="118224"/>
            <a:ext cx="1313073" cy="6650279"/>
            <a:chOff x="0" y="118224"/>
            <a:chExt cx="1313073" cy="6650279"/>
          </a:xfrm>
        </p:grpSpPr>
        <p:pic>
          <p:nvPicPr>
            <p:cNvPr id="48" name="Google Shape;48;p62"/>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2"/>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2"/>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2"/>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2"/>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2"/>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2"/>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2"/>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2"/>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2"/>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2"/>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2"/>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2"/>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3"/>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3"/>
          <p:cNvGrpSpPr/>
          <p:nvPr/>
        </p:nvGrpSpPr>
        <p:grpSpPr>
          <a:xfrm rot="-5713666">
            <a:off x="10623557" y="78627"/>
            <a:ext cx="1765287" cy="1591083"/>
            <a:chOff x="65562" y="75628"/>
            <a:chExt cx="1385843" cy="1249083"/>
          </a:xfrm>
        </p:grpSpPr>
        <p:sp>
          <p:nvSpPr>
            <p:cNvPr id="66" name="Google Shape;66;p63"/>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3"/>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3"/>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3"/>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3"/>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3"/>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9029"/>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18</a:t>
            </a:r>
            <a:endParaRPr dirty="0"/>
          </a:p>
        </p:txBody>
      </p:sp>
      <p:sp>
        <p:nvSpPr>
          <p:cNvPr id="209" name="Google Shape;209;p11"/>
          <p:cNvSpPr txBox="1"/>
          <p:nvPr/>
        </p:nvSpPr>
        <p:spPr>
          <a:xfrm>
            <a:off x="661660" y="1558036"/>
            <a:ext cx="10388109" cy="4351338"/>
          </a:xfrm>
          <a:prstGeom prst="rect">
            <a:avLst/>
          </a:prstGeom>
          <a:noFill/>
          <a:ln>
            <a:noFill/>
          </a:ln>
        </p:spPr>
        <p:txBody>
          <a:bodyPr spcFirstLastPara="1" wrap="square" lIns="91425" tIns="45700" rIns="91425" bIns="45700" anchor="t" anchorCtr="0">
            <a:normAutofit/>
          </a:bodyPr>
          <a:lstStyle/>
          <a:p>
            <a:pPr marL="457200" indent="-457200" algn="r" rtl="1">
              <a:buFont typeface="Arial" panose="020B0604020202020204" pitchFamily="34" charset="0"/>
              <a:buChar char="•"/>
            </a:pPr>
            <a:r>
              <a:rPr lang="ar-LB" sz="2800" dirty="0"/>
              <a:t>الاستراتيجيات والنُهُج والتدخلات الأساسية</a:t>
            </a:r>
          </a:p>
          <a:p>
            <a:pPr marL="457200" indent="-457200" algn="r" rtl="1">
              <a:buFont typeface="Arial" panose="020B0604020202020204" pitchFamily="34" charset="0"/>
              <a:buChar char="•"/>
            </a:pPr>
            <a:r>
              <a:rPr lang="ar-LB" sz="2800" dirty="0"/>
              <a:t>الوقاية من والاستجابة لمخاطر حماية الطفل </a:t>
            </a:r>
          </a:p>
          <a:p>
            <a:pPr algn="r" rtl="1"/>
            <a:endParaRPr lang="ar-LB" sz="2800" dirty="0"/>
          </a:p>
          <a:p>
            <a:pPr marL="457200" indent="-457200" algn="r" rtl="1">
              <a:buFont typeface="Arial" panose="020B0604020202020204" pitchFamily="34" charset="0"/>
              <a:buChar char="•"/>
            </a:pP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دعم </a:t>
            </a: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فردي و</a:t>
            </a: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منسّق و</a:t>
            </a: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شامل و</a:t>
            </a:r>
            <a:r>
              <a:rPr lang="ar-LB" sz="2800" dirty="0">
                <a:ea typeface="Calibri" panose="020F0502020204030204" pitchFamily="34" charset="0"/>
                <a:cs typeface="Simplified Arabic" panose="02020603050405020304" pitchFamily="18" charset="-78"/>
              </a:rPr>
              <a:t>ال</a:t>
            </a:r>
            <a:r>
              <a:rPr lang="ar-SA" sz="2800" dirty="0">
                <a:ea typeface="Calibri" panose="020F0502020204030204" pitchFamily="34" charset="0"/>
                <a:cs typeface="Simplified Arabic" panose="02020603050405020304" pitchFamily="18" charset="-78"/>
              </a:rPr>
              <a:t>متعدّد القطاعات</a:t>
            </a:r>
            <a:r>
              <a:rPr lang="ar-LB" sz="2800" dirty="0">
                <a:ea typeface="Calibri" panose="020F0502020204030204" pitchFamily="34" charset="0"/>
                <a:cs typeface="Simplified Arabic" panose="02020603050405020304" pitchFamily="18" charset="-78"/>
              </a:rPr>
              <a:t> + </a:t>
            </a:r>
            <a:r>
              <a:rPr lang="ar-LB" sz="2800" dirty="0">
                <a:latin typeface="Calibri"/>
                <a:ea typeface="Calibri"/>
                <a:cs typeface="Calibri"/>
                <a:sym typeface="Calibri"/>
              </a:rPr>
              <a:t>إقامة الصلات </a:t>
            </a:r>
            <a:r>
              <a:rPr lang="ar-SA" sz="2800" dirty="0">
                <a:ea typeface="Calibri" panose="020F0502020204030204" pitchFamily="34" charset="0"/>
                <a:cs typeface="Simplified Arabic" panose="02020603050405020304" pitchFamily="18" charset="-78"/>
              </a:rPr>
              <a:t>مع مزوّدي الخدمات ذوي الصلة</a:t>
            </a:r>
            <a:endParaRPr lang="ar-LB" sz="2800" dirty="0">
              <a:ea typeface="Calibri" panose="020F0502020204030204" pitchFamily="34" charset="0"/>
              <a:cs typeface="Simplified Arabic" panose="02020603050405020304" pitchFamily="18" charset="-78"/>
            </a:endParaRPr>
          </a:p>
          <a:p>
            <a:pPr marL="457200" indent="-457200" algn="r" rtl="1">
              <a:buFont typeface="Arial" panose="020B0604020202020204" pitchFamily="34" charset="0"/>
              <a:buChar char="•"/>
            </a:pPr>
            <a:r>
              <a:rPr lang="ar-LB" sz="2800" dirty="0"/>
              <a:t>تناول </a:t>
            </a:r>
            <a:r>
              <a:rPr lang="ar-SA" sz="2800" dirty="0">
                <a:ea typeface="Calibri" panose="020F0502020204030204" pitchFamily="34" charset="0"/>
                <a:cs typeface="Simplified Arabic" panose="02020603050405020304" pitchFamily="18" charset="-78"/>
              </a:rPr>
              <a:t>ثلاثة مستويات من النموذج الاجتماعي</a:t>
            </a:r>
            <a:r>
              <a:rPr lang="ar-LB" sz="2800" dirty="0">
                <a:ea typeface="Calibri" panose="020F0502020204030204" pitchFamily="34" charset="0"/>
                <a:cs typeface="Simplified Arabic" panose="02020603050405020304" pitchFamily="18" charset="-78"/>
              </a:rPr>
              <a:t> </a:t>
            </a:r>
            <a:r>
              <a:rPr lang="ar-SA" sz="2800" dirty="0">
                <a:ea typeface="Calibri" panose="020F0502020204030204" pitchFamily="34" charset="0"/>
                <a:cs typeface="Simplified Arabic" panose="02020603050405020304" pitchFamily="18" charset="-78"/>
              </a:rPr>
              <a:t>الإيكولوجي</a:t>
            </a:r>
            <a:endParaRPr lang="ar-LB" sz="2800" dirty="0">
              <a:ea typeface="Calibri" panose="020F0502020204030204" pitchFamily="34" charset="0"/>
              <a:cs typeface="Simplified Arabic" panose="02020603050405020304" pitchFamily="18" charset="-78"/>
            </a:endParaRPr>
          </a:p>
          <a:p>
            <a:pPr marL="457200" indent="-457200" algn="r" rtl="1">
              <a:buFont typeface="Arial" panose="020B0604020202020204" pitchFamily="34" charset="0"/>
              <a:buChar char="•"/>
            </a:pPr>
            <a:r>
              <a:rPr lang="ar-LB" sz="2800" dirty="0">
                <a:cs typeface="Simplified Arabic" panose="02020603050405020304" pitchFamily="18" charset="-78"/>
              </a:rPr>
              <a:t>الاستعداد مهم جدًا!</a:t>
            </a: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dirty="0">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Helvetica Neue"/>
              <a:ea typeface="Helvetica Neue"/>
              <a:cs typeface="Helvetica Neue"/>
              <a:sym typeface="Helvetica Neue"/>
            </a:endParaRPr>
          </a:p>
        </p:txBody>
      </p:sp>
      <p:sp>
        <p:nvSpPr>
          <p:cNvPr id="210" name="Google Shape;210;p11"/>
          <p:cNvSpPr txBox="1"/>
          <p:nvPr/>
        </p:nvSpPr>
        <p:spPr>
          <a:xfrm>
            <a:off x="6641464" y="5644577"/>
            <a:ext cx="4322432" cy="830956"/>
          </a:xfrm>
          <a:prstGeom prst="rect">
            <a:avLst/>
          </a:prstGeom>
          <a:noFill/>
          <a:ln>
            <a:noFill/>
          </a:ln>
        </p:spPr>
        <p:txBody>
          <a:bodyPr spcFirstLastPara="1" wrap="square" lIns="91425" tIns="45700" rIns="91425" bIns="45700" anchor="t" anchorCtr="0">
            <a:spAutoFit/>
          </a:bodyPr>
          <a:lstStyle/>
          <a:p>
            <a:pPr lvl="0" algn="r" rtl="1">
              <a:buClr>
                <a:schemeClr val="dk1"/>
              </a:buClr>
              <a:buSzPts val="1200"/>
            </a:pPr>
            <a:r>
              <a:rPr lang="ar-LB" sz="2400" dirty="0"/>
              <a:t>ما هي المبادئ الأساسية في عملية إدارة الحالات؟</a:t>
            </a:r>
          </a:p>
        </p:txBody>
      </p:sp>
      <p:grpSp>
        <p:nvGrpSpPr>
          <p:cNvPr id="211" name="Google Shape;211;p11"/>
          <p:cNvGrpSpPr/>
          <p:nvPr/>
        </p:nvGrpSpPr>
        <p:grpSpPr>
          <a:xfrm rot="1415781">
            <a:off x="11045341" y="5664942"/>
            <a:ext cx="979340" cy="1040548"/>
            <a:chOff x="10883591" y="5571442"/>
            <a:chExt cx="979340" cy="1040548"/>
          </a:xfrm>
        </p:grpSpPr>
        <p:pic>
          <p:nvPicPr>
            <p:cNvPr id="212" name="Google Shape;212;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13" name="Google Shape;213;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14" name="Google Shape;214;p11"/>
          <p:cNvPicPr preferRelativeResize="0"/>
          <p:nvPr/>
        </p:nvPicPr>
        <p:blipFill rotWithShape="1">
          <a:blip r:embed="rId5">
            <a:alphaModFix/>
          </a:blip>
          <a:srcRect/>
          <a:stretch/>
        </p:blipFill>
        <p:spPr>
          <a:xfrm>
            <a:off x="7191666" y="4533773"/>
            <a:ext cx="1045385" cy="97865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57"/>
          <p:cNvSpPr txBox="1">
            <a:spLocks noGrp="1"/>
          </p:cNvSpPr>
          <p:nvPr>
            <p:ph type="title"/>
          </p:nvPr>
        </p:nvSpPr>
        <p:spPr>
          <a:xfrm>
            <a:off x="1787855" y="220746"/>
            <a:ext cx="4308145"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خطوات إدارة الحالة</a:t>
            </a:r>
            <a:endParaRPr dirty="0"/>
          </a:p>
        </p:txBody>
      </p:sp>
      <p:sp>
        <p:nvSpPr>
          <p:cNvPr id="221" name="Google Shape;221;p57"/>
          <p:cNvSpPr txBox="1">
            <a:spLocks noGrp="1"/>
          </p:cNvSpPr>
          <p:nvPr>
            <p:ph type="body" idx="1"/>
          </p:nvPr>
        </p:nvSpPr>
        <p:spPr>
          <a:xfrm>
            <a:off x="6908633" y="2855997"/>
            <a:ext cx="4969410" cy="2704849"/>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ts val="2800"/>
              <a:buChar char="•"/>
            </a:pPr>
            <a:r>
              <a:rPr lang="ar-LB" dirty="0"/>
              <a:t>ليست عملية متتالية باتجاه واحد</a:t>
            </a:r>
          </a:p>
          <a:p>
            <a:pPr marL="457200" lvl="0" indent="-406400" algn="r" rtl="1">
              <a:lnSpc>
                <a:spcPct val="90000"/>
              </a:lnSpc>
              <a:spcBef>
                <a:spcPts val="1000"/>
              </a:spcBef>
              <a:spcAft>
                <a:spcPts val="0"/>
              </a:spcAft>
              <a:buSzPts val="2800"/>
              <a:buChar char="•"/>
            </a:pPr>
            <a:r>
              <a:rPr lang="ar-LB" dirty="0"/>
              <a:t>خطوات مترابطة</a:t>
            </a:r>
          </a:p>
          <a:p>
            <a:pPr marL="457200" lvl="0" indent="-406400" algn="r" rtl="1">
              <a:lnSpc>
                <a:spcPct val="90000"/>
              </a:lnSpc>
              <a:spcBef>
                <a:spcPts val="1000"/>
              </a:spcBef>
              <a:spcAft>
                <a:spcPts val="0"/>
              </a:spcAft>
              <a:buSzPts val="2800"/>
              <a:buChar char="•"/>
            </a:pPr>
            <a:r>
              <a:rPr lang="ar-LB" dirty="0"/>
              <a:t>التكرار حتى إغلاق ملف الحالة</a:t>
            </a:r>
          </a:p>
        </p:txBody>
      </p:sp>
      <p:pic>
        <p:nvPicPr>
          <p:cNvPr id="223" name="Google Shape;223;p57"/>
          <p:cNvPicPr preferRelativeResize="0"/>
          <p:nvPr/>
        </p:nvPicPr>
        <p:blipFill rotWithShape="1">
          <a:blip r:embed="rId3">
            <a:alphaModFix/>
          </a:blip>
          <a:srcRect/>
          <a:stretch/>
        </p:blipFill>
        <p:spPr>
          <a:xfrm>
            <a:off x="8875890" y="4865988"/>
            <a:ext cx="1034895" cy="1389716"/>
          </a:xfrm>
          <a:prstGeom prst="rect">
            <a:avLst/>
          </a:prstGeom>
          <a:noFill/>
          <a:ln>
            <a:noFill/>
          </a:ln>
        </p:spPr>
      </p:pic>
      <p:pic>
        <p:nvPicPr>
          <p:cNvPr id="3" name="Picture 2">
            <a:extLst>
              <a:ext uri="{FF2B5EF4-FFF2-40B4-BE49-F238E27FC236}">
                <a16:creationId xmlns:a16="http://schemas.microsoft.com/office/drawing/2014/main" id="{4D79DECF-49D8-482C-BDCB-467E514FEDAF}"/>
              </a:ext>
            </a:extLst>
          </p:cNvPr>
          <p:cNvPicPr>
            <a:picLocks noChangeAspect="1"/>
          </p:cNvPicPr>
          <p:nvPr/>
        </p:nvPicPr>
        <p:blipFill>
          <a:blip r:embed="rId4"/>
          <a:stretch>
            <a:fillRect/>
          </a:stretch>
        </p:blipFill>
        <p:spPr>
          <a:xfrm>
            <a:off x="2337062" y="1219200"/>
            <a:ext cx="4308145" cy="48187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6"/>
          <p:cNvSpPr txBox="1">
            <a:spLocks noGrp="1"/>
          </p:cNvSpPr>
          <p:nvPr>
            <p:ph type="body" idx="1"/>
          </p:nvPr>
        </p:nvSpPr>
        <p:spPr>
          <a:xfrm>
            <a:off x="252420" y="656763"/>
            <a:ext cx="6076521" cy="3381667"/>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ct val="126126"/>
              <a:buNone/>
            </a:pPr>
            <a:r>
              <a:rPr lang="ar-LB" sz="3200" dirty="0">
                <a:solidFill>
                  <a:schemeClr val="dk2"/>
                </a:solidFill>
              </a:rPr>
              <a:t>المعيار 18: </a:t>
            </a:r>
          </a:p>
          <a:p>
            <a:pPr marL="50800" indent="0" algn="ctr" rtl="1">
              <a:buSzPct val="126126"/>
              <a:buNone/>
            </a:pPr>
            <a:r>
              <a:rPr lang="ar-LB" sz="2400" dirty="0">
                <a:solidFill>
                  <a:schemeClr val="dk2"/>
                </a:solidFill>
              </a:rPr>
              <a:t>"</a:t>
            </a:r>
            <a:r>
              <a:rPr lang="ar-SA" dirty="0"/>
              <a:t>يتمّ تحديد الأطفال والعائلات الذين يواجهون شواغل تتعلّق بحماية الطفل في الأوضاع الإنسانية، وتتمّ تلبية احتياجاتهم عن طريق عملية لإدارة الحالة مصمّمة بحسب الاحتياجات الفردية، بما في ذلك الدعم الفردي المباشر وإقامة الصلات مع مزوّدي الخدمات ذوي الصلة.</a:t>
            </a:r>
            <a:r>
              <a:rPr lang="ar-LB" dirty="0"/>
              <a:t>"</a:t>
            </a:r>
            <a:endParaRPr lang="en-US" dirty="0"/>
          </a:p>
        </p:txBody>
      </p:sp>
      <p:sp>
        <p:nvSpPr>
          <p:cNvPr id="230" name="Google Shape;230;p6"/>
          <p:cNvSpPr txBox="1">
            <a:spLocks noGrp="1"/>
          </p:cNvSpPr>
          <p:nvPr>
            <p:ph type="body" idx="2"/>
          </p:nvPr>
        </p:nvSpPr>
        <p:spPr>
          <a:xfrm>
            <a:off x="6561926" y="2706052"/>
            <a:ext cx="5181600" cy="3144807"/>
          </a:xfrm>
          <a:prstGeom prst="rect">
            <a:avLst/>
          </a:prstGeom>
          <a:noFill/>
          <a:ln>
            <a:noFill/>
          </a:ln>
        </p:spPr>
        <p:txBody>
          <a:bodyPr spcFirstLastPara="1" wrap="square" lIns="91425" tIns="45700" rIns="91425" bIns="45700" anchor="t" anchorCtr="0">
            <a:normAutofit/>
          </a:bodyPr>
          <a:lstStyle/>
          <a:p>
            <a:pPr lvl="0" algn="r" rtl="1">
              <a:buSzPct val="108108"/>
            </a:pPr>
            <a:r>
              <a:rPr lang="ar-SA" dirty="0">
                <a:ea typeface="Calibri" panose="020F0502020204030204" pitchFamily="34" charset="0"/>
                <a:cs typeface="Simplified Arabic" panose="02020603050405020304" pitchFamily="18" charset="-78"/>
              </a:rPr>
              <a:t>أنظمة وهيكليات الخدمة الرسمية وغير الرسمية الموجودة والناشئة</a:t>
            </a:r>
            <a:r>
              <a:rPr lang="ar-LB" dirty="0">
                <a:ea typeface="Calibri" panose="020F0502020204030204" pitchFamily="34" charset="0"/>
                <a:cs typeface="Simplified Arabic" panose="02020603050405020304" pitchFamily="18" charset="-78"/>
              </a:rPr>
              <a:t> </a:t>
            </a:r>
            <a:r>
              <a:rPr lang="ar-LB" dirty="0">
                <a:latin typeface="Arial" panose="020B0604020202020204" pitchFamily="34" charset="0"/>
                <a:ea typeface="Arial"/>
                <a:cs typeface="Arial" panose="020B0604020202020204" pitchFamily="34" charset="0"/>
                <a:sym typeface="Arial"/>
              </a:rPr>
              <a:t>← تحقيق الاستدامة والانتقال الفعال</a:t>
            </a:r>
          </a:p>
          <a:p>
            <a:pPr lvl="0" algn="r" rtl="1">
              <a:buSzPct val="108108"/>
            </a:pPr>
            <a:r>
              <a:rPr lang="ar-LB" dirty="0">
                <a:ea typeface="Calibri" panose="020F0502020204030204" pitchFamily="34" charset="0"/>
                <a:cs typeface="Simplified Arabic" panose="02020603050405020304" pitchFamily="18" charset="-78"/>
              </a:rPr>
              <a:t>يستند إلى </a:t>
            </a:r>
            <a:r>
              <a:rPr lang="ar-SA" dirty="0">
                <a:ea typeface="Calibri" panose="020F0502020204030204" pitchFamily="34" charset="0"/>
                <a:cs typeface="Simplified Arabic" panose="02020603050405020304" pitchFamily="18" charset="-78"/>
              </a:rPr>
              <a:t>إجراءات العمل المعيارية </a:t>
            </a:r>
            <a:endParaRPr lang="ar-LB" dirty="0">
              <a:ea typeface="Calibri" panose="020F0502020204030204" pitchFamily="34" charset="0"/>
              <a:cs typeface="Simplified Arabic" panose="02020603050405020304" pitchFamily="18" charset="-78"/>
            </a:endParaRPr>
          </a:p>
          <a:p>
            <a:pPr lvl="0" algn="r" rtl="1">
              <a:buSzPct val="108108"/>
            </a:pPr>
            <a:r>
              <a:rPr lang="ar-LB" dirty="0">
                <a:ea typeface="Calibri" panose="020F0502020204030204" pitchFamily="34" charset="0"/>
                <a:cs typeface="Simplified Arabic" panose="02020603050405020304" pitchFamily="18" charset="-78"/>
              </a:rPr>
              <a:t>الجودة</a:t>
            </a:r>
          </a:p>
          <a:p>
            <a:pPr lvl="0" algn="r" rtl="1">
              <a:buSzPct val="108108"/>
            </a:pPr>
            <a:r>
              <a:rPr lang="ar-LB" dirty="0">
                <a:ea typeface="Calibri" panose="020F0502020204030204" pitchFamily="34" charset="0"/>
                <a:cs typeface="Simplified Arabic" panose="02020603050405020304" pitchFamily="18" charset="-78"/>
              </a:rPr>
              <a:t>إجراءات المصالح الفضلى </a:t>
            </a:r>
            <a:endParaRPr lang="ar-LB" dirty="0"/>
          </a:p>
          <a:p>
            <a:pPr marL="457200" lvl="0" indent="-228600" algn="l" rtl="0">
              <a:lnSpc>
                <a:spcPct val="90000"/>
              </a:lnSpc>
              <a:spcBef>
                <a:spcPts val="1000"/>
              </a:spcBef>
              <a:spcAft>
                <a:spcPts val="0"/>
              </a:spcAft>
              <a:buSzPct val="108108"/>
              <a:buNone/>
            </a:pPr>
            <a:endParaRPr dirty="0"/>
          </a:p>
        </p:txBody>
      </p:sp>
      <p:pic>
        <p:nvPicPr>
          <p:cNvPr id="6" name="Picture 5">
            <a:extLst>
              <a:ext uri="{FF2B5EF4-FFF2-40B4-BE49-F238E27FC236}">
                <a16:creationId xmlns:a16="http://schemas.microsoft.com/office/drawing/2014/main" id="{DF3295AC-2DCE-4E4D-930B-1DE40F389DA6}"/>
              </a:ext>
            </a:extLst>
          </p:cNvPr>
          <p:cNvPicPr>
            <a:picLocks noChangeAspect="1"/>
          </p:cNvPicPr>
          <p:nvPr/>
        </p:nvPicPr>
        <p:blipFill>
          <a:blip r:embed="rId3"/>
          <a:srcRect/>
          <a:stretch/>
        </p:blipFill>
        <p:spPr>
          <a:xfrm>
            <a:off x="2398276" y="4281841"/>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58"/>
          <p:cNvSpPr txBox="1">
            <a:spLocks noGrp="1"/>
          </p:cNvSpPr>
          <p:nvPr>
            <p:ph type="title"/>
          </p:nvPr>
        </p:nvSpPr>
        <p:spPr>
          <a:xfrm>
            <a:off x="838200" y="365125"/>
            <a:ext cx="6286500"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تحديد المصالح الفضلى</a:t>
            </a:r>
            <a:endParaRPr dirty="0"/>
          </a:p>
        </p:txBody>
      </p:sp>
      <p:pic>
        <p:nvPicPr>
          <p:cNvPr id="239" name="Google Shape;239;p58"/>
          <p:cNvPicPr preferRelativeResize="0">
            <a:picLocks noGrp="1"/>
          </p:cNvPicPr>
          <p:nvPr>
            <p:ph type="body" idx="1"/>
          </p:nvPr>
        </p:nvPicPr>
        <p:blipFill>
          <a:blip r:embed="rId3"/>
          <a:srcRect/>
          <a:stretch/>
        </p:blipFill>
        <p:spPr>
          <a:xfrm>
            <a:off x="445478" y="1950307"/>
            <a:ext cx="8362082" cy="4101972"/>
          </a:xfrm>
          <a:prstGeom prst="rect">
            <a:avLst/>
          </a:prstGeom>
          <a:noFill/>
          <a:ln>
            <a:noFill/>
          </a:ln>
        </p:spPr>
      </p:pic>
      <p:pic>
        <p:nvPicPr>
          <p:cNvPr id="240" name="Google Shape;240;p58"/>
          <p:cNvPicPr preferRelativeResize="0">
            <a:picLocks noGrp="1"/>
          </p:cNvPicPr>
          <p:nvPr>
            <p:ph type="body" idx="2"/>
          </p:nvPr>
        </p:nvPicPr>
        <p:blipFill rotWithShape="1">
          <a:blip r:embed="rId4">
            <a:alphaModFix/>
          </a:blip>
          <a:srcRect/>
          <a:stretch/>
        </p:blipFill>
        <p:spPr>
          <a:xfrm>
            <a:off x="9454421" y="3743968"/>
            <a:ext cx="1898700" cy="2673600"/>
          </a:xfrm>
          <a:prstGeom prst="rect">
            <a:avLst/>
          </a:prstGeom>
          <a:noFill/>
          <a:ln w="28575" cap="flat" cmpd="sng">
            <a:solidFill>
              <a:srgbClr val="CCCCCC"/>
            </a:solidFill>
            <a:prstDash val="solid"/>
            <a:round/>
            <a:headEnd type="none" w="sm" len="sm"/>
            <a:tailEnd type="none" w="sm" len="sm"/>
          </a:ln>
        </p:spPr>
      </p:pic>
      <p:pic>
        <p:nvPicPr>
          <p:cNvPr id="241" name="Google Shape;241;p58"/>
          <p:cNvPicPr preferRelativeResize="0"/>
          <p:nvPr/>
        </p:nvPicPr>
        <p:blipFill rotWithShape="1">
          <a:blip r:embed="rId5">
            <a:alphaModFix/>
          </a:blip>
          <a:srcRect/>
          <a:stretch/>
        </p:blipFill>
        <p:spPr>
          <a:xfrm>
            <a:off x="9632837" y="2406644"/>
            <a:ext cx="853367" cy="9001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0"/>
                                        </p:tgtEl>
                                        <p:attrNameLst>
                                          <p:attrName>style.visibility</p:attrName>
                                        </p:attrNameLst>
                                      </p:cBhvr>
                                      <p:to>
                                        <p:strVal val="visible"/>
                                      </p:to>
                                    </p:set>
                                    <p:animEffect transition="in" filter="fade">
                                      <p:cBhvr>
                                        <p:cTn id="11"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21420"/>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18</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18</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3150</Words>
  <Application>Microsoft Macintosh PowerPoint</Application>
  <PresentationFormat>Panorámica</PresentationFormat>
  <Paragraphs>187</Paragraphs>
  <Slides>9</Slides>
  <Notes>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Calibri</vt:lpstr>
      <vt:lpstr>Helvetica Neue</vt:lpstr>
      <vt:lpstr>Helvetica Neue Light</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مقدمة عن المعيار 18</vt:lpstr>
      <vt:lpstr>خطوات إدارة الحالة</vt:lpstr>
      <vt:lpstr>Presentación de PowerPoint</vt:lpstr>
      <vt:lpstr>تحديد المصالح الفضلى</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9</cp:revision>
  <dcterms:created xsi:type="dcterms:W3CDTF">2017-12-20T18:51:03Z</dcterms:created>
  <dcterms:modified xsi:type="dcterms:W3CDTF">2023-01-20T12:04:58Z</dcterms:modified>
</cp:coreProperties>
</file>