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2" r:id="rId3"/>
    <p:sldId id="293" r:id="rId4"/>
    <p:sldId id="259" r:id="rId5"/>
    <p:sldId id="260" r:id="rId6"/>
    <p:sldId id="261" r:id="rId7"/>
    <p:sldId id="294" r:id="rId8"/>
    <p:sldId id="295"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iW4zGj1DVk9eqqoXnKlPBgh0r6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98"/>
    <p:restoredTop sz="85986" autoAdjust="0"/>
  </p:normalViewPr>
  <p:slideViewPr>
    <p:cSldViewPr snapToGrid="0">
      <p:cViewPr varScale="1">
        <p:scale>
          <a:sx n="105" d="100"/>
          <a:sy n="105" d="100"/>
        </p:scale>
        <p:origin x="1040" y="1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 Target="slides/slide4.xml"/><Relationship Id="rId23" Type="http://customschemas.google.com/relationships/presentationmetadata" Target="metadata"/><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meukd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19</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a:t>
            </a:r>
            <a:r>
              <a:rPr lang="ar-LB"/>
              <a:t> </a:t>
            </a:r>
            <a:r>
              <a:rPr lang="ar"/>
              <a:t>ركيزة </a:t>
            </a:r>
            <a:r>
              <a:rPr lang="ar" dirty="0"/>
              <a:t>(ركائز)،</a:t>
            </a:r>
            <a:r>
              <a:rPr lang="ar-LB" dirty="0"/>
              <a:t> أو مبادئ، أو معيار (معايير)</a:t>
            </a:r>
            <a:r>
              <a:rPr lang="ar" dirty="0"/>
              <a:t> </a:t>
            </a:r>
            <a:r>
              <a:rPr lang="ar-LB" dirty="0"/>
              <a:t>أخرى، ف</a:t>
            </a:r>
            <a:r>
              <a:rPr lang="ar" dirty="0"/>
              <a:t>تخطّوا الشريحتَين</a:t>
            </a:r>
            <a:r>
              <a:rPr lang="ar-LB" dirty="0"/>
              <a:t> </a:t>
            </a:r>
            <a:r>
              <a:rPr lang="ar" dirty="0"/>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19: </a:t>
            </a:r>
            <a:r>
              <a:rPr lang="ar-SA" sz="1800" dirty="0">
                <a:effectLst/>
                <a:latin typeface="Calibri" panose="020F0502020204030204" pitchFamily="34" charset="0"/>
                <a:ea typeface="Calibri" panose="020F0502020204030204" pitchFamily="34" charset="0"/>
                <a:cs typeface="Arial" panose="020B0604020202020204" pitchFamily="34" charset="0"/>
              </a:rPr>
              <a:t>الرعاية البديلة</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a:buChar char="•"/>
              <a:tabLst/>
              <a:defRPr/>
            </a:pPr>
            <a:r>
              <a:rPr lang="ar-LB" dirty="0"/>
              <a:t>يشكل هذا المعيار جزءًا من الركيزة 3 من المعايير المتعلقة بتطوير استراتيجيات ونُهُج وتدخلات ملائمة للوقاية من والاستجابة لمخاطر حماية الطفل </a:t>
            </a:r>
            <a:r>
              <a:rPr lang="ar-LB" sz="1200" dirty="0">
                <a:effectLst/>
                <a:ea typeface="Calibri" panose="020F0502020204030204" pitchFamily="34" charset="0"/>
                <a:cs typeface="Simplified Arabic" panose="02020603050405020304" pitchFamily="18" charset="-78"/>
              </a:rPr>
              <a:t>المُبيَّنة في </a:t>
            </a:r>
            <a:r>
              <a:rPr lang="ar-LB" sz="1200" u="sng" dirty="0">
                <a:solidFill>
                  <a:srgbClr val="0563C1"/>
                </a:solidFill>
                <a:effectLst/>
                <a:ea typeface="Calibri" panose="020F0502020204030204" pitchFamily="34" charset="0"/>
                <a:cs typeface="Simplified Arabic" panose="02020603050405020304" pitchFamily="18" charset="-78"/>
                <a:hlinkClick r:id="rId3"/>
              </a:rPr>
              <a:t>الركيزة 2</a:t>
            </a:r>
            <a:r>
              <a:rPr lang="ar-LB" dirty="0"/>
              <a:t>. </a:t>
            </a:r>
            <a:r>
              <a:rPr lang="ar-LB" sz="1200" dirty="0">
                <a:effectLst/>
                <a:ea typeface="Calibri" panose="020F0502020204030204" pitchFamily="34" charset="0"/>
                <a:cs typeface="Simplified Arabic" panose="02020603050405020304" pitchFamily="18" charset="-78"/>
              </a:rPr>
              <a:t>وتمّ إعداد الركيزة 3 لتعكس التفكير الموجود في النموذج الاجتماعي الإيكولوجي، وهي تتوافق، عندما يكون ذلك ملائمًا، مع استراتيجيات إنسباير، وتبني على استراتيجياتهما القائمة على الأدلّة لمنع العنف ضدّ الأطفال . ولهذا السبب، نجد الرمز في الزاوية. وتعتمد حزمة إنسباير غاية مشابهة: استراتيجيات قائمة على الأدلّة لمنع العنف ضدّ الأطفال. يمكن إيجاد المزيد من المعلومات عن استراتيجيات إنسباير على الرابط التالي: </a:t>
            </a:r>
            <a:r>
              <a:rPr lang="en-US" sz="1200" dirty="0"/>
              <a:t>http://inspire-strategies.org/</a:t>
            </a:r>
          </a:p>
          <a:p>
            <a:pPr marL="0" marR="0" lvl="0" indent="0" algn="r" rtl="1">
              <a:lnSpc>
                <a:spcPct val="100000"/>
              </a:lnSpc>
              <a:spcBef>
                <a:spcPts val="0"/>
              </a:spcBef>
              <a:spcAft>
                <a:spcPts val="0"/>
              </a:spcAft>
              <a:buClr>
                <a:schemeClr val="dk1"/>
              </a:buClr>
              <a:buSzPts val="1200"/>
              <a:buFont typeface="Calibri"/>
              <a:buNone/>
            </a:pPr>
            <a:endParaRPr dirty="0"/>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يهدف هذا المعيار إلى السعي إلى تأمين </a:t>
            </a:r>
            <a:r>
              <a:rPr lang="ar-SA"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رعايةٍ بديلة</a:t>
            </a:r>
            <a:r>
              <a:rPr lang="ar-LB"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حامية ومناسبة </a:t>
            </a:r>
            <a:r>
              <a:rPr lang="ar-SA"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بحسب حقوق</a:t>
            </a:r>
            <a:r>
              <a:rPr lang="ar-LB"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الأطفال</a:t>
            </a:r>
            <a:r>
              <a:rPr lang="ar-SA"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واحتياجاتهم المحدّدة، ورغباتهم، ومصالحهم الفضلى</a:t>
            </a:r>
            <a:r>
              <a:rPr lang="ar-LB"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ar-LB" dirty="0"/>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ينبغي إعطاء الأولوية دومًا</a:t>
            </a:r>
            <a:r>
              <a:rPr lang="ar-SA"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للرعاية العائلية و</a:t>
            </a:r>
            <a:r>
              <a:rPr lang="ar-LB"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وحدة العائلة و</a:t>
            </a:r>
            <a:r>
              <a:rPr lang="ar-SA"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ترتيبات الرعاية المستقرّة</a:t>
            </a:r>
            <a:r>
              <a:rPr lang="ar-LB" sz="12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ل</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أ</a:t>
            </a:r>
            <a:r>
              <a:rPr lang="ar-SA" sz="1800" dirty="0">
                <a:effectLst/>
                <a:ea typeface="Calibri" panose="020F0502020204030204" pitchFamily="34" charset="0"/>
                <a:cs typeface="Simplified Arabic" panose="02020603050405020304" pitchFamily="18" charset="-78"/>
              </a:rPr>
              <a:t>نَّ عامل الحماية الأوّل والأهمّ في حياة الطفل هو وجود عائلة آمنة وحاضنة</a:t>
            </a:r>
            <a:r>
              <a:rPr lang="ar-SY" sz="1800" dirty="0">
                <a:effectLst/>
                <a:ea typeface="Calibri" panose="020F0502020204030204" pitchFamily="34" charset="0"/>
                <a:cs typeface="Simplified Arabic" panose="02020603050405020304" pitchFamily="18" charset="-78"/>
              </a:rPr>
              <a:t>.</a:t>
            </a:r>
            <a:r>
              <a:rPr lang="ar-LB" dirty="0"/>
              <a:t> </a:t>
            </a:r>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ينبغي أخذ </a:t>
            </a:r>
            <a:r>
              <a:rPr lang="ar-SA" sz="1800" dirty="0">
                <a:effectLst/>
                <a:ea typeface="Calibri" panose="020F0502020204030204" pitchFamily="34" charset="0"/>
                <a:cs typeface="Simplified Arabic" panose="02020603050405020304" pitchFamily="18" charset="-78"/>
              </a:rPr>
              <a:t>القواعد الثقافية، والممارسات، والتشريعات، والسياسات المحلّية</a:t>
            </a:r>
            <a:r>
              <a:rPr lang="ar-LB" sz="1800" dirty="0">
                <a:effectLst/>
                <a:ea typeface="Calibri" panose="020F0502020204030204" pitchFamily="34" charset="0"/>
                <a:cs typeface="Simplified Arabic" panose="02020603050405020304" pitchFamily="18" charset="-78"/>
              </a:rPr>
              <a:t> في الحسبان. وقد تساعدكم القواعد والممارسات الثقافية أيضًا في تحديد الأطفال الذين قد يكونون معرضين لخطر الهجر أو سوء المعاملة. على سبيل المثال، يكون الأطفال ذوو الإعاقة 10 مرات </a:t>
            </a:r>
            <a:r>
              <a:rPr lang="ar-SA" sz="1800" dirty="0">
                <a:effectLst/>
                <a:ea typeface="Calibri" panose="020F0502020204030204" pitchFamily="34" charset="0"/>
                <a:cs typeface="Simplified Arabic" panose="02020603050405020304" pitchFamily="18" charset="-78"/>
              </a:rPr>
              <a:t>أكثر عُرضة لأن يتمّ إيداعهم في الرعاية السكنية</a:t>
            </a:r>
            <a:r>
              <a:rPr lang="ar-LB" sz="1800" dirty="0">
                <a:effectLst/>
                <a:ea typeface="Calibri" panose="020F0502020204030204" pitchFamily="34" charset="0"/>
                <a:cs typeface="Simplified Arabic" panose="02020603050405020304" pitchFamily="18" charset="-78"/>
              </a:rPr>
              <a:t> من الأطفال الذين ليس لديهم إعاقة. (التفكير في الأقليات الإثنية، ووالأطفال المولودين خارج إطار الزواج، والأطفال من </a:t>
            </a:r>
            <a:r>
              <a:rPr lang="ar-SA" sz="1800" dirty="0">
                <a:effectLst/>
                <a:ea typeface="Calibri" panose="020F0502020204030204" pitchFamily="34" charset="0"/>
                <a:cs typeface="Simplified Arabic" panose="02020603050405020304" pitchFamily="18" charset="-78"/>
              </a:rPr>
              <a:t>المثليات، والمثليين، ومزدوجي الميل الجنسي، ومغايري الهوية الجنسانية، والمتحيّرين جنسيًا LGBTI</a:t>
            </a:r>
            <a:r>
              <a:rPr lang="ar-LB" sz="1800" dirty="0">
                <a:effectLst/>
                <a:ea typeface="Calibri" panose="020F0502020204030204" pitchFamily="34" charset="0"/>
                <a:cs typeface="Simplified Arabic" panose="02020603050405020304" pitchFamily="18" charset="-78"/>
              </a:rPr>
              <a:t>، وسواهم). وينبغي أن نصمم برامجنا بحيث تحول دون هجر الأطفال والمخاطر التي يتعرضون لها.    </a:t>
            </a:r>
            <a:endParaRPr b="1" dirty="0"/>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0" marR="0" lvl="0" indent="0" algn="r" rtl="1">
              <a:lnSpc>
                <a:spcPct val="100000"/>
              </a:lnSpc>
              <a:spcBef>
                <a:spcPts val="0"/>
              </a:spcBef>
              <a:spcAft>
                <a:spcPts val="0"/>
              </a:spcAft>
              <a:buClr>
                <a:schemeClr val="dk1"/>
              </a:buClr>
              <a:buSzPts val="1200"/>
              <a:buFont typeface="Calibri"/>
              <a:buNone/>
            </a:pPr>
            <a:r>
              <a:rPr lang="ar-LB" b="1" dirty="0">
                <a:latin typeface="Arial"/>
                <a:ea typeface="Arial"/>
                <a:cs typeface="Arial"/>
                <a:sym typeface="Arial"/>
              </a:rPr>
              <a:t>إطلاق المناقشة: </a:t>
            </a:r>
            <a:r>
              <a:rPr lang="ar-LB" b="0" dirty="0">
                <a:latin typeface="Arial"/>
                <a:ea typeface="Arial"/>
                <a:cs typeface="Arial"/>
                <a:sym typeface="Arial"/>
              </a:rPr>
              <a:t>ما هي القواعد والممارسات الثقافية المتعلقة برعاية الأطفال في سياقكم؟ هل تعرفون عن أي مجموعات من الأطفال قد تكون أكثر عرضة لوضعها في الرعاية البديلة؟ برأيكم، لماذا يحدث ذلك، وما الذي قد يساعد في الحؤول دونه؟</a:t>
            </a:r>
          </a:p>
          <a:p>
            <a:pPr marL="0" marR="0" lvl="0" indent="0" algn="r" rtl="1">
              <a:lnSpc>
                <a:spcPct val="100000"/>
              </a:lnSpc>
              <a:spcBef>
                <a:spcPts val="0"/>
              </a:spcBef>
              <a:spcAft>
                <a:spcPts val="0"/>
              </a:spcAft>
              <a:buClr>
                <a:schemeClr val="dk1"/>
              </a:buClr>
              <a:buSzPts val="1200"/>
              <a:buFont typeface="Calibri"/>
              <a:buNone/>
            </a:pPr>
            <a:endParaRPr lang="ar-LB" b="0" dirty="0">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b="0" dirty="0">
                <a:latin typeface="Arial"/>
                <a:ea typeface="Arial"/>
                <a:cs typeface="Arial"/>
                <a:sym typeface="Arial"/>
              </a:rPr>
              <a:t>يرتبط هذا المعيار ارتباطًا وثيقًا جدًا بالمعيار المتعلق بالأطفال غير المصحوبين والمنفصلين عن ذويهم، وأيضًا بالمعيارَين المتعلقَين بإدارة الحالات وتقوية البيئات العائلية وبيئات تقديم الرعاية.</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b="0" dirty="0">
                <a:latin typeface="Arial"/>
                <a:ea typeface="Arial"/>
                <a:cs typeface="Arial"/>
                <a:sym typeface="Arial"/>
              </a:rPr>
              <a:t>الرموز: يرتبط هذا المعيار باستراتيجيات إنسباير المتعلقة بدعم الوالدَين ومقدمي الرعاية + خدمات الاستجابة والدعم.</a:t>
            </a: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171450" marR="0" lvl="0" indent="-82550" algn="l" rtl="0">
              <a:lnSpc>
                <a:spcPct val="100000"/>
              </a:lnSpc>
              <a:spcBef>
                <a:spcPts val="0"/>
              </a:spcBef>
              <a:spcAft>
                <a:spcPts val="0"/>
              </a:spcAft>
              <a:buClr>
                <a:srgbClr val="000000"/>
              </a:buClr>
              <a:buSzPts val="1400"/>
              <a:buFont typeface="Arial"/>
              <a:buNone/>
            </a:pPr>
            <a:endParaRPr b="0" dirty="0"/>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1" u="none" strike="noStrike" dirty="0">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dirty="0">
                <a:latin typeface="Calibri"/>
                <a:ea typeface="Calibri"/>
                <a:cs typeface="Calibri"/>
                <a:sym typeface="Calibri"/>
              </a:rPr>
              <a:t>ينص المعيار 19 على ما يلي: </a:t>
            </a:r>
            <a:r>
              <a:rPr lang="ar-LB" sz="1200" b="0" i="1" u="none" strike="noStrike" dirty="0">
                <a:latin typeface="Calibri"/>
                <a:ea typeface="Calibri"/>
                <a:cs typeface="Calibri"/>
                <a:sym typeface="Calibri"/>
              </a:rPr>
              <a:t>"</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يحصل جميع الأطفال الذين يفتقرون إلى الرعاية الحامية والمناسبة على رعايةٍ بديلة بحسب حقوقهم، واحتياجاتهم المحدّدة، ورغباتهم، ومصالحهم الفضلى، مع إيلاء الأولوية للرعاية العائلية وترتيبات الرعاية المستقرّة.</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endParaRPr>
          </a:p>
          <a:p>
            <a:pPr marL="0" marR="0" lvl="0" indent="0" algn="r" rtl="1">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LB" b="1" dirty="0"/>
              <a:t>إطلاق المناقشة: </a:t>
            </a:r>
            <a:r>
              <a:rPr lang="ar-LB" dirty="0"/>
              <a:t>ما هي الأنواع المختلفة للرعاية البديلة؟</a:t>
            </a:r>
          </a:p>
          <a:p>
            <a:pPr marL="0" marR="0" lvl="0" indent="0" algn="r" rtl="1">
              <a:lnSpc>
                <a:spcPct val="100000"/>
              </a:lnSpc>
              <a:spcBef>
                <a:spcPts val="0"/>
              </a:spcBef>
              <a:spcAft>
                <a:spcPts val="0"/>
              </a:spcAft>
              <a:buClr>
                <a:schemeClr val="dk1"/>
              </a:buClr>
              <a:buSzPts val="1200"/>
              <a:buFont typeface="Calibri"/>
              <a:buNone/>
            </a:pPr>
            <a:r>
              <a:rPr lang="ar-LB" dirty="0"/>
              <a:t>ناقشوا الأشكال المحلية والموجودة في السياق للرعاية البديلة مع المشاركين. عند الحاجة، يمكنكم استكمال إجاباتهم بما يلي: </a:t>
            </a:r>
          </a:p>
          <a:p>
            <a:pPr marL="0" marR="0" lvl="0" indent="0" algn="r" rtl="1">
              <a:lnSpc>
                <a:spcPct val="100000"/>
              </a:lnSpc>
              <a:spcBef>
                <a:spcPts val="0"/>
              </a:spcBef>
              <a:spcAft>
                <a:spcPts val="0"/>
              </a:spcAft>
              <a:buClr>
                <a:schemeClr val="dk1"/>
              </a:buClr>
              <a:buSzPts val="1200"/>
              <a:buFont typeface="Calibri"/>
              <a:buNone/>
            </a:pPr>
            <a:r>
              <a:rPr lang="ar-LB" dirty="0"/>
              <a:t> </a:t>
            </a:r>
            <a:r>
              <a:rPr lang="ar-LB" dirty="0">
                <a:latin typeface="Arial" panose="020B0604020202020204" pitchFamily="34" charset="0"/>
                <a:ea typeface="Arial"/>
                <a:cs typeface="Arial" panose="020B0604020202020204" pitchFamily="34" charset="0"/>
                <a:sym typeface="Arial"/>
              </a:rPr>
              <a:t>← في كل سياق، يمكن أن تتوفر خيارات متعددة للرعاية البديلة:</a:t>
            </a:r>
          </a:p>
          <a:p>
            <a:pPr marL="285750" marR="0" lvl="0" indent="-285750" algn="r" rtl="1">
              <a:lnSpc>
                <a:spcPct val="100000"/>
              </a:lnSpc>
              <a:spcBef>
                <a:spcPts val="0"/>
              </a:spcBef>
              <a:spcAft>
                <a:spcPts val="0"/>
              </a:spcAft>
              <a:buClr>
                <a:schemeClr val="dk1"/>
              </a:buClr>
              <a:buSzPts val="1200"/>
              <a:buFontTx/>
              <a:buChar char="-"/>
            </a:pPr>
            <a:r>
              <a:rPr lang="ar-SA" sz="1800" dirty="0">
                <a:effectLst/>
                <a:ea typeface="Calibri" panose="020F0502020204030204" pitchFamily="34" charset="0"/>
                <a:cs typeface="Simplified Arabic" panose="02020603050405020304" pitchFamily="18" charset="-78"/>
              </a:rPr>
              <a:t>الرعاية البديلة العائلية</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رعاية ضمن عائلة ليست عائلة الطفل بالضرورة</a:t>
            </a:r>
            <a:r>
              <a:rPr lang="ar-LB" sz="1800" dirty="0">
                <a:effectLst/>
                <a:ea typeface="Calibri" panose="020F0502020204030204" pitchFamily="34" charset="0"/>
                <a:cs typeface="Simplified Arabic" panose="02020603050405020304" pitchFamily="18" charset="-78"/>
              </a:rPr>
              <a:t>) </a:t>
            </a:r>
            <a:r>
              <a:rPr lang="ar-LB" sz="1800" dirty="0">
                <a:latin typeface="Arial" panose="020B0604020202020204" pitchFamily="34" charset="0"/>
                <a:ea typeface="Arial"/>
                <a:cs typeface="Arial" panose="020B0604020202020204" pitchFamily="34" charset="0"/>
                <a:sym typeface="Arial"/>
              </a:rPr>
              <a:t>←</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هي الخيار المفضّل للأطفال الذين يحتاجون إلى رعاية بديلة</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Tx/>
              <a:buChar char="-"/>
            </a:pPr>
            <a:r>
              <a:rPr lang="ar-SA" sz="1800" dirty="0">
                <a:effectLst/>
                <a:ea typeface="Calibri" panose="020F0502020204030204" pitchFamily="34" charset="0"/>
                <a:cs typeface="Simplified Arabic" panose="02020603050405020304" pitchFamily="18" charset="-78"/>
              </a:rPr>
              <a:t>رعاية ذوي القربى</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الرعاية ضمن عائلة على صلة قربى مع الطفل أو معروفة منه</a:t>
            </a:r>
            <a:r>
              <a:rPr lang="ar-LB" sz="1800" dirty="0">
                <a:effectLst/>
                <a:ea typeface="Calibri" panose="020F0502020204030204" pitchFamily="34" charset="0"/>
                <a:cs typeface="Simplified Arabic" panose="02020603050405020304" pitchFamily="18" charset="-78"/>
              </a:rPr>
              <a:t>)</a:t>
            </a:r>
          </a:p>
          <a:p>
            <a:pPr marL="171450" marR="0" lvl="0" indent="-171450" algn="r" rtl="1">
              <a:lnSpc>
                <a:spcPct val="100000"/>
              </a:lnSpc>
              <a:spcBef>
                <a:spcPts val="0"/>
              </a:spcBef>
              <a:spcAft>
                <a:spcPts val="0"/>
              </a:spcAft>
              <a:buClr>
                <a:schemeClr val="dk1"/>
              </a:buClr>
              <a:buSzPts val="1200"/>
              <a:buFontTx/>
              <a:buChar char="-"/>
            </a:pPr>
            <a:r>
              <a:rPr lang="ar-LB" dirty="0"/>
              <a:t>رعاية الكفالة (وضع الطفل بترتيب من الحكومة أو من وكالة خدمات اجتماعية، في مؤسسة، أو مركز إيواء مجموعات صغيرة، أو عائلة كفيلة) </a:t>
            </a:r>
            <a:r>
              <a:rPr lang="ar-LB" sz="1200" dirty="0">
                <a:latin typeface="Arial" panose="020B0604020202020204" pitchFamily="34" charset="0"/>
                <a:ea typeface="Arial"/>
                <a:cs typeface="Arial" panose="020B0604020202020204" pitchFamily="34" charset="0"/>
                <a:sym typeface="Arial"/>
              </a:rPr>
              <a:t>← لا ينبغي أن تكون ابدًا الخيار الوحيد للرعاية البديلة، ولا ينبغي أن تحل محل دعم عائلات الأطفال بحد ذاتها.</a:t>
            </a:r>
          </a:p>
          <a:p>
            <a:pPr marL="171450" marR="0" lvl="0" indent="-171450" algn="r" rtl="1">
              <a:lnSpc>
                <a:spcPct val="100000"/>
              </a:lnSpc>
              <a:spcBef>
                <a:spcPts val="0"/>
              </a:spcBef>
              <a:spcAft>
                <a:spcPts val="0"/>
              </a:spcAft>
              <a:buClr>
                <a:schemeClr val="dk1"/>
              </a:buClr>
              <a:buSzPts val="1200"/>
              <a:buFontTx/>
              <a:buChar char="-"/>
            </a:pPr>
            <a:r>
              <a:rPr lang="ar-LB" sz="1200" dirty="0">
                <a:latin typeface="Arial" panose="020B0604020202020204" pitchFamily="34" charset="0"/>
                <a:ea typeface="Arial"/>
                <a:cs typeface="Arial" panose="020B0604020202020204" pitchFamily="34" charset="0"/>
                <a:sym typeface="Arial"/>
              </a:rPr>
              <a:t>الرعاية السكنية (</a:t>
            </a:r>
            <a:r>
              <a:rPr lang="ar-SA" sz="1800" dirty="0">
                <a:effectLst/>
                <a:ea typeface="Calibri" panose="020F0502020204030204" pitchFamily="34" charset="0"/>
                <a:cs typeface="Simplified Arabic" panose="02020603050405020304" pitchFamily="18" charset="-78"/>
              </a:rPr>
              <a:t>الملاجئ المؤقّتة، ومراكز الرعاية المؤقّتة، ومراكز إيواء المجموعات الصغيرة، والرعاية المؤسّسية</a:t>
            </a:r>
            <a:r>
              <a:rPr lang="ar-LB" sz="1800" dirty="0">
                <a:effectLst/>
                <a:ea typeface="Calibri" panose="020F0502020204030204" pitchFamily="34" charset="0"/>
                <a:cs typeface="Simplified Arabic" panose="02020603050405020304" pitchFamily="18" charset="-78"/>
              </a:rPr>
              <a:t>) </a:t>
            </a:r>
            <a:r>
              <a:rPr lang="ar-LB" sz="1800" dirty="0">
                <a:latin typeface="Arial" panose="020B0604020202020204" pitchFamily="34" charset="0"/>
                <a:ea typeface="Arial"/>
                <a:cs typeface="Arial" panose="020B0604020202020204" pitchFamily="34" charset="0"/>
                <a:sym typeface="Arial"/>
              </a:rPr>
              <a:t>←</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ينبغي أن تكون الرعاية السكنية ملاذًا أخيرًا فقط، ولأقصر فترة ممكنة</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بعد أن يكون قد تمّ استكشاف جميع خيارات الرعاية المؤقّتة العائلية، أو إذا كانت غير ممكنة أو غير متوفّرة</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بذل كلّ جهد ممكن للتقليل من "الثقافة المؤسّسية" إلى الحد الأدنى</a:t>
            </a:r>
            <a:r>
              <a:rPr lang="ar-LB" sz="1800" dirty="0">
                <a:effectLst/>
                <a:ea typeface="Calibri" panose="020F0502020204030204" pitchFamily="34" charset="0"/>
                <a:cs typeface="Simplified Arabic" panose="02020603050405020304" pitchFamily="18" charset="-78"/>
              </a:rPr>
              <a:t>.</a:t>
            </a:r>
          </a:p>
          <a:p>
            <a:pPr marL="171450" marR="0" lvl="0" indent="-171450" algn="r" rtl="1">
              <a:lnSpc>
                <a:spcPct val="100000"/>
              </a:lnSpc>
              <a:spcBef>
                <a:spcPts val="0"/>
              </a:spcBef>
              <a:spcAft>
                <a:spcPts val="0"/>
              </a:spcAft>
              <a:buClr>
                <a:schemeClr val="dk1"/>
              </a:buClr>
              <a:buSzPts val="1200"/>
              <a:buFontTx/>
              <a:buChar char="-"/>
            </a:pPr>
            <a:r>
              <a:rPr lang="ar-LB" sz="1800" dirty="0">
                <a:effectLst/>
                <a:latin typeface="Arial" panose="020B0604020202020204" pitchFamily="34" charset="0"/>
                <a:ea typeface="Arial"/>
                <a:cs typeface="Simplified Arabic" panose="02020603050405020304" pitchFamily="18" charset="-78"/>
                <a:sym typeface="Arial"/>
              </a:rPr>
              <a:t>العيش المستقل المدعوم (مناسب خصوصًا للمراهقين)</a:t>
            </a:r>
          </a:p>
          <a:p>
            <a:pPr marL="171450" marR="0" lvl="0" indent="-171450" algn="r" rtl="1">
              <a:lnSpc>
                <a:spcPct val="100000"/>
              </a:lnSpc>
              <a:spcBef>
                <a:spcPts val="0"/>
              </a:spcBef>
              <a:spcAft>
                <a:spcPts val="0"/>
              </a:spcAft>
              <a:buClr>
                <a:schemeClr val="dk1"/>
              </a:buClr>
              <a:buSzPts val="1200"/>
              <a:buFontTx/>
              <a:buChar char="-"/>
            </a:pPr>
            <a:r>
              <a:rPr lang="ar-SA" sz="1800" dirty="0">
                <a:effectLst/>
                <a:ea typeface="Calibri" panose="020F0502020204030204" pitchFamily="34" charset="0"/>
                <a:cs typeface="Simplified Arabic" panose="02020603050405020304" pitchFamily="18" charset="-78"/>
              </a:rPr>
              <a:t>بالنسبة إلى الأطفال اللاجئين، أو النازحين داخليًا، أو المهاجرين قد يتمّ ذلك عن طريق تأمين التواصل بين الطفل وأشخاص من مجتمعه المحلّي الأصلي موجودين هم أيضًا في البلد أو الموقع الجديد المُضيف</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a:t>
            </a:r>
            <a:r>
              <a:rPr lang="ar-LB" sz="1200" b="1" i="0" dirty="0">
                <a:latin typeface="Arial"/>
                <a:ea typeface="Arial"/>
                <a:cs typeface="Arial"/>
                <a:sym typeface="Arial"/>
              </a:rPr>
              <a:t>اللجوء</a:t>
            </a:r>
            <a:r>
              <a:rPr lang="ar-LB" sz="1200" i="0" dirty="0">
                <a:latin typeface="Arial"/>
                <a:ea typeface="Arial"/>
                <a:cs typeface="Arial"/>
                <a:sym typeface="Arial"/>
              </a:rPr>
              <a:t>]</a:t>
            </a:r>
          </a:p>
          <a:p>
            <a:pPr marL="0" marR="0" lvl="0" indent="0" algn="r" rtl="1">
              <a:lnSpc>
                <a:spcPct val="100000"/>
              </a:lnSpc>
              <a:spcBef>
                <a:spcPts val="0"/>
              </a:spcBef>
              <a:spcAft>
                <a:spcPts val="0"/>
              </a:spcAft>
              <a:buClr>
                <a:schemeClr val="dk1"/>
              </a:buClr>
              <a:buSzPts val="1200"/>
              <a:buFontTx/>
              <a:buNone/>
            </a:pPr>
            <a:endParaRPr lang="ar-LB" sz="1200" i="0" dirty="0">
              <a:latin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لا ينبغي التفكير في خيار الرعاية البديلة إلا بعد أن تكون إمكانية تقوية العائلة ودعم العائلة قد فشلت. فيجب التفكير في خيار تقوية العائلة ودعم العائلة أولاً! </a:t>
            </a:r>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dirty="0"/>
              <a:t>وقد تكون الرعاية البديلة الخيار الأفضل والأكثر أمانًا للطفل المعرض للخطر ضمن عائلته الخاصة. وينبغي دومًا التفكير في الرعاية البديلة على أنها مؤقتة، فيما نفكر في خيارات أخرى.</a:t>
            </a:r>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dirty="0"/>
              <a:t>وينبغي أن نفكر أيضًا في الخيارات الأطول أمدَا للأطفال، مثل وضعهم في عائلاتهم من جديد أو التبني المحلي.</a:t>
            </a: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dirty="0"/>
          </a:p>
          <a:p>
            <a:pPr marL="0" marR="0" algn="just" rtl="1">
              <a:lnSpc>
                <a:spcPct val="106000"/>
              </a:lnSpc>
              <a:spcBef>
                <a:spcPts val="0"/>
              </a:spcBef>
              <a:spcAft>
                <a:spcPts val="800"/>
              </a:spcAft>
              <a:buFont typeface="Arial" panose="020B0604020202020204" pitchFamily="34" charset="0"/>
              <a:buChar char="•"/>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ينبغي على الجهات الفاعلة في مجال حماية الطفل انتقاء الخيارات بناءً على</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171450" marR="0" lvl="0" indent="-171450" algn="just" defTabSz="914400" rtl="1" eaLnBrk="1" fontAlgn="auto" latinLnBrk="0" hangingPunct="1">
              <a:lnSpc>
                <a:spcPct val="106000"/>
              </a:lnSpc>
              <a:spcBef>
                <a:spcPts val="0"/>
              </a:spcBef>
              <a:spcAft>
                <a:spcPts val="800"/>
              </a:spcAft>
              <a:buClr>
                <a:srgbClr val="000000"/>
              </a:buClr>
              <a:buSzPts val="1400"/>
              <a:buFontTx/>
              <a:buChar char="-"/>
              <a:tabLst/>
              <a:defRPr/>
            </a:pPr>
            <a:r>
              <a:rPr lang="ar-LB" sz="1100" dirty="0">
                <a:solidFill>
                  <a:srgbClr val="000000"/>
                </a:solidFill>
                <a:effectLst/>
                <a:latin typeface="Noto Sans Symbols"/>
                <a:ea typeface="Noto Sans Symbols"/>
                <a:cs typeface="Simplified Arabic" panose="02020603050405020304" pitchFamily="18" charset="-78"/>
              </a:rPr>
              <a:t>ا</a:t>
            </a:r>
            <a:r>
              <a:rPr lang="ar-SA" sz="1100" dirty="0">
                <a:solidFill>
                  <a:srgbClr val="000000"/>
                </a:solidFill>
                <a:effectLst/>
                <a:latin typeface="Noto Sans Symbols"/>
                <a:ea typeface="Noto Sans Symbols"/>
                <a:cs typeface="Simplified Arabic" panose="02020603050405020304" pitchFamily="18" charset="-78"/>
              </a:rPr>
              <a:t>لمصالح الفضلى لكلّ طفل، بما في ذلك اعتبارات السلامة؛</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خيارات الطفل ورغباته الفردية، وعمره، ومستوى نضجه، وعلاقاته، وتعليمه المدرسيّ، ولغته، ودينه، وثقافته؛</a:t>
            </a:r>
            <a:r>
              <a:rPr lang="ar-LB" sz="1100" dirty="0">
                <a:solidFill>
                  <a:srgbClr val="000000"/>
                </a:solidFill>
                <a:effectLst/>
                <a:latin typeface="Noto Sans Symbols"/>
                <a:ea typeface="Noto Sans Symbols"/>
                <a:cs typeface="Simplified Arabic" panose="02020603050405020304" pitchFamily="18" charset="-78"/>
              </a:rPr>
              <a:t> </a:t>
            </a: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تقاليد الرعاية المجتمعية؛</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الإطار القانوني؛</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مبادئ الضرورة والملاءمة.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هل الرعاية البديلة ضرورية للغاية؟ وإذا كانت كذلك، ما هو الخيار الأنسب؟</a:t>
            </a:r>
            <a:r>
              <a:rPr lang="ar-SY" sz="1100" dirty="0">
                <a:solidFill>
                  <a:srgbClr val="000000"/>
                </a:solidFill>
                <a:effectLst/>
                <a:latin typeface="Noto Sans Symbols"/>
                <a:ea typeface="Noto Sans Symbols"/>
                <a:cs typeface="Simplified Arabic" panose="02020603050405020304" pitchFamily="18" charset="-78"/>
              </a:rPr>
              <a:t>)</a:t>
            </a:r>
            <a:endParaRPr lang="en-US" sz="1100" dirty="0">
              <a:effectLst/>
              <a:latin typeface="Noto Sans Symbols"/>
              <a:ea typeface="Noto Sans Symbols"/>
              <a:cs typeface="Noto Sans Symbols"/>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ينبغي تدريب العاملين على الحالات في مجال الرعاية البديلة على اتّخاذ القرارات بشأن حالات الإيداع في الرعاية البديلة، بما في ذلك نقاط القوّة والضعف لكلّ نوع من خيارات الرعاية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ألا يشجّع أيّ شكل من أشكال الرعاية البديلة على الانفصال العائلي</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بعد إيجاد الخيار الأفضل للرعاية البديلة، وأخذ المصالح الفضلى للطفل في الاعتبار، بالتماشي مع التشريعات الوطنية، ينبغي أن يتلقى الأطفال الموضوعون في الرعاية زيارات متابعة لرصد حمايتهم ورفاههم.</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ينبغي تقديم الدعم الملائم لمقدمي الرعاية و/أو العائلة كي يقوموا برعاية الأطفال. و</a:t>
            </a:r>
            <a:r>
              <a:rPr lang="ar-SA" sz="1800" dirty="0">
                <a:effectLst/>
                <a:ea typeface="Calibri" panose="020F0502020204030204" pitchFamily="34" charset="0"/>
                <a:cs typeface="Simplified Arabic" panose="02020603050405020304" pitchFamily="18" charset="-78"/>
              </a:rPr>
              <a:t>ينبغي أن يقوم العاملون على الحالات بتقييم إذا ما كان إدماج الطفل </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أو إعادة إدماجه</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في عائلته أو مجتمعه المحلّي، يصب في مصالح الطفل الفضلى</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حال استحالة لمّ شمل العائلة أو كان ذلك لا يصبّ في مصلحة الطفل الفضلى، لا بدّ من وضع خيارات الرعاية البديلة طويلة الأمد في الحسبان</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endParaRPr dirty="0">
              <a:latin typeface="Arial"/>
              <a:ea typeface="Arial"/>
              <a:cs typeface="Arial"/>
              <a:sym typeface="Arial"/>
            </a:endParaRPr>
          </a:p>
          <a:p>
            <a:pPr marL="457200" lvl="0" indent="-228600" algn="r" rtl="1">
              <a:lnSpc>
                <a:spcPct val="100000"/>
              </a:lnSpc>
              <a:spcBef>
                <a:spcPts val="0"/>
              </a:spcBef>
              <a:spcAft>
                <a:spcPts val="0"/>
              </a:spcAft>
              <a:buSzPts val="1400"/>
              <a:buFont typeface="Arial"/>
              <a:buChar char="•"/>
            </a:pPr>
            <a:r>
              <a:rPr lang="ar-LB" dirty="0">
                <a:latin typeface="Arial"/>
                <a:ea typeface="Arial"/>
                <a:cs typeface="Arial"/>
                <a:sym typeface="Arial"/>
              </a:rPr>
              <a:t>ملاحظة: </a:t>
            </a:r>
            <a:r>
              <a:rPr lang="ar-LB" sz="2400" b="1" dirty="0">
                <a:latin typeface="Arial"/>
                <a:ea typeface="Arial"/>
                <a:cs typeface="Arial"/>
                <a:sym typeface="Arial"/>
              </a:rPr>
              <a:t>لا</a:t>
            </a:r>
            <a:r>
              <a:rPr lang="ar-LB" dirty="0">
                <a:latin typeface="Arial"/>
                <a:ea typeface="Arial"/>
                <a:cs typeface="Arial"/>
                <a:sym typeface="Arial"/>
              </a:rPr>
              <a:t> ينبغي أخذ التبني بين البلدان في الاعتبار في المرحلة الأولى من حالة الطوارئ، ولا ينبغي التفكير في أي ترتيب للتبني إلى أن يثبت أن الطفل مؤهل للتبني (أي ليس لديه والدان بيولوجيان على قيد الحياة، أو والدان مستعدان أو قادران على تقديم الرعاية له، حتى مع الدعم).</a:t>
            </a: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p:txBody>
      </p:sp>
      <p:sp>
        <p:nvSpPr>
          <p:cNvPr id="220" name="Google Shape;22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solidFill>
                  <a:srgbClr val="44546A"/>
                </a:solidFill>
                <a:latin typeface="Arial"/>
                <a:ea typeface="Arial"/>
                <a:cs typeface="Arial"/>
                <a:sym typeface="Arial"/>
              </a:rPr>
              <a:t>بينت عقود من الأبحاث أن الرعاية السكنية، لا سيما في المؤسسات الواسعة النطاق جدًا، أو الرعاية السكنية التي تتبع طابعًا مؤسسيًا، مؤذية جدًا لنمو الطفل الجسدي والعقلي والعاطفي. ولهذا السبب، ننصح بأن تعتبر الرعاية العائلية الخيار الأول. </a:t>
            </a:r>
          </a:p>
          <a:p>
            <a:pPr marL="171450" marR="0" lvl="0" indent="-171450" algn="r" rtl="1">
              <a:lnSpc>
                <a:spcPct val="100000"/>
              </a:lnSpc>
              <a:spcBef>
                <a:spcPts val="0"/>
              </a:spcBef>
              <a:spcAft>
                <a:spcPts val="0"/>
              </a:spcAft>
              <a:buClr>
                <a:schemeClr val="dk1"/>
              </a:buClr>
              <a:buSzPts val="1200"/>
              <a:buFont typeface="Arial"/>
              <a:buChar char="•"/>
            </a:pPr>
            <a:endParaRPr lang="ar-LB" dirty="0">
              <a:solidFill>
                <a:srgbClr val="44546A"/>
              </a:solidFill>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a:buChar char="•"/>
            </a:pPr>
            <a:r>
              <a:rPr lang="ar-LB" dirty="0">
                <a:solidFill>
                  <a:srgbClr val="44546A"/>
                </a:solidFill>
                <a:latin typeface="Arial"/>
                <a:ea typeface="Arial"/>
                <a:cs typeface="Arial"/>
                <a:sym typeface="Arial"/>
              </a:rPr>
              <a:t>بدأ مشروع التدخل المبكر في بوخارست</a:t>
            </a:r>
            <a:r>
              <a:rPr lang="en-US" sz="1200" dirty="0">
                <a:solidFill>
                  <a:schemeClr val="dk1"/>
                </a:solidFill>
                <a:latin typeface="Calibri"/>
                <a:ea typeface="Calibri"/>
                <a:cs typeface="Calibri"/>
                <a:sym typeface="Calibri"/>
              </a:rPr>
              <a:t>(BEIP) </a:t>
            </a:r>
            <a:r>
              <a:rPr lang="ar-LB" sz="1200" dirty="0">
                <a:solidFill>
                  <a:schemeClr val="dk1"/>
                </a:solidFill>
                <a:latin typeface="Calibri"/>
                <a:ea typeface="Calibri"/>
                <a:cs typeface="Calibri"/>
                <a:sym typeface="Calibri"/>
              </a:rPr>
              <a:t> </a:t>
            </a:r>
            <a:r>
              <a:rPr lang="ar-LB" dirty="0">
                <a:solidFill>
                  <a:srgbClr val="44546A"/>
                </a:solidFill>
                <a:latin typeface="Arial"/>
                <a:ea typeface="Arial"/>
                <a:cs typeface="Arial"/>
                <a:sym typeface="Arial"/>
              </a:rPr>
              <a:t>في عام 2000، كدراسة تجريبية عشوائية مراقَبة لمقارنة الأطفال الموجودين في الرعاية المؤسسية بالأطفال الموجودين في رعاية الكفالة. جميع الأطفال المشمولين في الدراسة تعرضوا للهجر عند ولادتهم تقريبًا، ووضعوا في مؤسسة من 6 مؤسسات للأطفال الصغار في بوخارست، رومانيا (</a:t>
            </a:r>
            <a:r>
              <a:rPr lang="en-US" sz="1200" dirty="0" err="1">
                <a:solidFill>
                  <a:schemeClr val="dk1"/>
                </a:solidFill>
                <a:latin typeface="Calibri"/>
                <a:ea typeface="Calibri"/>
                <a:cs typeface="Calibri"/>
                <a:sym typeface="Calibri"/>
              </a:rPr>
              <a:t>Zeanah</a:t>
            </a:r>
            <a:r>
              <a:rPr lang="en-US" sz="1200" dirty="0">
                <a:solidFill>
                  <a:schemeClr val="dk1"/>
                </a:solidFill>
                <a:latin typeface="Calibri"/>
                <a:ea typeface="Calibri"/>
                <a:cs typeface="Calibri"/>
                <a:sym typeface="Calibri"/>
              </a:rPr>
              <a:t>, et al., 2003</a:t>
            </a:r>
            <a:r>
              <a:rPr lang="ar-LB" sz="1200" dirty="0">
                <a:solidFill>
                  <a:schemeClr val="dk1"/>
                </a:solidFill>
                <a:latin typeface="Calibri"/>
                <a:ea typeface="Calibri"/>
                <a:cs typeface="Calibri"/>
                <a:sym typeface="Calibri"/>
              </a:rPr>
              <a:t>). وكانت الدراسة طولية تضم  أطفالاً تتم متابعتهم دوريًا حتّى يصلوا إلى سن الرشد. وقد تابعت الدراسة 136 طفلاً، نصفهم وُضع عشوائيًا في رعاية كفالة عالية الجودة، ونصفهم الآخر بقي في الرعاية المؤسسية. وتمت متابعة الأطفال حتّى بلغوا الثامنة من العمر. وقد قارنت الدراسة بين الأطفال في الرعاية المؤسسية، والأطفال الموضوعين في رعاية الكفالة، والأطفال الذين لم يوضعوا يومًا في مؤسسة. </a:t>
            </a:r>
          </a:p>
          <a:p>
            <a:pPr marL="171450" marR="0" lvl="0" indent="-171450" algn="r" rtl="1">
              <a:lnSpc>
                <a:spcPct val="100000"/>
              </a:lnSpc>
              <a:spcBef>
                <a:spcPts val="0"/>
              </a:spcBef>
              <a:spcAft>
                <a:spcPts val="0"/>
              </a:spcAft>
              <a:buClr>
                <a:schemeClr val="dk1"/>
              </a:buClr>
              <a:buSzPts val="1200"/>
              <a:buFont typeface="Arial"/>
              <a:buChar char="•"/>
            </a:pPr>
            <a:r>
              <a:rPr lang="ar-LB" sz="1200" dirty="0">
                <a:solidFill>
                  <a:schemeClr val="dk1"/>
                </a:solidFill>
                <a:latin typeface="Calibri"/>
                <a:ea typeface="Calibri"/>
                <a:cs typeface="Calibri"/>
                <a:sym typeface="Calibri"/>
              </a:rPr>
              <a:t>النتائج الأساسية:</a:t>
            </a:r>
          </a:p>
          <a:p>
            <a:pPr marL="171450" marR="0" lvl="0" indent="-171450" algn="r" rtl="1">
              <a:lnSpc>
                <a:spcPct val="100000"/>
              </a:lnSpc>
              <a:spcBef>
                <a:spcPts val="0"/>
              </a:spcBef>
              <a:spcAft>
                <a:spcPts val="0"/>
              </a:spcAft>
              <a:buClr>
                <a:schemeClr val="dk1"/>
              </a:buClr>
              <a:buSzPts val="1200"/>
              <a:buFont typeface="Wingdings" panose="05000000000000000000" pitchFamily="2" charset="2"/>
              <a:buChar char="ü"/>
            </a:pPr>
            <a:r>
              <a:rPr lang="ar-LB" sz="1200" dirty="0">
                <a:solidFill>
                  <a:schemeClr val="dk1"/>
                </a:solidFill>
                <a:latin typeface="Calibri"/>
                <a:ea typeface="Calibri"/>
                <a:cs typeface="Calibri"/>
                <a:sym typeface="Calibri"/>
              </a:rPr>
              <a:t>تؤدي الرعاية المؤسسية إلى قصورات وتأخرات عميقة في النمو المعرفي والاجتماعي العاطفي، وإلى خطر أكبر للاضطرابات النفسية والخلل في النشاط الدماغي.</a:t>
            </a:r>
          </a:p>
          <a:p>
            <a:pPr marL="171450" marR="0" lvl="0" indent="-171450" algn="r" rtl="1">
              <a:lnSpc>
                <a:spcPct val="100000"/>
              </a:lnSpc>
              <a:spcBef>
                <a:spcPts val="0"/>
              </a:spcBef>
              <a:spcAft>
                <a:spcPts val="0"/>
              </a:spcAft>
              <a:buClr>
                <a:schemeClr val="dk1"/>
              </a:buClr>
              <a:buSzPts val="1200"/>
              <a:buFont typeface="Wingdings" panose="05000000000000000000" pitchFamily="2" charset="2"/>
              <a:buChar char="ü"/>
            </a:pPr>
            <a:r>
              <a:rPr lang="ar-LB" sz="1200" dirty="0">
                <a:solidFill>
                  <a:schemeClr val="dk1"/>
                </a:solidFill>
                <a:latin typeface="Calibri"/>
                <a:ea typeface="Calibri"/>
                <a:cs typeface="Calibri"/>
                <a:sym typeface="Calibri"/>
              </a:rPr>
              <a:t>عندما يتم إدماج الطفل الذي كان موجودًا في الرعاية المؤسسية، في بيئة عائلية (رعاية الكفالة) قبل عمر السنتَين، يظهر نمو معرفي وعاطفي ملحوظ أكثر من النمو لدى الأطفال الذين بقوا في الرعاية المؤسسية. </a:t>
            </a:r>
          </a:p>
          <a:p>
            <a:pPr marL="171450" marR="0" lvl="0" indent="-171450" algn="r" rtl="1">
              <a:lnSpc>
                <a:spcPct val="100000"/>
              </a:lnSpc>
              <a:spcBef>
                <a:spcPts val="0"/>
              </a:spcBef>
              <a:spcAft>
                <a:spcPts val="0"/>
              </a:spcAft>
              <a:buClr>
                <a:schemeClr val="dk1"/>
              </a:buClr>
              <a:buSzPts val="1200"/>
              <a:buFont typeface="Wingdings" panose="05000000000000000000" pitchFamily="2" charset="2"/>
              <a:buChar char="ü"/>
            </a:pPr>
            <a:r>
              <a:rPr lang="ar-LB" sz="1200" dirty="0">
                <a:solidFill>
                  <a:schemeClr val="dk1"/>
                </a:solidFill>
                <a:latin typeface="Calibri"/>
                <a:ea typeface="Calibri"/>
                <a:cs typeface="Calibri"/>
                <a:sym typeface="Calibri"/>
              </a:rPr>
              <a:t>مقابل كل ثلاثة أشهر يمضيها الطفل في المؤسسة، يخسر شهرًا من النمو.</a:t>
            </a:r>
          </a:p>
          <a:p>
            <a:pPr marL="171450" marR="0" lvl="0" indent="-171450" algn="r" rtl="1">
              <a:lnSpc>
                <a:spcPct val="100000"/>
              </a:lnSpc>
              <a:spcBef>
                <a:spcPts val="0"/>
              </a:spcBef>
              <a:spcAft>
                <a:spcPts val="0"/>
              </a:spcAft>
              <a:buClr>
                <a:schemeClr val="dk1"/>
              </a:buClr>
              <a:buSzPts val="1200"/>
              <a:buFont typeface="Wingdings" panose="05000000000000000000" pitchFamily="2" charset="2"/>
              <a:buChar char="ü"/>
            </a:pPr>
            <a:r>
              <a:rPr lang="ar-LB" sz="1200" dirty="0">
                <a:solidFill>
                  <a:schemeClr val="dk1"/>
                </a:solidFill>
                <a:latin typeface="Calibri"/>
                <a:ea typeface="Calibri"/>
                <a:cs typeface="Calibri"/>
                <a:sym typeface="Calibri"/>
              </a:rPr>
              <a:t>في بعض المجالات، وبعد عمر الثماني سنوات، كان الأطفال في رعاية الكفالة يشبهون كثيرًا الأطفال الذين لم يوضعوا يومًأ في مؤسسة. </a:t>
            </a:r>
          </a:p>
          <a:p>
            <a:pPr marL="0" marR="0" lvl="0" indent="0" algn="r" rtl="1">
              <a:lnSpc>
                <a:spcPct val="100000"/>
              </a:lnSpc>
              <a:spcBef>
                <a:spcPts val="0"/>
              </a:spcBef>
              <a:spcAft>
                <a:spcPts val="0"/>
              </a:spcAft>
              <a:buClr>
                <a:schemeClr val="dk1"/>
              </a:buClr>
              <a:buSzPts val="1200"/>
              <a:buFont typeface="Wingdings" panose="05000000000000000000" pitchFamily="2" charset="2"/>
              <a:buNone/>
            </a:pPr>
            <a:endParaRPr lang="ar-LB" sz="1200" dirty="0">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Wingdings" panose="05000000000000000000" pitchFamily="2" charset="2"/>
              <a:buNone/>
            </a:pPr>
            <a:r>
              <a:rPr lang="ar-LB" sz="1200" dirty="0">
                <a:solidFill>
                  <a:schemeClr val="dk1"/>
                </a:solidFill>
                <a:latin typeface="Calibri"/>
                <a:ea typeface="Calibri"/>
                <a:cs typeface="Calibri"/>
                <a:sym typeface="Calibri"/>
              </a:rPr>
              <a:t>للمزيد  من المعلومات عن هذه الدراسة والمقالات المنشورة: </a:t>
            </a:r>
            <a:r>
              <a:rPr lang="en-US" sz="1200" i="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http://www.bucharestearlyinterventionproject.org/BEIP-Publications.html</a:t>
            </a:r>
            <a:endParaRPr lang="ar-LB" sz="1200" dirty="0">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Wingdings" panose="05000000000000000000" pitchFamily="2" charset="2"/>
              <a:buNone/>
            </a:pPr>
            <a:endParaRPr lang="ar-LB" sz="1200" dirty="0">
              <a:solidFill>
                <a:schemeClr val="dk1"/>
              </a:solidFill>
              <a:latin typeface="Calibri"/>
              <a:cs typeface="Calibri"/>
              <a:sym typeface="Calibri"/>
            </a:endParaRPr>
          </a:p>
          <a:p>
            <a:pPr marL="0" marR="0" lvl="0" indent="0" algn="r" rtl="1">
              <a:lnSpc>
                <a:spcPct val="100000"/>
              </a:lnSpc>
              <a:spcBef>
                <a:spcPts val="0"/>
              </a:spcBef>
              <a:spcAft>
                <a:spcPts val="0"/>
              </a:spcAft>
              <a:buClr>
                <a:schemeClr val="dk1"/>
              </a:buClr>
              <a:buSzPts val="1200"/>
              <a:buFont typeface="Wingdings" panose="05000000000000000000" pitchFamily="2" charset="2"/>
              <a:buNone/>
            </a:pPr>
            <a:r>
              <a:rPr lang="ar-LB" sz="1200" b="1" dirty="0">
                <a:solidFill>
                  <a:schemeClr val="dk1"/>
                </a:solidFill>
                <a:latin typeface="Calibri"/>
                <a:cs typeface="Calibri"/>
                <a:sym typeface="Calibri"/>
              </a:rPr>
              <a:t>الصورة: </a:t>
            </a:r>
            <a:r>
              <a:rPr lang="ar-LB" sz="1200" dirty="0">
                <a:solidFill>
                  <a:schemeClr val="dk1"/>
                </a:solidFill>
                <a:latin typeface="Calibri"/>
                <a:cs typeface="Calibri"/>
                <a:sym typeface="Calibri"/>
              </a:rPr>
              <a:t>صحيح أن هذا مثال متطرف، لكن الصورة تظهر تصويرًا شعاعيًا لدماغ طفل في الثالثة من العمر موضوع في الرعاية المؤسسية في رومانيا، مقارنة بطفل روماني عادي في الثالثة من العمر نشأ وكبر في عائلته. المناطق غير المستخدمة في الدماغ لا تنمو. إلى جانب الفرق في حجم الدماغ، ركز علماء الأعصاب على</a:t>
            </a:r>
            <a:r>
              <a:rPr lang="en-US" sz="1200" dirty="0">
                <a:solidFill>
                  <a:schemeClr val="dk1"/>
                </a:solidFill>
                <a:latin typeface="Calibri"/>
                <a:cs typeface="Calibri"/>
                <a:sym typeface="Calibri"/>
              </a:rPr>
              <a:t> </a:t>
            </a:r>
            <a:r>
              <a:rPr lang="ar-LB" sz="1200" dirty="0">
                <a:solidFill>
                  <a:schemeClr val="dk1"/>
                </a:solidFill>
                <a:latin typeface="Calibri"/>
                <a:cs typeface="Calibri"/>
                <a:sym typeface="Calibri"/>
              </a:rPr>
              <a:t>كمية المادة السوداء في دماغ الطفل المهمَل.</a:t>
            </a:r>
          </a:p>
          <a:p>
            <a:pPr marL="0" marR="0" lvl="0" indent="0" algn="r" rtl="1">
              <a:lnSpc>
                <a:spcPct val="100000"/>
              </a:lnSpc>
              <a:spcBef>
                <a:spcPts val="0"/>
              </a:spcBef>
              <a:spcAft>
                <a:spcPts val="0"/>
              </a:spcAft>
              <a:buClr>
                <a:schemeClr val="dk1"/>
              </a:buClr>
              <a:buSzPts val="1200"/>
              <a:buFont typeface="Wingdings" panose="05000000000000000000" pitchFamily="2" charset="2"/>
              <a:buNone/>
            </a:pPr>
            <a:endParaRPr lang="ar-LB" sz="1200" b="0" dirty="0">
              <a:solidFill>
                <a:schemeClr val="dk1"/>
              </a:solidFill>
              <a:latin typeface="Calibri"/>
              <a:cs typeface="Calibri"/>
              <a:sym typeface="Calibri"/>
            </a:endParaRPr>
          </a:p>
          <a:p>
            <a:pPr marL="0" marR="0" lvl="0" indent="0" algn="r" rtl="1">
              <a:lnSpc>
                <a:spcPct val="100000"/>
              </a:lnSpc>
              <a:spcBef>
                <a:spcPts val="0"/>
              </a:spcBef>
              <a:spcAft>
                <a:spcPts val="0"/>
              </a:spcAft>
              <a:buClr>
                <a:schemeClr val="dk1"/>
              </a:buClr>
              <a:buSzPts val="1200"/>
              <a:buFont typeface="Wingdings" panose="05000000000000000000" pitchFamily="2" charset="2"/>
              <a:buNone/>
            </a:pPr>
            <a:r>
              <a:rPr lang="ar-LB" sz="1200" b="0" dirty="0">
                <a:solidFill>
                  <a:schemeClr val="dk1"/>
                </a:solidFill>
                <a:latin typeface="Calibri"/>
                <a:cs typeface="Calibri"/>
                <a:sym typeface="Calibri"/>
              </a:rPr>
              <a:t>في حال توفر لكم الوقت الكافي، اطرحوا هذا </a:t>
            </a:r>
            <a:r>
              <a:rPr lang="ar-LB" sz="1200" b="1" dirty="0">
                <a:solidFill>
                  <a:schemeClr val="dk1"/>
                </a:solidFill>
                <a:latin typeface="Calibri"/>
                <a:cs typeface="Calibri"/>
                <a:sym typeface="Calibri"/>
              </a:rPr>
              <a:t>السؤال للمناقشة</a:t>
            </a:r>
            <a:r>
              <a:rPr lang="ar-LB" sz="1200" b="0" dirty="0">
                <a:solidFill>
                  <a:schemeClr val="dk1"/>
                </a:solidFill>
                <a:latin typeface="Calibri"/>
                <a:cs typeface="Calibri"/>
                <a:sym typeface="Calibri"/>
              </a:rPr>
              <a:t>: كيف نحرص على أن تبقى الرعاية السكنية مؤقتة؟ ماذا يمكننا أن نفعل في برامجنا وتخطيطنا للحرص على أن يحصل ذلك؟</a:t>
            </a:r>
            <a:endParaRPr b="1" dirty="0"/>
          </a:p>
        </p:txBody>
      </p:sp>
      <p:sp>
        <p:nvSpPr>
          <p:cNvPr id="234" name="Google Shape;234;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19</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6184BFD1-16DE-A327-EC6B-40C859C2563F}"/>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09293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jpg"/><Relationship Id="rId5" Type="http://schemas.openxmlformats.org/officeDocument/2006/relationships/image" Target="../media/image21.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23447"/>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19</a:t>
            </a:r>
            <a:endParaRPr dirty="0"/>
          </a:p>
        </p:txBody>
      </p:sp>
      <p:sp>
        <p:nvSpPr>
          <p:cNvPr id="209" name="Google Shape;209;p11"/>
          <p:cNvSpPr txBox="1"/>
          <p:nvPr/>
        </p:nvSpPr>
        <p:spPr>
          <a:xfrm>
            <a:off x="901945" y="1544107"/>
            <a:ext cx="10388109" cy="4351338"/>
          </a:xfrm>
          <a:prstGeom prst="rect">
            <a:avLst/>
          </a:prstGeom>
          <a:noFill/>
          <a:ln>
            <a:noFill/>
          </a:ln>
        </p:spPr>
        <p:txBody>
          <a:bodyPr spcFirstLastPara="1" wrap="square" lIns="91425" tIns="45700" rIns="91425" bIns="45700" anchor="t" anchorCtr="0">
            <a:normAutofit/>
          </a:bodyPr>
          <a:lstStyle/>
          <a:p>
            <a:pPr marL="457200" indent="-457200" algn="r" rtl="1">
              <a:buFont typeface="Arial" panose="020B0604020202020204" pitchFamily="34" charset="0"/>
              <a:buChar char="•"/>
            </a:pPr>
            <a:r>
              <a:rPr lang="ar-LB" sz="2800" dirty="0"/>
              <a:t>الاستراتيجيات والنُهُج والتدخلات الأساسية</a:t>
            </a:r>
          </a:p>
          <a:p>
            <a:pPr marL="457200" indent="-457200" algn="r" rtl="1">
              <a:buFont typeface="Arial" panose="020B0604020202020204" pitchFamily="34" charset="0"/>
              <a:buChar char="•"/>
            </a:pPr>
            <a:r>
              <a:rPr lang="ar-LB" sz="2800" dirty="0"/>
              <a:t>الوقاية من والاستجابة لمخاطر حماية الطفل </a:t>
            </a:r>
          </a:p>
          <a:p>
            <a:pPr marL="457200" indent="-457200" algn="r" rtl="1">
              <a:buFont typeface="Arial" panose="020B0604020202020204" pitchFamily="34" charset="0"/>
              <a:buChar char="•"/>
            </a:pPr>
            <a:endParaRPr lang="ar-LB" sz="2800" dirty="0"/>
          </a:p>
          <a:p>
            <a:pPr marL="457200" indent="-457200" algn="r" rtl="1">
              <a:buFont typeface="Arial" panose="020B0604020202020204" pitchFamily="34" charset="0"/>
              <a:buChar char="•"/>
            </a:pPr>
            <a:r>
              <a:rPr lang="ar-LB" sz="2800" dirty="0"/>
              <a:t>ترتيبات الرعاية الحامية والمناسبة</a:t>
            </a:r>
          </a:p>
          <a:p>
            <a:pPr marL="457200" indent="-457200" algn="r" rtl="1">
              <a:buFont typeface="Arial" panose="020B0604020202020204" pitchFamily="34" charset="0"/>
              <a:buChar char="•"/>
            </a:pPr>
            <a:r>
              <a:rPr lang="ar-LB" sz="2800" dirty="0"/>
              <a:t>الرعاية العائلية ووحدة العائلة</a:t>
            </a:r>
          </a:p>
          <a:p>
            <a:pPr marL="457200" indent="-457200" algn="r" rtl="1">
              <a:buFont typeface="Arial" panose="020B0604020202020204" pitchFamily="34" charset="0"/>
              <a:buChar char="•"/>
            </a:pPr>
            <a:r>
              <a:rPr lang="ar-LB" sz="2800" dirty="0"/>
              <a:t>القواعد الثقافية والممارسات والتشريعات والسياسات </a:t>
            </a:r>
            <a:endParaRPr sz="2800" b="0" i="0" u="none" strike="noStrike" cap="none" dirty="0">
              <a:solidFill>
                <a:schemeClr val="dk1"/>
              </a:solidFill>
              <a:latin typeface="Helvetica Neue"/>
              <a:ea typeface="Helvetica Neue"/>
              <a:cs typeface="Helvetica Neue"/>
              <a:sym typeface="Helvetica Neue"/>
            </a:endParaRPr>
          </a:p>
          <a:p>
            <a:pPr marL="342900" marR="0" lvl="1" indent="-190500" algn="l" rtl="0">
              <a:lnSpc>
                <a:spcPct val="90000"/>
              </a:lnSpc>
              <a:spcBef>
                <a:spcPts val="500"/>
              </a:spcBef>
              <a:spcAft>
                <a:spcPts val="0"/>
              </a:spcAft>
              <a:buClr>
                <a:schemeClr val="dk1"/>
              </a:buClr>
              <a:buSzPts val="2400"/>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pic>
        <p:nvPicPr>
          <p:cNvPr id="210" name="Google Shape;210;p11"/>
          <p:cNvPicPr preferRelativeResize="0"/>
          <p:nvPr/>
        </p:nvPicPr>
        <p:blipFill rotWithShape="1">
          <a:blip r:embed="rId3">
            <a:alphaModFix/>
          </a:blip>
          <a:srcRect/>
          <a:stretch/>
        </p:blipFill>
        <p:spPr>
          <a:xfrm>
            <a:off x="6191822" y="4245736"/>
            <a:ext cx="959458" cy="898216"/>
          </a:xfrm>
          <a:prstGeom prst="rect">
            <a:avLst/>
          </a:prstGeom>
          <a:noFill/>
          <a:ln>
            <a:noFill/>
          </a:ln>
        </p:spPr>
      </p:pic>
      <p:pic>
        <p:nvPicPr>
          <p:cNvPr id="211" name="Google Shape;211;p11"/>
          <p:cNvPicPr preferRelativeResize="0"/>
          <p:nvPr/>
        </p:nvPicPr>
        <p:blipFill rotWithShape="1">
          <a:blip r:embed="rId4">
            <a:alphaModFix/>
          </a:blip>
          <a:srcRect/>
          <a:stretch/>
        </p:blipFill>
        <p:spPr>
          <a:xfrm>
            <a:off x="7380410" y="4245736"/>
            <a:ext cx="1040616" cy="898217"/>
          </a:xfrm>
          <a:prstGeom prst="rect">
            <a:avLst/>
          </a:prstGeom>
          <a:noFill/>
          <a:ln>
            <a:noFill/>
          </a:ln>
        </p:spPr>
      </p:pic>
      <p:grpSp>
        <p:nvGrpSpPr>
          <p:cNvPr id="212" name="Google Shape;212;p11"/>
          <p:cNvGrpSpPr/>
          <p:nvPr/>
        </p:nvGrpSpPr>
        <p:grpSpPr>
          <a:xfrm rot="1415781">
            <a:off x="11045341" y="5664942"/>
            <a:ext cx="979340" cy="1040548"/>
            <a:chOff x="10883591" y="5571442"/>
            <a:chExt cx="979340" cy="1040548"/>
          </a:xfrm>
        </p:grpSpPr>
        <p:pic>
          <p:nvPicPr>
            <p:cNvPr id="213" name="Google Shape;213;p11"/>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14" name="Google Shape;214;p11"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15" name="Google Shape;215;p11"/>
          <p:cNvSpPr txBox="1"/>
          <p:nvPr/>
        </p:nvSpPr>
        <p:spPr>
          <a:xfrm>
            <a:off x="6641464" y="5313893"/>
            <a:ext cx="4322400" cy="830956"/>
          </a:xfrm>
          <a:prstGeom prst="rect">
            <a:avLst/>
          </a:prstGeom>
          <a:noFill/>
          <a:ln>
            <a:noFill/>
          </a:ln>
        </p:spPr>
        <p:txBody>
          <a:bodyPr spcFirstLastPara="1" wrap="square" lIns="91425" tIns="45700" rIns="91425" bIns="45700" anchor="t" anchorCtr="0">
            <a:spAutoFit/>
          </a:bodyPr>
          <a:lstStyle/>
          <a:p>
            <a:pPr lvl="0" algn="r" rtl="1"/>
            <a:r>
              <a:rPr lang="ar-LB" sz="2400" dirty="0"/>
              <a:t>ما هي القواعد والممارسات الثقافية المحلية المتعلقة برعاية الأطفال</a:t>
            </a:r>
            <a:endParaRPr dirty="0"/>
          </a:p>
        </p:txBody>
      </p:sp>
      <p:pic>
        <p:nvPicPr>
          <p:cNvPr id="216" name="Google Shape;216;p11"/>
          <p:cNvPicPr preferRelativeResize="0"/>
          <p:nvPr/>
        </p:nvPicPr>
        <p:blipFill rotWithShape="1">
          <a:blip r:embed="rId7">
            <a:alphaModFix/>
          </a:blip>
          <a:srcRect/>
          <a:stretch/>
        </p:blipFill>
        <p:spPr>
          <a:xfrm>
            <a:off x="8802664" y="4074550"/>
            <a:ext cx="895822" cy="92519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6"/>
          <p:cNvSpPr txBox="1">
            <a:spLocks noGrp="1"/>
          </p:cNvSpPr>
          <p:nvPr>
            <p:ph type="body" idx="1"/>
          </p:nvPr>
        </p:nvSpPr>
        <p:spPr>
          <a:xfrm>
            <a:off x="327383" y="532977"/>
            <a:ext cx="6076521" cy="3688842"/>
          </a:xfrm>
          <a:prstGeom prst="rect">
            <a:avLst/>
          </a:prstGeom>
          <a:noFill/>
          <a:ln>
            <a:noFill/>
          </a:ln>
        </p:spPr>
        <p:txBody>
          <a:bodyPr spcFirstLastPara="1" wrap="square" lIns="91425" tIns="45700" rIns="91425" bIns="45700" anchor="t" anchorCtr="0">
            <a:normAutofit/>
          </a:bodyPr>
          <a:lstStyle/>
          <a:p>
            <a:pPr marL="50800" lvl="0" indent="0" algn="ctr" rtl="1">
              <a:lnSpc>
                <a:spcPct val="90000"/>
              </a:lnSpc>
              <a:spcBef>
                <a:spcPts val="1000"/>
              </a:spcBef>
              <a:spcAft>
                <a:spcPts val="0"/>
              </a:spcAft>
              <a:buSzPct val="137254"/>
              <a:buNone/>
            </a:pPr>
            <a:r>
              <a:rPr lang="ar-LB" sz="3200" dirty="0">
                <a:solidFill>
                  <a:schemeClr val="dk2"/>
                </a:solidFill>
              </a:rPr>
              <a:t>المعيار 19:</a:t>
            </a:r>
          </a:p>
          <a:p>
            <a:pPr marL="50800" indent="0" algn="ctr" rtl="1">
              <a:buSzPct val="137254"/>
              <a:buNone/>
            </a:pPr>
            <a:r>
              <a:rPr lang="ar-LB" sz="2400" dirty="0">
                <a:solidFill>
                  <a:schemeClr val="dk2"/>
                </a:solidFill>
              </a:rPr>
              <a:t>"</a:t>
            </a:r>
            <a:r>
              <a:rPr lang="ar-SA" dirty="0"/>
              <a:t>يحصل جميع الأطفال الذين يفتقرون إلى الرعاية الحامية والمناسبة على رعايةٍ بديلة بحسب حقوقهم، واحتياجاتهم المحدّدة، ورغباتهم، ومصالحهم الفضلى، مع إيلاء الأولوية للرعاية العائلية وترتيبات الرعاية المستقرّة.</a:t>
            </a:r>
            <a:endParaRPr lang="en-US" dirty="0"/>
          </a:p>
          <a:p>
            <a:pPr marL="50800" lvl="0" indent="0" algn="ctr" rtl="1">
              <a:lnSpc>
                <a:spcPct val="90000"/>
              </a:lnSpc>
              <a:spcBef>
                <a:spcPts val="1000"/>
              </a:spcBef>
              <a:spcAft>
                <a:spcPts val="0"/>
              </a:spcAft>
              <a:buSzPct val="137254"/>
              <a:buNone/>
            </a:pPr>
            <a:endParaRPr sz="2400" dirty="0">
              <a:solidFill>
                <a:schemeClr val="dk2"/>
              </a:solidFill>
            </a:endParaRPr>
          </a:p>
        </p:txBody>
      </p:sp>
      <p:sp>
        <p:nvSpPr>
          <p:cNvPr id="223" name="Google Shape;223;p6"/>
          <p:cNvSpPr txBox="1">
            <a:spLocks noGrp="1"/>
          </p:cNvSpPr>
          <p:nvPr>
            <p:ph type="body" idx="2"/>
          </p:nvPr>
        </p:nvSpPr>
        <p:spPr>
          <a:xfrm>
            <a:off x="6594010" y="2032284"/>
            <a:ext cx="5181600" cy="3144807"/>
          </a:xfrm>
          <a:prstGeom prst="rect">
            <a:avLst/>
          </a:prstGeom>
          <a:noFill/>
          <a:ln>
            <a:noFill/>
          </a:ln>
        </p:spPr>
        <p:txBody>
          <a:bodyPr spcFirstLastPara="1" wrap="square" lIns="91425" tIns="45700" rIns="91425" bIns="45700" anchor="t" anchorCtr="0">
            <a:normAutofit fontScale="85000" lnSpcReduction="10000"/>
          </a:bodyPr>
          <a:lstStyle/>
          <a:p>
            <a:pPr lvl="0" algn="r" rtl="1">
              <a:buSzPct val="117647"/>
            </a:pPr>
            <a:r>
              <a:rPr lang="ar-LB" dirty="0"/>
              <a:t>الرعاية العائلية </a:t>
            </a:r>
            <a:r>
              <a:rPr lang="ar-LB" dirty="0">
                <a:latin typeface="Arial" panose="020B0604020202020204" pitchFamily="34" charset="0"/>
                <a:ea typeface="Arial"/>
                <a:cs typeface="Arial" panose="020B0604020202020204" pitchFamily="34" charset="0"/>
                <a:sym typeface="Arial"/>
              </a:rPr>
              <a:t>← الخيار الأول</a:t>
            </a:r>
          </a:p>
          <a:p>
            <a:pPr lvl="0" algn="r" rtl="1">
              <a:buSzPct val="117647"/>
            </a:pPr>
            <a:r>
              <a:rPr lang="ar-LB" dirty="0"/>
              <a:t>الرعاية  السكنية </a:t>
            </a:r>
            <a:r>
              <a:rPr lang="ar-LB" dirty="0">
                <a:latin typeface="Arial" panose="020B0604020202020204" pitchFamily="34" charset="0"/>
                <a:ea typeface="Arial"/>
                <a:cs typeface="Arial" panose="020B0604020202020204" pitchFamily="34" charset="0"/>
                <a:sym typeface="Arial"/>
              </a:rPr>
              <a:t>← الملاذ الأخير</a:t>
            </a:r>
            <a:r>
              <a:rPr lang="ar-LB" dirty="0"/>
              <a:t> </a:t>
            </a:r>
          </a:p>
          <a:p>
            <a:pPr lvl="0" algn="r" rtl="1">
              <a:buSzPct val="117647"/>
            </a:pPr>
            <a:endParaRPr lang="ar-LB" dirty="0"/>
          </a:p>
          <a:p>
            <a:pPr lvl="0" algn="r" rtl="1">
              <a:buSzPct val="117647"/>
            </a:pPr>
            <a:r>
              <a:rPr lang="ar-LB" dirty="0"/>
              <a:t>عوامل تحديد القرار</a:t>
            </a:r>
          </a:p>
          <a:p>
            <a:pPr lvl="0" algn="r" rtl="1">
              <a:buSzPct val="117647"/>
            </a:pPr>
            <a:r>
              <a:rPr lang="ar-LB" dirty="0"/>
              <a:t>زيارات المتابعة</a:t>
            </a:r>
          </a:p>
          <a:p>
            <a:pPr lvl="0" algn="r" rtl="1">
              <a:buSzPct val="117647"/>
            </a:pPr>
            <a:r>
              <a:rPr lang="ar-LB" dirty="0"/>
              <a:t>دعم مقدمي الرعاية</a:t>
            </a:r>
          </a:p>
          <a:p>
            <a:pPr lvl="0" algn="r" rtl="1">
              <a:buSzPct val="117647"/>
            </a:pPr>
            <a:r>
              <a:rPr lang="ar-LB" dirty="0"/>
              <a:t>(إعادة) الإدماج أو خيار الرعاية البديلة الدائمة</a:t>
            </a:r>
          </a:p>
        </p:txBody>
      </p:sp>
      <p:grpSp>
        <p:nvGrpSpPr>
          <p:cNvPr id="224" name="Google Shape;224;p6"/>
          <p:cNvGrpSpPr/>
          <p:nvPr/>
        </p:nvGrpSpPr>
        <p:grpSpPr>
          <a:xfrm rot="1415781">
            <a:off x="11045341" y="5536606"/>
            <a:ext cx="979340" cy="1040548"/>
            <a:chOff x="10883591" y="5571442"/>
            <a:chExt cx="979340" cy="1040548"/>
          </a:xfrm>
        </p:grpSpPr>
        <p:pic>
          <p:nvPicPr>
            <p:cNvPr id="225" name="Google Shape;225;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6" name="Google Shape;226;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28" name="Google Shape;228;p6"/>
          <p:cNvSpPr txBox="1"/>
          <p:nvPr/>
        </p:nvSpPr>
        <p:spPr>
          <a:xfrm>
            <a:off x="6641464" y="5658351"/>
            <a:ext cx="4322432" cy="461624"/>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None/>
            </a:pPr>
            <a:r>
              <a:rPr lang="ar-LB" sz="2400" b="0" i="0" u="none" strike="noStrike" cap="none" dirty="0">
                <a:solidFill>
                  <a:srgbClr val="000000"/>
                </a:solidFill>
                <a:latin typeface="Arial"/>
                <a:ea typeface="Arial"/>
                <a:cs typeface="Arial"/>
                <a:sym typeface="Arial"/>
              </a:rPr>
              <a:t>ما هي الأنواع المختلفة للرعاية البديلة؟</a:t>
            </a:r>
          </a:p>
        </p:txBody>
      </p:sp>
      <p:pic>
        <p:nvPicPr>
          <p:cNvPr id="229" name="Google Shape;229;p6"/>
          <p:cNvPicPr preferRelativeResize="0"/>
          <p:nvPr/>
        </p:nvPicPr>
        <p:blipFill rotWithShape="1">
          <a:blip r:embed="rId5">
            <a:alphaModFix/>
          </a:blip>
          <a:srcRect/>
          <a:stretch/>
        </p:blipFill>
        <p:spPr>
          <a:xfrm>
            <a:off x="5550537" y="5829538"/>
            <a:ext cx="853367" cy="900126"/>
          </a:xfrm>
          <a:prstGeom prst="rect">
            <a:avLst/>
          </a:prstGeom>
          <a:noFill/>
          <a:ln>
            <a:noFill/>
          </a:ln>
        </p:spPr>
      </p:pic>
      <p:pic>
        <p:nvPicPr>
          <p:cNvPr id="11" name="Picture 10">
            <a:extLst>
              <a:ext uri="{FF2B5EF4-FFF2-40B4-BE49-F238E27FC236}">
                <a16:creationId xmlns:a16="http://schemas.microsoft.com/office/drawing/2014/main" id="{513AA2A6-3157-4C6A-8BB0-FC6BC3D662AC}"/>
              </a:ext>
            </a:extLst>
          </p:cNvPr>
          <p:cNvPicPr>
            <a:picLocks noChangeAspect="1"/>
          </p:cNvPicPr>
          <p:nvPr/>
        </p:nvPicPr>
        <p:blipFill>
          <a:blip r:embed="rId6"/>
          <a:srcRect/>
          <a:stretch/>
        </p:blipFill>
        <p:spPr>
          <a:xfrm>
            <a:off x="2421073" y="3815412"/>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3">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57"/>
          <p:cNvSpPr txBox="1">
            <a:spLocks noGrp="1"/>
          </p:cNvSpPr>
          <p:nvPr>
            <p:ph type="title"/>
          </p:nvPr>
        </p:nvSpPr>
        <p:spPr>
          <a:xfrm>
            <a:off x="838200" y="365125"/>
            <a:ext cx="7867650"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solidFill>
                  <a:srgbClr val="44546A"/>
                </a:solidFill>
                <a:latin typeface="Arial"/>
                <a:ea typeface="Arial"/>
                <a:cs typeface="Arial"/>
                <a:sym typeface="Arial"/>
              </a:rPr>
              <a:t>لماذا تُعتبر الرعاية السكنية مؤذية للأطفال</a:t>
            </a:r>
            <a:endParaRPr dirty="0"/>
          </a:p>
        </p:txBody>
      </p:sp>
      <p:sp>
        <p:nvSpPr>
          <p:cNvPr id="237" name="Google Shape;237;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solidFill>
                  <a:srgbClr val="44546A"/>
                </a:solidFill>
                <a:latin typeface="Helvetica Neue"/>
                <a:ea typeface="Helvetica Neue"/>
                <a:cs typeface="Helvetica Neue"/>
                <a:sym typeface="Helvetica Neue"/>
              </a:rPr>
              <a:t>نمو الطفل الجسدي والعقلي والعاطفي</a:t>
            </a:r>
          </a:p>
          <a:p>
            <a:pPr marL="457200" lvl="0" indent="-406400" algn="r" rtl="1">
              <a:lnSpc>
                <a:spcPct val="90000"/>
              </a:lnSpc>
              <a:spcBef>
                <a:spcPts val="1000"/>
              </a:spcBef>
              <a:spcAft>
                <a:spcPts val="0"/>
              </a:spcAft>
              <a:buSzPts val="2800"/>
              <a:buChar char="•"/>
            </a:pPr>
            <a:r>
              <a:rPr lang="ar-LB" dirty="0">
                <a:solidFill>
                  <a:srgbClr val="44546A"/>
                </a:solidFill>
                <a:latin typeface="Helvetica Neue"/>
                <a:ea typeface="Helvetica Neue"/>
                <a:cs typeface="Helvetica Neue"/>
                <a:sym typeface="Helvetica Neue"/>
              </a:rPr>
              <a:t>مشروع التدخل المبكر في بوخارست </a:t>
            </a:r>
            <a:r>
              <a:rPr lang="en-US" dirty="0">
                <a:solidFill>
                  <a:srgbClr val="44546A"/>
                </a:solidFill>
                <a:latin typeface="Helvetica Neue"/>
                <a:ea typeface="Helvetica Neue"/>
                <a:cs typeface="Helvetica Neue"/>
                <a:sym typeface="Helvetica Neue"/>
              </a:rPr>
              <a:t>(BEIP)</a:t>
            </a:r>
            <a:endParaRPr dirty="0">
              <a:solidFill>
                <a:srgbClr val="44546A"/>
              </a:solidFill>
              <a:latin typeface="Helvetica Neue"/>
              <a:ea typeface="Helvetica Neue"/>
              <a:cs typeface="Helvetica Neue"/>
              <a:sym typeface="Helvetica Neue"/>
            </a:endParaRPr>
          </a:p>
        </p:txBody>
      </p:sp>
      <p:pic>
        <p:nvPicPr>
          <p:cNvPr id="238" name="Google Shape;238;p57"/>
          <p:cNvPicPr preferRelativeResize="0">
            <a:picLocks noGrp="1"/>
          </p:cNvPicPr>
          <p:nvPr>
            <p:ph type="body" idx="2"/>
          </p:nvPr>
        </p:nvPicPr>
        <p:blipFill rotWithShape="1">
          <a:blip r:embed="rId3">
            <a:alphaModFix/>
          </a:blip>
          <a:srcRect/>
          <a:stretch/>
        </p:blipFill>
        <p:spPr>
          <a:xfrm>
            <a:off x="6504432" y="2330990"/>
            <a:ext cx="4517136" cy="3340608"/>
          </a:xfrm>
          <a:prstGeom prst="rect">
            <a:avLst/>
          </a:prstGeom>
          <a:noFill/>
          <a:ln>
            <a:noFill/>
          </a:ln>
        </p:spPr>
      </p:pic>
      <p:pic>
        <p:nvPicPr>
          <p:cNvPr id="239" name="Google Shape;239;p57"/>
          <p:cNvPicPr preferRelativeResize="0"/>
          <p:nvPr/>
        </p:nvPicPr>
        <p:blipFill rotWithShape="1">
          <a:blip r:embed="rId4">
            <a:alphaModFix/>
          </a:blip>
          <a:srcRect/>
          <a:stretch/>
        </p:blipFill>
        <p:spPr>
          <a:xfrm>
            <a:off x="2754681" y="3849981"/>
            <a:ext cx="2338290" cy="1821617"/>
          </a:xfrm>
          <a:prstGeom prst="rect">
            <a:avLst/>
          </a:prstGeom>
          <a:noFill/>
          <a:ln>
            <a:noFill/>
          </a:ln>
        </p:spPr>
      </p:pic>
      <p:grpSp>
        <p:nvGrpSpPr>
          <p:cNvPr id="240" name="Google Shape;240;p57"/>
          <p:cNvGrpSpPr/>
          <p:nvPr/>
        </p:nvGrpSpPr>
        <p:grpSpPr>
          <a:xfrm rot="-2522446">
            <a:off x="598557" y="5656689"/>
            <a:ext cx="979340" cy="1040548"/>
            <a:chOff x="10883591" y="5571442"/>
            <a:chExt cx="979340" cy="1040548"/>
          </a:xfrm>
        </p:grpSpPr>
        <p:pic>
          <p:nvPicPr>
            <p:cNvPr id="241" name="Google Shape;241;p57"/>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42" name="Google Shape;242;p57"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43" name="Google Shape;243;p57"/>
          <p:cNvSpPr txBox="1"/>
          <p:nvPr/>
        </p:nvSpPr>
        <p:spPr>
          <a:xfrm>
            <a:off x="1609524" y="5959214"/>
            <a:ext cx="5181599" cy="461624"/>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None/>
            </a:pPr>
            <a:r>
              <a:rPr lang="ar-LB" sz="2400" b="0" i="0" u="none" strike="noStrike" cap="none" dirty="0">
                <a:solidFill>
                  <a:srgbClr val="000000"/>
                </a:solidFill>
                <a:latin typeface="Arial"/>
                <a:ea typeface="Arial"/>
                <a:cs typeface="Arial"/>
                <a:sym typeface="Arial"/>
              </a:rPr>
              <a:t>كيف نحرص على أن تبقى الرعاية السكنية مؤقتة؟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80181"/>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19</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19</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19</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2829</Words>
  <Application>Microsoft Macintosh PowerPoint</Application>
  <PresentationFormat>Panorámica</PresentationFormat>
  <Paragraphs>195</Paragraphs>
  <Slides>8</Slides>
  <Notes>8</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8</vt:i4>
      </vt:variant>
    </vt:vector>
  </HeadingPairs>
  <TitlesOfParts>
    <vt:vector size="11" baseType="lpstr">
      <vt:lpstr>Calibri</vt:lpstr>
      <vt:lpstr>Helvetica Neue</vt:lpstr>
      <vt:lpstr>Office Theme</vt:lpstr>
      <vt:lpstr>المعايير الدنيا لحماية الطفل في العمل الإنساني  CPMS</vt:lpstr>
      <vt:lpstr>الهدف من المعايير </vt:lpstr>
      <vt:lpstr>Presentación de PowerPoint</vt:lpstr>
      <vt:lpstr>مقدمة عن المعيار 19</vt:lpstr>
      <vt:lpstr>Presentación de PowerPoint</vt:lpstr>
      <vt:lpstr>لماذا تُعتبر الرعاية السكنية مؤذية للأطفال</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8</cp:revision>
  <dcterms:created xsi:type="dcterms:W3CDTF">2017-12-20T18:51:03Z</dcterms:created>
  <dcterms:modified xsi:type="dcterms:W3CDTF">2023-01-17T15:32:11Z</dcterms:modified>
</cp:coreProperties>
</file>