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88" r:id="rId2"/>
    <p:sldId id="293" r:id="rId3"/>
    <p:sldId id="290" r:id="rId4"/>
    <p:sldId id="302" r:id="rId5"/>
    <p:sldId id="261" r:id="rId6"/>
    <p:sldId id="284" r:id="rId7"/>
    <p:sldId id="291" r:id="rId8"/>
    <p:sldId id="296"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Helvetica Neue" panose="020B0604020202020204" charset="0"/>
      <p:regular r:id="rId15"/>
      <p:bold r:id="rId16"/>
      <p:italic r:id="rId17"/>
      <p:boldItalic r:id="rId18"/>
    </p:embeddedFont>
    <p:embeddedFont>
      <p:font typeface="Ink Free" panose="03080402000500000000" pitchFamily="66" charset="0"/>
      <p:regular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2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60939" autoAdjust="0"/>
  </p:normalViewPr>
  <p:slideViewPr>
    <p:cSldViewPr snapToGrid="0">
      <p:cViewPr varScale="1">
        <p:scale>
          <a:sx n="48" d="100"/>
          <a:sy n="48" d="100"/>
        </p:scale>
        <p:origin x="1364" y="40"/>
      </p:cViewPr>
      <p:guideLst>
        <p:guide orient="horz" pos="2160"/>
        <p:guide pos="3840"/>
      </p:guideLst>
    </p:cSldViewPr>
  </p:slideViewPr>
  <p:notesTextViewPr>
    <p:cViewPr>
      <p:scale>
        <a:sx n="1" d="1"/>
        <a:sy n="1" d="1"/>
      </p:scale>
      <p:origin x="0" y="-1464"/>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6.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corehumanitarianstandard.org/"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Facilitateurs</a:t>
            </a:r>
            <a:r>
              <a:rPr lang="fr-FR" b="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t>Cette présentation est destinée à tous les </a:t>
            </a:r>
            <a:r>
              <a:rPr lang="fr-FR" b="0" u="sng" dirty="0"/>
              <a:t>utilisateurs potentiels </a:t>
            </a:r>
            <a:r>
              <a:rPr lang="fr-FR" b="0" dirty="0"/>
              <a:t>des SMPE. Il s’adresse principalement au personnel de la protection de l’enfance. Pensez donc à élargir certaines questions ou à fournir davantage de détails si des collègues d’autres secteurs se joignent à vous.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0" i="1" dirty="0"/>
              <a:t>On suppose que le groupe compte environ 20 personnes et que tout le monde dans la salle se connaît (peut-être des collègues de votre agence ou du groupe de coordination). Sinon, ajoutez 5 minutes pour des introductions rapides.</a:t>
            </a:r>
          </a:p>
          <a:p>
            <a:pPr marL="0" lvl="0" indent="0" algn="l" rtl="0">
              <a:spcBef>
                <a:spcPts val="0"/>
              </a:spcBef>
              <a:spcAft>
                <a:spcPts val="0"/>
              </a:spcAft>
              <a:buNone/>
            </a:pPr>
            <a:endParaRPr lang="es-ES" i="1" dirty="0"/>
          </a:p>
          <a:p>
            <a:r>
              <a:rPr lang="fr-FR" b="0" i="1" dirty="0"/>
              <a:t>PREPAREZ: un tableau de papier avec les </a:t>
            </a:r>
            <a:r>
              <a:rPr lang="fr-FR" b="1" i="1" dirty="0"/>
              <a:t>objectifs</a:t>
            </a:r>
            <a:r>
              <a:rPr lang="fr-FR" b="0" i="1" dirty="0"/>
              <a:t> de la session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 la fin de la session, les participants seront capables de : </a:t>
            </a:r>
            <a:endParaRPr lang="fr-FR" b="0" i="1" dirty="0"/>
          </a:p>
          <a:p>
            <a:pPr marL="171450" indent="-171450">
              <a:buFont typeface="Arial"/>
              <a:buChar char="•"/>
            </a:pPr>
            <a:r>
              <a:rPr lang="fr-FR" b="0" dirty="0">
                <a:solidFill>
                  <a:srgbClr val="FF0000"/>
                </a:solidFill>
              </a:rPr>
              <a:t>Décrire la structure des SMPE et spécialement du Pilier 3</a:t>
            </a:r>
          </a:p>
          <a:p>
            <a:pPr marL="171450" indent="-171450">
              <a:buFont typeface="Arial"/>
              <a:buChar char="•"/>
            </a:pPr>
            <a:r>
              <a:rPr lang="fr-FR" b="0" dirty="0">
                <a:solidFill>
                  <a:srgbClr val="FF0000"/>
                </a:solidFill>
              </a:rPr>
              <a:t>Montrer comment et pourquoi on utilise le manuel</a:t>
            </a:r>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dirty="0"/>
              <a:t>REMARQUE : si vous avez déjà effectué une session sur les piliers 1 et 2, ignorez les diapositives 2 et 9</a:t>
            </a:r>
            <a:endParaRPr lang="es-ES" dirty="0"/>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b="1" dirty="0"/>
              <a:t>ASTUCE : Les diapositives sont animées </a:t>
            </a:r>
            <a:r>
              <a:rPr lang="fr-FR" dirty="0"/>
              <a:t>-&gt; à chaque clic vous faites apparaître quelques mots, un titre ou une image sur la diapositive. Lisez les notes correspondantes dans les notes de l'animateur, avant de montrer le contenu suivant, afin que les participants aient le temps de traiter ce qui est dit et de lire chaque point. </a:t>
            </a:r>
            <a:endParaRPr lang="es-ES" dirty="0"/>
          </a:p>
          <a:p>
            <a:pPr marL="0" lvl="0" indent="0" algn="l" rtl="0">
              <a:spcBef>
                <a:spcPts val="0"/>
              </a:spcBef>
              <a:spcAft>
                <a:spcPts val="0"/>
              </a:spcAft>
              <a:buNone/>
            </a:pPr>
            <a:endParaRPr lang="en-US" i="1" dirty="0"/>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dirty="0"/>
              <a:t>Les donateurs, les gouvernements locaux, les collègues d'autres secteurs et nos bénéficiaires eux-mêmes veulent savoir ce que nous faisons et pourquoi. Les SMPE / « CPMS » sont notre référence. Ils sont le principal moyen d'opérationnaliser ou de concrétiser les droits de l'enfant dans la pratique de l'intervention humanitaire. </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Il s'agit d'un outil collaboratif et inter-agences, qui s'articule avec d'autres initiatives, telles que les normes humanitaires fondamentales et les normes d'inclusion humanitaire.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Chaque fois que cela est pertinent, les SMPE/ CPMS s'alignent sur les 7 stratégies d'INSPIRE pour mettre fin à la violence contre les enfants - les icônes de l'initiative sont d'ailleurs dispersées dans le texte. En outre, la norme humanitaire fondamentale sur la qualité et la responsabilité est mise en évidence dans l'introduction et résonne dans tout le manuel.</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La contextualisation est encouragée et peut créer une appropriation des normes à tous les niveaux. Elle permet à un large éventail d'acteurs de mieux comprendre la protection de l'enfance dans un contexte spécifique. Les groupes de coordination nationaux sont donc encouragés à adapter les SMPE. Veuillez en discuter avec vos collègues au niveau local, puis demandez conseil à l'équipe mondiale du CPMS. Regardez la vidéo de contextualisation sur la chaîne </a:t>
            </a:r>
            <a:r>
              <a:rPr lang="fr-FR" dirty="0" err="1"/>
              <a:t>youtube</a:t>
            </a:r>
            <a:r>
              <a:rPr lang="fr-FR" dirty="0"/>
              <a:t> de l'Alliance.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ENCADRÉ : Les SMPE visent à améliorer la qualité et la responsabilité de notre programmation et à accroître l'impact pour la protection et le bien-être des enfants dans l'action humanitaire (contextes de déplacement interne et de réfugiés), en établissant des principes, des preuves, une prévention et des objectifs communs à atteindre. Ils constituent une synthèse des bonnes pratiques et de l'apprentissage à ce jour</a:t>
            </a:r>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fr-FR" sz="1800" dirty="0">
                <a:effectLst/>
                <a:latin typeface="Times New Roman" panose="02020603050405020304" pitchFamily="18" charset="0"/>
                <a:ea typeface="Times New Roman" panose="02020603050405020304" pitchFamily="18" charset="0"/>
              </a:rPr>
              <a:t>Voici une présentation de la structure des SMPE : il y a 28 Standards répartis en quatre piliers, et les 10 principes de la protection de l’enfance dans l’action humanitaire y sont intégrés. </a:t>
            </a:r>
          </a:p>
          <a:p>
            <a:r>
              <a:rPr lang="fr-FR" sz="1800" dirty="0">
                <a:effectLst/>
                <a:latin typeface="Times New Roman" panose="02020603050405020304" pitchFamily="18" charset="0"/>
                <a:ea typeface="Times New Roman" panose="02020603050405020304" pitchFamily="18" charset="0"/>
              </a:rPr>
              <a:t>Vous trouverez cette présentation à la fin des SMPE. Elle permet de trouver rapidement le ou les sujets qui vous intéressent dans le guide. »</a:t>
            </a:r>
          </a:p>
          <a:p>
            <a:pPr marL="0" lvl="0" indent="0" algn="l" rtl="0">
              <a:spcBef>
                <a:spcPts val="0"/>
              </a:spcBef>
              <a:spcAft>
                <a:spcPts val="0"/>
              </a:spcAft>
              <a:buNone/>
            </a:pPr>
            <a:endParaRPr dirty="0"/>
          </a:p>
          <a:p>
            <a:pPr marL="0" lvl="0" indent="0" algn="l" rtl="0">
              <a:spcBef>
                <a:spcPts val="0"/>
              </a:spcBef>
              <a:spcAft>
                <a:spcPts val="0"/>
              </a:spcAft>
              <a:buNone/>
            </a:pPr>
            <a:r>
              <a:rPr lang="fr-FR" dirty="0"/>
              <a:t>Cette présentation se concentre sur le norme 1: Coordination</a:t>
            </a: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fr-FR" sz="1200" dirty="0">
              <a:effectLst/>
              <a:latin typeface="Calibri"/>
              <a:ea typeface="Calibri" panose="020F0502020204030204" pitchFamily="34" charset="0"/>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effectLst/>
                <a:latin typeface="Calibri" panose="020F0502020204030204" pitchFamily="34" charset="0"/>
                <a:ea typeface="Calibri" panose="020F0502020204030204" pitchFamily="34" charset="0"/>
                <a:cs typeface="Arial" panose="020B0604020202020204" pitchFamily="34" charset="0"/>
              </a:rPr>
              <a:t>Le premier pilier de Standards porte sur la qualité des interventions : ils sont communs à tous les domaines entourant les programmes de protection de l’enfance et sont applicables à tous les contextes et situations, pendant les phases de préparation et d’intervention. Ils sont TOUS essentiels pour atteindre le niveau de qualité que nous visons en tant que praticiens.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effectLst/>
                <a:latin typeface="Calibri" panose="020F0502020204030204" pitchFamily="34" charset="0"/>
                <a:ea typeface="Calibri" panose="020F0502020204030204" pitchFamily="34" charset="0"/>
                <a:cs typeface="Arial" panose="020B0604020202020204" pitchFamily="34" charset="0"/>
              </a:rPr>
              <a:t>Ces Standards doivent être utilisés avec tous les autres (7 - 28) &amp; les Principes SMPE</a:t>
            </a: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effectLst/>
                <a:latin typeface="Calibri" panose="020F0502020204030204" pitchFamily="34" charset="0"/>
                <a:ea typeface="Calibri" panose="020F0502020204030204" pitchFamily="34" charset="0"/>
                <a:cs typeface="Arial" panose="020B0604020202020204" pitchFamily="34" charset="0"/>
              </a:rPr>
              <a:t>Ce standard est complémentaire à la </a:t>
            </a:r>
            <a:r>
              <a:rPr lang="fr-FR" sz="1200" i="1" dirty="0">
                <a:solidFill>
                  <a:srgbClr val="0563C1"/>
                </a:solidFill>
                <a:effectLst/>
                <a:latin typeface="Calibri" panose="020F0502020204030204" pitchFamily="34" charset="0"/>
                <a:ea typeface="Calibri" panose="020F0502020204030204" pitchFamily="34" charset="0"/>
                <a:cs typeface="Arial" panose="020B0604020202020204" pitchFamily="34" charset="0"/>
                <a:hlinkClick r:id="rId3"/>
              </a:rPr>
              <a:t>Norme humanitaire fondamentale de qualité et de redevabilité</a:t>
            </a:r>
            <a:r>
              <a:rPr lang="fr-FR" sz="1200" i="1" dirty="0">
                <a:solidFill>
                  <a:srgbClr val="0563C1"/>
                </a:solidFill>
                <a:effectLst/>
                <a:latin typeface="Calibri" panose="020F0502020204030204" pitchFamily="34" charset="0"/>
                <a:ea typeface="Calibri" panose="020F0502020204030204" pitchFamily="34" charset="0"/>
                <a:cs typeface="Arial" panose="020B0604020202020204" pitchFamily="34" charset="0"/>
              </a:rPr>
              <a:t> (CHS en anglais)</a:t>
            </a:r>
            <a:r>
              <a:rPr lang="fr-FR" sz="1200" dirty="0">
                <a:effectLst/>
                <a:latin typeface="Calibri" panose="020F0502020204030204" pitchFamily="34" charset="0"/>
                <a:ea typeface="Calibri" panose="020F0502020204030204" pitchFamily="34" charset="0"/>
                <a:cs typeface="Arial" panose="020B0604020202020204" pitchFamily="34" charset="0"/>
              </a:rPr>
              <a:t>, et doit être utilisé avec celle-ci. Plus spécifiquement, avec l’engagement 6:  </a:t>
            </a:r>
            <a:r>
              <a:rPr lang="fr-FR" i="1" dirty="0">
                <a:effectLst/>
                <a:latin typeface="Arial" panose="020B0604020202020204" pitchFamily="34" charset="0"/>
              </a:rPr>
              <a:t>Les communautés et les personnes affectées par les crises reçoivent une assistance coordonnée et complémentaire.</a:t>
            </a:r>
            <a:br>
              <a:rPr lang="fr-FR" i="1" dirty="0"/>
            </a:br>
            <a:r>
              <a:rPr lang="fr-FR" i="1" dirty="0">
                <a:effectLst/>
                <a:latin typeface="Arial" panose="020B0604020202020204" pitchFamily="34" charset="0"/>
              </a:rPr>
              <a:t>Critère de qualité : la réponse humanitaire est coordonnée et complémentaire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1"/>
                </a:ext>
              </a:extLst>
            </a:endParaRPr>
          </a:p>
          <a:p>
            <a:pPr marL="171450" lvl="0" indent="-171450" algn="l" rtl="0">
              <a:spcBef>
                <a:spcPts val="0"/>
              </a:spcBef>
              <a:spcAft>
                <a:spcPts val="0"/>
              </a:spcAft>
              <a:buFont typeface="Arial" panose="020B0604020202020204" pitchFamily="34" charset="0"/>
              <a:buChar char="•"/>
            </a:pPr>
            <a:r>
              <a:rPr lang="fr-FR" dirty="0"/>
              <a:t>Appelle toutes les personnes impliquées dans la protection des enfants et des adolescents à se mettre d'accord sur un ensemble d'objectifs communs et une division du travail, et à coordonner leurs actions pour protéger tous les enfants affectés de manière opportune et efficace, afin d'assurer l'efficacité et l'efficience. </a:t>
            </a:r>
            <a:endParaRPr lang="en-US" dirty="0">
              <a:solidFill>
                <a:schemeClr val="bg2"/>
              </a:solidFill>
            </a:endParaRPr>
          </a:p>
          <a:p>
            <a:pPr marL="171450" lvl="0" indent="-171450" algn="l" rtl="0">
              <a:spcBef>
                <a:spcPts val="0"/>
              </a:spcBef>
              <a:spcAft>
                <a:spcPts val="0"/>
              </a:spcAft>
              <a:buFont typeface="Arial" panose="020B0604020202020204" pitchFamily="34" charset="0"/>
              <a:buChar char="•"/>
            </a:pPr>
            <a:endParaRPr lang="en-US" dirty="0">
              <a:latin typeface="Arial"/>
              <a:ea typeface="Arial"/>
              <a:cs typeface="Arial"/>
              <a:sym typeface="Arial"/>
            </a:endParaRPr>
          </a:p>
          <a:p>
            <a:pPr marL="171450" lvl="0" indent="-171450" algn="l" rtl="0">
              <a:spcBef>
                <a:spcPts val="0"/>
              </a:spcBef>
              <a:spcAft>
                <a:spcPts val="0"/>
              </a:spcAft>
              <a:buFont typeface="Arial" panose="020B0604020202020204" pitchFamily="34" charset="0"/>
              <a:buChar char="•"/>
            </a:pPr>
            <a:r>
              <a:rPr lang="en-US" b="1" dirty="0" err="1">
                <a:latin typeface="Arial"/>
                <a:ea typeface="Arial"/>
                <a:cs typeface="Arial"/>
                <a:sym typeface="Arial"/>
              </a:rPr>
              <a:t>Sujet</a:t>
            </a:r>
            <a:r>
              <a:rPr lang="en-US" b="1" dirty="0">
                <a:latin typeface="Arial"/>
                <a:ea typeface="Arial"/>
                <a:cs typeface="Arial"/>
                <a:sym typeface="Arial"/>
              </a:rPr>
              <a:t> de </a:t>
            </a:r>
            <a:r>
              <a:rPr lang="en-US" b="1" dirty="0" err="1">
                <a:latin typeface="Arial"/>
                <a:ea typeface="Arial"/>
                <a:cs typeface="Arial"/>
                <a:sym typeface="Arial"/>
              </a:rPr>
              <a:t>débat</a:t>
            </a:r>
            <a:r>
              <a:rPr lang="en-US" b="1" dirty="0">
                <a:latin typeface="Arial"/>
                <a:ea typeface="Arial"/>
                <a:cs typeface="Arial"/>
                <a:sym typeface="Arial"/>
              </a:rPr>
              <a:t>: </a:t>
            </a:r>
            <a:r>
              <a:rPr lang="en-US" b="0" dirty="0">
                <a:latin typeface="Arial"/>
                <a:ea typeface="Arial"/>
                <a:cs typeface="Arial"/>
                <a:sym typeface="Arial"/>
              </a:rPr>
              <a:t>qui </a:t>
            </a:r>
            <a:r>
              <a:rPr lang="en-US" b="0" dirty="0" err="1">
                <a:latin typeface="Arial"/>
                <a:ea typeface="Arial"/>
                <a:cs typeface="Arial"/>
                <a:sym typeface="Arial"/>
              </a:rPr>
              <a:t>est</a:t>
            </a:r>
            <a:r>
              <a:rPr lang="en-US" b="0" dirty="0">
                <a:latin typeface="Arial"/>
                <a:ea typeface="Arial"/>
                <a:cs typeface="Arial"/>
                <a:sym typeface="Arial"/>
              </a:rPr>
              <a:t> </a:t>
            </a:r>
            <a:r>
              <a:rPr lang="en-US" b="0" dirty="0" err="1">
                <a:latin typeface="Arial"/>
                <a:ea typeface="Arial"/>
                <a:cs typeface="Arial"/>
                <a:sym typeface="Arial"/>
              </a:rPr>
              <a:t>concerné</a:t>
            </a:r>
            <a:r>
              <a:rPr lang="en-US" b="0" dirty="0">
                <a:latin typeface="Arial"/>
                <a:ea typeface="Arial"/>
                <a:cs typeface="Arial"/>
                <a:sym typeface="Arial"/>
              </a:rPr>
              <a:t> par la coordination ?  </a:t>
            </a:r>
          </a:p>
          <a:p>
            <a:pPr algn="l"/>
            <a:r>
              <a:rPr lang="es-ES" sz="1800" b="0" i="0" u="none" strike="noStrike" baseline="0" dirty="0" err="1">
                <a:latin typeface="HelveticaNeue-Light-Identity-H"/>
              </a:rPr>
              <a:t>Gouvernement</a:t>
            </a:r>
            <a:r>
              <a:rPr lang="en-US" sz="1200" b="0" i="0" u="none" strike="noStrike" baseline="0" dirty="0">
                <a:latin typeface="+mn-lt"/>
              </a:rPr>
              <a:t> (</a:t>
            </a:r>
            <a:r>
              <a:rPr lang="en-US" sz="1200" b="0" i="0" u="none" strike="noStrike" baseline="0" dirty="0" err="1">
                <a:latin typeface="+mn-lt"/>
              </a:rPr>
              <a:t>sa</a:t>
            </a:r>
            <a:r>
              <a:rPr lang="en-US" sz="1200" b="0" i="0" u="none" strike="noStrike" baseline="0" dirty="0">
                <a:latin typeface="+mn-lt"/>
              </a:rPr>
              <a:t> </a:t>
            </a:r>
            <a:r>
              <a:rPr lang="es-ES" sz="1800" b="0" i="0" u="none" strike="noStrike" baseline="0" dirty="0" err="1">
                <a:latin typeface="HelveticaNeue-Light-Identity-H"/>
              </a:rPr>
              <a:t>direction</a:t>
            </a:r>
            <a:r>
              <a:rPr lang="en-US" sz="1200" b="0" i="0" u="none" strike="noStrike" baseline="0" dirty="0">
                <a:latin typeface="+mn-lt"/>
              </a:rPr>
              <a:t> </a:t>
            </a:r>
            <a:r>
              <a:rPr lang="es-ES" sz="1800" b="0" i="0" u="none" strike="noStrike" baseline="0" dirty="0" err="1">
                <a:latin typeface="HelveticaNeue-Light-Identity-H"/>
              </a:rPr>
              <a:t>assure</a:t>
            </a:r>
            <a:r>
              <a:rPr lang="es-ES" sz="1800" b="0" i="0" u="none" strike="noStrike" baseline="0" dirty="0">
                <a:latin typeface="HelveticaNeue-Light-Identity-H"/>
              </a:rPr>
              <a:t> </a:t>
            </a:r>
            <a:r>
              <a:rPr lang="es-ES" sz="1800" b="0" i="0" u="none" strike="noStrike" baseline="0" dirty="0" err="1">
                <a:latin typeface="HelveticaNeue-Light-Identity-H"/>
              </a:rPr>
              <a:t>l’efficacité</a:t>
            </a:r>
            <a:r>
              <a:rPr lang="es-ES" sz="1800" b="0" i="0" u="none" strike="noStrike" baseline="0" dirty="0">
                <a:latin typeface="HelveticaNeue-Light-Identity-H"/>
              </a:rPr>
              <a:t> et la </a:t>
            </a:r>
            <a:r>
              <a:rPr lang="es-ES" sz="1800" b="0" i="0" u="none" strike="noStrike" baseline="0" dirty="0" err="1">
                <a:latin typeface="HelveticaNeue-Light-Identity-H"/>
              </a:rPr>
              <a:t>pérennité</a:t>
            </a:r>
            <a:r>
              <a:rPr lang="es-ES" sz="1800" b="0" i="0" u="none" strike="noStrike" baseline="0" dirty="0">
                <a:latin typeface="HelveticaNeue-Light-Identity-H"/>
              </a:rPr>
              <a:t> de la </a:t>
            </a:r>
            <a:r>
              <a:rPr lang="es-ES" sz="1800" b="0" i="0" u="none" strike="noStrike" baseline="0" dirty="0" err="1">
                <a:latin typeface="HelveticaNeue-Light-Identity-H"/>
              </a:rPr>
              <a:t>coordination</a:t>
            </a:r>
            <a:r>
              <a:rPr lang="en-US" sz="1200" b="0" i="0" u="none" strike="noStrike" baseline="0" dirty="0">
                <a:latin typeface="+mn-lt"/>
              </a:rPr>
              <a:t>)</a:t>
            </a:r>
          </a:p>
          <a:p>
            <a:r>
              <a:rPr lang="fr-FR" dirty="0"/>
              <a:t>Acteurs nationaux et locaux</a:t>
            </a:r>
          </a:p>
          <a:p>
            <a:pPr algn="l"/>
            <a:r>
              <a:rPr lang="en-US" sz="1200" dirty="0" err="1">
                <a:latin typeface="+mn-lt"/>
              </a:rPr>
              <a:t>Agences</a:t>
            </a:r>
            <a:r>
              <a:rPr lang="en-US" sz="1200" dirty="0">
                <a:latin typeface="+mn-lt"/>
              </a:rPr>
              <a:t> de </a:t>
            </a:r>
            <a:r>
              <a:rPr lang="en-US" sz="1200" dirty="0" err="1">
                <a:latin typeface="+mn-lt"/>
              </a:rPr>
              <a:t>l’ONU</a:t>
            </a:r>
            <a:r>
              <a:rPr lang="en-US" sz="1200" dirty="0">
                <a:latin typeface="+mn-lt"/>
              </a:rPr>
              <a:t> </a:t>
            </a:r>
            <a:r>
              <a:rPr lang="en-US" sz="1200" b="0" i="0" u="none" strike="noStrike" baseline="0" dirty="0">
                <a:latin typeface="+mn-lt"/>
              </a:rPr>
              <a:t>(</a:t>
            </a:r>
            <a:r>
              <a:rPr lang="fr-FR" sz="1800" b="0" i="0" u="none" strike="noStrike" baseline="0" dirty="0">
                <a:latin typeface="HelveticaNeue-Light-Identity-H"/>
              </a:rPr>
              <a:t>agences spécifiques de l’ONU peuvent agir à titre de co-présidents, </a:t>
            </a:r>
            <a:r>
              <a:rPr lang="en-US" sz="1200" b="0" i="0" u="none" strike="noStrike" baseline="0" dirty="0">
                <a:latin typeface="+mn-lt"/>
              </a:rPr>
              <a:t>Ex: UNICEF pour la PE, </a:t>
            </a:r>
            <a:r>
              <a:rPr lang="en-US" sz="1200" b="0" i="0" u="none" strike="noStrike" baseline="0" dirty="0" err="1">
                <a:latin typeface="+mn-lt"/>
              </a:rPr>
              <a:t>l’Education</a:t>
            </a:r>
            <a:r>
              <a:rPr lang="en-US" sz="1200" b="0" i="0" u="none" strike="noStrike" baseline="0" dirty="0">
                <a:latin typeface="+mn-lt"/>
              </a:rPr>
              <a:t> et </a:t>
            </a:r>
            <a:r>
              <a:rPr lang="en-US" sz="1200" b="0" i="0" u="none" strike="noStrike" baseline="0" dirty="0" err="1">
                <a:latin typeface="+mn-lt"/>
              </a:rPr>
              <a:t>l’EAH</a:t>
            </a:r>
            <a:r>
              <a:rPr lang="en-US" sz="1200" b="0" i="0" u="none" strike="noStrike" baseline="0" dirty="0">
                <a:latin typeface="+mn-lt"/>
              </a:rPr>
              <a:t>; </a:t>
            </a:r>
            <a:r>
              <a:rPr lang="en-US" sz="1200" b="0" i="0" u="none" strike="noStrike" baseline="0" dirty="0">
                <a:solidFill>
                  <a:srgbClr val="0070C0"/>
                </a:solidFill>
                <a:highlight>
                  <a:srgbClr val="FFFF00"/>
                </a:highlight>
                <a:latin typeface="+mn-lt"/>
              </a:rPr>
              <a:t>UNHCR pour la coordination de la PE dans des </a:t>
            </a:r>
            <a:r>
              <a:rPr lang="en-US" sz="1200" b="0" i="0" u="none" strike="noStrike" baseline="0" dirty="0" err="1">
                <a:solidFill>
                  <a:srgbClr val="0070C0"/>
                </a:solidFill>
                <a:highlight>
                  <a:srgbClr val="FFFF00"/>
                </a:highlight>
                <a:latin typeface="+mn-lt"/>
              </a:rPr>
              <a:t>contextes</a:t>
            </a:r>
            <a:r>
              <a:rPr lang="en-US" sz="1200" b="0" i="0" u="none" strike="noStrike" baseline="0" dirty="0">
                <a:solidFill>
                  <a:srgbClr val="0070C0"/>
                </a:solidFill>
                <a:highlight>
                  <a:srgbClr val="FFFF00"/>
                </a:highlight>
                <a:latin typeface="+mn-lt"/>
              </a:rPr>
              <a:t> de </a:t>
            </a:r>
            <a:r>
              <a:rPr lang="en-US" sz="1200" b="0" i="0" u="none" strike="noStrike" baseline="0" dirty="0" err="1">
                <a:solidFill>
                  <a:srgbClr val="0070C0"/>
                </a:solidFill>
                <a:highlight>
                  <a:srgbClr val="FFFF00"/>
                </a:highlight>
                <a:latin typeface="+mn-lt"/>
              </a:rPr>
              <a:t>réfugiés</a:t>
            </a:r>
            <a:r>
              <a:rPr lang="en-US" sz="1200" b="0" i="0" u="none" strike="noStrike" baseline="0" dirty="0">
                <a:latin typeface="+mn-lt"/>
              </a:rPr>
              <a:t>) </a:t>
            </a:r>
          </a:p>
          <a:p>
            <a:r>
              <a:rPr lang="fr-FR" dirty="0"/>
              <a:t>ONGI</a:t>
            </a:r>
            <a:r>
              <a:rPr lang="en-US" sz="1200" dirty="0">
                <a:latin typeface="+mn-lt"/>
              </a:rPr>
              <a:t>, </a:t>
            </a:r>
          </a:p>
          <a:p>
            <a:r>
              <a:rPr lang="fr-FR" dirty="0"/>
              <a:t>autres parties prenantes impliquées dans la PE (toute organisation/acteur/partie prenante/mécanisme, formel ou informel ; privé, à but non lucratif et public peut être membre des groupes de coordination) </a:t>
            </a:r>
          </a:p>
          <a:p>
            <a:r>
              <a:rPr lang="fr-FR" dirty="0"/>
              <a:t>États voisins, dans le cas de mécanismes de coordination transfrontaliers (particulièrement pertinents pour les migrants). Dans les situations de réfugiés, la coordination transfrontalière est effectuée au niveau régional avec d'autres pays </a:t>
            </a:r>
            <a:r>
              <a:rPr lang="fr-FR" b="1" dirty="0"/>
              <a:t>accueillant</a:t>
            </a:r>
            <a:r>
              <a:rPr lang="fr-FR" dirty="0"/>
              <a:t> des réfugiés du ou des mêmes pays. Habituellement, la coordination n'a pas lieu avec le pays d'où les réfugiés ont fui parce qu'ils ont été confrontés à des violences, à des persécutions ou à des violations des droits de l'homme, qui peuvent les exposer à des risques supplémentaires. </a:t>
            </a:r>
          </a:p>
          <a:p>
            <a:r>
              <a:rPr lang="fr-FR" dirty="0"/>
              <a:t>Personnes et communautés affectées </a:t>
            </a:r>
            <a:endParaRPr lang="en-US" sz="1200" dirty="0">
              <a:latin typeface="+mn-lt"/>
            </a:endParaRPr>
          </a:p>
          <a:p>
            <a:endParaRPr lang="en-US" sz="1200" dirty="0">
              <a:latin typeface="+mn-lt"/>
            </a:endParaRPr>
          </a:p>
          <a:p>
            <a:pPr algn="l"/>
            <a:r>
              <a:rPr lang="fr-FR" sz="2800" dirty="0"/>
              <a:t>Le leadership du gouvernement est primordial, mais il y a des </a:t>
            </a:r>
            <a:r>
              <a:rPr lang="fr-FR" sz="1800" b="0" i="0" u="none" strike="noStrike" baseline="0" dirty="0">
                <a:latin typeface="HelveticaNeue-Light-Identity-H"/>
              </a:rPr>
              <a:t>situations où le gouvernement est incapable ou refuse d’assumer </a:t>
            </a:r>
            <a:r>
              <a:rPr lang="es-ES" sz="1800" b="0" i="0" u="none" strike="noStrike" baseline="0" dirty="0">
                <a:latin typeface="HelveticaNeue-Light-Identity-H"/>
              </a:rPr>
              <a:t>la </a:t>
            </a:r>
            <a:r>
              <a:rPr lang="es-ES" sz="1800" b="0" i="0" u="none" strike="noStrike" baseline="0" dirty="0" err="1">
                <a:latin typeface="HelveticaNeue-Light-Identity-H"/>
              </a:rPr>
              <a:t>coordination</a:t>
            </a:r>
            <a:r>
              <a:rPr lang="es-ES" sz="1800" b="0" i="0" u="none" strike="noStrike" baseline="0" dirty="0">
                <a:latin typeface="HelveticaNeue-Light-Identity-H"/>
              </a:rPr>
              <a:t> de la </a:t>
            </a:r>
            <a:r>
              <a:rPr lang="es-ES" sz="1800" b="0" i="0" u="none" strike="noStrike" baseline="0" dirty="0" err="1">
                <a:latin typeface="HelveticaNeue-Light-Identity-H"/>
              </a:rPr>
              <a:t>réponse</a:t>
            </a:r>
            <a:r>
              <a:rPr lang="es-ES" sz="1800" b="0" i="0" u="none" strike="noStrike" baseline="0" dirty="0">
                <a:latin typeface="HelveticaNeue-Light-Identity-H"/>
              </a:rPr>
              <a:t>. </a:t>
            </a:r>
          </a:p>
          <a:p>
            <a:pPr algn="l"/>
            <a:r>
              <a:rPr lang="fr-FR" dirty="0"/>
              <a:t>Dans ces cas, et en soutien au gouvernement, l'UNICEF et le HCR, conformément à leurs mandats spécifiques, assumeront le rôle de leadership et inviteront des organisations expérimentées à coordonner la protection de l'enfance. </a:t>
            </a:r>
          </a:p>
          <a:p>
            <a:pPr algn="l"/>
            <a:r>
              <a:rPr lang="fr-FR" dirty="0"/>
              <a:t>Les acteurs nationaux et locaux ont également un rôle essentiel à jouer dans la coordination, pour établir des liens, s'appuyer ou soutenir les mécanismes de coordination et de réponse existants, et renforcer l'appropriation et les capacités nationales et locales. </a:t>
            </a:r>
          </a:p>
          <a:p>
            <a:pPr algn="l"/>
            <a:endParaRPr lang="en-US"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fr-FR" dirty="0"/>
          </a:p>
          <a:p>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sz="1200" b="0" i="0" u="none" strike="noStrike" baseline="0" dirty="0">
                <a:latin typeface="+mn-lt"/>
              </a:rPr>
              <a:t>Le Standard 1 </a:t>
            </a:r>
            <a:r>
              <a:rPr lang="fr-FR" dirty="0"/>
              <a:t>énonce exactement ce qui suit </a:t>
            </a:r>
            <a:r>
              <a:rPr lang="en-US" sz="1200" b="0" i="0" u="none" strike="noStrike" baseline="0" dirty="0">
                <a:latin typeface="+mn-lt"/>
              </a:rPr>
              <a:t>: </a:t>
            </a:r>
            <a:r>
              <a:rPr lang="en-US" dirty="0"/>
              <a:t>“</a:t>
            </a:r>
            <a:r>
              <a:rPr lang="fr-FR" dirty="0"/>
              <a:t>Autorités, agences humanitaires, organisations de la société civile et populations touchées coordonnent leurs efforts pour protéger tous les enfants touchés, en temps donné et de façon efficace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fr-FR" sz="1800" b="0" i="0" u="none" strike="noStrike" baseline="0" dirty="0">
              <a:latin typeface="HelveticaNeue-Light-Identity-H"/>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fr-FR" sz="1800" b="0" i="0" u="none" strike="noStrike" baseline="0" dirty="0">
                <a:latin typeface="HelveticaNeue-Light-Identity-H"/>
              </a:rPr>
              <a:t>Une coordination efficace remplit de nombreuses missions dans l’action humanitaire. Celles-ci sont résumées dans le schéma à droite</a:t>
            </a:r>
            <a:endParaRPr b="1" dirty="0"/>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lgn="l" rtl="0">
              <a:spcBef>
                <a:spcPts val="0"/>
              </a:spcBef>
              <a:spcAft>
                <a:spcPts val="0"/>
              </a:spcAft>
              <a:buFont typeface="Arial" panose="020B0604020202020204" pitchFamily="34" charset="0"/>
              <a:buChar char="•"/>
            </a:pPr>
            <a:r>
              <a:rPr lang="fr-FR" dirty="0"/>
              <a:t>Il existe différentes structures de coordination dans différents contextes (</a:t>
            </a:r>
            <a:r>
              <a:rPr lang="fr-FR" b="1" dirty="0"/>
              <a:t>réfugiés</a:t>
            </a:r>
            <a:r>
              <a:rPr lang="fr-FR" dirty="0"/>
              <a:t> et déplacés internes ou situations mixtes)</a:t>
            </a:r>
          </a:p>
          <a:p>
            <a:pPr marL="0" lvl="0" indent="0" algn="l" rtl="0">
              <a:spcBef>
                <a:spcPts val="0"/>
              </a:spcBef>
              <a:spcAft>
                <a:spcPts val="0"/>
              </a:spcAft>
              <a:buFont typeface="Arial" panose="020B0604020202020204" pitchFamily="34" charset="0"/>
              <a:buNone/>
            </a:pPr>
            <a:r>
              <a:rPr lang="fr-FR" dirty="0"/>
              <a:t> [</a:t>
            </a:r>
            <a:r>
              <a:rPr lang="en-US" i="1" dirty="0">
                <a:latin typeface="Arial"/>
                <a:ea typeface="Arial"/>
                <a:cs typeface="Arial"/>
                <a:sym typeface="Wingdings" panose="05000000000000000000" pitchFamily="2" charset="2"/>
              </a:rPr>
              <a:t></a:t>
            </a:r>
            <a:r>
              <a:rPr lang="fr-FR" dirty="0"/>
              <a:t> l'icône de déplacement] </a:t>
            </a:r>
            <a:endParaRPr lang="en-US" i="1" dirty="0"/>
          </a:p>
          <a:p>
            <a:endParaRPr lang="en-GB" dirty="0"/>
          </a:p>
          <a:p>
            <a:pPr marL="2286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dirty="0"/>
              <a:t>La structure de coordination est définie sur la base des scénarios suivants : </a:t>
            </a:r>
          </a:p>
          <a:p>
            <a:pPr marL="571500" marR="0" lvl="0" indent="-342900" algn="l" defTabSz="914400" rtl="0" eaLnBrk="1" fontAlgn="auto" latinLnBrk="0" hangingPunct="1">
              <a:lnSpc>
                <a:spcPct val="100000"/>
              </a:lnSpc>
              <a:spcBef>
                <a:spcPts val="0"/>
              </a:spcBef>
              <a:spcAft>
                <a:spcPts val="0"/>
              </a:spcAft>
              <a:buClr>
                <a:srgbClr val="000000"/>
              </a:buClr>
              <a:buSzPts val="1400"/>
              <a:buFont typeface="Arial"/>
              <a:buAutoNum type="arabicParenR"/>
              <a:tabLst/>
              <a:defRPr/>
            </a:pPr>
            <a:endParaRPr lang="en-US" sz="1200" b="0" i="0" u="none" strike="noStrike" baseline="0" dirty="0">
              <a:solidFill>
                <a:srgbClr val="B366B3"/>
              </a:solidFill>
              <a:latin typeface="HelveticaNeue-BoldCond-Identity-H"/>
            </a:endParaRPr>
          </a:p>
          <a:p>
            <a:pPr marL="571500" marR="0" lvl="0" indent="-342900" algn="l" defTabSz="914400" rtl="0" eaLnBrk="1" fontAlgn="auto" latinLnBrk="0" hangingPunct="1">
              <a:lnSpc>
                <a:spcPct val="100000"/>
              </a:lnSpc>
              <a:spcBef>
                <a:spcPts val="0"/>
              </a:spcBef>
              <a:spcAft>
                <a:spcPts val="0"/>
              </a:spcAft>
              <a:buClr>
                <a:srgbClr val="000000"/>
              </a:buClr>
              <a:buSzPts val="1400"/>
              <a:buFont typeface="Arial"/>
              <a:buAutoNum type="arabicParenR"/>
              <a:tabLst/>
              <a:defRPr/>
            </a:pPr>
            <a:r>
              <a:rPr lang="fr-FR" sz="1800" b="0" i="0" u="none" strike="noStrike" baseline="0" dirty="0">
                <a:solidFill>
                  <a:srgbClr val="B366B3"/>
                </a:solidFill>
                <a:latin typeface="HelveticaNeue-BoldCond-Identity-H"/>
              </a:rPr>
              <a:t>Situations sous le leadership d’un Coordinateur Humanitaire et contextes d’alerte rapide (personnes déplacées à l’intérieur de leur pays </a:t>
            </a:r>
            <a:r>
              <a:rPr lang="es-ES" sz="1800" b="0" i="0" u="none" strike="noStrike" baseline="0" dirty="0">
                <a:solidFill>
                  <a:srgbClr val="B366B3"/>
                </a:solidFill>
                <a:latin typeface="HelveticaNeue-BoldCond-Identity-H"/>
              </a:rPr>
              <a:t>[PDIP]):  </a:t>
            </a:r>
            <a:r>
              <a:rPr lang="fr-FR" sz="1800" b="0" i="0" u="none" strike="noStrike" baseline="0" dirty="0">
                <a:latin typeface="HelveticaNeue-Light-Identity-H"/>
              </a:rPr>
              <a:t>la Protection de l’Enfance est un domaine de responsabilité relevant du </a:t>
            </a:r>
            <a:r>
              <a:rPr lang="es-ES" sz="1800" b="0" i="0" u="none" strike="noStrike" baseline="0" dirty="0" err="1">
                <a:latin typeface="HelveticaNeue-Light-Identity-H"/>
              </a:rPr>
              <a:t>Groupe</a:t>
            </a:r>
            <a:r>
              <a:rPr lang="es-ES" sz="1800" b="0" i="0" u="none" strike="noStrike" baseline="0" dirty="0">
                <a:latin typeface="HelveticaNeue-Light-Identity-H"/>
              </a:rPr>
              <a:t> de </a:t>
            </a:r>
            <a:r>
              <a:rPr lang="es-ES" sz="1800" b="0" i="0" u="none" strike="noStrike" baseline="0" dirty="0" err="1">
                <a:latin typeface="HelveticaNeue-Light-Identity-H"/>
              </a:rPr>
              <a:t>Protection</a:t>
            </a:r>
            <a:r>
              <a:rPr lang="es-ES" sz="1800" b="0" i="0" u="none" strike="noStrike" baseline="0" dirty="0">
                <a:latin typeface="HelveticaNeue-Light-Identity-H"/>
              </a:rPr>
              <a:t> </a:t>
            </a:r>
            <a:r>
              <a:rPr lang="es-ES" sz="1800" b="0" i="0" u="none" strike="noStrike" baseline="0" dirty="0" err="1">
                <a:latin typeface="HelveticaNeue-Light-Identity-H"/>
              </a:rPr>
              <a:t>Globale</a:t>
            </a:r>
            <a:r>
              <a:rPr lang="es-ES" sz="1800" b="0" i="0" u="none" strike="noStrike" baseline="0" dirty="0">
                <a:latin typeface="HelveticaNeue-Light-Identity-H"/>
              </a:rPr>
              <a:t>. En </a:t>
            </a:r>
            <a:r>
              <a:rPr lang="es-ES" sz="1800" b="0" i="0" u="none" strike="noStrike" baseline="0" dirty="0" err="1">
                <a:latin typeface="HelveticaNeue-Light-Identity-H"/>
              </a:rPr>
              <a:t>tant</a:t>
            </a:r>
            <a:r>
              <a:rPr lang="es-ES" sz="1800" b="0" i="0" u="none" strike="noStrike" baseline="0" dirty="0">
                <a:latin typeface="HelveticaNeue-Light-Identity-H"/>
              </a:rPr>
              <a:t> </a:t>
            </a:r>
            <a:r>
              <a:rPr lang="fr-FR" sz="1800" b="0" i="0" u="none" strike="noStrike" baseline="0" dirty="0">
                <a:latin typeface="HelveticaNeue-Light-Identity-H"/>
              </a:rPr>
              <a:t>qu’organisation chef de file pour la coordination de la protection de l’enfance à l’échelle mondiale, l’UNICEF est chargé, au niveau pays, de soutenir la coordination humanitaire existante, de créer et de doter en personnel un nouveau groupe de coordination ou de travailler avec une autre organisation </a:t>
            </a:r>
            <a:r>
              <a:rPr lang="es-ES" sz="1800" b="0" i="0" u="none" strike="noStrike" baseline="0" dirty="0" err="1">
                <a:latin typeface="HelveticaNeue-Light-Identity-H"/>
              </a:rPr>
              <a:t>pour</a:t>
            </a:r>
            <a:r>
              <a:rPr lang="es-ES" sz="1800" b="0" i="0" u="none" strike="noStrike" baseline="0" dirty="0">
                <a:latin typeface="HelveticaNeue-Light-Identity-H"/>
              </a:rPr>
              <a:t> ce faire.</a:t>
            </a:r>
          </a:p>
          <a:p>
            <a:pPr marL="571500" marR="0" lvl="0" indent="-342900" algn="l" defTabSz="914400" rtl="0" eaLnBrk="1" fontAlgn="auto" latinLnBrk="0" hangingPunct="1">
              <a:lnSpc>
                <a:spcPct val="100000"/>
              </a:lnSpc>
              <a:spcBef>
                <a:spcPts val="0"/>
              </a:spcBef>
              <a:spcAft>
                <a:spcPts val="0"/>
              </a:spcAft>
              <a:buClr>
                <a:srgbClr val="000000"/>
              </a:buClr>
              <a:buSzPts val="1400"/>
              <a:buFont typeface="Arial"/>
              <a:buAutoNum type="arabicParenR"/>
              <a:tabLst/>
              <a:defRPr/>
            </a:pPr>
            <a:r>
              <a:rPr lang="fr-FR" sz="1800" b="0" i="0" u="none" strike="noStrike" baseline="0" dirty="0">
                <a:solidFill>
                  <a:srgbClr val="B366B3"/>
                </a:solidFill>
                <a:latin typeface="HelveticaNeue-BoldCond-Identity-H"/>
              </a:rPr>
              <a:t>Situations des demandeurs d’asile, des réfugiés, des apatrides et des réfugiés rapatriés: </a:t>
            </a:r>
            <a:r>
              <a:rPr lang="fr-FR" sz="1800" b="0" i="0" u="none" strike="noStrike" baseline="0" dirty="0">
                <a:latin typeface="HelveticaNeue-Light-Identity-H"/>
              </a:rPr>
              <a:t>Le Haut-Commissariat des Nations Unies pour les Réfugiés (HCR) est chargé d’aider les gouvernements à trouver des solutions, à fournir une protection </a:t>
            </a:r>
            <a:r>
              <a:rPr lang="es-ES" sz="1800" b="0" i="0" u="none" strike="noStrike" baseline="0" dirty="0" err="1">
                <a:latin typeface="HelveticaNeue-Light-Identity-H"/>
              </a:rPr>
              <a:t>internationale</a:t>
            </a:r>
            <a:r>
              <a:rPr lang="es-ES" sz="1800" b="0" i="0" u="none" strike="noStrike" baseline="0" dirty="0">
                <a:latin typeface="HelveticaNeue-Light-Identity-H"/>
              </a:rPr>
              <a:t> </a:t>
            </a:r>
            <a:r>
              <a:rPr lang="es-ES" sz="1800" b="0" i="0" u="none" strike="noStrike" baseline="0" dirty="0" err="1">
                <a:latin typeface="HelveticaNeue-Light-Identity-H"/>
              </a:rPr>
              <a:t>aux</a:t>
            </a:r>
            <a:r>
              <a:rPr lang="es-ES" sz="1800" b="0" i="0" u="none" strike="noStrike" baseline="0" dirty="0">
                <a:latin typeface="HelveticaNeue-Light-Identity-H"/>
              </a:rPr>
              <a:t> </a:t>
            </a:r>
            <a:r>
              <a:rPr lang="es-ES" sz="1800" b="0" i="0" u="none" strike="noStrike" baseline="0" dirty="0" err="1">
                <a:latin typeface="HelveticaNeue-Light-Identity-H"/>
              </a:rPr>
              <a:t>réfugiés</a:t>
            </a:r>
            <a:r>
              <a:rPr lang="es-ES" sz="1800" b="0" i="0" u="none" strike="noStrike" baseline="0" dirty="0">
                <a:latin typeface="HelveticaNeue-Light-Identity-H"/>
              </a:rPr>
              <a:t> et à </a:t>
            </a:r>
            <a:r>
              <a:rPr lang="es-ES" sz="1800" b="0" i="0" u="none" strike="noStrike" baseline="0" dirty="0" err="1">
                <a:latin typeface="HelveticaNeue-Light-Identity-H"/>
              </a:rPr>
              <a:t>coordiner</a:t>
            </a:r>
            <a:r>
              <a:rPr lang="es-ES" sz="1800" b="0" i="0" u="none" strike="noStrike" baseline="0" dirty="0">
                <a:latin typeface="HelveticaNeue-Light-Identity-H"/>
              </a:rPr>
              <a:t> les </a:t>
            </a:r>
            <a:r>
              <a:rPr lang="es-ES" sz="1800" b="0" i="0" u="none" strike="noStrike" baseline="0" dirty="0" err="1">
                <a:latin typeface="HelveticaNeue-Light-Identity-H"/>
              </a:rPr>
              <a:t>opérations</a:t>
            </a:r>
            <a:r>
              <a:rPr lang="es-ES" sz="1800" b="0" i="0" u="none" strike="noStrike" baseline="0" dirty="0">
                <a:latin typeface="HelveticaNeue-Light-Identity-H"/>
              </a:rPr>
              <a:t> en </a:t>
            </a:r>
            <a:r>
              <a:rPr lang="es-ES" sz="1800" b="0" i="0" u="none" strike="noStrike" baseline="0" dirty="0" err="1">
                <a:latin typeface="HelveticaNeue-Light-Identity-H"/>
              </a:rPr>
              <a:t>lien</a:t>
            </a:r>
            <a:r>
              <a:rPr lang="es-ES" sz="1800" b="0" i="0" u="none" strike="noStrike" baseline="0" dirty="0">
                <a:latin typeface="HelveticaNeue-Light-Identity-H"/>
              </a:rPr>
              <a:t> </a:t>
            </a:r>
            <a:r>
              <a:rPr lang="es-ES" sz="1800" b="0" i="0" u="none" strike="noStrike" baseline="0" dirty="0" err="1">
                <a:latin typeface="HelveticaNeue-Light-Identity-H"/>
              </a:rPr>
              <a:t>avec</a:t>
            </a:r>
            <a:r>
              <a:rPr lang="es-ES" sz="1800" b="0" i="0" u="none" strike="noStrike" baseline="0" dirty="0">
                <a:latin typeface="HelveticaNeue-Light-Identity-H"/>
              </a:rPr>
              <a:t> les </a:t>
            </a:r>
            <a:r>
              <a:rPr lang="es-ES" sz="1800" b="0" i="0" u="none" strike="noStrike" baseline="0" dirty="0" err="1">
                <a:latin typeface="HelveticaNeue-Light-Identity-H"/>
              </a:rPr>
              <a:t>réfugiés</a:t>
            </a:r>
            <a:r>
              <a:rPr lang="es-ES" sz="1800" b="0" i="0" u="none" strike="noStrike" baseline="0" dirty="0">
                <a:latin typeface="HelveticaNeue-Light-Identity-H"/>
              </a:rPr>
              <a:t>. </a:t>
            </a:r>
            <a:r>
              <a:rPr lang="fr-FR" sz="1800" b="0" i="0" u="none" strike="noStrike" baseline="0" dirty="0">
                <a:latin typeface="HelveticaNeue-Light-Identity-H"/>
              </a:rPr>
              <a:t>Le HCR constitue le Groupe de travail sur la protection des réfugiés et dirige les activités avec le gouvernement hôte, dans toute la mesure du possible. En consultation avec les partenaires, la création d’un sous-groupe thématique sur la protection de l’enfance est fonction des besoins de coordination spécifiques au contexte, qui peut varier </a:t>
            </a:r>
            <a:r>
              <a:rPr lang="fr-FR" dirty="0"/>
              <a:t>d'un sous-groupe de travail sur la protection de l'enfance à être un point permanent des agendas du Groupe de travail sur la protection des réfugiés. </a:t>
            </a:r>
            <a:endParaRPr lang="en-US" sz="1200" b="0" i="0" u="none" strike="noStrike" baseline="0" dirty="0">
              <a:solidFill>
                <a:srgbClr val="B366B3"/>
              </a:solidFill>
              <a:latin typeface="HelveticaNeue-BoldCond-Identity-H"/>
            </a:endParaRPr>
          </a:p>
          <a:p>
            <a:pPr marL="571500" marR="0" lvl="0" indent="-342900" algn="l" defTabSz="914400" rtl="0" eaLnBrk="1" fontAlgn="auto" latinLnBrk="0" hangingPunct="1">
              <a:lnSpc>
                <a:spcPct val="100000"/>
              </a:lnSpc>
              <a:spcBef>
                <a:spcPts val="0"/>
              </a:spcBef>
              <a:spcAft>
                <a:spcPts val="0"/>
              </a:spcAft>
              <a:buClr>
                <a:srgbClr val="000000"/>
              </a:buClr>
              <a:buSzPts val="1400"/>
              <a:buFont typeface="Arial"/>
              <a:buAutoNum type="arabicParenR"/>
              <a:tabLst/>
              <a:defRPr/>
            </a:pPr>
            <a:r>
              <a:rPr lang="fr-FR" sz="1800" b="0" i="0" u="none" strike="noStrike" baseline="0" dirty="0">
                <a:solidFill>
                  <a:srgbClr val="B366B3"/>
                </a:solidFill>
                <a:latin typeface="HelveticaNeue-BoldCond-Identity-H"/>
              </a:rPr>
              <a:t>Situations mixtes (lorsque la population touchée comprend à la fois des réfugiés et des personnes déplacées à l’intérieur de leur propre pays):  </a:t>
            </a:r>
            <a:r>
              <a:rPr lang="fr-FR" sz="1800" b="0" i="0" u="none" strike="noStrike" baseline="0" dirty="0">
                <a:latin typeface="HelveticaNeue-Light-Identity-H"/>
              </a:rPr>
              <a:t>Lorsque des réfugiés et des personnes déplacées dans leur propre pays (PDIP) résident sur le même territoire, le HCR et le Coordinateur des Secours </a:t>
            </a:r>
            <a:r>
              <a:rPr lang="es-ES" sz="1800" b="0" i="0" u="none" strike="noStrike" baseline="0" dirty="0" err="1">
                <a:latin typeface="HelveticaNeue-Light-Identity-H"/>
              </a:rPr>
              <a:t>d’Urgence</a:t>
            </a:r>
            <a:r>
              <a:rPr lang="es-ES" sz="1800" b="0" i="0" u="none" strike="noStrike" baseline="0" dirty="0">
                <a:latin typeface="HelveticaNeue-Light-Identity-H"/>
              </a:rPr>
              <a:t> (</a:t>
            </a:r>
            <a:r>
              <a:rPr lang="es-ES" sz="1800" b="0" i="0" u="none" strike="noStrike" baseline="0" dirty="0" err="1">
                <a:latin typeface="HelveticaNeue-Light-Identity-H"/>
              </a:rPr>
              <a:t>Emergency</a:t>
            </a:r>
            <a:r>
              <a:rPr lang="es-ES" sz="1800" b="0" i="0" u="none" strike="noStrike" baseline="0" dirty="0">
                <a:latin typeface="HelveticaNeue-Light-Identity-H"/>
              </a:rPr>
              <a:t> </a:t>
            </a:r>
            <a:r>
              <a:rPr lang="es-ES" sz="1800" b="0" i="0" u="none" strike="noStrike" baseline="0" dirty="0" err="1">
                <a:latin typeface="HelveticaNeue-Light-Identity-H"/>
              </a:rPr>
              <a:t>Relief</a:t>
            </a:r>
            <a:r>
              <a:rPr lang="es-ES" sz="1800" b="0" i="0" u="none" strike="noStrike" baseline="0" dirty="0">
                <a:latin typeface="HelveticaNeue-Light-Identity-H"/>
              </a:rPr>
              <a:t> </a:t>
            </a:r>
            <a:r>
              <a:rPr lang="es-ES" sz="1800" b="0" i="0" u="none" strike="noStrike" baseline="0" dirty="0" err="1">
                <a:latin typeface="HelveticaNeue-Light-Identity-H"/>
              </a:rPr>
              <a:t>Coordinator</a:t>
            </a:r>
            <a:r>
              <a:rPr lang="es-ES" sz="1800" b="0" i="0" u="none" strike="noStrike" baseline="0" dirty="0">
                <a:latin typeface="HelveticaNeue-Light-Identity-H"/>
              </a:rPr>
              <a:t> – ERC) </a:t>
            </a:r>
            <a:r>
              <a:rPr lang="es-ES" sz="1800" b="0" i="0" u="none" strike="noStrike" baseline="0" dirty="0" err="1">
                <a:latin typeface="HelveticaNeue-Light-Identity-H"/>
              </a:rPr>
              <a:t>décident</a:t>
            </a:r>
            <a:r>
              <a:rPr lang="es-ES" sz="1800" b="0" i="0" u="none" strike="noStrike" baseline="0" dirty="0">
                <a:latin typeface="HelveticaNeue-Light-Identity-H"/>
              </a:rPr>
              <a:t> </a:t>
            </a:r>
            <a:r>
              <a:rPr lang="es-ES" sz="1800" b="0" i="0" u="none" strike="noStrike" baseline="0" dirty="0" err="1">
                <a:latin typeface="HelveticaNeue-Light-Identity-H"/>
              </a:rPr>
              <a:t>conjointement</a:t>
            </a:r>
            <a:r>
              <a:rPr lang="es-ES" sz="1800" b="0" i="0" u="none" strike="noStrike" baseline="0" dirty="0">
                <a:latin typeface="HelveticaNeue-Light-Identity-H"/>
              </a:rPr>
              <a:t> </a:t>
            </a:r>
            <a:r>
              <a:rPr lang="fr-FR" sz="1800" b="0" i="0" u="none" strike="noStrike" baseline="0" dirty="0">
                <a:latin typeface="HelveticaNeue-Light-Identity-H"/>
              </a:rPr>
              <a:t>s’il convient d’utiliser le modèle de coordination pour les réfugiés ou la </a:t>
            </a:r>
            <a:r>
              <a:rPr lang="es-ES" sz="1800" b="0" i="0" u="none" strike="noStrike" baseline="0" dirty="0" err="1">
                <a:latin typeface="HelveticaNeue-Light-Identity-H"/>
              </a:rPr>
              <a:t>coordination</a:t>
            </a:r>
            <a:r>
              <a:rPr lang="es-ES" sz="1800" b="0" i="0" u="none" strike="noStrike" baseline="0" dirty="0">
                <a:latin typeface="HelveticaNeue-Light-Identity-H"/>
              </a:rPr>
              <a:t> </a:t>
            </a:r>
            <a:r>
              <a:rPr lang="es-ES" sz="1800" b="0" i="0" u="none" strike="noStrike" baseline="0" dirty="0" err="1">
                <a:latin typeface="HelveticaNeue-Light-Identity-H"/>
              </a:rPr>
              <a:t>sectorielle</a:t>
            </a:r>
            <a:r>
              <a:rPr lang="es-ES" sz="1800" b="0" i="0" u="none" strike="noStrike" baseline="0" dirty="0">
                <a:latin typeface="HelveticaNeue-Light-Identity-H"/>
              </a:rPr>
              <a:t> (</a:t>
            </a:r>
            <a:r>
              <a:rPr lang="es-ES" sz="1800" b="0" i="0" u="none" strike="noStrike" baseline="0" dirty="0" err="1">
                <a:latin typeface="HelveticaNeue-Light-Identity-H"/>
              </a:rPr>
              <a:t>l’approche</a:t>
            </a:r>
            <a:r>
              <a:rPr lang="es-ES" sz="1800" b="0" i="0" u="none" strike="noStrike" baseline="0" dirty="0">
                <a:latin typeface="HelveticaNeue-Light-Identity-H"/>
              </a:rPr>
              <a:t> </a:t>
            </a:r>
            <a:r>
              <a:rPr lang="es-ES" sz="1800" b="0" i="0" u="none" strike="noStrike" baseline="0" dirty="0" err="1">
                <a:latin typeface="HelveticaNeue-Light-Identity-H"/>
              </a:rPr>
              <a:t>Cluster</a:t>
            </a:r>
            <a:r>
              <a:rPr lang="es-ES" sz="1800" b="0" i="0" u="none" strike="noStrike" baseline="0" dirty="0">
                <a:latin typeface="HelveticaNeue-Light-Identity-H"/>
              </a:rPr>
              <a:t>.)</a:t>
            </a:r>
          </a:p>
          <a:p>
            <a:pPr marL="571500" marR="0" lvl="0" indent="-342900" algn="l" defTabSz="914400" rtl="0" eaLnBrk="1" fontAlgn="auto" latinLnBrk="0" hangingPunct="1">
              <a:lnSpc>
                <a:spcPct val="100000"/>
              </a:lnSpc>
              <a:spcBef>
                <a:spcPts val="0"/>
              </a:spcBef>
              <a:spcAft>
                <a:spcPts val="0"/>
              </a:spcAft>
              <a:buClr>
                <a:srgbClr val="000000"/>
              </a:buClr>
              <a:buSzPts val="1400"/>
              <a:buFont typeface="Arial"/>
              <a:buAutoNum type="arabicParenR"/>
              <a:tabLst/>
              <a:defRPr/>
            </a:pPr>
            <a:r>
              <a:rPr lang="fr-FR" sz="1800" b="0" i="0" u="none" strike="noStrike" baseline="0" dirty="0">
                <a:solidFill>
                  <a:srgbClr val="B366B3"/>
                </a:solidFill>
                <a:latin typeface="HelveticaNeue-BoldCond-Identity-H"/>
              </a:rPr>
              <a:t>Réponse humanitaire aux épidémies de maladies infectieuses</a:t>
            </a:r>
            <a:r>
              <a:rPr lang="es-ES" sz="1800" b="0" i="0" u="none" strike="noStrike" baseline="0" dirty="0">
                <a:solidFill>
                  <a:srgbClr val="B366B3"/>
                </a:solidFill>
                <a:latin typeface="HelveticaNeue-Light-Identity-H"/>
              </a:rPr>
              <a:t>: </a:t>
            </a:r>
            <a:r>
              <a:rPr lang="fr-FR" sz="1800" b="0" i="0" u="none" strike="noStrike" baseline="0" dirty="0">
                <a:latin typeface="HelveticaNeue-Light-Identity-H"/>
              </a:rPr>
              <a:t>Dans le cadre d’une </a:t>
            </a:r>
            <a:r>
              <a:rPr lang="fr-FR" sz="1800" b="0" i="1" u="none" strike="noStrike" baseline="0" dirty="0">
                <a:latin typeface="HelveticaNeue-LightItalic-Identity-H"/>
              </a:rPr>
              <a:t>Réponse </a:t>
            </a:r>
            <a:r>
              <a:rPr lang="fr-FR" sz="1800" b="0" i="0" u="none" strike="noStrike" baseline="0" dirty="0">
                <a:latin typeface="HelveticaNeue-Light-Identity-H"/>
              </a:rPr>
              <a:t>humanitaire à une épidémie de maladies infectieuses, il est possible que ni la coordination sectorielle (l’approche Cluster) ni le modèle de coordination pour les réfugiés ne soient utilisés. Il peut donc s’avérer nécessaire de collaborer avec de nombreux autres groupes ou dispositifs de coordination pour trouver des moyens d’intégrer les mesures de </a:t>
            </a:r>
            <a:r>
              <a:rPr lang="es-ES" sz="1800" b="0" i="0" u="none" strike="noStrike" baseline="0" dirty="0" err="1">
                <a:latin typeface="HelveticaNeue-Light-Identity-H"/>
              </a:rPr>
              <a:t>protection</a:t>
            </a:r>
            <a:r>
              <a:rPr lang="es-ES" sz="1800" b="0" i="0" u="none" strike="noStrike" baseline="0" dirty="0">
                <a:latin typeface="HelveticaNeue-Light-Identity-H"/>
              </a:rPr>
              <a:t> de </a:t>
            </a:r>
            <a:r>
              <a:rPr lang="es-ES" sz="1800" b="0" i="0" u="none" strike="noStrike" baseline="0" dirty="0" err="1">
                <a:latin typeface="HelveticaNeue-Light-Identity-H"/>
              </a:rPr>
              <a:t>l’enfance</a:t>
            </a:r>
            <a:r>
              <a:rPr lang="es-ES" sz="1800" b="0" i="0" u="none" strike="noStrike" baseline="0" dirty="0">
                <a:latin typeface="HelveticaNeue-Light-Identity-H"/>
              </a:rPr>
              <a:t>.</a:t>
            </a:r>
          </a:p>
          <a:p>
            <a:endParaRPr lang="en-US" dirty="0">
              <a:effectLst/>
              <a:latin typeface="Arial" panose="020B0604020202020204" pitchFamily="34" charset="0"/>
            </a:endParaRPr>
          </a:p>
          <a:p>
            <a:r>
              <a:rPr lang="fr-FR" dirty="0"/>
              <a:t>Dans tous les scénarios, établir des liens avec les systèmes nationaux existants et les mécanismes de coordination et les renforcer plutôt que d'en créer de nouveaux est fondamental.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21708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i="1" dirty="0">
                <a:effectLst/>
                <a:latin typeface="Times New Roman" panose="02020603050405020304" pitchFamily="18" charset="0"/>
                <a:ea typeface="Times New Roman" panose="02020603050405020304" pitchFamily="18" charset="0"/>
              </a:rPr>
              <a:t>En fonction du temps dont vous disposez, réfléchissez à ajouter ici des exemples de la région, du pays ou de l’intervention en lien avec le programme qui respecte les SMPE.</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Il peut s’agir de la version préliminaire d’une diapositive que vous pouvez modifier ou supprimer au besoin. </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Pour chaque exemple, vous pouvez ajouter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image/une carte/un drapeau du pays/de la région en question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phrase de présentation brève, concise et fondamentale sur le programme/projet spécifique qui utilise le pilier 3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Le nom des organisations et des partenaires engagés dans le programme/projet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Des enseignements pratiques tirés, des actions clés, un message ou des chiffres qui susciteront l’intérêt de votre audience.</a:t>
            </a:r>
            <a:endParaRPr lang="fr-FR" sz="1800" dirty="0">
              <a:effectLst/>
              <a:latin typeface="Times New Roman" panose="02020603050405020304" pitchFamily="18" charset="0"/>
              <a:ea typeface="Times New Roman" panose="02020603050405020304" pitchFamily="18" charset="0"/>
            </a:endParaRPr>
          </a:p>
          <a:p>
            <a:pPr marL="228600" indent="0">
              <a:buFont typeface="Arial" panose="020B0604020202020204" pitchFamily="34" charset="0"/>
              <a:buNone/>
            </a:pPr>
            <a:endParaRPr lang="es-ES" i="1" dirty="0"/>
          </a:p>
          <a:p>
            <a:pPr marL="228600" indent="0">
              <a:buFont typeface="Arial" panose="020B0604020202020204" pitchFamily="34" charset="0"/>
              <a:buNone/>
            </a:pPr>
            <a:r>
              <a:rPr lang="fr-FR" i="1" dirty="0"/>
              <a:t>Autre option, si vous avez un temps de formation plus long (et aussi en fonction de l'audience que vous avez), cette diapositive peut être complétée de manière interactive pendant la session. Dans ce cas, vous pourriez : </a:t>
            </a:r>
          </a:p>
          <a:p>
            <a:pPr marL="400050" indent="-171450">
              <a:buFontTx/>
              <a:buChar char="-"/>
            </a:pPr>
            <a:r>
              <a:rPr lang="fr-FR" i="1" dirty="0"/>
              <a:t>diviser les groupes en 2 ou 3 petits groupes, </a:t>
            </a:r>
          </a:p>
          <a:p>
            <a:pPr marL="400050" indent="-171450">
              <a:buFontTx/>
              <a:buChar char="-"/>
            </a:pPr>
            <a:r>
              <a:rPr lang="fr-FR" i="1" dirty="0"/>
              <a:t>Accordez-leur 15 à 20 minutes pour préparer une courte présentation d'un exemple de région/pays/réponse dont la programmation soit conforme aux Standards </a:t>
            </a:r>
          </a:p>
          <a:p>
            <a:pPr marL="400050" indent="-171450">
              <a:buFontTx/>
              <a:buChar char="-"/>
            </a:pPr>
            <a:r>
              <a:rPr lang="fr-FR" i="1" dirty="0"/>
              <a:t>En plénière, demandez aux groupes de présenter leurs exemples et de discuter/comparer les enseignements tirés d'eux. S</a:t>
            </a:r>
          </a:p>
          <a:p>
            <a:pPr marL="228600" indent="0">
              <a:buFontTx/>
              <a:buNone/>
            </a:pPr>
            <a:r>
              <a:rPr lang="fr-FR" i="1" dirty="0"/>
              <a:t>Si vous penser envoyer ces diapositives aux participants après la formation, vous pouvez compléter cette diapositive pour conserver une trace du contenu des présentations. </a:t>
            </a:r>
          </a:p>
          <a:p>
            <a:pPr marL="228600" indent="0">
              <a:buFont typeface="Arial" panose="020B0604020202020204" pitchFamily="34" charset="0"/>
              <a:buNone/>
            </a:pPr>
            <a:endParaRPr lang="fr-FR" i="1" dirty="0"/>
          </a:p>
          <a:p>
            <a:pPr marL="228600" indent="0">
              <a:buFont typeface="Arial" panose="020B0604020202020204" pitchFamily="34" charset="0"/>
              <a:buNone/>
            </a:pPr>
            <a:r>
              <a:rPr lang="fr-FR" b="1" i="1" dirty="0"/>
              <a:t>ASTUCE</a:t>
            </a:r>
            <a:r>
              <a:rPr lang="fr-FR" i="1" dirty="0"/>
              <a:t> : Vous pouvez utiliser https://thenounproject.com/ pour obtenir des cartes de ce type. </a:t>
            </a:r>
            <a:endParaRPr lang="es-ES" i="1" dirty="0"/>
          </a:p>
          <a:p>
            <a:pPr marL="228600" indent="0">
              <a:buFont typeface="Arial" panose="020B0604020202020204" pitchFamily="34" charset="0"/>
              <a:buNone/>
            </a:pPr>
            <a:endParaRPr lang="es-ES" i="1" dirty="0"/>
          </a:p>
          <a:p>
            <a:endParaRPr lang="es-ES" b="0" i="1" u="none" dirty="0"/>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fr-FR" i="1" u="none" dirty="0">
                <a:solidFill>
                  <a:schemeClr val="hlink"/>
                </a:solidFill>
              </a:rPr>
              <a:t>[Facilitateurs - si vous pouvez projeter à partir d'internet, alors nous vous suggérons de diriger les gens là-bas et de leur montrer]. </a:t>
            </a:r>
            <a:endParaRPr lang="en-US" i="1" u="none"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Site de </a:t>
            </a:r>
            <a:r>
              <a:rPr lang="en-US" b="1" u="none" dirty="0" err="1"/>
              <a:t>l’Alliance</a:t>
            </a:r>
            <a:r>
              <a:rPr lang="en-US" dirty="0"/>
              <a:t>. </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Le </a:t>
            </a:r>
            <a:r>
              <a:rPr lang="en-US" dirty="0" err="1"/>
              <a:t>fichier</a:t>
            </a:r>
            <a:r>
              <a:rPr lang="en-US" dirty="0"/>
              <a:t> </a:t>
            </a:r>
            <a:r>
              <a:rPr lang="en-US" u="sng" dirty="0"/>
              <a:t>PDF</a:t>
            </a:r>
            <a:r>
              <a:rPr lang="en-US" dirty="0"/>
              <a:t> &amp; </a:t>
            </a:r>
            <a:r>
              <a:rPr lang="fr-FR" dirty="0"/>
              <a:t>tout le matériel disponible peut être téléchargé si les gens veulent imprimer seulement des parties du CPMS, sur le site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Le dossier d'information " Introduction au CPMS </a:t>
            </a:r>
            <a:r>
              <a:rPr lang="fr-FR" dirty="0"/>
              <a:t>" contient ce PPT et des notes de facilitation, ainsi que le document d'introduction de 2 pages.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Un résumé </a:t>
            </a:r>
            <a:r>
              <a:rPr lang="fr-FR" dirty="0"/>
              <a:t>: Avec seulement 32 pages, il s'agit d'un document très général qui peut être utilisé pour introduire l'idée de normes minimales ou pour lancer des discussions sur la protection de l'enfance avec des collègues du gouvernement ou d'autres humanitaires sans les submerger avec l'énorme manuel.</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Découvrez notre </a:t>
            </a:r>
            <a:r>
              <a:rPr lang="fr-FR" u="sng" dirty="0"/>
              <a:t>cours en ligne gratuit sur la CPMS</a:t>
            </a:r>
            <a:r>
              <a:rPr lang="fr-FR" dirty="0"/>
              <a:t>, qui comprend une série de modules.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Vidéos sur la chaîne </a:t>
            </a:r>
            <a:r>
              <a:rPr lang="fr-FR" dirty="0" err="1"/>
              <a:t>Youtube</a:t>
            </a:r>
            <a:r>
              <a:rPr lang="fr-FR" dirty="0"/>
              <a:t>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Une galerie de Standards </a:t>
            </a:r>
            <a:r>
              <a:rPr lang="fr-FR" u="sng" dirty="0"/>
              <a:t>illustrés</a:t>
            </a:r>
            <a:endParaRPr lang="en-US" u="sng" dirty="0"/>
          </a:p>
          <a:p>
            <a:pPr marL="0" marR="0" lvl="0" indent="0" algn="l" rtl="0">
              <a:lnSpc>
                <a:spcPct val="100000"/>
              </a:lnSpc>
              <a:spcBef>
                <a:spcPts val="0"/>
              </a:spcBef>
              <a:spcAft>
                <a:spcPts val="0"/>
              </a:spcAft>
              <a:buClr>
                <a:schemeClr val="dk1"/>
              </a:buClr>
              <a:buSzPts val="1200"/>
              <a:buFont typeface="Calibri"/>
              <a:buNone/>
            </a:pPr>
            <a:endParaRPr lang="en-US" u="sng" dirty="0"/>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lvl="0" indent="0" algn="l" rtl="0">
              <a:spcBef>
                <a:spcPts val="0"/>
              </a:spcBef>
              <a:spcAft>
                <a:spcPts val="0"/>
              </a:spcAft>
              <a:buNone/>
            </a:pPr>
            <a:r>
              <a:rPr lang="fr-FR" dirty="0"/>
              <a:t>1. </a:t>
            </a:r>
            <a:r>
              <a:rPr lang="fr-FR" u="sng" dirty="0"/>
              <a:t>Manuel en ligne</a:t>
            </a:r>
          </a:p>
          <a:p>
            <a:pPr marL="0" lvl="0" indent="0" algn="l" rtl="0">
              <a:spcBef>
                <a:spcPts val="0"/>
              </a:spcBef>
              <a:spcAft>
                <a:spcPts val="0"/>
              </a:spcAft>
              <a:buNone/>
            </a:pPr>
            <a:r>
              <a:rPr lang="fr-FR" dirty="0"/>
              <a:t>2. </a:t>
            </a:r>
            <a:r>
              <a:rPr lang="fr-FR" u="sng" dirty="0"/>
              <a:t>L'application du Partenariat pour les Standards Humanitaires </a:t>
            </a:r>
          </a:p>
          <a:p>
            <a:pPr marL="0" lvl="0" indent="0" algn="l" rtl="0">
              <a:spcBef>
                <a:spcPts val="0"/>
              </a:spcBef>
              <a:spcAft>
                <a:spcPts val="0"/>
              </a:spcAft>
              <a:buNone/>
            </a:pPr>
            <a:r>
              <a:rPr lang="fr-FR" dirty="0"/>
              <a:t>- C'est la deuxième application la plus populaire sur ce site après Sphère.</a:t>
            </a:r>
          </a:p>
          <a:p>
            <a:pPr marL="0" marR="0" lvl="0" indent="0" algn="l" rtl="0">
              <a:lnSpc>
                <a:spcPct val="100000"/>
              </a:lnSpc>
              <a:spcBef>
                <a:spcPts val="0"/>
              </a:spcBef>
              <a:spcAft>
                <a:spcPts val="0"/>
              </a:spcAft>
              <a:buClr>
                <a:schemeClr val="dk1"/>
              </a:buClr>
              <a:buSzPts val="1200"/>
              <a:buFont typeface="Calibri"/>
              <a:buNone/>
            </a:pPr>
            <a:endParaRPr lang="en-US" sz="1200"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r>
              <a:rPr lang="fr-FR" dirty="0"/>
              <a:t>DEMANDER : Quelles devraient être nos prochaines étapes en tant qu'équipe/agence/individu ?</a:t>
            </a:r>
          </a:p>
          <a:p>
            <a:pPr marL="0" lvl="0" indent="0" algn="l" rtl="0">
              <a:spcBef>
                <a:spcPts val="0"/>
              </a:spcBef>
              <a:spcAft>
                <a:spcPts val="0"/>
              </a:spcAft>
              <a:buNone/>
            </a:pPr>
            <a:r>
              <a:rPr lang="fr-FR" dirty="0"/>
              <a:t>(par exemple, vous pouvez prévoir une réunion plus longue pour assimiler les changements et créer un plan ; ou demander à des collègues de présenter certaines normes nouvelles/révisées et leurs implications pour le programme ; ou mettre en place une formation ou demander à la direction générale une réunion pour discuter de la responsabilité envers les enfants, </a:t>
            </a:r>
            <a:r>
              <a:rPr lang="fr-FR" dirty="0" err="1"/>
              <a:t>etc</a:t>
            </a:r>
            <a:r>
              <a:rPr lang="fr-FR" dirty="0"/>
              <a:t>).</a:t>
            </a:r>
          </a:p>
          <a:p>
            <a:pPr marL="0" lvl="0" indent="0" algn="l" rtl="0">
              <a:spcBef>
                <a:spcPts val="0"/>
              </a:spcBef>
              <a:spcAft>
                <a:spcPts val="0"/>
              </a:spcAft>
              <a:buNone/>
            </a:pPr>
            <a:r>
              <a:rPr lang="fr-FR" dirty="0"/>
              <a:t> </a:t>
            </a:r>
          </a:p>
          <a:p>
            <a:pPr marL="0" lvl="0" indent="0" algn="l" rtl="0">
              <a:spcBef>
                <a:spcPts val="0"/>
              </a:spcBef>
              <a:spcAft>
                <a:spcPts val="0"/>
              </a:spcAft>
              <a:buNone/>
            </a:pPr>
            <a:r>
              <a:rPr lang="fr-FR" dirty="0"/>
              <a:t>[Facilitateurs - </a:t>
            </a:r>
            <a:r>
              <a:rPr lang="fr-FR" u="sng" dirty="0"/>
              <a:t>Exemplaires imprimés </a:t>
            </a:r>
            <a:r>
              <a:rPr lang="fr-FR" dirty="0"/>
              <a:t>- l'Alliance mondiale dispose d'un petit stock du manuel et du résumé à Genève ; cependant, les pays et les régions sont encouragés à imprimer et à gérer leurs propres exemplaires localement. En général, cela se fait par le biais de la structure de coordination inter-agences. Sur demande, l'Alliance peut partager un PDF prêt à imprimer].</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Merci beaucoup de vous être réunis et d'avoir commencé à explorer le CPMS. J'assurerai le suivi des prochaines étapes dont nous avons discuté. Et c'est là l'essentiel - le CPMS est un cadeau qui ne cesse de donner à chaque fois que vous l'ouvrez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616625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Image &amp; Text - Teal">
  <p:cSld name="Image &amp; Text - Teal">
    <p:spTree>
      <p:nvGrpSpPr>
        <p:cNvPr id="1" name="Shape 62"/>
        <p:cNvGrpSpPr/>
        <p:nvPr/>
      </p:nvGrpSpPr>
      <p:grpSpPr>
        <a:xfrm>
          <a:off x="0" y="0"/>
          <a:ext cx="0" cy="0"/>
          <a:chOff x="0" y="0"/>
          <a:chExt cx="0" cy="0"/>
        </a:xfrm>
      </p:grpSpPr>
      <p:sp>
        <p:nvSpPr>
          <p:cNvPr id="63" name="Google Shape;63;p35"/>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200"/>
              <a:buFont typeface="Helvetica Neue"/>
              <a:buNone/>
              <a:defRPr sz="32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64" name="Google Shape;64;p35"/>
          <p:cNvCxnSpPr/>
          <p:nvPr/>
        </p:nvCxnSpPr>
        <p:spPr>
          <a:xfrm rot="10800000" flipH="1">
            <a:off x="5027117" y="1509236"/>
            <a:ext cx="6806284" cy="17612"/>
          </a:xfrm>
          <a:prstGeom prst="straightConnector1">
            <a:avLst/>
          </a:prstGeom>
          <a:noFill/>
          <a:ln w="9525" cap="flat" cmpd="sng">
            <a:solidFill>
              <a:schemeClr val="accent6"/>
            </a:solidFill>
            <a:prstDash val="solid"/>
            <a:miter lim="800000"/>
            <a:headEnd type="none" w="sm" len="sm"/>
            <a:tailEnd type="none" w="sm" len="sm"/>
          </a:ln>
        </p:spPr>
      </p:cxnSp>
      <p:sp>
        <p:nvSpPr>
          <p:cNvPr id="65" name="Google Shape;65;p35"/>
          <p:cNvSpPr/>
          <p:nvPr/>
        </p:nvSpPr>
        <p:spPr>
          <a:xfrm>
            <a:off x="9351335" y="1467293"/>
            <a:ext cx="2482066" cy="78223"/>
          </a:xfrm>
          <a:prstGeom prst="rect">
            <a:avLst/>
          </a:prstGeom>
          <a:solidFill>
            <a:schemeClr val="accent6"/>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6" name="Google Shape;66;p35"/>
          <p:cNvSpPr>
            <a:spLocks noGrp="1"/>
          </p:cNvSpPr>
          <p:nvPr>
            <p:ph type="pic" idx="2"/>
          </p:nvPr>
        </p:nvSpPr>
        <p:spPr>
          <a:xfrm>
            <a:off x="0" y="0"/>
            <a:ext cx="4340225" cy="6858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7" name="Google Shape;67;p35"/>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992857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23354036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13371292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939720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11487065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87" r:id="rId1"/>
    <p:sldLayoutId id="2147483683" r:id="rId2"/>
    <p:sldLayoutId id="2147483682"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3" r:id="rId13"/>
    <p:sldLayoutId id="2147483674" r:id="rId14"/>
    <p:sldLayoutId id="2147483675" r:id="rId15"/>
    <p:sldLayoutId id="2147483676" r:id="rId16"/>
    <p:sldLayoutId id="2147483677" r:id="rId17"/>
    <p:sldLayoutId id="2147483678" r:id="rId18"/>
    <p:sldLayoutId id="2147483679" r:id="rId19"/>
    <p:sldLayoutId id="2147483689" r:id="rId20"/>
    <p:sldLayoutId id="2147483693"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1.xml"/><Relationship Id="rId5" Type="http://schemas.openxmlformats.org/officeDocument/2006/relationships/image" Target="../media/image19.sv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1.xml"/><Relationship Id="rId5" Type="http://schemas.openxmlformats.org/officeDocument/2006/relationships/image" Target="../media/image14.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2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7.png"/><Relationship Id="rId7"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8.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14.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175" y="4698206"/>
            <a:ext cx="6631373" cy="1655762"/>
          </a:xfrm>
        </p:spPr>
        <p:txBody>
          <a:bodyPr>
            <a:normAutofit/>
          </a:bodyPr>
          <a:lstStyle/>
          <a:p>
            <a:pPr algn="ctr"/>
            <a:r>
              <a:rPr lang="en-GB" sz="3200" dirty="0">
                <a:effectLst>
                  <a:outerShdw blurRad="38100" dist="38100" dir="2700000" algn="tl">
                    <a:srgbClr val="000000">
                      <a:alpha val="43137"/>
                    </a:srgbClr>
                  </a:outerShdw>
                </a:effectLst>
              </a:rPr>
              <a:t>INTRODUCTION</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208343"/>
            <a:ext cx="6630988" cy="3416279"/>
          </a:xfrm>
          <a:prstGeom prst="rect">
            <a:avLst/>
          </a:prstGeom>
          <a:noFill/>
          <a:ln>
            <a:noFill/>
          </a:ln>
        </p:spPr>
        <p:txBody>
          <a:bodyPr spcFirstLastPara="1" wrap="square" lIns="91425" tIns="45700" rIns="91425" bIns="45700" anchor="t" anchorCtr="0">
            <a:spAutoFit/>
          </a:bodyPr>
          <a:lstStyle/>
          <a:p>
            <a:pPr algn="ctr"/>
            <a:r>
              <a:rPr lang="fr-FR" sz="4800" b="0" dirty="0">
                <a:solidFill>
                  <a:schemeClr val="bg1">
                    <a:lumMod val="65000"/>
                  </a:schemeClr>
                </a:solidFill>
                <a:latin typeface="Calibri"/>
                <a:cs typeface="Calibri"/>
              </a:rPr>
              <a:t>Standards Minimums pour la Protection de l’Enfance dans l’Action</a:t>
            </a:r>
            <a:br>
              <a:rPr lang="fr-FR" sz="4800" b="0" dirty="0">
                <a:solidFill>
                  <a:schemeClr val="bg1">
                    <a:lumMod val="65000"/>
                  </a:schemeClr>
                </a:solidFill>
                <a:latin typeface="Calibri"/>
                <a:cs typeface="Calibri"/>
              </a:rPr>
            </a:br>
            <a:r>
              <a:rPr lang="es-ES" sz="4800" b="0" dirty="0" err="1">
                <a:solidFill>
                  <a:schemeClr val="bg1">
                    <a:lumMod val="65000"/>
                  </a:schemeClr>
                </a:solidFill>
                <a:latin typeface="Calibri"/>
                <a:cs typeface="Calibri"/>
              </a:rPr>
              <a:t>Humanitaire</a:t>
            </a:r>
            <a:r>
              <a:rPr lang="es-ES" sz="4800" b="0" dirty="0">
                <a:solidFill>
                  <a:schemeClr val="bg1">
                    <a:lumMod val="65000"/>
                  </a:schemeClr>
                </a:solidFill>
                <a:latin typeface="Calibri"/>
                <a:cs typeface="Calibri"/>
              </a:rPr>
              <a:t>.</a:t>
            </a:r>
            <a:br>
              <a:rPr lang="es-ES" sz="4800" b="0" dirty="0">
                <a:solidFill>
                  <a:schemeClr val="bg1">
                    <a:lumMod val="65000"/>
                  </a:schemeClr>
                </a:solidFill>
                <a:latin typeface="Calibri"/>
                <a:cs typeface="Calibri"/>
              </a:rPr>
            </a:br>
            <a:r>
              <a:rPr lang="es-ES" sz="4800" b="0" dirty="0">
                <a:solidFill>
                  <a:schemeClr val="bg1">
                    <a:lumMod val="65000"/>
                  </a:schemeClr>
                </a:solidFill>
                <a:latin typeface="Calibri"/>
                <a:cs typeface="Calibri"/>
              </a:rPr>
              <a:t>- SMPE -</a:t>
            </a:r>
            <a:endParaRPr sz="4800" b="0" dirty="0">
              <a:solidFill>
                <a:schemeClr val="bg1">
                  <a:lumMod val="65000"/>
                </a:schemeClr>
              </a:solidFill>
              <a:latin typeface="Calibri"/>
              <a:cs typeface="Calibri"/>
              <a:sym typeface="Arial"/>
            </a:endParaRPr>
          </a:p>
        </p:txBody>
      </p:sp>
      <p:pic>
        <p:nvPicPr>
          <p:cNvPr id="5" name="Image 4">
            <a:extLst>
              <a:ext uri="{FF2B5EF4-FFF2-40B4-BE49-F238E27FC236}">
                <a16:creationId xmlns:a16="http://schemas.microsoft.com/office/drawing/2014/main" id="{10FE2A77-7B6B-4F93-8896-CFC1B1D5A706}"/>
              </a:ext>
            </a:extLst>
          </p:cNvPr>
          <p:cNvPicPr>
            <a:picLocks noChangeAspect="1"/>
          </p:cNvPicPr>
          <p:nvPr/>
        </p:nvPicPr>
        <p:blipFill>
          <a:blip r:embed="rId3"/>
          <a:stretch>
            <a:fillRect/>
          </a:stretch>
        </p:blipFill>
        <p:spPr>
          <a:xfrm>
            <a:off x="7913654" y="5649657"/>
            <a:ext cx="3927894" cy="946034"/>
          </a:xfrm>
          <a:prstGeom prst="rect">
            <a:avLst/>
          </a:prstGeom>
        </p:spPr>
      </p:pic>
    </p:spTree>
    <p:extLst>
      <p:ext uri="{BB962C8B-B14F-4D97-AF65-F5344CB8AC3E}">
        <p14:creationId xmlns:p14="http://schemas.microsoft.com/office/powerpoint/2010/main" val="3829725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But des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lvl="0">
              <a:spcBef>
                <a:spcPts val="0"/>
              </a:spcBef>
              <a:buSzPts val="2800"/>
              <a:buChar char="●"/>
            </a:pPr>
            <a:r>
              <a:rPr lang="fr-FR" dirty="0"/>
              <a:t>Référence pour le CPHA </a:t>
            </a:r>
          </a:p>
          <a:p>
            <a:pPr lvl="0">
              <a:spcBef>
                <a:spcPts val="0"/>
              </a:spcBef>
              <a:buSzPts val="2800"/>
              <a:buChar char="●"/>
            </a:pPr>
            <a:r>
              <a:rPr lang="fr-FR" dirty="0"/>
              <a:t>Outil de collaboration inter-agences </a:t>
            </a:r>
          </a:p>
          <a:p>
            <a:pPr lvl="0">
              <a:spcBef>
                <a:spcPts val="0"/>
              </a:spcBef>
              <a:buSzPts val="2800"/>
              <a:buChar char="●"/>
            </a:pPr>
            <a:r>
              <a:rPr lang="fr-FR" sz="2600" dirty="0"/>
              <a:t>Liens avec la Norme Humanitaire Fondamentale (CHS)</a:t>
            </a:r>
          </a:p>
          <a:p>
            <a:pPr lvl="0">
              <a:spcBef>
                <a:spcPts val="0"/>
              </a:spcBef>
              <a:buSzPts val="2800"/>
              <a:buChar char="●"/>
            </a:pPr>
            <a:r>
              <a:rPr lang="fr-FR" dirty="0"/>
              <a:t>Contextualisation pour l’appropriation locale</a:t>
            </a:r>
            <a:endParaRPr sz="2600" dirty="0"/>
          </a:p>
          <a:p>
            <a:pPr lvl="0">
              <a:buSzPts val="2800"/>
              <a:buChar char="●"/>
            </a:pPr>
            <a:r>
              <a:rPr lang="es-ES" dirty="0" err="1">
                <a:latin typeface="Calibri" panose="020F0502020204030204" pitchFamily="34" charset="0"/>
                <a:ea typeface="Calibri" panose="020F0502020204030204" pitchFamily="34" charset="0"/>
                <a:cs typeface="Arial" panose="020B0604020202020204" pitchFamily="34" charset="0"/>
              </a:rPr>
              <a:t>But</a:t>
            </a:r>
            <a:r>
              <a:rPr lang="en-US" sz="2600" dirty="0"/>
              <a:t>:</a:t>
            </a:r>
            <a:endParaRPr sz="2600" dirty="0"/>
          </a:p>
          <a:p>
            <a:pPr lvl="1" indent="-241300">
              <a:spcBef>
                <a:spcPts val="0"/>
              </a:spcBef>
              <a:buSzPts val="2600"/>
              <a:buChar char="○"/>
            </a:pPr>
            <a:r>
              <a:rPr lang="fr-FR" dirty="0"/>
              <a:t>qualité et </a:t>
            </a:r>
            <a:r>
              <a:rPr lang="es-ES" dirty="0" err="1"/>
              <a:t>redevabilité</a:t>
            </a:r>
            <a:r>
              <a:rPr lang="es-ES" dirty="0"/>
              <a:t> des </a:t>
            </a:r>
            <a:r>
              <a:rPr lang="es-ES" dirty="0" err="1"/>
              <a:t>programmes</a:t>
            </a:r>
            <a:endParaRPr lang="fr-FR" dirty="0"/>
          </a:p>
          <a:p>
            <a:pPr lvl="1" indent="-241300">
              <a:spcBef>
                <a:spcPts val="0"/>
              </a:spcBef>
              <a:buSzPts val="2600"/>
              <a:buChar char="○"/>
            </a:pPr>
            <a:r>
              <a:rPr lang="fr-FR" dirty="0"/>
              <a:t>impact sur la protection et le bien-être des enfants</a:t>
            </a:r>
            <a:endParaRPr dirty="0"/>
          </a:p>
        </p:txBody>
      </p:sp>
      <p:sp>
        <p:nvSpPr>
          <p:cNvPr id="8" name="ZoneTexte 7">
            <a:extLst>
              <a:ext uri="{FF2B5EF4-FFF2-40B4-BE49-F238E27FC236}">
                <a16:creationId xmlns:a16="http://schemas.microsoft.com/office/drawing/2014/main" id="{143A4369-295A-466B-8F96-3D762829B1E6}"/>
              </a:ext>
            </a:extLst>
          </p:cNvPr>
          <p:cNvSpPr txBox="1"/>
          <p:nvPr/>
        </p:nvSpPr>
        <p:spPr>
          <a:xfrm>
            <a:off x="3607410" y="4347692"/>
            <a:ext cx="7815528" cy="1200329"/>
          </a:xfrm>
          <a:prstGeom prst="rect">
            <a:avLst/>
          </a:prstGeom>
          <a:solidFill>
            <a:srgbClr val="934C83"/>
          </a:solidFill>
        </p:spPr>
        <p:txBody>
          <a:bodyPr wrap="square">
            <a:spAutoFit/>
          </a:bodyPr>
          <a:lstStyle/>
          <a:p>
            <a:pPr algn="ctr"/>
            <a:r>
              <a:rPr lang="fr-FR" sz="2400" dirty="0">
                <a:solidFill>
                  <a:schemeClr val="bg1"/>
                </a:solidFill>
              </a:rPr>
              <a:t>Les SMPE aspirent à opérationnaliser les droits des enfants et des adolescents dans la pratique de la réponse humanitaire. </a:t>
            </a:r>
            <a:endParaRPr lang="es-ES" sz="2400" dirty="0">
              <a:solidFill>
                <a:schemeClr val="bg1"/>
              </a:solidFill>
            </a:endParaRPr>
          </a:p>
        </p:txBody>
      </p:sp>
      <p:pic>
        <p:nvPicPr>
          <p:cNvPr id="7" name="Image 6">
            <a:extLst>
              <a:ext uri="{FF2B5EF4-FFF2-40B4-BE49-F238E27FC236}">
                <a16:creationId xmlns:a16="http://schemas.microsoft.com/office/drawing/2014/main" id="{54D5AEBC-8961-4009-AAE3-0B5012AE4768}"/>
              </a:ext>
            </a:extLst>
          </p:cNvPr>
          <p:cNvPicPr>
            <a:picLocks noChangeAspect="1"/>
          </p:cNvPicPr>
          <p:nvPr/>
        </p:nvPicPr>
        <p:blipFill>
          <a:blip r:embed="rId3"/>
          <a:stretch>
            <a:fillRect/>
          </a:stretch>
        </p:blipFill>
        <p:spPr>
          <a:xfrm>
            <a:off x="695176" y="1970821"/>
            <a:ext cx="2322974" cy="3229500"/>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EF22336C-8176-B5C3-88BF-57F6013B078C}"/>
              </a:ext>
            </a:extLst>
          </p:cNvPr>
          <p:cNvPicPr>
            <a:picLocks noChangeAspect="1"/>
          </p:cNvPicPr>
          <p:nvPr/>
        </p:nvPicPr>
        <p:blipFill>
          <a:blip r:embed="rId4"/>
          <a:stretch>
            <a:fillRect/>
          </a:stretch>
        </p:blipFill>
        <p:spPr>
          <a:xfrm>
            <a:off x="9661064" y="120246"/>
            <a:ext cx="2426773" cy="1753991"/>
          </a:xfrm>
          <a:prstGeom prst="rect">
            <a:avLst/>
          </a:prstGeom>
        </p:spPr>
      </p:pic>
    </p:spTree>
    <p:extLst>
      <p:ext uri="{BB962C8B-B14F-4D97-AF65-F5344CB8AC3E}">
        <p14:creationId xmlns:p14="http://schemas.microsoft.com/office/powerpoint/2010/main" val="49072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975632" y="1072634"/>
            <a:ext cx="6098720" cy="707886"/>
          </a:xfrm>
          <a:prstGeom prst="rect">
            <a:avLst/>
          </a:prstGeom>
          <a:noFill/>
        </p:spPr>
        <p:txBody>
          <a:bodyPr wrap="square">
            <a:spAutoFit/>
          </a:bodyPr>
          <a:lstStyle/>
          <a:p>
            <a:r>
              <a:rPr lang="en-US" sz="4000" dirty="0"/>
              <a:t> </a:t>
            </a:r>
            <a:endParaRPr lang="fr-FR" dirty="0"/>
          </a:p>
        </p:txBody>
      </p:sp>
      <p:pic>
        <p:nvPicPr>
          <p:cNvPr id="4" name="Image 3">
            <a:extLst>
              <a:ext uri="{FF2B5EF4-FFF2-40B4-BE49-F238E27FC236}">
                <a16:creationId xmlns:a16="http://schemas.microsoft.com/office/drawing/2014/main" id="{1AC3D80B-3543-42FA-A5EE-5986600F74CA}"/>
              </a:ext>
            </a:extLst>
          </p:cNvPr>
          <p:cNvPicPr>
            <a:picLocks noChangeAspect="1"/>
          </p:cNvPicPr>
          <p:nvPr/>
        </p:nvPicPr>
        <p:blipFill>
          <a:blip r:embed="rId3"/>
          <a:stretch>
            <a:fillRect/>
          </a:stretch>
        </p:blipFill>
        <p:spPr>
          <a:xfrm>
            <a:off x="1913621" y="-144378"/>
            <a:ext cx="10321461" cy="6858000"/>
          </a:xfrm>
          <a:prstGeom prst="rect">
            <a:avLst/>
          </a:prstGeom>
        </p:spPr>
      </p:pic>
      <p:sp>
        <p:nvSpPr>
          <p:cNvPr id="5" name="Rectangle 4">
            <a:extLst>
              <a:ext uri="{FF2B5EF4-FFF2-40B4-BE49-F238E27FC236}">
                <a16:creationId xmlns:a16="http://schemas.microsoft.com/office/drawing/2014/main" id="{04689C39-7F9F-41B3-A224-927DFE2C5FF6}"/>
              </a:ext>
            </a:extLst>
          </p:cNvPr>
          <p:cNvSpPr/>
          <p:nvPr/>
        </p:nvSpPr>
        <p:spPr>
          <a:xfrm>
            <a:off x="2913586" y="621765"/>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2" name="ZoneTexte 1">
            <a:extLst>
              <a:ext uri="{FF2B5EF4-FFF2-40B4-BE49-F238E27FC236}">
                <a16:creationId xmlns:a16="http://schemas.microsoft.com/office/drawing/2014/main" id="{6C940A96-BE16-458E-8AAD-FA40097A5AF6}"/>
              </a:ext>
            </a:extLst>
          </p:cNvPr>
          <p:cNvSpPr txBox="1"/>
          <p:nvPr/>
        </p:nvSpPr>
        <p:spPr>
          <a:xfrm rot="16200000">
            <a:off x="-694142" y="3127089"/>
            <a:ext cx="4693685" cy="584775"/>
          </a:xfrm>
          <a:prstGeom prst="rect">
            <a:avLst/>
          </a:prstGeom>
          <a:noFill/>
        </p:spPr>
        <p:txBody>
          <a:bodyPr wrap="square" rtlCol="0">
            <a:spAutoFit/>
          </a:bodyPr>
          <a:lstStyle/>
          <a:p>
            <a:pPr algn="ctr"/>
            <a:r>
              <a:rPr lang="es-ES" sz="3200" b="1" dirty="0">
                <a:solidFill>
                  <a:schemeClr val="accent1">
                    <a:lumMod val="75000"/>
                  </a:schemeClr>
                </a:solidFill>
                <a:latin typeface="Helvetica Neue"/>
                <a:sym typeface="Helvetica Neue"/>
              </a:rPr>
              <a:t>PRESENTATION</a:t>
            </a:r>
          </a:p>
        </p:txBody>
      </p:sp>
    </p:spTree>
    <p:extLst>
      <p:ext uri="{BB962C8B-B14F-4D97-AF65-F5344CB8AC3E}">
        <p14:creationId xmlns:p14="http://schemas.microsoft.com/office/powerpoint/2010/main" val="165252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xfrm>
            <a:off x="674235" y="371578"/>
            <a:ext cx="1005649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Introduction </a:t>
            </a:r>
            <a:r>
              <a:rPr lang="en-US" dirty="0" err="1"/>
              <a:t>générale</a:t>
            </a:r>
            <a:r>
              <a:rPr lang="en-US" dirty="0"/>
              <a:t> au Standard 1</a:t>
            </a:r>
            <a:endParaRPr dirty="0"/>
          </a:p>
        </p:txBody>
      </p:sp>
      <p:sp>
        <p:nvSpPr>
          <p:cNvPr id="3" name="Espace réservé du contenu 2">
            <a:extLst>
              <a:ext uri="{FF2B5EF4-FFF2-40B4-BE49-F238E27FC236}">
                <a16:creationId xmlns:a16="http://schemas.microsoft.com/office/drawing/2014/main" id="{FECB170E-5E91-4829-A799-A8F8405480B9}"/>
              </a:ext>
            </a:extLst>
          </p:cNvPr>
          <p:cNvSpPr>
            <a:spLocks noGrp="1"/>
          </p:cNvSpPr>
          <p:nvPr>
            <p:ph sz="half" idx="1"/>
          </p:nvPr>
        </p:nvSpPr>
        <p:spPr>
          <a:xfrm>
            <a:off x="838200" y="1690688"/>
            <a:ext cx="11032066" cy="4351338"/>
          </a:xfrm>
        </p:spPr>
        <p:txBody>
          <a:bodyPr>
            <a:normAutofit/>
          </a:bodyPr>
          <a:lstStyle/>
          <a:p>
            <a:pPr marL="342900" indent="-342900">
              <a:spcBef>
                <a:spcPts val="0"/>
              </a:spcBef>
              <a:buClr>
                <a:schemeClr val="accent3"/>
              </a:buClr>
            </a:pPr>
            <a:r>
              <a:rPr lang="en-US" sz="3200" dirty="0" err="1">
                <a:solidFill>
                  <a:schemeClr val="bg2"/>
                </a:solidFill>
                <a:latin typeface="Helvetica Neue" panose="020B0604020202020204" charset="0"/>
              </a:rPr>
              <a:t>Partie</a:t>
            </a:r>
            <a:r>
              <a:rPr lang="en-US" sz="3200" dirty="0">
                <a:solidFill>
                  <a:schemeClr val="bg2"/>
                </a:solidFill>
                <a:latin typeface="Helvetica Neue" panose="020B0604020202020204" charset="0"/>
              </a:rPr>
              <a:t> du </a:t>
            </a:r>
            <a:r>
              <a:rPr lang="en-US" sz="3200" dirty="0" err="1">
                <a:solidFill>
                  <a:schemeClr val="bg2"/>
                </a:solidFill>
                <a:latin typeface="Helvetica Neue" panose="020B0604020202020204" charset="0"/>
              </a:rPr>
              <a:t>Pilier</a:t>
            </a:r>
            <a:r>
              <a:rPr lang="en-US" sz="3200" dirty="0">
                <a:solidFill>
                  <a:schemeClr val="bg2"/>
                </a:solidFill>
                <a:latin typeface="Helvetica Neue" panose="020B0604020202020204" charset="0"/>
              </a:rPr>
              <a:t> 1 </a:t>
            </a:r>
            <a:r>
              <a:rPr lang="fr-FR" sz="3200" dirty="0">
                <a:solidFill>
                  <a:schemeClr val="bg2"/>
                </a:solidFill>
                <a:latin typeface="Helvetica Neue" panose="020B0604020202020204" charset="0"/>
              </a:rPr>
              <a:t>sur la qualité des interventions </a:t>
            </a:r>
            <a:endParaRPr lang="en-US" sz="3200" dirty="0">
              <a:solidFill>
                <a:schemeClr val="bg2"/>
              </a:solidFill>
              <a:latin typeface="Helvetica Neue" panose="020B0604020202020204" charset="0"/>
            </a:endParaRPr>
          </a:p>
          <a:p>
            <a:pPr marL="342900" indent="-342900">
              <a:spcBef>
                <a:spcPts val="0"/>
              </a:spcBef>
              <a:buClr>
                <a:schemeClr val="accent3"/>
              </a:buClr>
            </a:pPr>
            <a:r>
              <a:rPr lang="fr-FR" sz="3200" dirty="0">
                <a:solidFill>
                  <a:schemeClr val="bg2"/>
                </a:solidFill>
                <a:latin typeface="Helvetica Neue" panose="020B0604020202020204" charset="0"/>
              </a:rPr>
              <a:t>A être utilisés avec tous les autres (7 - 28) &amp; les Principes SMPE</a:t>
            </a:r>
          </a:p>
          <a:p>
            <a:pPr marL="342900" indent="-342900">
              <a:spcBef>
                <a:spcPts val="0"/>
              </a:spcBef>
              <a:buClr>
                <a:schemeClr val="accent3"/>
              </a:buClr>
            </a:pPr>
            <a:endParaRPr lang="fr-FR" sz="3200" dirty="0">
              <a:solidFill>
                <a:schemeClr val="bg2"/>
              </a:solidFill>
              <a:latin typeface="Helvetica Neue" panose="020B0604020202020204" charset="0"/>
            </a:endParaRPr>
          </a:p>
          <a:p>
            <a:pPr marL="342900" indent="-342900">
              <a:spcBef>
                <a:spcPts val="0"/>
              </a:spcBef>
              <a:buClr>
                <a:schemeClr val="accent3"/>
              </a:buClr>
            </a:pPr>
            <a:r>
              <a:rPr lang="fr-FR" sz="3200" dirty="0">
                <a:solidFill>
                  <a:schemeClr val="bg2"/>
                </a:solidFill>
              </a:rPr>
              <a:t>Engagement 6 de la CHS</a:t>
            </a:r>
            <a:endParaRPr lang="en-US" sz="3200" dirty="0">
              <a:solidFill>
                <a:schemeClr val="bg2"/>
              </a:solidFill>
            </a:endParaRPr>
          </a:p>
          <a:p>
            <a:pPr marL="342900" indent="-342900">
              <a:spcBef>
                <a:spcPts val="0"/>
              </a:spcBef>
              <a:buClr>
                <a:schemeClr val="accent3"/>
              </a:buClr>
            </a:pPr>
            <a:endParaRPr lang="en-US" sz="3200" dirty="0">
              <a:solidFill>
                <a:schemeClr val="bg2"/>
              </a:solidFill>
            </a:endParaRPr>
          </a:p>
          <a:p>
            <a:pPr marL="342900" indent="-342900">
              <a:spcBef>
                <a:spcPts val="0"/>
              </a:spcBef>
              <a:buClr>
                <a:schemeClr val="accent3"/>
              </a:buClr>
            </a:pPr>
            <a:r>
              <a:rPr lang="fr-FR" sz="3200" dirty="0">
                <a:solidFill>
                  <a:schemeClr val="bg2"/>
                </a:solidFill>
              </a:rPr>
              <a:t>Responsabilité partagée</a:t>
            </a:r>
          </a:p>
          <a:p>
            <a:pPr marL="342900" indent="-342900">
              <a:spcBef>
                <a:spcPts val="0"/>
              </a:spcBef>
              <a:buClr>
                <a:schemeClr val="accent3"/>
              </a:buClr>
            </a:pPr>
            <a:r>
              <a:rPr lang="fr-FR" sz="3200" dirty="0">
                <a:solidFill>
                  <a:schemeClr val="bg2"/>
                </a:solidFill>
              </a:rPr>
              <a:t>Efficacité et efficience de la réponse humanitaire</a:t>
            </a:r>
          </a:p>
          <a:p>
            <a:pPr marL="342900" indent="-342900">
              <a:spcBef>
                <a:spcPts val="0"/>
              </a:spcBef>
              <a:buClr>
                <a:schemeClr val="accent3"/>
              </a:buClr>
            </a:pPr>
            <a:r>
              <a:rPr lang="en-US" sz="3200" dirty="0">
                <a:solidFill>
                  <a:schemeClr val="bg2"/>
                </a:solidFill>
              </a:rPr>
              <a:t>Ne pas exposer à plus de </a:t>
            </a:r>
            <a:r>
              <a:rPr lang="en-US" sz="3200" dirty="0" err="1">
                <a:solidFill>
                  <a:schemeClr val="bg2"/>
                </a:solidFill>
              </a:rPr>
              <a:t>préjudices</a:t>
            </a:r>
            <a:endParaRPr lang="en-US" sz="3200" dirty="0">
              <a:solidFill>
                <a:schemeClr val="bg2"/>
              </a:solidFill>
            </a:endParaRPr>
          </a:p>
        </p:txBody>
      </p:sp>
      <p:sp>
        <p:nvSpPr>
          <p:cNvPr id="11" name="ZoneTexte 10">
            <a:extLst>
              <a:ext uri="{FF2B5EF4-FFF2-40B4-BE49-F238E27FC236}">
                <a16:creationId xmlns:a16="http://schemas.microsoft.com/office/drawing/2014/main" id="{B6CC2423-9312-4A58-81EF-5A7DC91FF32F}"/>
              </a:ext>
            </a:extLst>
          </p:cNvPr>
          <p:cNvSpPr txBox="1"/>
          <p:nvPr/>
        </p:nvSpPr>
        <p:spPr>
          <a:xfrm>
            <a:off x="7432901" y="5744506"/>
            <a:ext cx="3633536" cy="954107"/>
          </a:xfrm>
          <a:prstGeom prst="rect">
            <a:avLst/>
          </a:prstGeom>
          <a:noFill/>
        </p:spPr>
        <p:txBody>
          <a:bodyPr wrap="square">
            <a:spAutoFit/>
          </a:bodyPr>
          <a:lstStyle/>
          <a:p>
            <a:r>
              <a:rPr lang="en-US" sz="2800" dirty="0">
                <a:latin typeface="Ink Free" panose="03080402000500000000" pitchFamily="66" charset="0"/>
              </a:rPr>
              <a:t>Qui </a:t>
            </a:r>
            <a:r>
              <a:rPr lang="en-US" sz="2800" dirty="0" err="1">
                <a:latin typeface="Ink Free" panose="03080402000500000000" pitchFamily="66" charset="0"/>
              </a:rPr>
              <a:t>est</a:t>
            </a:r>
            <a:r>
              <a:rPr lang="en-US" sz="2800" dirty="0">
                <a:latin typeface="Ink Free" panose="03080402000500000000" pitchFamily="66" charset="0"/>
              </a:rPr>
              <a:t> </a:t>
            </a:r>
            <a:r>
              <a:rPr lang="en-US" sz="2800" dirty="0" err="1">
                <a:latin typeface="Ink Free" panose="03080402000500000000" pitchFamily="66" charset="0"/>
              </a:rPr>
              <a:t>concerné</a:t>
            </a:r>
            <a:r>
              <a:rPr lang="en-US" sz="2800" dirty="0">
                <a:latin typeface="Ink Free" panose="03080402000500000000" pitchFamily="66" charset="0"/>
              </a:rPr>
              <a:t> par la coordination </a:t>
            </a:r>
            <a:r>
              <a:rPr lang="en-US" sz="2800" dirty="0">
                <a:latin typeface="Ink Free" panose="03080402000500000000" pitchFamily="66" charset="0"/>
                <a:ea typeface="Arial"/>
                <a:cs typeface="Arial"/>
                <a:sym typeface="Arial"/>
              </a:rPr>
              <a:t>? </a:t>
            </a:r>
          </a:p>
        </p:txBody>
      </p:sp>
      <p:grpSp>
        <p:nvGrpSpPr>
          <p:cNvPr id="20" name="Groupe 19">
            <a:extLst>
              <a:ext uri="{FF2B5EF4-FFF2-40B4-BE49-F238E27FC236}">
                <a16:creationId xmlns:a16="http://schemas.microsoft.com/office/drawing/2014/main" id="{EC31F832-2C0C-446B-8658-F3F4BC3FB9B1}"/>
              </a:ext>
            </a:extLst>
          </p:cNvPr>
          <p:cNvGrpSpPr/>
          <p:nvPr/>
        </p:nvGrpSpPr>
        <p:grpSpPr>
          <a:xfrm rot="1415781">
            <a:off x="11062009" y="5170001"/>
            <a:ext cx="979340" cy="1040548"/>
            <a:chOff x="10883591" y="5571442"/>
            <a:chExt cx="979340" cy="1040548"/>
          </a:xfrm>
        </p:grpSpPr>
        <p:pic>
          <p:nvPicPr>
            <p:cNvPr id="18" name="Image 17">
              <a:extLst>
                <a:ext uri="{FF2B5EF4-FFF2-40B4-BE49-F238E27FC236}">
                  <a16:creationId xmlns:a16="http://schemas.microsoft.com/office/drawing/2014/main" id="{E2015640-A8E5-49BE-B4E4-60C22FD5F0FD}"/>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3" name="Graphique 12" descr="Point d’interrogation">
              <a:extLst>
                <a:ext uri="{FF2B5EF4-FFF2-40B4-BE49-F238E27FC236}">
                  <a16:creationId xmlns:a16="http://schemas.microsoft.com/office/drawing/2014/main" id="{9816AEA9-CB5D-46C9-94A4-3BB455CF2A2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362379" y="1516188"/>
            <a:ext cx="5181600" cy="2662868"/>
          </a:xfrm>
        </p:spPr>
        <p:txBody>
          <a:bodyPr>
            <a:normAutofit fontScale="92500" lnSpcReduction="10000"/>
          </a:bodyPr>
          <a:lstStyle/>
          <a:p>
            <a:pPr marL="50800" indent="0" algn="ctr">
              <a:buNone/>
            </a:pPr>
            <a:r>
              <a:rPr lang="en-US" dirty="0"/>
              <a:t>“</a:t>
            </a:r>
            <a:r>
              <a:rPr lang="fr-FR" dirty="0"/>
              <a:t>Autorités, agences humanitaires, organisations de la société civile et populations touchées coordonnent leurs efforts pour protéger tous les enfants touchés, en temps donné et de façon efficace</a:t>
            </a:r>
            <a:r>
              <a:rPr lang="en-US" dirty="0"/>
              <a:t>.”</a:t>
            </a:r>
            <a:endParaRPr lang="fr-FR" dirty="0"/>
          </a:p>
        </p:txBody>
      </p:sp>
      <p:pic>
        <p:nvPicPr>
          <p:cNvPr id="17" name="Image 16">
            <a:extLst>
              <a:ext uri="{FF2B5EF4-FFF2-40B4-BE49-F238E27FC236}">
                <a16:creationId xmlns:a16="http://schemas.microsoft.com/office/drawing/2014/main" id="{99E128B0-ED16-4B27-B612-BE52707F1DC9}"/>
              </a:ext>
            </a:extLst>
          </p:cNvPr>
          <p:cNvPicPr>
            <a:picLocks noChangeAspect="1"/>
          </p:cNvPicPr>
          <p:nvPr/>
        </p:nvPicPr>
        <p:blipFill>
          <a:blip r:embed="rId3"/>
          <a:stretch>
            <a:fillRect/>
          </a:stretch>
        </p:blipFill>
        <p:spPr>
          <a:xfrm>
            <a:off x="1427041" y="554390"/>
            <a:ext cx="3172569" cy="861282"/>
          </a:xfrm>
          <a:prstGeom prst="rect">
            <a:avLst/>
          </a:prstGeom>
        </p:spPr>
      </p:pic>
      <p:pic>
        <p:nvPicPr>
          <p:cNvPr id="3" name="Image 2">
            <a:extLst>
              <a:ext uri="{FF2B5EF4-FFF2-40B4-BE49-F238E27FC236}">
                <a16:creationId xmlns:a16="http://schemas.microsoft.com/office/drawing/2014/main" id="{E94C65D3-C7AB-432E-BE83-2C95377B6CB8}"/>
              </a:ext>
            </a:extLst>
          </p:cNvPr>
          <p:cNvPicPr>
            <a:picLocks noChangeAspect="1"/>
          </p:cNvPicPr>
          <p:nvPr/>
        </p:nvPicPr>
        <p:blipFill>
          <a:blip r:embed="rId4"/>
          <a:stretch>
            <a:fillRect/>
          </a:stretch>
        </p:blipFill>
        <p:spPr>
          <a:xfrm>
            <a:off x="6041922" y="2410691"/>
            <a:ext cx="5787700" cy="4160170"/>
          </a:xfrm>
          <a:prstGeom prst="rect">
            <a:avLst/>
          </a:prstGeom>
        </p:spPr>
      </p:pic>
      <p:pic>
        <p:nvPicPr>
          <p:cNvPr id="6" name="Image 5">
            <a:extLst>
              <a:ext uri="{FF2B5EF4-FFF2-40B4-BE49-F238E27FC236}">
                <a16:creationId xmlns:a16="http://schemas.microsoft.com/office/drawing/2014/main" id="{2CC3A898-411E-40AE-B7FD-BB769473AD10}"/>
              </a:ext>
            </a:extLst>
          </p:cNvPr>
          <p:cNvPicPr>
            <a:picLocks noChangeAspect="1"/>
          </p:cNvPicPr>
          <p:nvPr/>
        </p:nvPicPr>
        <p:blipFill>
          <a:blip r:embed="rId5"/>
          <a:stretch>
            <a:fillRect/>
          </a:stretch>
        </p:blipFill>
        <p:spPr>
          <a:xfrm>
            <a:off x="2570479" y="4179056"/>
            <a:ext cx="1612053" cy="224114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a:extLst>
              <a:ext uri="{FF2B5EF4-FFF2-40B4-BE49-F238E27FC236}">
                <a16:creationId xmlns:a16="http://schemas.microsoft.com/office/drawing/2014/main" id="{9C28ABAF-F769-411A-B802-4FEC07C43C19}"/>
              </a:ext>
            </a:extLst>
          </p:cNvPr>
          <p:cNvSpPr>
            <a:spLocks noGrp="1"/>
          </p:cNvSpPr>
          <p:nvPr>
            <p:ph type="title"/>
          </p:nvPr>
        </p:nvSpPr>
        <p:spPr/>
        <p:txBody>
          <a:bodyPr/>
          <a:lstStyle/>
          <a:p>
            <a:r>
              <a:rPr lang="fr-FR" dirty="0"/>
              <a:t>Structures de coordination</a:t>
            </a:r>
          </a:p>
        </p:txBody>
      </p:sp>
      <p:pic>
        <p:nvPicPr>
          <p:cNvPr id="33" name="Image 32">
            <a:extLst>
              <a:ext uri="{FF2B5EF4-FFF2-40B4-BE49-F238E27FC236}">
                <a16:creationId xmlns:a16="http://schemas.microsoft.com/office/drawing/2014/main" id="{FDF5FA5D-B7EF-47ED-BBB5-5BA1B7D11158}"/>
              </a:ext>
            </a:extLst>
          </p:cNvPr>
          <p:cNvPicPr>
            <a:picLocks noChangeAspect="1"/>
          </p:cNvPicPr>
          <p:nvPr/>
        </p:nvPicPr>
        <p:blipFill>
          <a:blip r:embed="rId3"/>
          <a:stretch>
            <a:fillRect/>
          </a:stretch>
        </p:blipFill>
        <p:spPr>
          <a:xfrm>
            <a:off x="198249" y="1877798"/>
            <a:ext cx="3182150" cy="2682627"/>
          </a:xfrm>
          <a:prstGeom prst="rect">
            <a:avLst/>
          </a:prstGeom>
        </p:spPr>
      </p:pic>
      <p:cxnSp>
        <p:nvCxnSpPr>
          <p:cNvPr id="26" name="Connecteur : en angle 25">
            <a:extLst>
              <a:ext uri="{FF2B5EF4-FFF2-40B4-BE49-F238E27FC236}">
                <a16:creationId xmlns:a16="http://schemas.microsoft.com/office/drawing/2014/main" id="{F6549291-72D8-481A-9062-6E9EFF2F03FA}"/>
              </a:ext>
            </a:extLst>
          </p:cNvPr>
          <p:cNvCxnSpPr>
            <a:cxnSpLocks/>
          </p:cNvCxnSpPr>
          <p:nvPr/>
        </p:nvCxnSpPr>
        <p:spPr>
          <a:xfrm rot="16200000" flipH="1">
            <a:off x="1759821" y="3987685"/>
            <a:ext cx="2477228" cy="763929"/>
          </a:xfrm>
          <a:prstGeom prst="bentConnector3">
            <a:avLst>
              <a:gd name="adj1" fmla="val 939"/>
            </a:avLst>
          </a:prstGeom>
          <a:ln>
            <a:tailEnd type="triangle"/>
          </a:ln>
        </p:spPr>
        <p:style>
          <a:lnRef idx="3">
            <a:schemeClr val="accent1"/>
          </a:lnRef>
          <a:fillRef idx="0">
            <a:schemeClr val="accent1"/>
          </a:fillRef>
          <a:effectRef idx="2">
            <a:schemeClr val="accent1"/>
          </a:effectRef>
          <a:fontRef idx="minor">
            <a:schemeClr val="tx1"/>
          </a:fontRef>
        </p:style>
      </p:cxnSp>
      <p:pic>
        <p:nvPicPr>
          <p:cNvPr id="3" name="Image 2">
            <a:extLst>
              <a:ext uri="{FF2B5EF4-FFF2-40B4-BE49-F238E27FC236}">
                <a16:creationId xmlns:a16="http://schemas.microsoft.com/office/drawing/2014/main" id="{BB3E2732-8FEB-46E2-BD26-C9F75DC27988}"/>
              </a:ext>
            </a:extLst>
          </p:cNvPr>
          <p:cNvPicPr>
            <a:picLocks noChangeAspect="1"/>
          </p:cNvPicPr>
          <p:nvPr/>
        </p:nvPicPr>
        <p:blipFill>
          <a:blip r:embed="rId4"/>
          <a:stretch>
            <a:fillRect/>
          </a:stretch>
        </p:blipFill>
        <p:spPr>
          <a:xfrm>
            <a:off x="8336585" y="1826362"/>
            <a:ext cx="3485238" cy="2504775"/>
          </a:xfrm>
          <a:prstGeom prst="rect">
            <a:avLst/>
          </a:prstGeom>
        </p:spPr>
      </p:pic>
      <p:pic>
        <p:nvPicPr>
          <p:cNvPr id="10" name="Image 9">
            <a:extLst>
              <a:ext uri="{FF2B5EF4-FFF2-40B4-BE49-F238E27FC236}">
                <a16:creationId xmlns:a16="http://schemas.microsoft.com/office/drawing/2014/main" id="{EB3CCBE4-81DA-4743-ACF6-3690C709DD60}"/>
              </a:ext>
            </a:extLst>
          </p:cNvPr>
          <p:cNvPicPr>
            <a:picLocks noChangeAspect="1"/>
          </p:cNvPicPr>
          <p:nvPr/>
        </p:nvPicPr>
        <p:blipFill>
          <a:blip r:embed="rId5"/>
          <a:stretch>
            <a:fillRect/>
          </a:stretch>
        </p:blipFill>
        <p:spPr>
          <a:xfrm>
            <a:off x="9561836" y="4466811"/>
            <a:ext cx="1272869" cy="1292757"/>
          </a:xfrm>
          <a:prstGeom prst="rect">
            <a:avLst/>
          </a:prstGeom>
        </p:spPr>
      </p:pic>
      <p:pic>
        <p:nvPicPr>
          <p:cNvPr id="4" name="Image 3">
            <a:extLst>
              <a:ext uri="{FF2B5EF4-FFF2-40B4-BE49-F238E27FC236}">
                <a16:creationId xmlns:a16="http://schemas.microsoft.com/office/drawing/2014/main" id="{778CA88D-9487-45B7-9282-7A1FC7D098EC}"/>
              </a:ext>
            </a:extLst>
          </p:cNvPr>
          <p:cNvPicPr>
            <a:picLocks noChangeAspect="1"/>
          </p:cNvPicPr>
          <p:nvPr/>
        </p:nvPicPr>
        <p:blipFill>
          <a:blip r:embed="rId6"/>
          <a:stretch>
            <a:fillRect/>
          </a:stretch>
        </p:blipFill>
        <p:spPr>
          <a:xfrm>
            <a:off x="537745" y="5633665"/>
            <a:ext cx="3892750" cy="825542"/>
          </a:xfrm>
          <a:prstGeom prst="rect">
            <a:avLst/>
          </a:prstGeom>
        </p:spPr>
      </p:pic>
      <p:pic>
        <p:nvPicPr>
          <p:cNvPr id="6" name="Image 5">
            <a:extLst>
              <a:ext uri="{FF2B5EF4-FFF2-40B4-BE49-F238E27FC236}">
                <a16:creationId xmlns:a16="http://schemas.microsoft.com/office/drawing/2014/main" id="{67659361-6CD0-48A7-868B-B7CAB9329E4E}"/>
              </a:ext>
            </a:extLst>
          </p:cNvPr>
          <p:cNvPicPr>
            <a:picLocks noChangeAspect="1"/>
          </p:cNvPicPr>
          <p:nvPr/>
        </p:nvPicPr>
        <p:blipFill>
          <a:blip r:embed="rId7"/>
          <a:stretch>
            <a:fillRect/>
          </a:stretch>
        </p:blipFill>
        <p:spPr>
          <a:xfrm>
            <a:off x="4543549" y="2401802"/>
            <a:ext cx="3470249" cy="2917911"/>
          </a:xfrm>
          <a:prstGeom prst="rect">
            <a:avLst/>
          </a:prstGeom>
        </p:spPr>
      </p:pic>
    </p:spTree>
    <p:extLst>
      <p:ext uri="{BB962C8B-B14F-4D97-AF65-F5344CB8AC3E}">
        <p14:creationId xmlns:p14="http://schemas.microsoft.com/office/powerpoint/2010/main" val="675351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err="1"/>
              <a:t>Exemples</a:t>
            </a:r>
            <a:r>
              <a:rPr lang="en-GB" dirty="0"/>
              <a:t> de la </a:t>
            </a:r>
            <a:r>
              <a:rPr lang="en-GB" dirty="0" err="1"/>
              <a:t>Régi</a:t>
            </a:r>
            <a:r>
              <a:rPr lang="es-ES" dirty="0"/>
              <a:t>o</a:t>
            </a:r>
            <a:r>
              <a:rPr lang="en-GB" dirty="0"/>
              <a:t>n</a:t>
            </a:r>
          </a:p>
        </p:txBody>
      </p:sp>
      <p:sp>
        <p:nvSpPr>
          <p:cNvPr id="8" name="TextBox 7">
            <a:extLst>
              <a:ext uri="{FF2B5EF4-FFF2-40B4-BE49-F238E27FC236}">
                <a16:creationId xmlns:a16="http://schemas.microsoft.com/office/drawing/2014/main" id="{91A1A334-6B7B-4644-A374-008FFE228989}"/>
              </a:ext>
            </a:extLst>
          </p:cNvPr>
          <p:cNvSpPr txBox="1"/>
          <p:nvPr/>
        </p:nvSpPr>
        <p:spPr>
          <a:xfrm>
            <a:off x="678402" y="3709169"/>
            <a:ext cx="3118010" cy="181588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pic>
        <p:nvPicPr>
          <p:cNvPr id="6" name="Image 5">
            <a:extLst>
              <a:ext uri="{FF2B5EF4-FFF2-40B4-BE49-F238E27FC236}">
                <a16:creationId xmlns:a16="http://schemas.microsoft.com/office/drawing/2014/main" id="{DF4E8611-0B5B-47D3-A7FD-F34FB7B7487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4997080" y="1586781"/>
            <a:ext cx="1897565" cy="2026068"/>
          </a:xfrm>
          <a:prstGeom prst="rect">
            <a:avLst/>
          </a:prstGeom>
        </p:spPr>
      </p:pic>
      <p:pic>
        <p:nvPicPr>
          <p:cNvPr id="9" name="Image 8">
            <a:extLst>
              <a:ext uri="{FF2B5EF4-FFF2-40B4-BE49-F238E27FC236}">
                <a16:creationId xmlns:a16="http://schemas.microsoft.com/office/drawing/2014/main" id="{6B9B39F7-03EE-4985-8C9C-F0EDC3474848}"/>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Lst>
          </a:blip>
          <a:stretch>
            <a:fillRect/>
          </a:stretch>
        </p:blipFill>
        <p:spPr>
          <a:xfrm>
            <a:off x="9586403" y="1044755"/>
            <a:ext cx="1456316" cy="2451640"/>
          </a:xfrm>
          <a:prstGeom prst="rect">
            <a:avLst/>
          </a:prstGeom>
        </p:spPr>
      </p:pic>
      <p:pic>
        <p:nvPicPr>
          <p:cNvPr id="11" name="Image 10">
            <a:extLst>
              <a:ext uri="{FF2B5EF4-FFF2-40B4-BE49-F238E27FC236}">
                <a16:creationId xmlns:a16="http://schemas.microsoft.com/office/drawing/2014/main" id="{18C8B574-A740-4181-A49F-F98C13432B45}"/>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798880" y="1633672"/>
            <a:ext cx="2572127" cy="1702528"/>
          </a:xfrm>
          <a:prstGeom prst="rect">
            <a:avLst/>
          </a:prstGeom>
        </p:spPr>
      </p:pic>
      <p:sp>
        <p:nvSpPr>
          <p:cNvPr id="10" name="TextBox 7">
            <a:extLst>
              <a:ext uri="{FF2B5EF4-FFF2-40B4-BE49-F238E27FC236}">
                <a16:creationId xmlns:a16="http://schemas.microsoft.com/office/drawing/2014/main" id="{A2247DD4-E35B-45CF-9E8C-41A766DC29E4}"/>
              </a:ext>
            </a:extLst>
          </p:cNvPr>
          <p:cNvSpPr txBox="1"/>
          <p:nvPr/>
        </p:nvSpPr>
        <p:spPr>
          <a:xfrm>
            <a:off x="4536995" y="3812670"/>
            <a:ext cx="3118010" cy="181588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
        <p:nvSpPr>
          <p:cNvPr id="12" name="TextBox 7">
            <a:extLst>
              <a:ext uri="{FF2B5EF4-FFF2-40B4-BE49-F238E27FC236}">
                <a16:creationId xmlns:a16="http://schemas.microsoft.com/office/drawing/2014/main" id="{269797CA-D2BB-4A54-8D61-5C98D74A2A0F}"/>
              </a:ext>
            </a:extLst>
          </p:cNvPr>
          <p:cNvSpPr txBox="1"/>
          <p:nvPr/>
        </p:nvSpPr>
        <p:spPr>
          <a:xfrm>
            <a:off x="8644470" y="3812670"/>
            <a:ext cx="3118010" cy="181588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Tree>
    <p:extLst>
      <p:ext uri="{BB962C8B-B14F-4D97-AF65-F5344CB8AC3E}">
        <p14:creationId xmlns:p14="http://schemas.microsoft.com/office/powerpoint/2010/main" val="430287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fr-FR" sz="4100" dirty="0"/>
              <a:t>Vous avez besoin de plus </a:t>
            </a:r>
            <a:r>
              <a:rPr lang="fr-FR" sz="4100"/>
              <a:t>que </a:t>
            </a:r>
            <a:br>
              <a:rPr lang="fr-FR" sz="4100"/>
            </a:br>
            <a:r>
              <a:rPr lang="fr-FR" sz="4100"/>
              <a:t>la version papier</a:t>
            </a:r>
            <a:r>
              <a:rPr lang="en-US" sz="4100" dirty="0"/>
              <a:t>?</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endParaRPr lang="en-GB" sz="2400" dirty="0"/>
          </a:p>
          <a:p>
            <a:pPr marL="0" lvl="0" indent="0">
              <a:spcAft>
                <a:spcPts val="1200"/>
              </a:spcAft>
              <a:buSzPts val="2800"/>
              <a:buNone/>
            </a:pPr>
            <a:r>
              <a:rPr lang="en-GB" sz="2400" dirty="0"/>
              <a:t>Sur le site de </a:t>
            </a:r>
            <a:r>
              <a:rPr lang="en-GB" sz="2400" dirty="0" err="1"/>
              <a:t>l’Alliance</a:t>
            </a:r>
            <a:r>
              <a:rPr lang="en-GB" sz="2400" dirty="0"/>
              <a:t> </a:t>
            </a:r>
          </a:p>
          <a:p>
            <a:pPr marL="985838" lvl="1" indent="-312738">
              <a:buFont typeface="Wingdings" pitchFamily="2" charset="2"/>
              <a:buChar char="Ø"/>
            </a:pPr>
            <a:r>
              <a:rPr lang="en-GB" sz="1600" dirty="0"/>
              <a:t>Version PDF</a:t>
            </a:r>
          </a:p>
          <a:p>
            <a:pPr marL="985838" lvl="1" indent="-312738">
              <a:buFont typeface="Wingdings" pitchFamily="2" charset="2"/>
              <a:buChar char="Ø"/>
            </a:pPr>
            <a:r>
              <a:rPr lang="fr-FR" sz="1600" dirty="0"/>
              <a:t>Briefing &amp; Pack de mise en œuvre</a:t>
            </a:r>
            <a:endParaRPr lang="en-GB" sz="1600" dirty="0"/>
          </a:p>
          <a:p>
            <a:pPr marL="985838" lvl="1" indent="-312738">
              <a:buFont typeface="Wingdings" pitchFamily="2" charset="2"/>
              <a:buChar char="Ø"/>
            </a:pPr>
            <a:r>
              <a:rPr lang="en-GB" sz="1600" dirty="0"/>
              <a:t>Résumé de 25 pages</a:t>
            </a:r>
          </a:p>
          <a:p>
            <a:pPr marL="985838" lvl="1" indent="-312738">
              <a:buFont typeface="Wingdings" pitchFamily="2" charset="2"/>
              <a:buChar char="Ø"/>
            </a:pPr>
            <a:r>
              <a:rPr lang="en-GB" sz="1600" dirty="0" err="1"/>
              <a:t>Cours</a:t>
            </a:r>
            <a:r>
              <a:rPr lang="en-GB" sz="1600" dirty="0"/>
              <a:t> </a:t>
            </a:r>
            <a:r>
              <a:rPr lang="en-GB" sz="1600" dirty="0" err="1"/>
              <a:t>en</a:t>
            </a:r>
            <a:r>
              <a:rPr lang="en-GB" sz="1600" dirty="0"/>
              <a:t> </a:t>
            </a:r>
            <a:r>
              <a:rPr lang="en-GB" sz="1600" dirty="0" err="1"/>
              <a:t>ligne</a:t>
            </a:r>
            <a:endParaRPr lang="en-GB" sz="1600" dirty="0"/>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fr-FR" sz="1600" dirty="0"/>
              <a:t>Une galerie de standards illustrés</a:t>
            </a:r>
            <a:endParaRPr lang="en-GB" sz="1600" dirty="0"/>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fr-FR" sz="2400" dirty="0"/>
              <a:t>Sur le site du</a:t>
            </a:r>
            <a:r>
              <a:rPr lang="en-GB" sz="2400" dirty="0"/>
              <a:t> </a:t>
            </a:r>
            <a:r>
              <a:rPr lang="en-GB" sz="2400" dirty="0" err="1"/>
              <a:t>Partenariat</a:t>
            </a:r>
            <a:r>
              <a:rPr lang="en-GB" sz="2400" dirty="0"/>
              <a:t> pour les </a:t>
            </a:r>
            <a:r>
              <a:rPr lang="en-GB" sz="2400" dirty="0" err="1"/>
              <a:t>normes</a:t>
            </a:r>
            <a:r>
              <a:rPr lang="en-GB" sz="2400" dirty="0"/>
              <a:t> </a:t>
            </a:r>
            <a:r>
              <a:rPr lang="en-GB" sz="2400" dirty="0" err="1"/>
              <a:t>humanitaires</a:t>
            </a:r>
            <a:endParaRPr lang="en-GB" sz="2400" dirty="0"/>
          </a:p>
          <a:p>
            <a:pPr marL="295275" lvl="1" indent="-285750">
              <a:spcBef>
                <a:spcPts val="1200"/>
              </a:spcBef>
              <a:tabLst>
                <a:tab pos="703263" algn="l"/>
              </a:tabLst>
            </a:pPr>
            <a:r>
              <a:rPr lang="en-GB" sz="1600" dirty="0"/>
              <a:t>HSP Applications pour telephones et </a:t>
            </a:r>
            <a:r>
              <a:rPr lang="en-GB" sz="1600" dirty="0" err="1"/>
              <a:t>tablettes</a:t>
            </a:r>
            <a:endParaRPr lang="en-GB" sz="1600" dirty="0"/>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8" name="Image 6">
            <a:extLst>
              <a:ext uri="{FF2B5EF4-FFF2-40B4-BE49-F238E27FC236}">
                <a16:creationId xmlns:a16="http://schemas.microsoft.com/office/drawing/2014/main" id="{1C868B68-BBF2-169C-E237-1C0286216D35}"/>
              </a:ext>
            </a:extLst>
          </p:cNvPr>
          <p:cNvPicPr>
            <a:picLocks noChangeAspect="1"/>
          </p:cNvPicPr>
          <p:nvPr/>
        </p:nvPicPr>
        <p:blipFill>
          <a:blip r:embed="rId5"/>
          <a:stretch>
            <a:fillRect/>
          </a:stretch>
        </p:blipFill>
        <p:spPr>
          <a:xfrm rot="822444">
            <a:off x="6375187" y="1261421"/>
            <a:ext cx="1705541" cy="2371118"/>
          </a:xfrm>
          <a:prstGeom prst="rect">
            <a:avLst/>
          </a:prstGeom>
        </p:spPr>
      </p:pic>
      <p:pic>
        <p:nvPicPr>
          <p:cNvPr id="2" name="Google Shape;206;g145e159448a_0_0">
            <a:extLst>
              <a:ext uri="{FF2B5EF4-FFF2-40B4-BE49-F238E27FC236}">
                <a16:creationId xmlns:a16="http://schemas.microsoft.com/office/drawing/2014/main" id="{D8CED84A-7027-573B-58F6-556240DE123F}"/>
              </a:ext>
            </a:extLst>
          </p:cNvPr>
          <p:cNvPicPr preferRelativeResize="0"/>
          <p:nvPr/>
        </p:nvPicPr>
        <p:blipFill>
          <a:blip r:embed="rId6">
            <a:alphaModFix/>
          </a:blip>
          <a:stretch>
            <a:fillRect/>
          </a:stretch>
        </p:blipFill>
        <p:spPr>
          <a:xfrm>
            <a:off x="9535849" y="2904584"/>
            <a:ext cx="3020629" cy="2195589"/>
          </a:xfrm>
          <a:prstGeom prst="rect">
            <a:avLst/>
          </a:prstGeom>
          <a:noFill/>
          <a:ln>
            <a:noFill/>
          </a:ln>
        </p:spPr>
      </p:pic>
    </p:spTree>
    <p:extLst>
      <p:ext uri="{BB962C8B-B14F-4D97-AF65-F5344CB8AC3E}">
        <p14:creationId xmlns:p14="http://schemas.microsoft.com/office/powerpoint/2010/main" val="3417491243"/>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1896</TotalTime>
  <Words>2601</Words>
  <Application>Microsoft Office PowerPoint</Application>
  <PresentationFormat>Widescreen</PresentationFormat>
  <Paragraphs>161</Paragraphs>
  <Slides>8</Slides>
  <Notes>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8</vt:i4>
      </vt:variant>
    </vt:vector>
  </HeadingPairs>
  <TitlesOfParts>
    <vt:vector size="19" baseType="lpstr">
      <vt:lpstr>Ink Free</vt:lpstr>
      <vt:lpstr>HelveticaNeue-LightItalic-Identity-H</vt:lpstr>
      <vt:lpstr>Wingdings</vt:lpstr>
      <vt:lpstr>Helvetica Neue</vt:lpstr>
      <vt:lpstr>HelveticaNeue-Light-Identity-H</vt:lpstr>
      <vt:lpstr>Arial</vt:lpstr>
      <vt:lpstr>Calibri</vt:lpstr>
      <vt:lpstr>HelveticaNeue-BoldCond-Identity-H</vt:lpstr>
      <vt:lpstr>Times New Roman</vt:lpstr>
      <vt:lpstr>Symbol</vt:lpstr>
      <vt:lpstr>Office Theme</vt:lpstr>
      <vt:lpstr>Standards Minimums pour la Protection de l’Enfance dans l’Action Humanitaire. - SMPE -</vt:lpstr>
      <vt:lpstr>But des Standards </vt:lpstr>
      <vt:lpstr>PowerPoint Presentation</vt:lpstr>
      <vt:lpstr>Introduction générale au Standard 1</vt:lpstr>
      <vt:lpstr>PowerPoint Presentation</vt:lpstr>
      <vt:lpstr>Structures de coordination</vt:lpstr>
      <vt:lpstr>Exemples de la Région</vt:lpstr>
      <vt:lpstr>Vous avez besoin de plus que  la version papier?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140</cp:revision>
  <dcterms:created xsi:type="dcterms:W3CDTF">2017-12-20T18:51:03Z</dcterms:created>
  <dcterms:modified xsi:type="dcterms:W3CDTF">2022-12-07T17:31:02Z</dcterms:modified>
</cp:coreProperties>
</file>