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59" r:id="rId5"/>
    <p:sldId id="260" r:id="rId6"/>
    <p:sldId id="261"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BLIqJUcdOjO+Xk5NFwfHWAkKp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98"/>
    <p:restoredTop sz="96327" autoAdjust="0"/>
  </p:normalViewPr>
  <p:slideViewPr>
    <p:cSldViewPr snapToGrid="0">
      <p:cViewPr varScale="1">
        <p:scale>
          <a:sx n="124" d="100"/>
          <a:sy n="124" d="100"/>
        </p:scale>
        <p:origin x="296" y="16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 Target="slides/slide4.xml"/><Relationship Id="rId23" Type="http://customschemas.google.com/relationships/presentationmetadata" Target="metadata"/><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20</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20: </a:t>
            </a:r>
            <a:r>
              <a:rPr lang="ar-LB" sz="1800" dirty="0">
                <a:effectLst/>
                <a:latin typeface="Calibri" panose="020F0502020204030204" pitchFamily="34" charset="0"/>
                <a:ea typeface="Calibri" panose="020F0502020204030204" pitchFamily="34" charset="0"/>
                <a:cs typeface="Arial" panose="020B0604020202020204" pitchFamily="34" charset="0"/>
              </a:rPr>
              <a:t>العدالة للأطفال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3 من المعايير المتعلقة بتطوير استراتيجيات ونُهُج وتدخلات ملائمة للوقاية من والاستجابة لمخاطر حماية الطفل </a:t>
            </a:r>
            <a:r>
              <a:rPr lang="ar-LB" sz="1200" dirty="0">
                <a:effectLst/>
                <a:ea typeface="Calibri" panose="020F0502020204030204" pitchFamily="34" charset="0"/>
                <a:cs typeface="Simplified Arabic" panose="02020603050405020304" pitchFamily="18" charset="-78"/>
              </a:rPr>
              <a:t>المُبيَّنة في </a:t>
            </a:r>
            <a:r>
              <a:rPr lang="ar-LB"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LB"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 إنسباير، وتبني على استراتيجياتهما القائمة على الأدلّة لمنع العنف ضدّ الأطفال . ولهذا السبب، نجد الرمز في الزاوية. وتعتمد حزمة إنسباير غاية مشابهة: استراتيجيات قائمة على الأدلّة لمنع العنف ضدّ الأطفال. يمكن إيجاد المزيد من المعلومات عن استراتيجيات إنسباير على الرابط التالي: </a:t>
            </a:r>
            <a:r>
              <a:rPr lang="en-US" sz="1200" dirty="0"/>
              <a:t>http://inspire-strategies.org/</a:t>
            </a:r>
          </a:p>
          <a:p>
            <a:pPr marL="171450" marR="0" lvl="0" indent="-95250" algn="r" rtl="1">
              <a:lnSpc>
                <a:spcPct val="100000"/>
              </a:lnSpc>
              <a:spcBef>
                <a:spcPts val="0"/>
              </a:spcBef>
              <a:spcAft>
                <a:spcPts val="0"/>
              </a:spcAft>
              <a:buClr>
                <a:schemeClr val="dk1"/>
              </a:buClr>
              <a:buSzPts val="1200"/>
              <a:buFont typeface="Arial"/>
              <a:buNone/>
            </a:pPr>
            <a:endParaRPr lang="ar-LB" dirty="0"/>
          </a:p>
          <a:p>
            <a:pPr marL="2476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يهدف هذا المعيار إلى أن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تتمّ معاملة الأطفال الذين يحتكّون بأنظمة العدالة الرسمية وغير الرسمية بطريقة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صديقة</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للطفل وبدون تمييز، كما يحصلون على خدمات مصمَّمة خصيصًا لاحتياجاتهم ومصالحهم الفضلى.</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476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باستخدام الإطار الاجتماعي الإيكولوجي، </a:t>
            </a:r>
            <a:r>
              <a:rPr lang="ar-LB" sz="1800" dirty="0">
                <a:effectLst/>
                <a:ea typeface="Calibri" panose="020F0502020204030204" pitchFamily="34" charset="0"/>
                <a:cs typeface="Simplified Arabic" panose="02020603050405020304" pitchFamily="18" charset="-78"/>
              </a:rPr>
              <a:t>يمكننا أن ن</a:t>
            </a:r>
            <a:r>
              <a:rPr lang="ar-SA" sz="1800" dirty="0">
                <a:effectLst/>
                <a:ea typeface="Calibri" panose="020F0502020204030204" pitchFamily="34" charset="0"/>
                <a:cs typeface="Simplified Arabic" panose="02020603050405020304" pitchFamily="18" charset="-78"/>
              </a:rPr>
              <a:t>تعاون مع مجموعة كاملة من الجهات الفاعلة من أجل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تقييم الطرق التي تقوم بها الأنظمة القانونية وأنظمة العدالة على جميع المستويات إمّا بتوفير الحماية وإمّا بطرح المخاطر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تطوير تدخّلات بغية تعزيز الحماية وتخطّي المخاطر</a:t>
            </a:r>
            <a:r>
              <a:rPr lang="ar-LB" sz="1800" dirty="0">
                <a:effectLst/>
                <a:ea typeface="Calibri" panose="020F0502020204030204" pitchFamily="34" charset="0"/>
                <a:cs typeface="Simplified Arabic" panose="02020603050405020304" pitchFamily="18" charset="-78"/>
              </a:rPr>
              <a:t> و(ج) بذل الجهود لحماية الأطفال باستخدام القوانين الرسمية والعرفية.</a:t>
            </a:r>
          </a:p>
          <a:p>
            <a:pPr marL="2476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الرموز: يرتبط هذا المعيار باستراتيجيات إنسباير المتعلقة بخدمات الاستجابة والدعم + تطبيق القوانين وإنفاذها </a:t>
            </a:r>
            <a:endParaRPr lang="en-US" sz="1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chemeClr val="dk1"/>
              </a:buClr>
              <a:buSzPts val="1200"/>
              <a:buFont typeface="Arial"/>
              <a:buNone/>
            </a:pPr>
            <a:endParaRPr lang="ar-LB"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Calibri"/>
              <a:buNone/>
            </a:pPr>
            <a:r>
              <a:rPr lang="ar-LB" b="1" dirty="0"/>
              <a:t>إطلاق المناقشة: </a:t>
            </a:r>
            <a:r>
              <a:rPr lang="ar-LB" dirty="0"/>
              <a:t>كيف قد يتفاعل الأطفال مع أنظمة العدالة؟</a:t>
            </a:r>
          </a:p>
          <a:p>
            <a:pPr marL="0" marR="0" lvl="0" indent="0" algn="r" rtl="1">
              <a:lnSpc>
                <a:spcPct val="100000"/>
              </a:lnSpc>
              <a:spcBef>
                <a:spcPts val="0"/>
              </a:spcBef>
              <a:spcAft>
                <a:spcPts val="0"/>
              </a:spcAft>
              <a:buClr>
                <a:schemeClr val="dk1"/>
              </a:buClr>
              <a:buSzPts val="1200"/>
              <a:buFont typeface="Calibri"/>
              <a:buNone/>
            </a:pPr>
            <a:r>
              <a:rPr lang="ar-LB"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بمقدور الأطفال التفاعل مع أنظمة العدالة بصفة شهود، أو ضحايا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ناجين</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أو متّهمين، أو مخطئين مُحتمَلين، أو جُناة محكومين، أو مزيج من تلك الصفات</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p>
          <a:p>
            <a:pPr marL="0" marR="0" lvl="0" indent="0" algn="r" rtl="1">
              <a:lnSpc>
                <a:spcPct val="100000"/>
              </a:lnSpc>
              <a:spcBef>
                <a:spcPts val="0"/>
              </a:spcBef>
              <a:spcAft>
                <a:spcPts val="0"/>
              </a:spcAft>
              <a:buClr>
                <a:schemeClr val="dk1"/>
              </a:buClr>
              <a:buSzPts val="1200"/>
              <a:buFont typeface="Calibri"/>
              <a:buNone/>
            </a:pPr>
            <a:r>
              <a:rPr lang="ar-LB" sz="1800" dirty="0">
                <a:effectLst/>
                <a:latin typeface="Arial"/>
                <a:ea typeface="Arial"/>
                <a:cs typeface="Simplified Arabic" panose="02020603050405020304" pitchFamily="18" charset="-78"/>
                <a:sym typeface="Arial"/>
              </a:rPr>
              <a:t>يمكنكم المتابعة بطرح السؤال: كيف يمكن أن تتغير هذه التفاعلات في الإطار الإنساني؟</a:t>
            </a:r>
            <a:endParaRPr dirty="0">
              <a:latin typeface="Arial"/>
              <a:ea typeface="Arial"/>
              <a:cs typeface="Arial"/>
              <a:sym typeface="Arial"/>
            </a:endParaRPr>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20 على ما يلي: </a:t>
            </a:r>
            <a:r>
              <a:rPr lang="ar-LB" sz="1200" b="0" i="1" u="none" strike="noStrike" dirty="0">
                <a:latin typeface="Calibri"/>
                <a:ea typeface="Calibri"/>
                <a:cs typeface="Calibri"/>
                <a:sym typeface="Calibri"/>
              </a:rPr>
              <a:t>"</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تتمّ معاملة جميع الأطفال الذين يحتكّون بأنظمة العدالة الرسمية وغير الرسمية في أثناء أزمةٍ إنسانية، بطريقة ملائمة للطفل وبدون تمييز، تماشيًا مع القواعد والمعايير الدولية، كما يحصلون على خدمات مصمَّمة خصيصًا لاحتياجاتهم ومصالحهم الفضلى.</a:t>
            </a:r>
            <a:r>
              <a:rPr lang="ar-LB" sz="1800" b="0" i="0" u="none" strike="noStrike" dirty="0">
                <a:solidFill>
                  <a:srgbClr val="000000"/>
                </a:solidFill>
                <a:effectLst/>
                <a:latin typeface="Calibri" panose="020F0502020204030204" pitchFamily="34" charset="0"/>
                <a:ea typeface="Calibri" panose="020F0502020204030204" pitchFamily="34" charset="0"/>
                <a:cs typeface="Calibri"/>
                <a:sym typeface="Calibri"/>
              </a:rPr>
              <a:t>"</a:t>
            </a:r>
            <a:endParaRPr sz="1200" b="0" i="1" u="none" strike="noStrike" dirty="0">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Arial"/>
              <a:buNone/>
            </a:pPr>
            <a:endParaRPr lang="ar-LB"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من أبكر مرحلة ممكنة في حالة الطوارئ، من المهم توثيق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أنماط الانتهاكات ضد الأطفال المحتكين بالقانون،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الحالات التي تؤدي إلى ذلك الاحتكاك</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فهو يوفر الأساس للمناصرة القائمة على الأدلة دعمًا للاستجابة الوطنية والدولية الفعالة</a:t>
            </a:r>
            <a:r>
              <a:rPr lang="ar-LB" sz="1800" dirty="0">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تركز المناصرة على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إنفاذ القوانين التي تحمي الأطفال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وقف الانتهاكات الحالية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بدءًا من تلك التي لها أشد تأثير على الأطفال</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ج</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منع الانتهاكات في المستقبل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بما في ذلك من خلال الإصلاح القانوني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دعم المناصرة بالأدلة التي تمّ جمعها من خلال أنشطة الرصد والتوثيق</a:t>
            </a:r>
            <a:r>
              <a:rPr lang="ar-LB" sz="1800" dirty="0">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ea typeface="Arial"/>
                <a:cs typeface="Arial"/>
                <a:sym typeface="Arial"/>
              </a:rPr>
              <a:t>بناء القدرات المتعلقة ب</a:t>
            </a:r>
            <a:r>
              <a:rPr lang="ar-SA" sz="1800" dirty="0">
                <a:solidFill>
                  <a:srgbClr val="000000"/>
                </a:solidFill>
                <a:effectLst/>
                <a:ea typeface="Calibri" panose="020F0502020204030204" pitchFamily="34" charset="0"/>
                <a:cs typeface="Simplified Arabic" panose="02020603050405020304" pitchFamily="18" charset="-78"/>
              </a:rPr>
              <a:t>التعامل الملائم مع قضايا الأطفال</a:t>
            </a:r>
            <a:r>
              <a:rPr lang="ar-LB"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قضايا الأطفال المرتبطين سابقًا بالقوّات أو الجماعات المسلّحة وضحايا الاستغلال أو الاتجار الجنسيَّيْن</a:t>
            </a:r>
            <a:r>
              <a:rPr lang="ar-LB" sz="1800" dirty="0">
                <a:solidFill>
                  <a:srgbClr val="000000"/>
                </a:solidFill>
                <a:effectLst/>
                <a:ea typeface="Calibri" panose="020F0502020204030204" pitchFamily="34" charset="0"/>
                <a:cs typeface="Simplified Arabic" panose="02020603050405020304" pitchFamily="18" charset="-78"/>
              </a:rPr>
              <a:t>)؛ وب</a:t>
            </a:r>
            <a:r>
              <a:rPr lang="ar-SA" sz="1800" dirty="0">
                <a:solidFill>
                  <a:srgbClr val="000000"/>
                </a:solidFill>
                <a:effectLst/>
                <a:ea typeface="Calibri" panose="020F0502020204030204" pitchFamily="34" charset="0"/>
                <a:cs typeface="Simplified Arabic" panose="02020603050405020304" pitchFamily="18" charset="-78"/>
              </a:rPr>
              <a:t>الإجراءات والعمليات الصديقة للطفل</a:t>
            </a:r>
            <a:r>
              <a:rPr lang="ar-LB" sz="1800" dirty="0">
                <a:solidFill>
                  <a:srgbClr val="000000"/>
                </a:solidFill>
                <a:effectLst/>
                <a:ea typeface="Calibri" panose="020F0502020204030204" pitchFamily="34" charset="0"/>
                <a:cs typeface="Simplified Arabic" panose="02020603050405020304" pitchFamily="18" charset="-78"/>
              </a:rPr>
              <a:t>؛ وب</a:t>
            </a:r>
            <a:r>
              <a:rPr lang="ar-SA" sz="1800" dirty="0">
                <a:solidFill>
                  <a:srgbClr val="000000"/>
                </a:solidFill>
                <a:effectLst/>
                <a:ea typeface="Calibri" panose="020F0502020204030204" pitchFamily="34" charset="0"/>
                <a:cs typeface="Simplified Arabic" panose="02020603050405020304" pitchFamily="18" charset="-78"/>
              </a:rPr>
              <a:t>ترتيبات</a:t>
            </a:r>
            <a:r>
              <a:rPr lang="ar-LB" sz="1800" dirty="0">
                <a:solidFill>
                  <a:srgbClr val="000000"/>
                </a:solidFill>
                <a:effectLst/>
                <a:ea typeface="Calibri" panose="020F0502020204030204" pitchFamily="34" charset="0"/>
                <a:cs typeface="Simplified Arabic" panose="02020603050405020304" pitchFamily="18" charset="-78"/>
              </a:rPr>
              <a:t> الحدود و</a:t>
            </a:r>
            <a:r>
              <a:rPr lang="ar-SA" sz="1800" dirty="0">
                <a:solidFill>
                  <a:srgbClr val="000000"/>
                </a:solidFill>
                <a:effectLst/>
                <a:ea typeface="Calibri" panose="020F0502020204030204" pitchFamily="34" charset="0"/>
                <a:cs typeface="Simplified Arabic" panose="02020603050405020304" pitchFamily="18" charset="-78"/>
              </a:rPr>
              <a:t>الاستقبال</a:t>
            </a:r>
            <a:r>
              <a:rPr lang="ar-LB" sz="1800" dirty="0">
                <a:solidFill>
                  <a:srgbClr val="000000"/>
                </a:solidFill>
                <a:effectLst/>
                <a:ea typeface="Calibri" panose="020F0502020204030204" pitchFamily="34" charset="0"/>
                <a:cs typeface="Simplified Arabic" panose="02020603050405020304" pitchFamily="18" charset="-78"/>
              </a:rPr>
              <a:t> (التي يجب أن تكون مراعية للطفل؛ وأن تحترم المعايير الدولية؛ وأن تستخدم بدائل الاحتجاز)...</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ea typeface="Arial"/>
                <a:cs typeface="Arial"/>
                <a:sym typeface="Arial"/>
              </a:rPr>
              <a:t>أنشطة </a:t>
            </a:r>
            <a:r>
              <a:rPr lang="ar-SA" sz="1800" dirty="0">
                <a:solidFill>
                  <a:srgbClr val="000000"/>
                </a:solidFill>
                <a:effectLst/>
                <a:ea typeface="Calibri" panose="020F0502020204030204" pitchFamily="34" charset="0"/>
                <a:cs typeface="Simplified Arabic" panose="02020603050405020304" pitchFamily="18" charset="-78"/>
              </a:rPr>
              <a:t>زيادة الوعي بآليات الإبلاغ على مستوى المجتمع المحلّي للأطفال من ضحايا وشهود الجريمة</a:t>
            </a:r>
            <a:r>
              <a:rPr lang="ar-LB" sz="1800" dirty="0">
                <a:solidFill>
                  <a:srgbClr val="000000"/>
                </a:solidFill>
                <a:effectLst/>
                <a:ea typeface="Calibri" panose="020F0502020204030204" pitchFamily="34" charset="0"/>
                <a:cs typeface="Simplified Arabic" panose="02020603050405020304" pitchFamily="18" charset="-78"/>
              </a:rPr>
              <a:t>؛ وبالمعايير الدولية المتعلقة بالإدخال والاستقبال عند الحدود؛ وببدائل الاحتجاز  (بما فيها </a:t>
            </a:r>
            <a:r>
              <a:rPr lang="ar-SA" sz="1800" dirty="0">
                <a:solidFill>
                  <a:srgbClr val="000000"/>
                </a:solidFill>
                <a:effectLst/>
                <a:latin typeface="Noto Sans Symbols"/>
                <a:ea typeface="Noto Sans Symbols"/>
                <a:cs typeface="Simplified Arabic" panose="02020603050405020304" pitchFamily="18" charset="-78"/>
              </a:rPr>
              <a:t>احتجاز الهجرة لجميع الأطفال اللاجئين أو المهاجرين</a:t>
            </a:r>
            <a:r>
              <a:rPr lang="ar-LB" sz="1800" dirty="0">
                <a:solidFill>
                  <a:srgbClr val="000000"/>
                </a:solidFill>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منذ بداية الأزمة، من المهم إنشاء أو تقوية منصة تنسيق للمهنيين ومقدّمي الرعاية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نظام العدالة، والخدمات الأمنية، والطبية، والاجتماعية، والمجتمع المحلي، والعائلة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التي تبني على الموارد والهيكليات الموجودة</a:t>
            </a:r>
            <a:r>
              <a:rPr lang="ar-SY" sz="1800" dirty="0">
                <a:effectLst/>
                <a:ea typeface="Calibri" panose="020F0502020204030204" pitchFamily="34" charset="0"/>
                <a:cs typeface="Simplified Arabic" panose="02020603050405020304" pitchFamily="18" charset="-78"/>
              </a:rPr>
              <a:t>.</a:t>
            </a:r>
            <a:endParaRPr lang="ar-LB" dirty="0">
              <a:latin typeface="Arial"/>
              <a:ea typeface="Arial"/>
              <a:cs typeface="Arial"/>
              <a:sym typeface="Arial"/>
            </a:endParaRPr>
          </a:p>
        </p:txBody>
      </p:sp>
      <p:sp>
        <p:nvSpPr>
          <p:cNvPr id="219" name="Google Shape;21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algn="just" rtl="1">
              <a:lnSpc>
                <a:spcPct val="106000"/>
              </a:lnSpc>
              <a:spcBef>
                <a:spcPts val="0"/>
              </a:spcBef>
              <a:spcAft>
                <a:spcPts val="800"/>
              </a:spcAft>
              <a:buFont typeface="Arial" panose="020B0604020202020204" pitchFamily="34" charset="0"/>
              <a:buChar char="•"/>
            </a:pPr>
            <a:r>
              <a:rPr lang="ar-LB"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يمكن أن تكون العدالة للأطفال حامية لهم، إذ يمكن أن تُساعِد على إنفاذ حقوق الأطفال أو وضعها، أو تقوية الصكوك القانونية التي تسمح بذلك</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وتشمل الإجراءات في هذا المجال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تعزيز تطبيق قوانين حماية الطفل الموجودة والتوعية حولها؛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مناصرة أو دعم وضع قوانين جديدة تُجرِّم الإساءة، والإهمال، والاستغلال، والعنف ضدّ الأطفال</a:t>
            </a:r>
            <a:r>
              <a:rPr lang="ar-LB" sz="1100" dirty="0">
                <a:solidFill>
                  <a:srgbClr val="000000"/>
                </a:solidFill>
                <a:effectLst/>
                <a:latin typeface="Noto Sans Symbols"/>
                <a:ea typeface="Noto Sans Symbols"/>
                <a:cs typeface="Simplified Arabic" panose="02020603050405020304" pitchFamily="18" charset="-78"/>
              </a:rPr>
              <a:t>؛</a:t>
            </a: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تسهيل المواءمة بين الأنظمة القانونية العرفية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الوطنية</a:t>
            </a:r>
            <a:r>
              <a:rPr lang="ar-LB" sz="1100" dirty="0">
                <a:solidFill>
                  <a:srgbClr val="000000"/>
                </a:solidFill>
                <a:effectLst/>
                <a:latin typeface="Noto Sans Symbols"/>
                <a:ea typeface="Noto Sans Symbols"/>
                <a:cs typeface="Simplified Arabic" panose="02020603050405020304" pitchFamily="18" charset="-78"/>
              </a:rPr>
              <a:t> من جهة،</a:t>
            </a:r>
            <a:r>
              <a:rPr lang="ar-SA" sz="1100" dirty="0">
                <a:solidFill>
                  <a:srgbClr val="000000"/>
                </a:solidFill>
                <a:effectLst/>
                <a:latin typeface="Noto Sans Symbols"/>
                <a:ea typeface="Noto Sans Symbols"/>
                <a:cs typeface="Simplified Arabic" panose="02020603050405020304" pitchFamily="18" charset="-78"/>
              </a:rPr>
              <a:t> والقوانين الدولية من جه</a:t>
            </a:r>
            <a:r>
              <a:rPr lang="ar-LB" sz="1100" dirty="0">
                <a:solidFill>
                  <a:srgbClr val="000000"/>
                </a:solidFill>
                <a:effectLst/>
                <a:latin typeface="Noto Sans Symbols"/>
                <a:ea typeface="Noto Sans Symbols"/>
                <a:cs typeface="Simplified Arabic" panose="02020603050405020304" pitchFamily="18" charset="-78"/>
              </a:rPr>
              <a:t>ة</a:t>
            </a:r>
            <a:r>
              <a:rPr lang="ar-SA" sz="1100" dirty="0">
                <a:solidFill>
                  <a:srgbClr val="000000"/>
                </a:solidFill>
                <a:effectLst/>
                <a:latin typeface="Noto Sans Symbols"/>
                <a:ea typeface="Noto Sans Symbols"/>
                <a:cs typeface="Simplified Arabic" panose="02020603050405020304" pitchFamily="18" charset="-78"/>
              </a:rPr>
              <a:t> أخرى، إضافةً إلى تيسير الروابط في ما بينها؛</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مناصرة أو دعم وضع قوانين جديدة تُجرِّم الإساءة، والإهمال، والاستغلال، والعنف ضدّ الأطفال</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228600" lvl="0" indent="0" algn="r" rtl="1">
              <a:lnSpc>
                <a:spcPct val="100000"/>
              </a:lnSpc>
              <a:spcBef>
                <a:spcPts val="0"/>
              </a:spcBef>
              <a:spcAft>
                <a:spcPts val="0"/>
              </a:spcAft>
              <a:buSzPts val="1400"/>
              <a:buFont typeface="Arial"/>
              <a:buNone/>
            </a:pPr>
            <a:endParaRPr lang="ar-LB" dirty="0"/>
          </a:p>
          <a:p>
            <a:pPr marL="0" marR="0" algn="just" rtl="1">
              <a:lnSpc>
                <a:spcPct val="106000"/>
              </a:lnSpc>
              <a:spcBef>
                <a:spcPts val="0"/>
              </a:spcBef>
              <a:spcAft>
                <a:spcPts val="800"/>
              </a:spcAft>
              <a:buFont typeface="Arial" panose="020B0604020202020204" pitchFamily="34" charset="0"/>
              <a:buChar char="•"/>
            </a:pPr>
            <a:r>
              <a:rPr lang="ar-LB"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للأسف، قد يؤدّي هذا الاحتكاك</a:t>
            </a:r>
            <a:r>
              <a:rPr lang="ar-LB" sz="1100" dirty="0">
                <a:effectLst/>
                <a:latin typeface="Calibri" panose="020F0502020204030204" pitchFamily="34" charset="0"/>
                <a:ea typeface="Calibri" panose="020F0502020204030204" pitchFamily="34" charset="0"/>
                <a:cs typeface="Simplified Arabic" panose="02020603050405020304" pitchFamily="18" charset="-78"/>
              </a:rPr>
              <a:t> بالقانون</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إلى مخاطر إضافية متعلّقة بالحماية، تسبّبها جهات فاعلة رسمية وغير رسمية في مجال العدالة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غير أنّ الجهات الفاعلة في المجال الإنساني تستطيع المساعدة على التخفيف من تلك المخاطر ودعم الأطفال لاستيفاء حقوقهم عند التفاعل مع أنظمة العدالة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ويمكن أن تشتمل استراتيجيات تخطّي المخاطر التي قد تطرحها أنظمة العدالة الرسمية وغير الرسمية على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تدريب مزوّدي الخدمات بشأن الحقوق و</a:t>
            </a:r>
            <a:r>
              <a:rPr lang="ar-SA" sz="1100" u="sng" dirty="0">
                <a:solidFill>
                  <a:srgbClr val="000000"/>
                </a:solidFill>
                <a:effectLst/>
                <a:latin typeface="Noto Sans Symbols"/>
                <a:ea typeface="Noto Sans Symbols"/>
                <a:cs typeface="Simplified Arabic" panose="02020603050405020304" pitchFamily="18" charset="-78"/>
              </a:rPr>
              <a:t>المصالح الفضلى للأطفال </a:t>
            </a:r>
            <a:r>
              <a:rPr lang="ar-SA" sz="1100" dirty="0">
                <a:solidFill>
                  <a:srgbClr val="000000"/>
                </a:solidFill>
                <a:effectLst/>
                <a:latin typeface="Noto Sans Symbols"/>
                <a:ea typeface="Noto Sans Symbols"/>
                <a:cs typeface="Simplified Arabic" panose="02020603050405020304" pitchFamily="18" charset="-78"/>
              </a:rPr>
              <a:t>المحتكّين بالقانون؛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تدريب الجهات الفاعلة في مجال العدالة على وسائل التواصل مع الأطفال الملائمة لمرحلة النموّ وللعمر؛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دعم نُهُج العدالة الخاصّة بالأحداث التي تسمح للأطفال بالخضوع للمساءلة حيال المجتمع بدون اتّخاذ إجراءات رسمية باعتبارهم مجرمين؛</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العمل مع الدول لخلق بدائل عملية يمكن أن تُنهي احتجاز الهجرة لجميع الأطفال اللاجئين أو المهاجرين؛</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احتجاز الأطفال فقط كملاذ أخير ولأقصر فترة ممكنة في منشآت تُراعي الفصل بحسب العمر والنوع الاجتماعي؛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Wingdings" panose="05000000000000000000" pitchFamily="2" charset="2"/>
              <a:buChar char="ü"/>
            </a:pPr>
            <a:r>
              <a:rPr lang="ar-SA" sz="1100" dirty="0">
                <a:solidFill>
                  <a:srgbClr val="000000"/>
                </a:solidFill>
                <a:effectLst/>
                <a:latin typeface="Noto Sans Symbols"/>
                <a:ea typeface="Noto Sans Symbols"/>
                <a:cs typeface="Simplified Arabic" panose="02020603050405020304" pitchFamily="18" charset="-78"/>
              </a:rPr>
              <a:t>التواصل الواضح مع الأطفال بوسائل ملائمة لمرحلة النموّ وللعمر في جميع مراحل أيّ إجراء قضائي</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p:txBody>
      </p:sp>
      <p:sp>
        <p:nvSpPr>
          <p:cNvPr id="229" name="Google Shape;22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20</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D6404431-E231-6F2D-F4EE-B0147C92A6A0}"/>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954481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0886"/>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20</a:t>
            </a:r>
            <a:endParaRPr dirty="0"/>
          </a:p>
        </p:txBody>
      </p:sp>
      <p:sp>
        <p:nvSpPr>
          <p:cNvPr id="209" name="Google Shape;209;p11"/>
          <p:cNvSpPr txBox="1"/>
          <p:nvPr/>
        </p:nvSpPr>
        <p:spPr>
          <a:xfrm>
            <a:off x="901945" y="1544107"/>
            <a:ext cx="10388109" cy="3782516"/>
          </a:xfrm>
          <a:prstGeom prst="rect">
            <a:avLst/>
          </a:prstGeom>
          <a:noFill/>
          <a:ln>
            <a:noFill/>
          </a:ln>
        </p:spPr>
        <p:txBody>
          <a:bodyPr spcFirstLastPara="1" wrap="square" lIns="91425" tIns="45700" rIns="91425" bIns="45700" anchor="t" anchorCtr="0">
            <a:normAutofit/>
          </a:bodyPr>
          <a:lstStyle/>
          <a:p>
            <a:pPr marL="457200" indent="-457200" algn="r" rtl="1">
              <a:buFont typeface="Arial" panose="020B0604020202020204" pitchFamily="34" charset="0"/>
              <a:buChar char="•"/>
            </a:pPr>
            <a:r>
              <a:rPr lang="ar-LB" sz="2800" dirty="0"/>
              <a:t>الاستراتيجيات والنُهُج والتدخلات الأساسية</a:t>
            </a:r>
          </a:p>
          <a:p>
            <a:pPr marL="457200" indent="-457200" algn="r" rtl="1">
              <a:buFont typeface="Arial" panose="020B0604020202020204" pitchFamily="34" charset="0"/>
              <a:buChar char="•"/>
            </a:pPr>
            <a:r>
              <a:rPr lang="ar-LB" sz="2800" dirty="0"/>
              <a:t>الوقاية من والاستجابة لمخاطر حماية الطفل </a:t>
            </a:r>
          </a:p>
          <a:p>
            <a:pPr marL="457200" indent="-457200" algn="r" rtl="1">
              <a:buFont typeface="Arial" panose="020B0604020202020204" pitchFamily="34" charset="0"/>
              <a:buChar char="•"/>
            </a:pPr>
            <a:endParaRPr lang="ar-LB" sz="2800" dirty="0"/>
          </a:p>
          <a:p>
            <a:pPr marL="457200" indent="-457200" algn="r" rtl="1">
              <a:buFont typeface="Arial" panose="020B0604020202020204" pitchFamily="34" charset="0"/>
              <a:buChar char="•"/>
            </a:pPr>
            <a:r>
              <a:rPr lang="ar-LB" sz="2800" dirty="0"/>
              <a:t>الاحتكاك </a:t>
            </a:r>
            <a:r>
              <a:rPr lang="ar-SA" sz="2800" dirty="0">
                <a:latin typeface="Calibri" panose="020F0502020204030204" pitchFamily="34" charset="0"/>
                <a:ea typeface="Calibri" panose="020F0502020204030204" pitchFamily="34" charset="0"/>
                <a:cs typeface="Simplified Arabic" panose="02020603050405020304" pitchFamily="18" charset="-78"/>
              </a:rPr>
              <a:t>بأنظمة العدالة الرسمية وغير الرسمية بطريقة </a:t>
            </a:r>
            <a:r>
              <a:rPr lang="ar-LB" sz="2800" dirty="0">
                <a:latin typeface="Calibri" panose="020F0502020204030204" pitchFamily="34" charset="0"/>
                <a:ea typeface="Calibri" panose="020F0502020204030204" pitchFamily="34" charset="0"/>
                <a:cs typeface="Simplified Arabic" panose="02020603050405020304" pitchFamily="18" charset="-78"/>
              </a:rPr>
              <a:t>صديقة</a:t>
            </a:r>
            <a:r>
              <a:rPr lang="ar-SA" sz="2800" dirty="0">
                <a:latin typeface="Calibri" panose="020F0502020204030204" pitchFamily="34" charset="0"/>
                <a:ea typeface="Calibri" panose="020F0502020204030204" pitchFamily="34" charset="0"/>
                <a:cs typeface="Simplified Arabic" panose="02020603050405020304" pitchFamily="18" charset="-78"/>
              </a:rPr>
              <a:t> للطفل وبدون تمييز، </a:t>
            </a:r>
            <a:r>
              <a:rPr lang="ar-LB" sz="2800" dirty="0">
                <a:latin typeface="Calibri" panose="020F0502020204030204" pitchFamily="34" charset="0"/>
                <a:ea typeface="Calibri" panose="020F0502020204030204" pitchFamily="34" charset="0"/>
                <a:cs typeface="Simplified Arabic" panose="02020603050405020304" pitchFamily="18" charset="-78"/>
              </a:rPr>
              <a:t>و</a:t>
            </a:r>
            <a:r>
              <a:rPr lang="ar-SA" sz="2800" dirty="0">
                <a:latin typeface="Calibri" panose="020F0502020204030204" pitchFamily="34" charset="0"/>
                <a:ea typeface="Calibri" panose="020F0502020204030204" pitchFamily="34" charset="0"/>
                <a:cs typeface="Simplified Arabic" panose="02020603050405020304" pitchFamily="18" charset="-78"/>
              </a:rPr>
              <a:t>خدمات مصمَّمة خصيصًا</a:t>
            </a:r>
            <a:r>
              <a:rPr lang="ar-LB" sz="2800" dirty="0">
                <a:latin typeface="Calibri" panose="020F0502020204030204" pitchFamily="34" charset="0"/>
                <a:ea typeface="Calibri" panose="020F0502020204030204" pitchFamily="34" charset="0"/>
                <a:cs typeface="Simplified Arabic" panose="02020603050405020304" pitchFamily="18" charset="-78"/>
              </a:rPr>
              <a:t> لهم</a:t>
            </a:r>
          </a:p>
          <a:p>
            <a:pPr marL="457200" indent="-457200" algn="r" rtl="1">
              <a:buFont typeface="Arial" panose="020B0604020202020204" pitchFamily="34" charset="0"/>
              <a:buChar char="•"/>
            </a:pPr>
            <a:r>
              <a:rPr lang="ar-SA" sz="2800" dirty="0">
                <a:ea typeface="Calibri" panose="020F0502020204030204" pitchFamily="34" charset="0"/>
                <a:cs typeface="Simplified Arabic" panose="02020603050405020304" pitchFamily="18" charset="-78"/>
              </a:rPr>
              <a:t>قييمالأنظمة القانونية وأنظمة العدالة</a:t>
            </a:r>
            <a:endParaRPr lang="ar-LB" sz="2800" dirty="0">
              <a:ea typeface="Calibri" panose="020F0502020204030204" pitchFamily="34" charset="0"/>
              <a:cs typeface="Simplified Arabic" panose="02020603050405020304" pitchFamily="18" charset="-78"/>
            </a:endParaRPr>
          </a:p>
          <a:p>
            <a:pPr marL="457200" indent="-457200" algn="r" rtl="1">
              <a:buFont typeface="Arial" panose="020B0604020202020204" pitchFamily="34" charset="0"/>
              <a:buChar char="•"/>
            </a:pPr>
            <a:r>
              <a:rPr lang="ar-SA" sz="2800" dirty="0">
                <a:ea typeface="Calibri" panose="020F0502020204030204" pitchFamily="34" charset="0"/>
                <a:cs typeface="Simplified Arabic" panose="02020603050405020304" pitchFamily="18" charset="-78"/>
              </a:rPr>
              <a:t>تعزيز الحماية وتخطّي المخاطر</a:t>
            </a:r>
            <a:endParaRPr lang="ar-LB" sz="2800" dirty="0">
              <a:ea typeface="Calibri" panose="020F0502020204030204" pitchFamily="34" charset="0"/>
              <a:cs typeface="Simplified Arabic" panose="02020603050405020304" pitchFamily="18" charset="-78"/>
            </a:endParaRPr>
          </a:p>
          <a:p>
            <a:pPr marL="457200" indent="-457200" algn="r" rtl="1">
              <a:buFont typeface="Arial" panose="020B0604020202020204" pitchFamily="34" charset="0"/>
              <a:buChar char="•"/>
            </a:pPr>
            <a:r>
              <a:rPr lang="ar-LB" sz="2800" dirty="0">
                <a:ea typeface="Calibri" panose="020F0502020204030204" pitchFamily="34" charset="0"/>
                <a:cs typeface="Simplified Arabic" panose="02020603050405020304" pitchFamily="18" charset="-78"/>
              </a:rPr>
              <a:t>الحماية باستخدام القوانين الرسمية والعرفية</a:t>
            </a:r>
            <a:endParaRPr sz="2800" b="0" i="0" u="none" strike="noStrike" cap="none" dirty="0">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grpSp>
        <p:nvGrpSpPr>
          <p:cNvPr id="210" name="Google Shape;210;p11"/>
          <p:cNvGrpSpPr/>
          <p:nvPr/>
        </p:nvGrpSpPr>
        <p:grpSpPr>
          <a:xfrm rot="1415781">
            <a:off x="11045341" y="5664942"/>
            <a:ext cx="979340" cy="1040548"/>
            <a:chOff x="10883591" y="5571442"/>
            <a:chExt cx="979340" cy="1040548"/>
          </a:xfrm>
        </p:grpSpPr>
        <p:pic>
          <p:nvPicPr>
            <p:cNvPr id="211" name="Google Shape;211;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2" name="Google Shape;212;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13" name="Google Shape;213;p11"/>
          <p:cNvSpPr txBox="1"/>
          <p:nvPr/>
        </p:nvSpPr>
        <p:spPr>
          <a:xfrm>
            <a:off x="6641464" y="5843279"/>
            <a:ext cx="4322432" cy="461624"/>
          </a:xfrm>
          <a:prstGeom prst="rect">
            <a:avLst/>
          </a:prstGeom>
          <a:noFill/>
          <a:ln>
            <a:noFill/>
          </a:ln>
        </p:spPr>
        <p:txBody>
          <a:bodyPr spcFirstLastPara="1" wrap="square" lIns="91425" tIns="45700" rIns="91425" bIns="45700" anchor="t" anchorCtr="0">
            <a:spAutoFit/>
          </a:bodyPr>
          <a:lstStyle/>
          <a:p>
            <a:pPr lvl="0" algn="r" rtl="1">
              <a:buClr>
                <a:schemeClr val="dk1"/>
              </a:buClr>
              <a:buSzPts val="1200"/>
            </a:pPr>
            <a:r>
              <a:rPr lang="ar-LB" sz="2400" dirty="0"/>
              <a:t>كيف قد يتفاعل الأطفال مع أنظمة العدالة؟</a:t>
            </a:r>
          </a:p>
        </p:txBody>
      </p:sp>
      <p:pic>
        <p:nvPicPr>
          <p:cNvPr id="214" name="Google Shape;214;p11"/>
          <p:cNvPicPr preferRelativeResize="0"/>
          <p:nvPr/>
        </p:nvPicPr>
        <p:blipFill rotWithShape="1">
          <a:blip r:embed="rId5">
            <a:alphaModFix/>
          </a:blip>
          <a:srcRect/>
          <a:stretch/>
        </p:blipFill>
        <p:spPr>
          <a:xfrm>
            <a:off x="8802680" y="4970271"/>
            <a:ext cx="932531" cy="873008"/>
          </a:xfrm>
          <a:prstGeom prst="rect">
            <a:avLst/>
          </a:prstGeom>
          <a:noFill/>
          <a:ln>
            <a:noFill/>
          </a:ln>
        </p:spPr>
      </p:pic>
      <p:pic>
        <p:nvPicPr>
          <p:cNvPr id="215" name="Google Shape;215;p11"/>
          <p:cNvPicPr preferRelativeResize="0"/>
          <p:nvPr/>
        </p:nvPicPr>
        <p:blipFill rotWithShape="1">
          <a:blip r:embed="rId6">
            <a:alphaModFix/>
          </a:blip>
          <a:srcRect/>
          <a:stretch/>
        </p:blipFill>
        <p:spPr>
          <a:xfrm>
            <a:off x="7574576" y="4922716"/>
            <a:ext cx="1044279" cy="99153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6"/>
          <p:cNvSpPr txBox="1">
            <a:spLocks noGrp="1"/>
          </p:cNvSpPr>
          <p:nvPr>
            <p:ph type="body" idx="1"/>
          </p:nvPr>
        </p:nvSpPr>
        <p:spPr>
          <a:xfrm>
            <a:off x="359240" y="602329"/>
            <a:ext cx="5976928" cy="3325559"/>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20:</a:t>
            </a:r>
          </a:p>
          <a:p>
            <a:pPr marL="50800" indent="0" algn="ctr" rtl="1">
              <a:buNone/>
            </a:pPr>
            <a:r>
              <a:rPr lang="ar-LB" sz="2400" dirty="0">
                <a:solidFill>
                  <a:schemeClr val="dk2"/>
                </a:solidFill>
              </a:rPr>
              <a:t>"</a:t>
            </a:r>
            <a:r>
              <a:rPr lang="ar-SA" dirty="0"/>
              <a:t>تتمّ معاملة جميع الأطفال الذين يحتكّون بأنظمة العدالة الرسمية وغير الرسمية في أثناء أزمةٍ إنسانية، بطريقة ملائمة للطفل وبدون تمييز، تماشيًا مع القواعد والمعايير الدولية، كما يحصلون على خدمات مصمَّمة خصيصًا لاحتياجاتهم ومصالحهم الفضلى.</a:t>
            </a:r>
            <a:r>
              <a:rPr lang="ar-LB" dirty="0"/>
              <a:t>"</a:t>
            </a:r>
            <a:endParaRPr lang="en-US" dirty="0"/>
          </a:p>
          <a:p>
            <a:pPr marL="50800" lvl="0" indent="0" algn="ctr" rtl="0">
              <a:lnSpc>
                <a:spcPct val="90000"/>
              </a:lnSpc>
              <a:spcBef>
                <a:spcPts val="1000"/>
              </a:spcBef>
              <a:spcAft>
                <a:spcPts val="0"/>
              </a:spcAft>
              <a:buSzPts val="2800"/>
              <a:buNone/>
            </a:pPr>
            <a:endParaRPr sz="2400" dirty="0">
              <a:solidFill>
                <a:schemeClr val="dk2"/>
              </a:solidFill>
            </a:endParaRPr>
          </a:p>
        </p:txBody>
      </p:sp>
      <p:sp>
        <p:nvSpPr>
          <p:cNvPr id="222" name="Google Shape;222;p6"/>
          <p:cNvSpPr txBox="1">
            <a:spLocks noGrp="1"/>
          </p:cNvSpPr>
          <p:nvPr>
            <p:ph type="body" idx="2"/>
          </p:nvPr>
        </p:nvSpPr>
        <p:spPr>
          <a:xfrm>
            <a:off x="6594010" y="2824951"/>
            <a:ext cx="5181600" cy="3144807"/>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أنشطة الرصد والتوثيق</a:t>
            </a:r>
          </a:p>
          <a:p>
            <a:pPr marL="457200" lvl="0" indent="-406400" algn="r" rtl="1">
              <a:lnSpc>
                <a:spcPct val="90000"/>
              </a:lnSpc>
              <a:spcBef>
                <a:spcPts val="1000"/>
              </a:spcBef>
              <a:spcAft>
                <a:spcPts val="0"/>
              </a:spcAft>
              <a:buSzPts val="2800"/>
              <a:buChar char="•"/>
            </a:pPr>
            <a:r>
              <a:rPr lang="ar-LB" dirty="0"/>
              <a:t>المناصرة</a:t>
            </a:r>
          </a:p>
          <a:p>
            <a:pPr marL="457200" lvl="0" indent="-406400" algn="r" rtl="1">
              <a:lnSpc>
                <a:spcPct val="90000"/>
              </a:lnSpc>
              <a:spcBef>
                <a:spcPts val="1000"/>
              </a:spcBef>
              <a:spcAft>
                <a:spcPts val="0"/>
              </a:spcAft>
              <a:buSzPts val="2800"/>
              <a:buChar char="•"/>
            </a:pPr>
            <a:r>
              <a:rPr lang="ar-LB" dirty="0"/>
              <a:t>بناء القدرات</a:t>
            </a:r>
          </a:p>
          <a:p>
            <a:pPr marL="457200" lvl="0" indent="-406400" algn="r" rtl="1">
              <a:lnSpc>
                <a:spcPct val="90000"/>
              </a:lnSpc>
              <a:spcBef>
                <a:spcPts val="1000"/>
              </a:spcBef>
              <a:spcAft>
                <a:spcPts val="0"/>
              </a:spcAft>
              <a:buSzPts val="2800"/>
              <a:buChar char="•"/>
            </a:pPr>
            <a:r>
              <a:rPr lang="ar-LB" dirty="0"/>
              <a:t>أنشطة زيادة الوعي</a:t>
            </a:r>
          </a:p>
          <a:p>
            <a:pPr marL="457200" lvl="0" indent="-406400" algn="r" rtl="1">
              <a:lnSpc>
                <a:spcPct val="90000"/>
              </a:lnSpc>
              <a:spcBef>
                <a:spcPts val="1000"/>
              </a:spcBef>
              <a:spcAft>
                <a:spcPts val="0"/>
              </a:spcAft>
              <a:buSzPts val="2800"/>
              <a:buChar char="•"/>
            </a:pPr>
            <a:r>
              <a:rPr lang="ar-LB" dirty="0"/>
              <a:t>التنسيق </a:t>
            </a:r>
          </a:p>
        </p:txBody>
      </p:sp>
      <p:sp>
        <p:nvSpPr>
          <p:cNvPr id="224" name="Google Shape;224;p6"/>
          <p:cNvSpPr txBox="1">
            <a:spLocks noGrp="1"/>
          </p:cNvSpPr>
          <p:nvPr>
            <p:ph type="title"/>
          </p:nvPr>
        </p:nvSpPr>
        <p:spPr>
          <a:xfrm>
            <a:off x="6594010" y="1353592"/>
            <a:ext cx="430259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a:t>
            </a:r>
            <a:endParaRPr sz="3200" dirty="0"/>
          </a:p>
        </p:txBody>
      </p:sp>
      <p:pic>
        <p:nvPicPr>
          <p:cNvPr id="7" name="Picture 6">
            <a:extLst>
              <a:ext uri="{FF2B5EF4-FFF2-40B4-BE49-F238E27FC236}">
                <a16:creationId xmlns:a16="http://schemas.microsoft.com/office/drawing/2014/main" id="{369510C0-2EDA-4BDE-BAC8-06585D0C24F8}"/>
              </a:ext>
            </a:extLst>
          </p:cNvPr>
          <p:cNvPicPr>
            <a:picLocks noChangeAspect="1"/>
          </p:cNvPicPr>
          <p:nvPr/>
        </p:nvPicPr>
        <p:blipFill>
          <a:blip r:embed="rId3"/>
          <a:srcRect/>
          <a:stretch/>
        </p:blipFill>
        <p:spPr>
          <a:xfrm>
            <a:off x="2041640" y="3948850"/>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57"/>
          <p:cNvSpPr txBox="1">
            <a:spLocks noGrp="1"/>
          </p:cNvSpPr>
          <p:nvPr>
            <p:ph type="title"/>
          </p:nvPr>
        </p:nvSpPr>
        <p:spPr>
          <a:xfrm>
            <a:off x="553453" y="798265"/>
            <a:ext cx="4916905" cy="1325563"/>
          </a:xfrm>
          <a:prstGeom prst="rect">
            <a:avLst/>
          </a:prstGeom>
          <a:noFill/>
          <a:ln>
            <a:noFill/>
          </a:ln>
        </p:spPr>
        <p:txBody>
          <a:bodyPr spcFirstLastPara="1" wrap="square" lIns="91425" tIns="45700" rIns="91425" bIns="45700" anchor="ctr" anchorCtr="0">
            <a:noAutofit/>
          </a:bodyPr>
          <a:lstStyle/>
          <a:p>
            <a:pPr marL="0" lvl="0" indent="0" algn="r" rtl="1">
              <a:lnSpc>
                <a:spcPct val="90000"/>
              </a:lnSpc>
              <a:spcBef>
                <a:spcPts val="0"/>
              </a:spcBef>
              <a:spcAft>
                <a:spcPts val="0"/>
              </a:spcAft>
              <a:buSzPts val="4400"/>
              <a:buNone/>
            </a:pPr>
            <a:r>
              <a:rPr lang="ar-LB" sz="3200" dirty="0"/>
              <a:t>استراتيجيات لإنفاذ أو وضع حقوق الأطفال</a:t>
            </a:r>
            <a:endParaRPr sz="3200" dirty="0"/>
          </a:p>
        </p:txBody>
      </p:sp>
      <p:sp>
        <p:nvSpPr>
          <p:cNvPr id="232" name="Google Shape;232;p57"/>
          <p:cNvSpPr txBox="1">
            <a:spLocks noGrp="1"/>
          </p:cNvSpPr>
          <p:nvPr>
            <p:ph type="body" idx="1"/>
          </p:nvPr>
        </p:nvSpPr>
        <p:spPr>
          <a:xfrm>
            <a:off x="838200" y="2258765"/>
            <a:ext cx="5181600" cy="2999035"/>
          </a:xfrm>
          <a:prstGeom prst="rect">
            <a:avLst/>
          </a:prstGeom>
          <a:noFill/>
          <a:ln>
            <a:noFill/>
          </a:ln>
        </p:spPr>
        <p:txBody>
          <a:bodyPr spcFirstLastPara="1" wrap="square" lIns="91425" tIns="45700" rIns="91425" bIns="45700" anchor="t" anchorCtr="0">
            <a:normAutofit/>
          </a:bodyPr>
          <a:lstStyle/>
          <a:p>
            <a:pPr lvl="0" algn="r" rtl="1"/>
            <a:r>
              <a:rPr lang="ar-SA" dirty="0">
                <a:solidFill>
                  <a:srgbClr val="000000"/>
                </a:solidFill>
                <a:latin typeface="Noto Sans Symbols"/>
                <a:ea typeface="Noto Sans Symbols"/>
                <a:cs typeface="Simplified Arabic" panose="02020603050405020304" pitchFamily="18" charset="-78"/>
              </a:rPr>
              <a:t>تطبيق قوانين حماية الطفل </a:t>
            </a:r>
            <a:endParaRPr lang="ar-LB" dirty="0">
              <a:solidFill>
                <a:srgbClr val="000000"/>
              </a:solidFill>
              <a:latin typeface="Noto Sans Symbols"/>
              <a:ea typeface="Noto Sans Symbols"/>
              <a:cs typeface="Simplified Arabic" panose="02020603050405020304" pitchFamily="18" charset="-78"/>
            </a:endParaRPr>
          </a:p>
          <a:p>
            <a:pPr lvl="0" algn="r" rtl="1"/>
            <a:r>
              <a:rPr lang="ar-SA" dirty="0">
                <a:solidFill>
                  <a:srgbClr val="000000"/>
                </a:solidFill>
                <a:latin typeface="Noto Sans Symbols"/>
                <a:ea typeface="Noto Sans Symbols"/>
                <a:cs typeface="Simplified Arabic" panose="02020603050405020304" pitchFamily="18" charset="-78"/>
              </a:rPr>
              <a:t>ت</a:t>
            </a:r>
            <a:r>
              <a:rPr lang="ar-LB" dirty="0">
                <a:solidFill>
                  <a:srgbClr val="000000"/>
                </a:solidFill>
                <a:latin typeface="Noto Sans Symbols"/>
                <a:ea typeface="Noto Sans Symbols"/>
                <a:cs typeface="Simplified Arabic" panose="02020603050405020304" pitchFamily="18" charset="-78"/>
              </a:rPr>
              <a:t>جريم</a:t>
            </a:r>
            <a:r>
              <a:rPr lang="ar-SA" dirty="0">
                <a:solidFill>
                  <a:srgbClr val="000000"/>
                </a:solidFill>
                <a:latin typeface="Noto Sans Symbols"/>
                <a:ea typeface="Noto Sans Symbols"/>
                <a:cs typeface="Simplified Arabic" panose="02020603050405020304" pitchFamily="18" charset="-78"/>
              </a:rPr>
              <a:t> الإساءة، والإهمال، والاستغلال، والعنف</a:t>
            </a:r>
            <a:endParaRPr lang="ar-LB" dirty="0">
              <a:solidFill>
                <a:srgbClr val="000000"/>
              </a:solidFill>
              <a:latin typeface="Noto Sans Symbols"/>
              <a:ea typeface="Noto Sans Symbols"/>
              <a:cs typeface="Simplified Arabic" panose="02020603050405020304" pitchFamily="18" charset="-78"/>
            </a:endParaRPr>
          </a:p>
          <a:p>
            <a:pPr lvl="0" algn="r" rtl="1"/>
            <a:r>
              <a:rPr lang="ar-SA" dirty="0">
                <a:solidFill>
                  <a:srgbClr val="000000"/>
                </a:solidFill>
                <a:latin typeface="Noto Sans Symbols"/>
                <a:ea typeface="Noto Sans Symbols"/>
                <a:cs typeface="Simplified Arabic" panose="02020603050405020304" pitchFamily="18" charset="-78"/>
              </a:rPr>
              <a:t>المواءمة بين الأنظمة القانونية العرفية</a:t>
            </a:r>
            <a:r>
              <a:rPr lang="ar-LB" dirty="0">
                <a:solidFill>
                  <a:srgbClr val="000000"/>
                </a:solidFill>
                <a:latin typeface="Noto Sans Symbols"/>
                <a:ea typeface="Noto Sans Symbols"/>
                <a:cs typeface="Simplified Arabic" panose="02020603050405020304" pitchFamily="18" charset="-78"/>
              </a:rPr>
              <a:t> /</a:t>
            </a:r>
            <a:r>
              <a:rPr lang="ar-SA" dirty="0">
                <a:solidFill>
                  <a:srgbClr val="000000"/>
                </a:solidFill>
                <a:latin typeface="Noto Sans Symbols"/>
                <a:ea typeface="Noto Sans Symbols"/>
                <a:cs typeface="Simplified Arabic" panose="02020603050405020304" pitchFamily="18" charset="-78"/>
              </a:rPr>
              <a:t> الوطنية</a:t>
            </a:r>
            <a:r>
              <a:rPr lang="ar-LB" dirty="0">
                <a:solidFill>
                  <a:srgbClr val="000000"/>
                </a:solidFill>
                <a:latin typeface="Noto Sans Symbols"/>
                <a:ea typeface="Noto Sans Symbols"/>
                <a:cs typeface="Simplified Arabic" panose="02020603050405020304" pitchFamily="18" charset="-78"/>
              </a:rPr>
              <a:t> / </a:t>
            </a:r>
            <a:r>
              <a:rPr lang="ar-SA" dirty="0">
                <a:solidFill>
                  <a:srgbClr val="000000"/>
                </a:solidFill>
                <a:latin typeface="Noto Sans Symbols"/>
                <a:ea typeface="Noto Sans Symbols"/>
                <a:cs typeface="Simplified Arabic" panose="02020603050405020304" pitchFamily="18" charset="-78"/>
              </a:rPr>
              <a:t>الدولية</a:t>
            </a:r>
            <a:endParaRPr lang="ar-LB" dirty="0">
              <a:solidFill>
                <a:srgbClr val="000000"/>
              </a:solidFill>
              <a:latin typeface="Noto Sans Symbols"/>
              <a:ea typeface="Noto Sans Symbols"/>
              <a:cs typeface="Simplified Arabic" panose="02020603050405020304" pitchFamily="18" charset="-78"/>
            </a:endParaRPr>
          </a:p>
        </p:txBody>
      </p:sp>
      <p:sp>
        <p:nvSpPr>
          <p:cNvPr id="233" name="Google Shape;233;p57"/>
          <p:cNvSpPr txBox="1">
            <a:spLocks noGrp="1"/>
          </p:cNvSpPr>
          <p:nvPr>
            <p:ph type="body" idx="2"/>
          </p:nvPr>
        </p:nvSpPr>
        <p:spPr>
          <a:xfrm>
            <a:off x="6172200" y="2258765"/>
            <a:ext cx="5181600" cy="435133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مصالح الطفل الفضلى والتدريب على حقوق الطفل</a:t>
            </a:r>
          </a:p>
          <a:p>
            <a:pPr lvl="0" algn="r" rtl="1"/>
            <a:r>
              <a:rPr lang="ar-LB" dirty="0">
                <a:solidFill>
                  <a:srgbClr val="000000"/>
                </a:solidFill>
                <a:latin typeface="Noto Sans Symbols"/>
                <a:ea typeface="Noto Sans Symbols"/>
                <a:cs typeface="Simplified Arabic" panose="02020603050405020304" pitchFamily="18" charset="-78"/>
              </a:rPr>
              <a:t>ال</a:t>
            </a:r>
            <a:r>
              <a:rPr lang="ar-SA" dirty="0">
                <a:solidFill>
                  <a:srgbClr val="000000"/>
                </a:solidFill>
                <a:latin typeface="Noto Sans Symbols"/>
                <a:ea typeface="Noto Sans Symbols"/>
                <a:cs typeface="Simplified Arabic" panose="02020603050405020304" pitchFamily="18" charset="-78"/>
              </a:rPr>
              <a:t>تدريب على وسائل التواصل</a:t>
            </a:r>
            <a:r>
              <a:rPr lang="ar-LB" dirty="0">
                <a:solidFill>
                  <a:srgbClr val="000000"/>
                </a:solidFill>
                <a:latin typeface="Noto Sans Symbols"/>
                <a:ea typeface="Noto Sans Symbols"/>
                <a:cs typeface="Simplified Arabic" panose="02020603050405020304" pitchFamily="18" charset="-78"/>
              </a:rPr>
              <a:t> </a:t>
            </a:r>
            <a:r>
              <a:rPr lang="ar-SA" dirty="0">
                <a:solidFill>
                  <a:srgbClr val="000000"/>
                </a:solidFill>
                <a:latin typeface="Noto Sans Symbols"/>
                <a:ea typeface="Noto Sans Symbols"/>
                <a:cs typeface="Simplified Arabic" panose="02020603050405020304" pitchFamily="18" charset="-78"/>
              </a:rPr>
              <a:t>الملائمة لمرحلة النموّ وللعمر</a:t>
            </a:r>
            <a:endParaRPr lang="ar-LB" dirty="0">
              <a:solidFill>
                <a:srgbClr val="000000"/>
              </a:solidFill>
              <a:latin typeface="Noto Sans Symbols"/>
              <a:ea typeface="Noto Sans Symbols"/>
              <a:cs typeface="Simplified Arabic" panose="02020603050405020304" pitchFamily="18" charset="-78"/>
            </a:endParaRPr>
          </a:p>
          <a:p>
            <a:pPr lvl="0" algn="r" rtl="1"/>
            <a:r>
              <a:rPr lang="ar-SA" dirty="0">
                <a:solidFill>
                  <a:srgbClr val="000000"/>
                </a:solidFill>
                <a:latin typeface="Noto Sans Symbols"/>
                <a:ea typeface="Noto Sans Symbols"/>
                <a:cs typeface="Simplified Arabic" panose="02020603050405020304" pitchFamily="18" charset="-78"/>
              </a:rPr>
              <a:t>نُهُج العدالة الخاصّة بالأحداث</a:t>
            </a:r>
            <a:endParaRPr lang="ar-LB" dirty="0">
              <a:solidFill>
                <a:srgbClr val="000000"/>
              </a:solidFill>
              <a:latin typeface="Noto Sans Symbols"/>
              <a:ea typeface="Noto Sans Symbols"/>
              <a:cs typeface="Simplified Arabic" panose="02020603050405020304" pitchFamily="18" charset="-78"/>
            </a:endParaRPr>
          </a:p>
          <a:p>
            <a:pPr lvl="0" algn="r" rtl="1"/>
            <a:r>
              <a:rPr lang="ar-SA" dirty="0">
                <a:solidFill>
                  <a:srgbClr val="000000"/>
                </a:solidFill>
                <a:latin typeface="Noto Sans Symbols"/>
                <a:ea typeface="Noto Sans Symbols"/>
                <a:cs typeface="Simplified Arabic" panose="02020603050405020304" pitchFamily="18" charset="-78"/>
              </a:rPr>
              <a:t>احتجاز الأطفال فقط كملاذ أخي</a:t>
            </a:r>
            <a:r>
              <a:rPr lang="ar-LB" dirty="0">
                <a:solidFill>
                  <a:srgbClr val="000000"/>
                </a:solidFill>
                <a:latin typeface="Noto Sans Symbols"/>
                <a:ea typeface="Noto Sans Symbols"/>
                <a:cs typeface="Simplified Arabic" panose="02020603050405020304" pitchFamily="18" charset="-78"/>
              </a:rPr>
              <a:t>ر وبدائل الاحتجاز</a:t>
            </a:r>
          </a:p>
          <a:p>
            <a:pPr lvl="0" algn="r" rtl="1"/>
            <a:r>
              <a:rPr lang="ar-LB" dirty="0">
                <a:solidFill>
                  <a:srgbClr val="000000"/>
                </a:solidFill>
                <a:latin typeface="Noto Sans Symbols"/>
                <a:ea typeface="Noto Sans Symbols"/>
                <a:cs typeface="Simplified Arabic" panose="02020603050405020304" pitchFamily="18" charset="-78"/>
              </a:rPr>
              <a:t>تحسين المرافق </a:t>
            </a:r>
          </a:p>
        </p:txBody>
      </p:sp>
      <p:sp>
        <p:nvSpPr>
          <p:cNvPr id="234" name="Google Shape;234;p57"/>
          <p:cNvSpPr txBox="1"/>
          <p:nvPr/>
        </p:nvSpPr>
        <p:spPr>
          <a:xfrm>
            <a:off x="6096000" y="560223"/>
            <a:ext cx="4632158" cy="1325563"/>
          </a:xfrm>
          <a:prstGeom prst="rect">
            <a:avLst/>
          </a:prstGeom>
          <a:noFill/>
          <a:ln>
            <a:noFill/>
          </a:ln>
        </p:spPr>
        <p:txBody>
          <a:bodyPr spcFirstLastPara="1" wrap="square" lIns="91425" tIns="45700" rIns="91425" bIns="45700" anchor="ctr" anchorCtr="0">
            <a:noAutofit/>
          </a:bodyPr>
          <a:lstStyle/>
          <a:p>
            <a:pPr lvl="0" algn="r" rtl="1">
              <a:lnSpc>
                <a:spcPct val="90000"/>
              </a:lnSpc>
              <a:buClr>
                <a:schemeClr val="dk1"/>
              </a:buClr>
              <a:buSzPts val="4400"/>
            </a:pPr>
            <a:r>
              <a:rPr lang="ar-LB" sz="3200" b="1" i="0" u="none" strike="noStrike" cap="none" dirty="0">
                <a:solidFill>
                  <a:srgbClr val="415E7C"/>
                </a:solidFill>
                <a:latin typeface="Helvetica Neue"/>
                <a:ea typeface="Helvetica Neue"/>
                <a:cs typeface="Helvetica Neue"/>
                <a:sym typeface="Helvetica Neue"/>
              </a:rPr>
              <a:t>استراتيجيات لتخطي المخاطر في أنظمة العدالة الرسمية وغير الرسمية</a:t>
            </a:r>
            <a:endParaRPr sz="3200" b="1" i="0" u="none" strike="noStrike" cap="none" dirty="0">
              <a:solidFill>
                <a:srgbClr val="415E7C"/>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20</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20</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20</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2295</Words>
  <Application>Microsoft Macintosh PowerPoint</Application>
  <PresentationFormat>Panorámica</PresentationFormat>
  <Paragraphs>177</Paragraphs>
  <Slides>8</Slides>
  <Notes>8</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8</vt:i4>
      </vt:variant>
    </vt:vector>
  </HeadingPairs>
  <TitlesOfParts>
    <vt:vector size="11" baseType="lpstr">
      <vt:lpstr>Calibri</vt:lpstr>
      <vt:lpstr>Helvetica Neue</vt:lpstr>
      <vt:lpstr>Office Theme</vt:lpstr>
      <vt:lpstr>المعايير الدنيا لحماية الطفل في العمل الإنساني  CPMS</vt:lpstr>
      <vt:lpstr>الهدف من المعايير </vt:lpstr>
      <vt:lpstr>Presentación de PowerPoint</vt:lpstr>
      <vt:lpstr>مقدمة عن المعيار 20</vt:lpstr>
      <vt:lpstr>الإجراءات</vt:lpstr>
      <vt:lpstr>استراتيجيات لإنفاذ أو وضع حقوق الأطفال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7</cp:revision>
  <dcterms:created xsi:type="dcterms:W3CDTF">2017-12-20T18:51:03Z</dcterms:created>
  <dcterms:modified xsi:type="dcterms:W3CDTF">2023-01-17T15:32:50Z</dcterms:modified>
</cp:coreProperties>
</file>