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0" r:id="rId2"/>
  </p:sldMasterIdLst>
  <p:notesMasterIdLst>
    <p:notesMasterId r:id="rId11"/>
  </p:notesMasterIdLst>
  <p:sldIdLst>
    <p:sldId id="257" r:id="rId3"/>
    <p:sldId id="298" r:id="rId4"/>
    <p:sldId id="259" r:id="rId5"/>
    <p:sldId id="262" r:id="rId6"/>
    <p:sldId id="263" r:id="rId7"/>
    <p:sldId id="264" r:id="rId8"/>
    <p:sldId id="260" r:id="rId9"/>
    <p:sldId id="296" r:id="rId1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71206" autoAdjust="0"/>
  </p:normalViewPr>
  <p:slideViewPr>
    <p:cSldViewPr snapToGrid="0">
      <p:cViewPr varScale="1">
        <p:scale>
          <a:sx n="56" d="100"/>
          <a:sy n="56" d="100"/>
        </p:scale>
        <p:origin x="106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8BC669-EA74-4093-A8F6-6C4E1431DBCF}" type="datetimeFigureOut">
              <a:rPr lang="fr-FR" smtClean="0"/>
              <a:t>06/12/2022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8E401A-41C4-4267-BD55-7F083088C8CE}" type="slidenum">
              <a:rPr lang="fr-FR" smtClean="0"/>
              <a:t>‹#›</a:t>
            </a:fld>
            <a:endParaRPr lang="fr-FR"/>
          </a:p>
        </p:txBody>
      </p:sp>
    </p:spTree>
    <p:extLst>
      <p:ext uri="{BB962C8B-B14F-4D97-AF65-F5344CB8AC3E}">
        <p14:creationId xmlns:p14="http://schemas.microsoft.com/office/powerpoint/2010/main" val="893197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handbook.spherestandards.org/en/cpms/#ch002_013_001"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handbook.spherestandards.org/en/cpms/#ch002_013_002" TargetMode="External"/><Relationship Id="rId2" Type="http://schemas.openxmlformats.org/officeDocument/2006/relationships/slide" Target="../slides/slide6.xml"/><Relationship Id="rId1" Type="http://schemas.openxmlformats.org/officeDocument/2006/relationships/notesMaster" Target="../notesMasters/notesMaster1.xml"/><Relationship Id="rId5" Type="http://schemas.openxmlformats.org/officeDocument/2006/relationships/hyperlink" Target="https://interagencystandingcommittee.org/accountability-affected-people" TargetMode="External"/><Relationship Id="rId4" Type="http://schemas.openxmlformats.org/officeDocument/2006/relationships/hyperlink" Target="https://handbook.spherestandards.org/en/cpms/#ch005_007"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Facilitateurs</a:t>
            </a:r>
            <a:r>
              <a:rPr lang="fr-FR" b="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0" dirty="0"/>
              <a:t>Cette présentation est destinée à tous les </a:t>
            </a:r>
            <a:r>
              <a:rPr lang="fr-FR" b="0" u="sng" dirty="0"/>
              <a:t>utilisateurs potentiels </a:t>
            </a:r>
            <a:r>
              <a:rPr lang="fr-FR" b="0" dirty="0"/>
              <a:t>des SMPE. Il s’adresse principalement au personnel de la protection de l’enfance. Pensez donc à élargir certaines questions ou à fournir davantage de détails si des collègues d’autres secteurs se joignent à vous.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b="0" i="1" dirty="0"/>
              <a:t>On suppose que le groupe compte environ 20 personnes et que tout le monde dans la salle se connaît (peut-être des collègues de votre agence ou du groupe de coordination). Sinon, ajoutez 5 minutes pour des introductions rapides.</a:t>
            </a:r>
          </a:p>
          <a:p>
            <a:pPr marL="0" lvl="0" indent="0" algn="l" rtl="0">
              <a:spcBef>
                <a:spcPts val="0"/>
              </a:spcBef>
              <a:spcAft>
                <a:spcPts val="0"/>
              </a:spcAft>
              <a:buNone/>
            </a:pPr>
            <a:endParaRPr lang="es-ES" i="1" dirty="0"/>
          </a:p>
          <a:p>
            <a:r>
              <a:rPr lang="fr-FR" b="0" i="1" dirty="0"/>
              <a:t>PREPAREZ: un tableau de papier avec les </a:t>
            </a:r>
            <a:r>
              <a:rPr lang="fr-FR" b="1" i="1" dirty="0"/>
              <a:t>objectifs</a:t>
            </a:r>
            <a:r>
              <a:rPr lang="fr-FR" b="0" i="1" dirty="0"/>
              <a:t> de la session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A la fin de la session, les participants seront capables de : </a:t>
            </a:r>
            <a:endParaRPr lang="fr-FR" b="0" i="1" dirty="0"/>
          </a:p>
          <a:p>
            <a:pPr marL="171450" indent="-171450">
              <a:buFont typeface="Arial"/>
              <a:buChar char="•"/>
            </a:pPr>
            <a:r>
              <a:rPr lang="fr-FR" b="0" dirty="0">
                <a:solidFill>
                  <a:srgbClr val="FF0000"/>
                </a:solidFill>
              </a:rPr>
              <a:t>Décrire la structure des SMPE et spécialement du Pilier 22</a:t>
            </a:r>
          </a:p>
          <a:p>
            <a:pPr marL="171450" indent="-171450">
              <a:buFont typeface="Arial"/>
              <a:buChar char="•"/>
            </a:pPr>
            <a:r>
              <a:rPr lang="fr-FR" b="0" dirty="0">
                <a:solidFill>
                  <a:srgbClr val="FF0000"/>
                </a:solidFill>
              </a:rPr>
              <a:t>Montrer comment et pourquoi on utilise le manuel</a:t>
            </a:r>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dirty="0"/>
              <a:t>REMARQUE : si vous avez déjà effectué une session sur les piliers 1 et 2, ignorez les diapositives 2 </a:t>
            </a:r>
            <a:r>
              <a:rPr lang="fr-FR"/>
              <a:t>et 8</a:t>
            </a:r>
            <a:endParaRPr lang="es-ES" dirty="0"/>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b="1" dirty="0"/>
              <a:t>ASTUCE : Les diapositives sont animées </a:t>
            </a:r>
            <a:r>
              <a:rPr lang="fr-FR" dirty="0"/>
              <a:t>-&gt; à chaque clic vous faites apparaître quelques mots, un titre ou une image sur la diapositive. Lisez les notes correspondantes dans les notes de l'animateur, avant de montrer le contenu suivant, afin que les participants aient le temps de traiter ce qui est dit et de lire chaque point. </a:t>
            </a:r>
            <a:endParaRPr lang="es-ES" dirty="0"/>
          </a:p>
          <a:p>
            <a:pPr marL="0" lvl="0" indent="0" algn="l" rtl="0">
              <a:spcBef>
                <a:spcPts val="0"/>
              </a:spcBef>
              <a:spcAft>
                <a:spcPts val="0"/>
              </a:spcAft>
              <a:buNone/>
            </a:pPr>
            <a:endParaRPr lang="en-US" i="1" dirty="0"/>
          </a:p>
          <a:p>
            <a:pPr>
              <a:lnSpc>
                <a:spcPct val="107000"/>
              </a:lnSpc>
              <a:spcAft>
                <a:spcPts val="800"/>
              </a:spcAft>
            </a:pPr>
            <a:endParaRPr lang="fr-FR"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dirty="0"/>
              <a:t>Les donateurs, les gouvernements locaux, les collègues d'autres secteurs et nos bénéficiaires eux-mêmes veulent savoir ce que nous faisons et pourquoi. Les SMPE / « CPMS » sont notre référence. Ils sont le principal moyen d'opérationnaliser ou de concrétiser les droits de l'enfant dans la pratique de l'intervention humanitaire. </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Il s'agit d'un outil collaboratif et inter-agences, qui s'articule avec d'autres initiatives, telles que les normes humanitaires fondamentales et les normes d'inclusion humanitaire.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Chaque fois que cela est pertinent, les SMPE/ CPMS s'alignent sur les 7 stratégies d'INSPIRE pour mettre fin à la violence contre les enfants - les icônes de l'initiative sont d'ailleurs dispersées dans le texte. En outre, la norme humanitaire fondamentale sur la qualité et la responsabilité est mise en évidence dans l'introduction et résonne dans tout le manuel.</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La contextualisation est encouragée et peut créer une appropriation des normes à tous les niveaux. Elle permet à un large éventail d'acteurs de mieux comprendre la protection de l'enfance dans un contexte spécifique. Les groupes de coordination nationaux sont donc encouragés à adapter les SMPE. Veuillez en discuter avec vos collègues au niveau local, puis demandez conseil à l'équipe mondiale du CPMS. Regardez la vidéo de contextualisation sur la chaîne </a:t>
            </a:r>
            <a:r>
              <a:rPr lang="fr-FR" dirty="0" err="1"/>
              <a:t>youtube</a:t>
            </a:r>
            <a:r>
              <a:rPr lang="fr-FR" dirty="0"/>
              <a:t> de l'Alliance.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ENCADRÉ : </a:t>
            </a:r>
            <a:r>
              <a:rPr lang="fr-FR"/>
              <a:t>Les SMPE </a:t>
            </a:r>
            <a:r>
              <a:rPr lang="fr-FR" dirty="0"/>
              <a:t>visent à améliorer la qualité et la responsabilité de notre programmation et à accroître l'impact pour la protection et le bien-être des enfants dans l'action humanitaire (contextes de déplacement interne et de réfugiés), en établissant des principes, des preuves, une prévention et des objectifs communs à atteindre. Ils constituent une synthèse des bonnes pratiques et de l'apprentissage à ce jour</a:t>
            </a:r>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fr-FR" sz="1800" dirty="0">
                <a:effectLst/>
                <a:latin typeface="Times New Roman" panose="02020603050405020304" pitchFamily="18" charset="0"/>
                <a:ea typeface="Times New Roman" panose="02020603050405020304" pitchFamily="18" charset="0"/>
              </a:rPr>
              <a:t>Voici une présentation de la structure des SMPE : il y a 28 Standards répartis en quatre piliers, et les 10 principes de la protection de l’enfance dans l’action humanitaire y sont intégrés. </a:t>
            </a:r>
          </a:p>
          <a:p>
            <a:r>
              <a:rPr lang="fr-FR" sz="1800" dirty="0">
                <a:effectLst/>
                <a:latin typeface="Times New Roman" panose="02020603050405020304" pitchFamily="18" charset="0"/>
                <a:ea typeface="Times New Roman" panose="02020603050405020304" pitchFamily="18" charset="0"/>
              </a:rPr>
              <a:t>Vous trouverez cette présentation à la fin des SMPE. Elle permet de trouver rapidement le ou les sujets qui vous intéressent dans le guide. »</a:t>
            </a:r>
          </a:p>
          <a:p>
            <a:pPr marL="0" lvl="0" indent="0" algn="l" rtl="0">
              <a:spcBef>
                <a:spcPts val="0"/>
              </a:spcBef>
              <a:spcAft>
                <a:spcPts val="0"/>
              </a:spcAft>
              <a:buNone/>
            </a:pPr>
            <a:endParaRPr dirty="0"/>
          </a:p>
          <a:p>
            <a:pPr marL="0" lvl="0" indent="0" algn="l" rtl="0">
              <a:spcBef>
                <a:spcPts val="0"/>
              </a:spcBef>
              <a:spcAft>
                <a:spcPts val="0"/>
              </a:spcAft>
              <a:buNone/>
            </a:pPr>
            <a:r>
              <a:rPr lang="fr-FR" dirty="0"/>
              <a:t>Cette présentation se concentre sur le Pilier 4 : Standards pour une collaboration accrue entre secteurs</a:t>
            </a: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7" name="Google Shape;217;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lnSpc>
                <a:spcPct val="100000"/>
              </a:lnSpc>
              <a:spcBef>
                <a:spcPts val="0"/>
              </a:spcBef>
              <a:spcAft>
                <a:spcPts val="0"/>
              </a:spcAft>
              <a:buSzPts val="1400"/>
              <a:buFont typeface="Arial"/>
              <a:buChar char="•"/>
            </a:pPr>
            <a:r>
              <a:rPr lang="fr-FR" dirty="0">
                <a:solidFill>
                  <a:schemeClr val="dk2"/>
                </a:solidFill>
                <a:latin typeface="Arial"/>
                <a:ea typeface="Arial"/>
                <a:cs typeface="Arial"/>
                <a:sym typeface="Arial"/>
              </a:rPr>
              <a:t>Ce Standard fait partie du quatrième pilier des normes relatives au travail intersectoriel. </a:t>
            </a:r>
          </a:p>
          <a:p>
            <a:pPr marL="171450" lvl="0" indent="-171450" algn="l" rtl="0">
              <a:lnSpc>
                <a:spcPct val="100000"/>
              </a:lnSpc>
              <a:spcBef>
                <a:spcPts val="0"/>
              </a:spcBef>
              <a:spcAft>
                <a:spcPts val="0"/>
              </a:spcAft>
              <a:buSzPts val="1400"/>
              <a:buFont typeface="Arial"/>
              <a:buChar char="•"/>
            </a:pPr>
            <a:r>
              <a:rPr lang="fr-FR" dirty="0">
                <a:solidFill>
                  <a:schemeClr val="dk2"/>
                </a:solidFill>
                <a:latin typeface="Arial"/>
                <a:ea typeface="Arial"/>
                <a:cs typeface="Arial"/>
                <a:sym typeface="Arial"/>
              </a:rPr>
              <a:t>Les approches multisectorielles reflètent les besoins interconnectés des enfants et soulignent la responsabilité collective de tous les acteurs humanitaires pour protéger les enfants et leurs familles. Les risques liés à la protection des enfants sont étroitement liés au travail des autres secteurs, car les enfants ont des besoins qui relèvent de tous les secteurs. </a:t>
            </a:r>
          </a:p>
          <a:p>
            <a:pPr marL="171450" lvl="0" indent="-171450" algn="l" rtl="0">
              <a:lnSpc>
                <a:spcPct val="100000"/>
              </a:lnSpc>
              <a:spcBef>
                <a:spcPts val="0"/>
              </a:spcBef>
              <a:spcAft>
                <a:spcPts val="0"/>
              </a:spcAft>
              <a:buSzPts val="1400"/>
              <a:buFont typeface="Arial"/>
              <a:buChar char="•"/>
            </a:pPr>
            <a:r>
              <a:rPr lang="fr-FR" dirty="0">
                <a:solidFill>
                  <a:schemeClr val="dk2"/>
                </a:solidFill>
                <a:latin typeface="Arial"/>
                <a:ea typeface="Arial"/>
                <a:cs typeface="Arial"/>
                <a:sym typeface="Arial"/>
              </a:rPr>
              <a:t>Un moyen très efficace d'obtenir un impact réel et de meilleure qualité est la programmation multisectorielle qui inclut et prend en compte les considérations relatives à la protection de l'enfant (comme les risques particuliers, les vulnérabilités, les stades de développement des enfants, etc.)</a:t>
            </a:r>
          </a:p>
          <a:p>
            <a:pPr marL="171450" lvl="0" indent="-171450" algn="l" rtl="0">
              <a:lnSpc>
                <a:spcPct val="100000"/>
              </a:lnSpc>
              <a:spcBef>
                <a:spcPts val="0"/>
              </a:spcBef>
              <a:spcAft>
                <a:spcPts val="0"/>
              </a:spcAft>
              <a:buSzPts val="1400"/>
              <a:buFont typeface="Arial"/>
              <a:buChar char="•"/>
            </a:pPr>
            <a:endParaRPr lang="fr-FR" dirty="0">
              <a:solidFill>
                <a:schemeClr val="dk2"/>
              </a:solidFill>
              <a:latin typeface="Arial"/>
              <a:ea typeface="Arial"/>
              <a:cs typeface="Arial"/>
              <a:sym typeface="Arial"/>
            </a:endParaRPr>
          </a:p>
          <a:p>
            <a:pPr marL="171450" lvl="0" indent="-171450" algn="l" rtl="0">
              <a:lnSpc>
                <a:spcPct val="100000"/>
              </a:lnSpc>
              <a:spcBef>
                <a:spcPts val="0"/>
              </a:spcBef>
              <a:spcAft>
                <a:spcPts val="0"/>
              </a:spcAft>
              <a:buSzPts val="1400"/>
              <a:buFont typeface="Arial"/>
              <a:buChar char="•"/>
            </a:pPr>
            <a:r>
              <a:rPr lang="fr-FR" dirty="0">
                <a:solidFill>
                  <a:schemeClr val="dk2"/>
                </a:solidFill>
                <a:latin typeface="Arial"/>
                <a:ea typeface="Arial"/>
                <a:cs typeface="Arial"/>
                <a:sym typeface="Arial"/>
              </a:rPr>
              <a:t>DEF = "moyens de subsistance" : capacités, actifs, opportunités et activités permettant de gagner sa vie (gagner un revenu suffisant pour satisfaire ses besoins fondamentaux et essentiels). </a:t>
            </a:r>
          </a:p>
          <a:p>
            <a:pPr marL="171450" lvl="0" indent="-171450" algn="l" rtl="0">
              <a:lnSpc>
                <a:spcPct val="100000"/>
              </a:lnSpc>
              <a:spcBef>
                <a:spcPts val="0"/>
              </a:spcBef>
              <a:spcAft>
                <a:spcPts val="0"/>
              </a:spcAft>
              <a:buSzPts val="1400"/>
              <a:buFont typeface="Arial"/>
              <a:buChar char="•"/>
            </a:pPr>
            <a:endParaRPr lang="fr-FR" dirty="0">
              <a:solidFill>
                <a:schemeClr val="dk2"/>
              </a:solidFill>
              <a:latin typeface="Arial"/>
              <a:ea typeface="Arial"/>
              <a:cs typeface="Arial"/>
              <a:sym typeface="Arial"/>
            </a:endParaRPr>
          </a:p>
          <a:p>
            <a:pPr marL="171450" lvl="0" indent="-171450" algn="l" rtl="0">
              <a:lnSpc>
                <a:spcPct val="100000"/>
              </a:lnSpc>
              <a:spcBef>
                <a:spcPts val="0"/>
              </a:spcBef>
              <a:spcAft>
                <a:spcPts val="0"/>
              </a:spcAft>
              <a:buSzPts val="1400"/>
              <a:buFont typeface="Arial"/>
              <a:buChar char="•"/>
            </a:pPr>
            <a:r>
              <a:rPr lang="fr-FR" dirty="0">
                <a:solidFill>
                  <a:schemeClr val="dk2"/>
                </a:solidFill>
                <a:latin typeface="Arial"/>
                <a:ea typeface="Arial"/>
                <a:cs typeface="Arial"/>
                <a:sym typeface="Arial"/>
              </a:rPr>
              <a:t>Lorsque la capacité d'une famille à fournir une alimentation, un abri, une éducation et des soins adéquats est réduite, les enfants peuvent être exposés à toutes les formes de problèmes de protection de l'enfance. Les interventions en matière de redressement économique et de moyens de subsistance peuvent avoir un impact protecteur important sur les enfants.</a:t>
            </a:r>
          </a:p>
          <a:p>
            <a:pPr marL="171450" lvl="0" indent="-171450" algn="l" rtl="0">
              <a:lnSpc>
                <a:spcPct val="100000"/>
              </a:lnSpc>
              <a:spcBef>
                <a:spcPts val="0"/>
              </a:spcBef>
              <a:spcAft>
                <a:spcPts val="0"/>
              </a:spcAft>
              <a:buSzPts val="1400"/>
              <a:buFont typeface="Arial"/>
              <a:buChar char="•"/>
            </a:pPr>
            <a:r>
              <a:rPr lang="fr-FR" dirty="0">
                <a:solidFill>
                  <a:schemeClr val="dk2"/>
                </a:solidFill>
                <a:latin typeface="Arial"/>
                <a:ea typeface="Arial"/>
                <a:cs typeface="Arial"/>
                <a:sym typeface="Arial"/>
              </a:rPr>
              <a:t>La protection de l'enfant doit être intégrée dans les activités du programme de moyens de subsistance afin de s'assurer qu'elles n'augmentent pas les risques et ne causent pas de dommages aux enfants.</a:t>
            </a:r>
          </a:p>
          <a:p>
            <a:pPr marL="171450" lvl="0" indent="-171450" algn="l" rtl="0">
              <a:lnSpc>
                <a:spcPct val="100000"/>
              </a:lnSpc>
              <a:spcBef>
                <a:spcPts val="0"/>
              </a:spcBef>
              <a:spcAft>
                <a:spcPts val="0"/>
              </a:spcAft>
              <a:buSzPts val="1400"/>
              <a:buFont typeface="Arial"/>
              <a:buChar char="•"/>
            </a:pPr>
            <a:r>
              <a:rPr lang="fr-FR" dirty="0">
                <a:solidFill>
                  <a:schemeClr val="dk2"/>
                </a:solidFill>
                <a:latin typeface="Arial"/>
                <a:ea typeface="Arial"/>
                <a:cs typeface="Arial"/>
                <a:sym typeface="Arial"/>
              </a:rPr>
              <a:t>Cette norme met l'accent sur les stéréotypes traditionnels, les obstacles liés au genre ou les normes culturelles concernant le travail approprié pour les genres ou les groupes, qui ont des liens avec la dépendance économique des autres, l'exclusion des emplois formels, l'exploitation, les environnements de travail informels et les relations abusives.</a:t>
            </a:r>
          </a:p>
          <a:p>
            <a:pPr marL="171450" lvl="0" indent="-171450" algn="l" rtl="0">
              <a:lnSpc>
                <a:spcPct val="100000"/>
              </a:lnSpc>
              <a:spcBef>
                <a:spcPts val="0"/>
              </a:spcBef>
              <a:spcAft>
                <a:spcPts val="0"/>
              </a:spcAft>
              <a:buSzPts val="1400"/>
              <a:buFont typeface="Arial"/>
              <a:buChar char="•"/>
            </a:pPr>
            <a:endParaRPr lang="fr-FR" dirty="0">
              <a:solidFill>
                <a:schemeClr val="dk2"/>
              </a:solidFill>
              <a:latin typeface="Arial"/>
              <a:ea typeface="Arial"/>
              <a:cs typeface="Arial"/>
              <a:sym typeface="Arial"/>
            </a:endParaRPr>
          </a:p>
          <a:p>
            <a:pPr marL="171450" lvl="0" indent="-171450" algn="l" rtl="0">
              <a:lnSpc>
                <a:spcPct val="100000"/>
              </a:lnSpc>
              <a:spcBef>
                <a:spcPts val="0"/>
              </a:spcBef>
              <a:spcAft>
                <a:spcPts val="0"/>
              </a:spcAft>
              <a:buSzPts val="1400"/>
              <a:buFont typeface="Arial"/>
              <a:buChar char="•"/>
            </a:pPr>
            <a:r>
              <a:rPr lang="fr-FR" b="1" dirty="0">
                <a:solidFill>
                  <a:schemeClr val="dk2"/>
                </a:solidFill>
                <a:latin typeface="Arial"/>
                <a:ea typeface="Arial"/>
                <a:cs typeface="Arial"/>
                <a:sym typeface="Arial"/>
              </a:rPr>
              <a:t>Icône</a:t>
            </a:r>
            <a:r>
              <a:rPr lang="fr-FR" dirty="0">
                <a:solidFill>
                  <a:schemeClr val="dk2"/>
                </a:solidFill>
                <a:latin typeface="Arial"/>
                <a:ea typeface="Arial"/>
                <a:cs typeface="Arial"/>
                <a:sym typeface="Arial"/>
              </a:rPr>
              <a:t> : l'accent est mis sur le ciblage approprié des interventions de redressement économique et de moyens de subsistance sur les dispensateurs de soins et </a:t>
            </a:r>
            <a:r>
              <a:rPr lang="fr-FR" b="0" u="sng" dirty="0">
                <a:solidFill>
                  <a:schemeClr val="dk2"/>
                </a:solidFill>
                <a:latin typeface="Arial"/>
                <a:ea typeface="Arial"/>
                <a:cs typeface="Arial"/>
                <a:sym typeface="Arial"/>
              </a:rPr>
              <a:t>les enfants plus âgés en âge de travailler </a:t>
            </a:r>
            <a:r>
              <a:rPr lang="fr-FR" dirty="0">
                <a:solidFill>
                  <a:schemeClr val="dk2"/>
                </a:solidFill>
                <a:latin typeface="Arial"/>
                <a:ea typeface="Arial"/>
                <a:cs typeface="Arial"/>
                <a:sym typeface="Arial"/>
              </a:rPr>
              <a:t>[🡪 l'icône Adolescent]. </a:t>
            </a:r>
          </a:p>
          <a:p>
            <a:pPr marL="171450" lvl="0" indent="-171450" algn="l" rtl="0">
              <a:lnSpc>
                <a:spcPct val="100000"/>
              </a:lnSpc>
              <a:spcBef>
                <a:spcPts val="0"/>
              </a:spcBef>
              <a:spcAft>
                <a:spcPts val="0"/>
              </a:spcAft>
              <a:buSzPts val="1400"/>
              <a:buFont typeface="Arial"/>
              <a:buChar char="•"/>
            </a:pPr>
            <a:endParaRPr lang="fr-FR" dirty="0">
              <a:solidFill>
                <a:schemeClr val="dk2"/>
              </a:solidFill>
              <a:latin typeface="Arial"/>
              <a:ea typeface="Arial"/>
              <a:cs typeface="Arial"/>
              <a:sym typeface="Arial"/>
            </a:endParaRPr>
          </a:p>
          <a:p>
            <a:pPr marL="0" lvl="0" indent="0" algn="l" rtl="0">
              <a:lnSpc>
                <a:spcPct val="100000"/>
              </a:lnSpc>
              <a:spcBef>
                <a:spcPts val="0"/>
              </a:spcBef>
              <a:spcAft>
                <a:spcPts val="0"/>
              </a:spcAft>
              <a:buSzPts val="1400"/>
              <a:buFont typeface="Arial"/>
              <a:buNone/>
            </a:pPr>
            <a:r>
              <a:rPr lang="en-US" b="1" dirty="0" err="1">
                <a:latin typeface="Arial"/>
                <a:ea typeface="Arial"/>
                <a:cs typeface="Arial"/>
                <a:sym typeface="Arial"/>
              </a:rPr>
              <a:t>Sujet</a:t>
            </a:r>
            <a:r>
              <a:rPr lang="en-US" b="1" dirty="0">
                <a:latin typeface="Arial"/>
                <a:ea typeface="Arial"/>
                <a:cs typeface="Arial"/>
                <a:sym typeface="Arial"/>
              </a:rPr>
              <a:t> de Discussion: </a:t>
            </a:r>
            <a:r>
              <a:rPr lang="fr-FR" sz="1200" dirty="0">
                <a:latin typeface="Arial"/>
                <a:ea typeface="Arial"/>
                <a:cs typeface="Arial"/>
                <a:sym typeface="Arial"/>
              </a:rPr>
              <a:t>En l'absence d'emplois formels, quels types de moyens de subsistance les enfants peuvent-ils exercer ? </a:t>
            </a:r>
            <a:endParaRPr dirty="0"/>
          </a:p>
          <a:p>
            <a:pPr marL="457200" marR="0" lvl="0" indent="-228600" algn="l" rtl="0">
              <a:lnSpc>
                <a:spcPct val="100000"/>
              </a:lnSpc>
              <a:spcBef>
                <a:spcPts val="0"/>
              </a:spcBef>
              <a:spcAft>
                <a:spcPts val="0"/>
              </a:spcAft>
              <a:buSzPts val="1400"/>
              <a:buNone/>
            </a:pPr>
            <a:r>
              <a:rPr lang="en-US" b="0" dirty="0"/>
              <a:t>-&gt;</a:t>
            </a:r>
            <a:r>
              <a:rPr lang="fr-FR" dirty="0"/>
              <a:t>En l'absence d'emplois formels, les enfants à risque peuvent :</a:t>
            </a:r>
            <a:endParaRPr dirty="0"/>
          </a:p>
          <a:p>
            <a:pPr marL="457200" lvl="0" indent="-228600" algn="l" rtl="0">
              <a:lnSpc>
                <a:spcPct val="100000"/>
              </a:lnSpc>
              <a:spcBef>
                <a:spcPts val="0"/>
              </a:spcBef>
              <a:spcAft>
                <a:spcPts val="0"/>
              </a:spcAft>
              <a:buSzPts val="1400"/>
              <a:buFont typeface="Arial"/>
              <a:buChar char="•"/>
            </a:pPr>
            <a:r>
              <a:rPr lang="fr-FR" dirty="0"/>
              <a:t>Trouver du travail dans l'économie informelle ;</a:t>
            </a:r>
          </a:p>
          <a:p>
            <a:pPr marL="457200" lvl="0" indent="-228600" algn="l" rtl="0">
              <a:lnSpc>
                <a:spcPct val="100000"/>
              </a:lnSpc>
              <a:spcBef>
                <a:spcPts val="0"/>
              </a:spcBef>
              <a:spcAft>
                <a:spcPts val="0"/>
              </a:spcAft>
              <a:buSzPts val="1400"/>
              <a:buFont typeface="Arial"/>
              <a:buChar char="•"/>
            </a:pPr>
            <a:r>
              <a:rPr lang="fr-FR" dirty="0"/>
              <a:t>Entrer dans des environnements de travail où règne l'exploitation ;</a:t>
            </a:r>
          </a:p>
          <a:p>
            <a:pPr marL="457200" lvl="0" indent="-228600" algn="l" rtl="0">
              <a:lnSpc>
                <a:spcPct val="100000"/>
              </a:lnSpc>
              <a:spcBef>
                <a:spcPts val="0"/>
              </a:spcBef>
              <a:spcAft>
                <a:spcPts val="0"/>
              </a:spcAft>
              <a:buSzPts val="1400"/>
              <a:buFont typeface="Arial"/>
              <a:buChar char="•"/>
            </a:pPr>
            <a:r>
              <a:rPr lang="fr-FR" dirty="0"/>
              <a:t>Devenir dépendant de relations abusives et en être prisonnier ; ou</a:t>
            </a:r>
          </a:p>
          <a:p>
            <a:pPr marL="457200" lvl="0" indent="-228600" algn="l" rtl="0">
              <a:lnSpc>
                <a:spcPct val="100000"/>
              </a:lnSpc>
              <a:spcBef>
                <a:spcPts val="0"/>
              </a:spcBef>
              <a:spcAft>
                <a:spcPts val="0"/>
              </a:spcAft>
              <a:buSzPts val="1400"/>
              <a:buFont typeface="Arial"/>
              <a:buChar char="•"/>
            </a:pPr>
            <a:r>
              <a:rPr lang="fr-FR" dirty="0"/>
              <a:t>Faire l'expérience de l'exploitation sexuelle.</a:t>
            </a:r>
            <a:endParaRPr dirty="0"/>
          </a:p>
        </p:txBody>
      </p:sp>
      <p:sp>
        <p:nvSpPr>
          <p:cNvPr id="218" name="Google Shape;218;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 name="Google Shape;231;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fr-FR" dirty="0"/>
              <a:t>Le Standard 22 stipule : "Les soignants et les enfants en âge de travailler ont accès à un soutien adéquat pour renforcer leurs moyens de subsistance." </a:t>
            </a:r>
          </a:p>
          <a:p>
            <a:pPr marL="0" marR="0" lvl="0" indent="0" algn="l" rtl="0">
              <a:lnSpc>
                <a:spcPct val="100000"/>
              </a:lnSpc>
              <a:spcBef>
                <a:spcPts val="0"/>
              </a:spcBef>
              <a:spcAft>
                <a:spcPts val="0"/>
              </a:spcAft>
              <a:buClr>
                <a:schemeClr val="dk1"/>
              </a:buClr>
              <a:buSzPts val="1200"/>
              <a:buFont typeface="Calibri"/>
              <a:buNone/>
            </a:pPr>
            <a:endParaRPr dirty="0"/>
          </a:p>
          <a:p>
            <a:pPr marL="171450" marR="0" lvl="0" indent="-171450" algn="l" rtl="0">
              <a:lnSpc>
                <a:spcPct val="100000"/>
              </a:lnSpc>
              <a:spcBef>
                <a:spcPts val="0"/>
              </a:spcBef>
              <a:spcAft>
                <a:spcPts val="0"/>
              </a:spcAft>
              <a:buClr>
                <a:schemeClr val="dk1"/>
              </a:buClr>
              <a:buSzPts val="1200"/>
              <a:buFont typeface="Arial"/>
              <a:buChar char="•"/>
            </a:pPr>
            <a:r>
              <a:rPr lang="fr-FR" dirty="0"/>
              <a:t>Les outils d'évaluation et de suivi des moyens de subsistance et de la protection de l'enfance, les méthodologies, les critères de priorisation et les indicateurs existants peuvent être adaptés pour l'identification, l'analyse, le suivi et la réponse conjointe aux ménages exposés à l'insécurité des moyens de subsistance et/ou aux problèmes de protection de l'enfance</a:t>
            </a:r>
          </a:p>
          <a:p>
            <a:pPr marL="171450" marR="0" lvl="0" indent="-171450" algn="l" rtl="0">
              <a:lnSpc>
                <a:spcPct val="100000"/>
              </a:lnSpc>
              <a:spcBef>
                <a:spcPts val="0"/>
              </a:spcBef>
              <a:spcAft>
                <a:spcPts val="0"/>
              </a:spcAft>
              <a:buClr>
                <a:schemeClr val="dk1"/>
              </a:buClr>
              <a:buSzPts val="1200"/>
              <a:buFont typeface="Arial"/>
              <a:buChar char="•"/>
            </a:pPr>
            <a:r>
              <a:rPr lang="fr-FR" dirty="0"/>
              <a:t>Il est important d'être conscient des stéréotypes traditionnels concernant le travail approprié pour les genres ou les groupes. Les Femmes, </a:t>
            </a:r>
            <a:r>
              <a:rPr lang="en-US" dirty="0"/>
              <a:t> </a:t>
            </a:r>
            <a:r>
              <a:rPr lang="en-US" u="sng" dirty="0">
                <a:solidFill>
                  <a:schemeClr val="hlink"/>
                </a:solidFill>
                <a:hlinkClick r:id="rId3"/>
              </a:rPr>
              <a:t>adolescent</a:t>
            </a:r>
            <a:r>
              <a:rPr lang="en-US" dirty="0"/>
              <a:t> l</a:t>
            </a:r>
            <a:r>
              <a:rPr lang="fr-FR" dirty="0"/>
              <a:t>es filles et autres groupes à risque sont souvent confrontés à des obstacles liés aux normes de genre ou culturelles. Ces normes augmentent non seulement la dépendance économique vis-à-vis des autres, mais peuvent également accroître leur vulnérabilité à la violence. (ex : nous devrions fournir des cartes de bénéficiaires aux enfants chefs de famille et aux enfants non accompagnés ou séparés afin qu'ils puissent accéder à l'aide en leur propre nom et enregistrer toutes les femmes adultes comme principales bénéficiaires de l'aide dans les contextes où la polygamie est pratiquée pour éviter d'exclure les épouses suivantes et leurs enfants)</a:t>
            </a:r>
          </a:p>
          <a:p>
            <a:pPr marL="171450" marR="0" lvl="0" indent="-171450" algn="l" rtl="0">
              <a:lnSpc>
                <a:spcPct val="100000"/>
              </a:lnSpc>
              <a:spcBef>
                <a:spcPts val="0"/>
              </a:spcBef>
              <a:spcAft>
                <a:spcPts val="0"/>
              </a:spcAft>
              <a:buClr>
                <a:schemeClr val="dk1"/>
              </a:buClr>
              <a:buSzPts val="1200"/>
              <a:buFont typeface="Arial"/>
              <a:buChar char="•"/>
            </a:pPr>
            <a:r>
              <a:rPr lang="fr-FR" dirty="0"/>
              <a:t>Pour soutenir l'identification conjointe et l'atténuation des risques liés à la protection de l'enfant, envisagez de créer des points focaux pour la protection de l'enfant au sein des équipes chargées des moyens de subsistance. Les points focaux peuvent soutenir la collaboration, encourager l'accord sur les décisions et les processus clés, référer les problèmes de protection de l'enfance et s'assurer que les interventions liées aux moyens de subsistance sont adaptées aux enfants, accessibles et sûres.</a:t>
            </a:r>
          </a:p>
          <a:p>
            <a:pPr marL="171450" marR="0" lvl="0" indent="-171450" algn="l" rtl="0">
              <a:lnSpc>
                <a:spcPct val="100000"/>
              </a:lnSpc>
              <a:spcBef>
                <a:spcPts val="0"/>
              </a:spcBef>
              <a:spcAft>
                <a:spcPts val="0"/>
              </a:spcAft>
              <a:buClr>
                <a:schemeClr val="dk1"/>
              </a:buClr>
              <a:buSzPts val="1200"/>
              <a:buFont typeface="Arial"/>
              <a:buChar char="•"/>
            </a:pPr>
            <a:endParaRPr dirty="0"/>
          </a:p>
          <a:p>
            <a:pPr marL="0" marR="0" lvl="0" indent="0" algn="l" rtl="0">
              <a:lnSpc>
                <a:spcPct val="100000"/>
              </a:lnSpc>
              <a:spcBef>
                <a:spcPts val="0"/>
              </a:spcBef>
              <a:spcAft>
                <a:spcPts val="0"/>
              </a:spcAft>
              <a:buClr>
                <a:schemeClr val="dk1"/>
              </a:buClr>
              <a:buSzPts val="1200"/>
              <a:buFont typeface="Arial"/>
              <a:buNone/>
            </a:pPr>
            <a:r>
              <a:rPr lang="en-US" b="1" dirty="0">
                <a:latin typeface="Arial"/>
                <a:ea typeface="Arial"/>
                <a:cs typeface="Arial"/>
                <a:sym typeface="Arial"/>
              </a:rPr>
              <a:t>Discussion Prompt </a:t>
            </a:r>
            <a:r>
              <a:rPr lang="en-US" b="1" dirty="0" err="1">
                <a:latin typeface="Arial"/>
                <a:ea typeface="Arial"/>
                <a:cs typeface="Arial"/>
                <a:sym typeface="Arial"/>
              </a:rPr>
              <a:t>Sujet</a:t>
            </a:r>
            <a:r>
              <a:rPr lang="en-US" b="1" dirty="0">
                <a:latin typeface="Arial"/>
                <a:ea typeface="Arial"/>
                <a:cs typeface="Arial"/>
                <a:sym typeface="Arial"/>
              </a:rPr>
              <a:t> de Discussion : </a:t>
            </a:r>
            <a:r>
              <a:rPr lang="fr-FR" sz="1200" dirty="0">
                <a:latin typeface="Arial"/>
                <a:ea typeface="Arial"/>
                <a:cs typeface="Arial"/>
                <a:sym typeface="Arial"/>
              </a:rPr>
              <a:t>Pouvez-vous penser à des sujets pratiques pour renforcer la capacité du personnel des moyens de subsistance à protéger les enfants ? </a:t>
            </a:r>
            <a:endParaRPr dirty="0"/>
          </a:p>
          <a:p>
            <a:pPr marL="0" marR="0" lvl="0" indent="0" algn="l" rtl="0">
              <a:lnSpc>
                <a:spcPct val="100000"/>
              </a:lnSpc>
              <a:spcBef>
                <a:spcPts val="0"/>
              </a:spcBef>
              <a:spcAft>
                <a:spcPts val="0"/>
              </a:spcAft>
              <a:buClr>
                <a:schemeClr val="dk1"/>
              </a:buClr>
              <a:buSzPts val="1200"/>
              <a:buFont typeface="Arial"/>
              <a:buNone/>
            </a:pPr>
            <a:r>
              <a:rPr lang="en-US" dirty="0"/>
              <a:t>-&gt; Tu </a:t>
            </a:r>
            <a:r>
              <a:rPr lang="en-US" dirty="0" err="1"/>
              <a:t>peux</a:t>
            </a:r>
            <a:r>
              <a:rPr lang="en-US" dirty="0"/>
              <a:t> : </a:t>
            </a:r>
            <a:endParaRPr dirty="0"/>
          </a:p>
          <a:p>
            <a:pPr marL="171450" marR="0" lvl="0" indent="-171450" algn="l" rtl="0">
              <a:lnSpc>
                <a:spcPct val="100000"/>
              </a:lnSpc>
              <a:spcBef>
                <a:spcPts val="0"/>
              </a:spcBef>
              <a:spcAft>
                <a:spcPts val="0"/>
              </a:spcAft>
              <a:buClr>
                <a:schemeClr val="dk1"/>
              </a:buClr>
              <a:buSzPts val="1200"/>
              <a:buFont typeface="Calibri"/>
              <a:buChar char="-"/>
            </a:pPr>
            <a:r>
              <a:rPr lang="fr-FR" dirty="0"/>
              <a:t>Former le personnel des moyens de subsistance aux préoccupations, principes et approches de la protection de l'enfance afin qu'il puisse référer de manière sûre, correcte et efficace les cas de violence sexuelle et sexiste et de protection de l'enfance divulgués ou identifiés.</a:t>
            </a:r>
          </a:p>
          <a:p>
            <a:pPr marL="171450" marR="0" lvl="0" indent="-171450" algn="l" rtl="0">
              <a:lnSpc>
                <a:spcPct val="100000"/>
              </a:lnSpc>
              <a:spcBef>
                <a:spcPts val="0"/>
              </a:spcBef>
              <a:spcAft>
                <a:spcPts val="0"/>
              </a:spcAft>
              <a:buClr>
                <a:schemeClr val="dk1"/>
              </a:buClr>
              <a:buSzPts val="1200"/>
              <a:buFont typeface="Calibri"/>
              <a:buChar char="-"/>
            </a:pPr>
            <a:r>
              <a:rPr lang="fr-FR" dirty="0"/>
              <a:t>S'assurer que tout le personnel des moyens de subsistance et de la protection de l'enfance est formé aux politiques et procédures de sauvegarde et les signe.</a:t>
            </a:r>
            <a:endParaRPr dirty="0"/>
          </a:p>
          <a:p>
            <a:pPr marL="0" marR="0" lvl="0" indent="0" algn="l" rtl="0">
              <a:lnSpc>
                <a:spcPct val="100000"/>
              </a:lnSpc>
              <a:spcBef>
                <a:spcPts val="0"/>
              </a:spcBef>
              <a:spcAft>
                <a:spcPts val="0"/>
              </a:spcAft>
              <a:buClr>
                <a:schemeClr val="dk1"/>
              </a:buClr>
              <a:buSzPts val="1200"/>
              <a:buFont typeface="Arial"/>
              <a:buNone/>
            </a:pPr>
            <a:endParaRPr dirty="0"/>
          </a:p>
        </p:txBody>
      </p:sp>
      <p:sp>
        <p:nvSpPr>
          <p:cNvPr id="232" name="Google Shape;232;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7" name="Google Shape;247;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marR="0" lvl="0" indent="-171450" algn="l" rtl="0">
              <a:lnSpc>
                <a:spcPct val="100000"/>
              </a:lnSpc>
              <a:spcBef>
                <a:spcPts val="0"/>
              </a:spcBef>
              <a:spcAft>
                <a:spcPts val="0"/>
              </a:spcAft>
              <a:buClr>
                <a:schemeClr val="dk1"/>
              </a:buClr>
              <a:buSzPts val="1200"/>
              <a:buFont typeface="Arial"/>
              <a:buChar char="•"/>
            </a:pPr>
            <a:r>
              <a:rPr lang="en-US" u="sng" dirty="0">
                <a:solidFill>
                  <a:schemeClr val="hlink"/>
                </a:solidFill>
                <a:hlinkClick r:id="rId3"/>
              </a:rPr>
              <a:t>Multipurpose cash</a:t>
            </a:r>
            <a:r>
              <a:rPr lang="en-US" dirty="0"/>
              <a:t>, (argent </a:t>
            </a:r>
            <a:r>
              <a:rPr lang="en-US" dirty="0" err="1"/>
              <a:t>en</a:t>
            </a:r>
            <a:r>
              <a:rPr lang="en-US" dirty="0"/>
              <a:t> </a:t>
            </a:r>
            <a:r>
              <a:rPr lang="en-US" dirty="0" err="1"/>
              <a:t>espèce</a:t>
            </a:r>
            <a:r>
              <a:rPr lang="en-US" dirty="0"/>
              <a:t> à multiple usage) </a:t>
            </a:r>
            <a:r>
              <a:rPr lang="fr-FR" dirty="0"/>
              <a:t>dans certaines circonstances, accroître les capacités des familles et des enfants à répondre à leurs besoins fondamentaux. Associés à d'autres services, ils peuvent contribuer à réduire les mécanismes d'adaptation négatifs tels que </a:t>
            </a:r>
            <a:r>
              <a:rPr lang="en-US" u="sng" dirty="0">
                <a:solidFill>
                  <a:schemeClr val="hlink"/>
                </a:solidFill>
                <a:hlinkClick r:id="rId4"/>
              </a:rPr>
              <a:t>child </a:t>
            </a:r>
            <a:r>
              <a:rPr lang="en-US" u="sng" dirty="0" err="1">
                <a:solidFill>
                  <a:schemeClr val="hlink"/>
                </a:solidFill>
                <a:hlinkClick r:id="rId4"/>
              </a:rPr>
              <a:t>labour</a:t>
            </a:r>
            <a:r>
              <a:rPr lang="en-US" dirty="0"/>
              <a:t> (le travail des enfants) </a:t>
            </a:r>
            <a:r>
              <a:rPr lang="en-US" dirty="0" err="1"/>
              <a:t>ou</a:t>
            </a:r>
            <a:r>
              <a:rPr lang="en-US" dirty="0"/>
              <a:t> </a:t>
            </a:r>
            <a:r>
              <a:rPr lang="fr-FR" dirty="0"/>
              <a:t>le mariage des enfants. L'impact de l'argent liquide à usages multiples sur les résultats en matière de protection de l'enfance doit être suivi de près.</a:t>
            </a:r>
            <a:endParaRPr dirty="0"/>
          </a:p>
          <a:p>
            <a:pPr marL="171450" marR="0" lvl="0" indent="-171450" algn="l" rtl="0">
              <a:lnSpc>
                <a:spcPct val="100000"/>
              </a:lnSpc>
              <a:spcBef>
                <a:spcPts val="0"/>
              </a:spcBef>
              <a:spcAft>
                <a:spcPts val="0"/>
              </a:spcAft>
              <a:buClr>
                <a:schemeClr val="dk1"/>
              </a:buClr>
              <a:buSzPts val="1200"/>
              <a:buFont typeface="Arial"/>
              <a:buChar char="•"/>
            </a:pPr>
            <a:r>
              <a:rPr lang="fr-FR" dirty="0"/>
              <a:t>Nous devons mettre en œuvre des interventions d'urgence pour les ménages exposés à l'insécurité des moyens de subsistance et/ou à des problèmes de protection de l'enfance pendant toutes les phases du cycle du programme et veiller à ce qu'elles soient sûres, inclusives, protectrices et accessibles à tous les enfants ; qu'elles tiennent compte des différents sexes, âges, handicaps, stades de développement, vulnérabilités et contextes familiaux des enfants ; qu'elles n'entravent pas la fréquentation scolaire.</a:t>
            </a:r>
          </a:p>
          <a:p>
            <a:pPr marL="171450" marR="0" lvl="0" indent="-171450" algn="l" rtl="0">
              <a:lnSpc>
                <a:spcPct val="100000"/>
              </a:lnSpc>
              <a:spcBef>
                <a:spcPts val="0"/>
              </a:spcBef>
              <a:spcAft>
                <a:spcPts val="0"/>
              </a:spcAft>
              <a:buClr>
                <a:schemeClr val="dk1"/>
              </a:buClr>
              <a:buSzPts val="1200"/>
              <a:buFont typeface="Arial"/>
              <a:buChar char="•"/>
            </a:pPr>
            <a:r>
              <a:rPr lang="fr-FR" dirty="0"/>
              <a:t>Nous devons consulter régulièrement les groupes désagrégés de la population affectée sur leurs préférences et leurs priorités en matière de génération de revenus, d'opportunités de travail rémunéré en espèces et d'autres besoins du foyer ; assurer une représentation adéquate des enfants dans les processus de prise de décision, les structures de participation communautaires et les systèmes de gouvernance des sites liés aux moyens de subsistance, et inclure tous les sous-groupes de la population affectée dans la conception, la mise en œuvre et le suivi des interventions liées aux moyens de subsistance.</a:t>
            </a:r>
          </a:p>
          <a:p>
            <a:pPr marL="171450" marR="0" lvl="0" indent="-171450" algn="l" rtl="0">
              <a:lnSpc>
                <a:spcPct val="100000"/>
              </a:lnSpc>
              <a:spcBef>
                <a:spcPts val="0"/>
              </a:spcBef>
              <a:spcAft>
                <a:spcPts val="0"/>
              </a:spcAft>
              <a:buClr>
                <a:schemeClr val="dk1"/>
              </a:buClr>
              <a:buSzPts val="1200"/>
              <a:buFont typeface="Arial"/>
              <a:buChar char="•"/>
            </a:pPr>
            <a:r>
              <a:rPr lang="fr-FR" dirty="0"/>
              <a:t>Confidentiel, adapté aux enfants, multisectoriel, accessible et harmonisé.</a:t>
            </a:r>
            <a:r>
              <a:rPr lang="en-US" dirty="0"/>
              <a:t> </a:t>
            </a:r>
            <a:r>
              <a:rPr lang="en-US" u="sng" dirty="0">
                <a:solidFill>
                  <a:schemeClr val="hlink"/>
                </a:solidFill>
                <a:hlinkClick r:id="rId5"/>
              </a:rPr>
              <a:t>Accountability to Affected Population (AAP)</a:t>
            </a:r>
            <a:r>
              <a:rPr lang="en-US" dirty="0"/>
              <a:t> (</a:t>
            </a:r>
            <a:r>
              <a:rPr lang="fr-FR" dirty="0"/>
              <a:t>Responsabilité envers la population affectée ) des mécanismes de retour d'information et de compte rendu, des protocoles de protection des données et des orientations vers des services de relance économique, d'aide en espèces et en bons d'achat et de soutien aux moyens de subsistance devraient être mis en place en collaboration avec les communautés</a:t>
            </a:r>
            <a:endParaRPr dirty="0"/>
          </a:p>
          <a:p>
            <a:pPr marL="171450" marR="0" lvl="0" indent="-95250" algn="l" rtl="0">
              <a:lnSpc>
                <a:spcPct val="100000"/>
              </a:lnSpc>
              <a:spcBef>
                <a:spcPts val="0"/>
              </a:spcBef>
              <a:spcAft>
                <a:spcPts val="0"/>
              </a:spcAft>
              <a:buClr>
                <a:schemeClr val="dk1"/>
              </a:buClr>
              <a:buSzPts val="1200"/>
              <a:buFont typeface="Arial"/>
              <a:buNone/>
            </a:pPr>
            <a:endParaRPr dirty="0"/>
          </a:p>
          <a:p>
            <a:pPr marL="171450" marR="0" lvl="0" indent="-171450" algn="l" rtl="0">
              <a:lnSpc>
                <a:spcPct val="100000"/>
              </a:lnSpc>
              <a:spcBef>
                <a:spcPts val="0"/>
              </a:spcBef>
              <a:spcAft>
                <a:spcPts val="0"/>
              </a:spcAft>
              <a:buClr>
                <a:schemeClr val="dk1"/>
              </a:buClr>
              <a:buSzPts val="1200"/>
              <a:buFont typeface="Arial"/>
              <a:buChar char="•"/>
            </a:pPr>
            <a:r>
              <a:rPr lang="en-US" b="1" dirty="0"/>
              <a:t>RAPPEL</a:t>
            </a:r>
            <a:r>
              <a:rPr lang="en-US" dirty="0"/>
              <a:t>:</a:t>
            </a:r>
            <a:endParaRPr dirty="0"/>
          </a:p>
          <a:p>
            <a:pPr marL="457200" lvl="0" indent="-228600" algn="l" rtl="0">
              <a:lnSpc>
                <a:spcPct val="100000"/>
              </a:lnSpc>
              <a:spcBef>
                <a:spcPts val="0"/>
              </a:spcBef>
              <a:spcAft>
                <a:spcPts val="0"/>
              </a:spcAft>
              <a:buSzPts val="1400"/>
              <a:buFont typeface="Arial"/>
              <a:buChar char="•"/>
            </a:pPr>
            <a:r>
              <a:rPr lang="fr-FR" dirty="0"/>
              <a:t>Tenir compte de l'impact des interventions liées aux moyens de subsistance sur la garde des enfants et la fréquentation scolaire ;</a:t>
            </a:r>
          </a:p>
          <a:p>
            <a:pPr marL="457200" lvl="0" indent="-228600" algn="l" rtl="0">
              <a:lnSpc>
                <a:spcPct val="100000"/>
              </a:lnSpc>
              <a:spcBef>
                <a:spcPts val="0"/>
              </a:spcBef>
              <a:spcAft>
                <a:spcPts val="0"/>
              </a:spcAft>
              <a:buSzPts val="1400"/>
              <a:buFont typeface="Arial"/>
              <a:buChar char="•"/>
            </a:pPr>
            <a:r>
              <a:rPr lang="fr-FR" dirty="0"/>
              <a:t>Éviter les conditions de travail potentiellement exploitantes ou dangereuses pour les enfants plus âgés et les personnes qui s'occupent d'eux ; et identifier les activités de subsistance rentables, accessibles et souhaitables qui minimisent les risques de travail des enfants, d'exploitation, de soins de mauvaise qualité et de fréquentation scolaire irrégulière.</a:t>
            </a:r>
          </a:p>
          <a:p>
            <a:pPr marL="457200" lvl="0" indent="-228600" algn="l" rtl="0">
              <a:lnSpc>
                <a:spcPct val="100000"/>
              </a:lnSpc>
              <a:spcBef>
                <a:spcPts val="0"/>
              </a:spcBef>
              <a:spcAft>
                <a:spcPts val="0"/>
              </a:spcAft>
              <a:buSzPts val="1400"/>
              <a:buFont typeface="Arial"/>
              <a:buChar char="•"/>
            </a:pPr>
            <a:r>
              <a:rPr lang="fr-FR" dirty="0"/>
              <a:t>Intégrer les besoins liés au sexe, à l'âge et au handicap des enfants en âge de travailler dans tous les aspects de la programmation ;</a:t>
            </a:r>
          </a:p>
          <a:p>
            <a:pPr marL="457200" lvl="0" indent="-228600" algn="l" rtl="0">
              <a:lnSpc>
                <a:spcPct val="100000"/>
              </a:lnSpc>
              <a:spcBef>
                <a:spcPts val="0"/>
              </a:spcBef>
              <a:spcAft>
                <a:spcPts val="0"/>
              </a:spcAft>
              <a:buSzPts val="1400"/>
              <a:buFont typeface="Arial"/>
              <a:buChar char="•"/>
            </a:pPr>
            <a:r>
              <a:rPr lang="fr-FR" dirty="0"/>
              <a:t>atténuer les lacunes, les goulets d'étranglement ou les obstacles à l'accès des enfants aux services de protection sociale existants et au soutien des moyens de subsistance (risques pour la sécurité, inégalité d'accès aux moyens de subsistance et discrimination fondée sur le sexe, le handicap, la composition du ménage, </a:t>
            </a:r>
            <a:r>
              <a:rPr lang="fr-FR" dirty="0" err="1"/>
              <a:t>etc</a:t>
            </a:r>
            <a:r>
              <a:rPr lang="fr-FR" dirty="0"/>
              <a:t> ;) </a:t>
            </a:r>
            <a:endParaRPr dirty="0"/>
          </a:p>
          <a:p>
            <a:pPr marL="457200" lvl="0" indent="-139700" algn="l" rtl="0">
              <a:lnSpc>
                <a:spcPct val="100000"/>
              </a:lnSpc>
              <a:spcBef>
                <a:spcPts val="0"/>
              </a:spcBef>
              <a:spcAft>
                <a:spcPts val="0"/>
              </a:spcAft>
              <a:buSzPts val="1400"/>
              <a:buFont typeface="Arial"/>
              <a:buNone/>
            </a:pPr>
            <a:endParaRPr dirty="0"/>
          </a:p>
        </p:txBody>
      </p:sp>
      <p:sp>
        <p:nvSpPr>
          <p:cNvPr id="248" name="Google Shape;248;p5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800" i="1" dirty="0">
                <a:effectLst/>
                <a:latin typeface="Times New Roman" panose="02020603050405020304" pitchFamily="18" charset="0"/>
                <a:ea typeface="Times New Roman" panose="02020603050405020304" pitchFamily="18" charset="0"/>
              </a:rPr>
              <a:t>En fonction du temps dont vous disposez, réfléchissez à ajouter ici des exemples de la région, du pays ou de l’intervention en lien avec le programme qui respecte les SMPE.</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Il peut s’agir de la version préliminaire d’une diapositive que vous pouvez modifier ou supprimer au besoin. </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Pour chaque exemple, vous pouvez ajouter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image/une carte/un drapeau du pays/de la région en question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phrase de présentation brève, concise et fondamentale sur le programme/projet spécifique qui utilise le pilier 3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Le nom des organisations et des partenaires engagés dans le programme/projet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Des enseignements pratiques tirés, des actions clés, un message ou des chiffres qui susciteront l’intérêt de votre audience.</a:t>
            </a:r>
            <a:endParaRPr lang="fr-FR" sz="1800" dirty="0">
              <a:effectLst/>
              <a:latin typeface="Times New Roman" panose="02020603050405020304" pitchFamily="18" charset="0"/>
              <a:ea typeface="Times New Roman" panose="02020603050405020304" pitchFamily="18" charset="0"/>
            </a:endParaRPr>
          </a:p>
          <a:p>
            <a:pPr marL="228600" indent="0">
              <a:buFont typeface="Arial" panose="020B0604020202020204" pitchFamily="34" charset="0"/>
              <a:buNone/>
            </a:pPr>
            <a:endParaRPr lang="es-ES" i="1" dirty="0"/>
          </a:p>
          <a:p>
            <a:pPr marL="228600" indent="0">
              <a:buFont typeface="Arial" panose="020B0604020202020204" pitchFamily="34" charset="0"/>
              <a:buNone/>
            </a:pPr>
            <a:r>
              <a:rPr lang="fr-FR" i="1" dirty="0"/>
              <a:t>Autre option, si vous avez un temps de formation plus long (et aussi en fonction de l'audience que vous avez), cette diapositive peut être complétée de manière interactive pendant la session. Dans ce cas, vous pourriez : </a:t>
            </a:r>
          </a:p>
          <a:p>
            <a:pPr marL="400050" indent="-171450">
              <a:buFontTx/>
              <a:buChar char="-"/>
            </a:pPr>
            <a:r>
              <a:rPr lang="fr-FR" i="1" dirty="0"/>
              <a:t>diviser les groupes en 2 ou 3 petits groupes, </a:t>
            </a:r>
          </a:p>
          <a:p>
            <a:pPr marL="400050" indent="-171450">
              <a:buFontTx/>
              <a:buChar char="-"/>
            </a:pPr>
            <a:r>
              <a:rPr lang="fr-FR" i="1" dirty="0"/>
              <a:t>Accordez-leur 15 à 20 minutes pour préparer une courte présentation d'un exemple de région/pays/réponse dont la programmation soit conforme aux Standards </a:t>
            </a:r>
          </a:p>
          <a:p>
            <a:pPr marL="400050" indent="-171450">
              <a:buFontTx/>
              <a:buChar char="-"/>
            </a:pPr>
            <a:r>
              <a:rPr lang="fr-FR" i="1" dirty="0"/>
              <a:t>En plénière, demandez aux groupes de présenter leurs exemples et de discuter/comparer les enseignements tirés d'eux. S</a:t>
            </a:r>
          </a:p>
          <a:p>
            <a:pPr marL="228600" indent="0">
              <a:buFontTx/>
              <a:buNone/>
            </a:pPr>
            <a:r>
              <a:rPr lang="fr-FR" i="1" dirty="0"/>
              <a:t>Si vous penser envoyer ces diapositives aux participants après la formation, vous pouvez compléter cette diapositive pour conserver une trace du contenu des présentations. </a:t>
            </a:r>
          </a:p>
          <a:p>
            <a:pPr marL="228600" indent="0">
              <a:buFont typeface="Arial" panose="020B0604020202020204" pitchFamily="34" charset="0"/>
              <a:buNone/>
            </a:pPr>
            <a:endParaRPr lang="fr-FR" i="1" dirty="0"/>
          </a:p>
          <a:p>
            <a:pPr marL="228600" indent="0">
              <a:buFont typeface="Arial" panose="020B0604020202020204" pitchFamily="34" charset="0"/>
              <a:buNone/>
            </a:pPr>
            <a:r>
              <a:rPr lang="fr-FR" b="1" i="1" dirty="0"/>
              <a:t>ASTUCE</a:t>
            </a:r>
            <a:r>
              <a:rPr lang="fr-FR" i="1" dirty="0"/>
              <a:t> : Vous pouvez utiliser https://thenounproject.com/ pour obtenir des cartes de ce type. </a:t>
            </a:r>
            <a:endParaRPr lang="es-ES" i="1" dirty="0"/>
          </a:p>
          <a:p>
            <a:pPr marL="228600" indent="0">
              <a:buFont typeface="Arial" panose="020B0604020202020204" pitchFamily="34" charset="0"/>
              <a:buNone/>
            </a:pPr>
            <a:endParaRPr lang="es-ES" i="1" dirty="0"/>
          </a:p>
          <a:p>
            <a:endParaRPr lang="es-ES" b="0" i="1" u="none" dirty="0"/>
          </a:p>
          <a:p>
            <a:endParaRPr lang="en-US" b="0" i="1" u="none"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fr-FR" i="1" u="none" dirty="0">
                <a:solidFill>
                  <a:schemeClr val="hlink"/>
                </a:solidFill>
              </a:rPr>
              <a:t>[Facilitateurs - si vous pouvez projeter à partir d'internet, alors nous vous suggérons de diriger les gens là-bas et de leur montrer]. </a:t>
            </a:r>
            <a:endParaRPr lang="en-US" i="1" u="none" dirty="0">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u="none" dirty="0"/>
              <a:t>Site de </a:t>
            </a:r>
            <a:r>
              <a:rPr lang="en-US" b="1" u="none" dirty="0" err="1"/>
              <a:t>l’Alliance</a:t>
            </a:r>
            <a:r>
              <a:rPr lang="en-US" dirty="0"/>
              <a:t>. </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Le </a:t>
            </a:r>
            <a:r>
              <a:rPr lang="en-US" dirty="0" err="1"/>
              <a:t>fichier</a:t>
            </a:r>
            <a:r>
              <a:rPr lang="en-US" dirty="0"/>
              <a:t> </a:t>
            </a:r>
            <a:r>
              <a:rPr lang="en-US" u="sng" dirty="0"/>
              <a:t>PDF</a:t>
            </a:r>
            <a:r>
              <a:rPr lang="en-US" dirty="0"/>
              <a:t> &amp; </a:t>
            </a:r>
            <a:r>
              <a:rPr lang="fr-FR" dirty="0"/>
              <a:t>tout le matériel disponible peut être téléchargé si les gens veulent imprimer seulement des parties du CPMS, sur le site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Le dossier d'information " Introduction au CPMS </a:t>
            </a:r>
            <a:r>
              <a:rPr lang="fr-FR" dirty="0"/>
              <a:t>" contient ce PPT et des notes de facilitation, ainsi que le document d'introduction de 2 pages.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Un résumé </a:t>
            </a:r>
            <a:r>
              <a:rPr lang="fr-FR" dirty="0"/>
              <a:t>: Avec seulement 32 pages, il s'agit d'un document très général qui peut être utilisé pour introduire l'idée de normes minimales ou pour lancer des discussions sur la protection de l'enfance avec des collègues du gouvernement ou d'autres humanitaires sans les submerger avec l'énorme manuel.</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Découvrez notre </a:t>
            </a:r>
            <a:r>
              <a:rPr lang="fr-FR" u="sng" dirty="0"/>
              <a:t>cours en ligne gratuit sur la CPMS</a:t>
            </a:r>
            <a:r>
              <a:rPr lang="fr-FR" dirty="0"/>
              <a:t>, qui comprend une série de modules.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Vidéos sur la chaîne </a:t>
            </a:r>
            <a:r>
              <a:rPr lang="fr-FR" dirty="0" err="1"/>
              <a:t>Youtube</a:t>
            </a:r>
            <a:r>
              <a:rPr lang="fr-FR" dirty="0"/>
              <a:t>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Une galerie de Standards </a:t>
            </a:r>
            <a:r>
              <a:rPr lang="fr-FR" u="sng" dirty="0"/>
              <a:t>illustrés</a:t>
            </a:r>
            <a:endParaRPr lang="en-US" u="sng" dirty="0"/>
          </a:p>
          <a:p>
            <a:pPr marL="0" marR="0" lvl="0" indent="0" algn="l" rtl="0">
              <a:lnSpc>
                <a:spcPct val="100000"/>
              </a:lnSpc>
              <a:spcBef>
                <a:spcPts val="0"/>
              </a:spcBef>
              <a:spcAft>
                <a:spcPts val="0"/>
              </a:spcAft>
              <a:buClr>
                <a:schemeClr val="dk1"/>
              </a:buClr>
              <a:buSzPts val="1200"/>
              <a:buFont typeface="Calibri"/>
              <a:buNone/>
            </a:pPr>
            <a:endParaRPr lang="en-US" u="sng" dirty="0"/>
          </a:p>
          <a:p>
            <a:pPr marL="0" marR="0" lvl="0" indent="0" algn="l" rtl="0">
              <a:lnSpc>
                <a:spcPct val="100000"/>
              </a:lnSpc>
              <a:spcBef>
                <a:spcPts val="0"/>
              </a:spcBef>
              <a:spcAft>
                <a:spcPts val="0"/>
              </a:spcAft>
              <a:buClr>
                <a:schemeClr val="dk1"/>
              </a:buClr>
              <a:buSzPts val="1200"/>
              <a:buFont typeface="Calibri"/>
              <a:buNone/>
            </a:pPr>
            <a:r>
              <a:rPr lang="en-US" b="1" u="none" dirty="0"/>
              <a:t>HSP:</a:t>
            </a:r>
          </a:p>
          <a:p>
            <a:pPr marL="0" lvl="0" indent="0" algn="l" rtl="0">
              <a:spcBef>
                <a:spcPts val="0"/>
              </a:spcBef>
              <a:spcAft>
                <a:spcPts val="0"/>
              </a:spcAft>
              <a:buNone/>
            </a:pPr>
            <a:r>
              <a:rPr lang="fr-FR" dirty="0"/>
              <a:t>1. </a:t>
            </a:r>
            <a:r>
              <a:rPr lang="fr-FR" u="sng" dirty="0"/>
              <a:t>Manuel en ligne</a:t>
            </a:r>
          </a:p>
          <a:p>
            <a:pPr marL="0" lvl="0" indent="0" algn="l" rtl="0">
              <a:spcBef>
                <a:spcPts val="0"/>
              </a:spcBef>
              <a:spcAft>
                <a:spcPts val="0"/>
              </a:spcAft>
              <a:buNone/>
            </a:pPr>
            <a:r>
              <a:rPr lang="fr-FR" dirty="0"/>
              <a:t>2. </a:t>
            </a:r>
            <a:r>
              <a:rPr lang="fr-FR" u="sng" dirty="0"/>
              <a:t>L'application du Partenariat pour les Standards Humanitaires </a:t>
            </a:r>
          </a:p>
          <a:p>
            <a:pPr marL="0" lvl="0" indent="0" algn="l" rtl="0">
              <a:spcBef>
                <a:spcPts val="0"/>
              </a:spcBef>
              <a:spcAft>
                <a:spcPts val="0"/>
              </a:spcAft>
              <a:buNone/>
            </a:pPr>
            <a:r>
              <a:rPr lang="fr-FR" dirty="0"/>
              <a:t>- C'est la deuxième application la plus populaire sur ce site après Sphère.</a:t>
            </a:r>
          </a:p>
          <a:p>
            <a:pPr marL="0" marR="0" lvl="0" indent="0" algn="l" rtl="0">
              <a:lnSpc>
                <a:spcPct val="100000"/>
              </a:lnSpc>
              <a:spcBef>
                <a:spcPts val="0"/>
              </a:spcBef>
              <a:spcAft>
                <a:spcPts val="0"/>
              </a:spcAft>
              <a:buClr>
                <a:schemeClr val="dk1"/>
              </a:buClr>
              <a:buSzPts val="1200"/>
              <a:buFont typeface="Calibri"/>
              <a:buNone/>
            </a:pPr>
            <a:endParaRPr lang="en-US" sz="1200"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spcBef>
                <a:spcPts val="0"/>
              </a:spcBef>
              <a:spcAft>
                <a:spcPts val="0"/>
              </a:spcAft>
              <a:buNone/>
            </a:pPr>
            <a:r>
              <a:rPr lang="fr-FR" dirty="0"/>
              <a:t>DEMANDER : Quelles devraient être nos prochaines étapes en tant qu'équipe/agence/individu ?</a:t>
            </a:r>
          </a:p>
          <a:p>
            <a:pPr marL="0" lvl="0" indent="0" algn="l" rtl="0">
              <a:spcBef>
                <a:spcPts val="0"/>
              </a:spcBef>
              <a:spcAft>
                <a:spcPts val="0"/>
              </a:spcAft>
              <a:buNone/>
            </a:pPr>
            <a:r>
              <a:rPr lang="fr-FR" dirty="0"/>
              <a:t>(par exemple, vous pouvez prévoir une réunion plus longue pour assimiler les changements et créer un plan ; ou demander à des collègues de présenter certaines normes nouvelles/révisées et leurs implications pour le programme ; ou mettre en place une formation ou demander à la direction générale une réunion pour discuter de la responsabilité envers les enfants, </a:t>
            </a:r>
            <a:r>
              <a:rPr lang="fr-FR" dirty="0" err="1"/>
              <a:t>etc</a:t>
            </a:r>
            <a:r>
              <a:rPr lang="fr-FR" dirty="0"/>
              <a:t>).</a:t>
            </a:r>
          </a:p>
          <a:p>
            <a:pPr marL="0" lvl="0" indent="0" algn="l" rtl="0">
              <a:spcBef>
                <a:spcPts val="0"/>
              </a:spcBef>
              <a:spcAft>
                <a:spcPts val="0"/>
              </a:spcAft>
              <a:buNone/>
            </a:pPr>
            <a:r>
              <a:rPr lang="fr-FR" dirty="0"/>
              <a:t> </a:t>
            </a:r>
          </a:p>
          <a:p>
            <a:pPr marL="0" lvl="0" indent="0" algn="l" rtl="0">
              <a:spcBef>
                <a:spcPts val="0"/>
              </a:spcBef>
              <a:spcAft>
                <a:spcPts val="0"/>
              </a:spcAft>
              <a:buNone/>
            </a:pPr>
            <a:r>
              <a:rPr lang="fr-FR" dirty="0"/>
              <a:t>[Facilitateurs - </a:t>
            </a:r>
            <a:r>
              <a:rPr lang="fr-FR" u="sng" dirty="0"/>
              <a:t>Exemplaires imprimés </a:t>
            </a:r>
            <a:r>
              <a:rPr lang="fr-FR" dirty="0"/>
              <a:t>- l'Alliance mondiale dispose d'un petit stock du manuel et du résumé à Genève ; cependant, les pays et les régions sont encouragés à imprimer et à gérer leurs propres exemplaires localement. En général, cela se fait par le biais de la structure de coordination inter-agences. Sur demande, l'Alliance peut partager un PDF prêt à imprimer].</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Merci beaucoup de vous être réunis et d'avoir commencé à explorer le CPMS. J'assurerai le suivi des prochaines étapes dont nous avons discuté. Et c'est là l'essentiel - le CPMS est un cadeau qui ne cesse de donner à chaque fois que vous l'ouvrez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6166254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13371292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2335403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1148706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 and objects2" type="twoObj">
  <p:cSld name="TWO_OBJECTS">
    <p:spTree>
      <p:nvGrpSpPr>
        <p:cNvPr id="1" name="Shape 61"/>
        <p:cNvGrpSpPr/>
        <p:nvPr/>
      </p:nvGrpSpPr>
      <p:grpSpPr>
        <a:xfrm>
          <a:off x="0" y="0"/>
          <a:ext cx="0" cy="0"/>
          <a:chOff x="0" y="0"/>
          <a:chExt cx="0" cy="0"/>
        </a:xfrm>
      </p:grpSpPr>
      <p:sp>
        <p:nvSpPr>
          <p:cNvPr id="62" name="Google Shape;62;p62"/>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64" name="Google Shape;64;p6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grpSp>
        <p:nvGrpSpPr>
          <p:cNvPr id="65" name="Google Shape;65;p62"/>
          <p:cNvGrpSpPr/>
          <p:nvPr/>
        </p:nvGrpSpPr>
        <p:grpSpPr>
          <a:xfrm rot="-5713666">
            <a:off x="10623557" y="78627"/>
            <a:ext cx="1765287" cy="1591083"/>
            <a:chOff x="65562" y="75628"/>
            <a:chExt cx="1385843" cy="1249083"/>
          </a:xfrm>
        </p:grpSpPr>
        <p:sp>
          <p:nvSpPr>
            <p:cNvPr id="66" name="Google Shape;66;p62"/>
            <p:cNvSpPr/>
            <p:nvPr/>
          </p:nvSpPr>
          <p:spPr>
            <a:xfrm>
              <a:off x="214786" y="235907"/>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 name="Google Shape;67;p62"/>
            <p:cNvSpPr/>
            <p:nvPr/>
          </p:nvSpPr>
          <p:spPr>
            <a:xfrm>
              <a:off x="922324" y="191725"/>
              <a:ext cx="341630" cy="341630"/>
            </a:xfrm>
            <a:custGeom>
              <a:avLst/>
              <a:gdLst/>
              <a:ahLst/>
              <a:cxnLst/>
              <a:rect l="l" t="t" r="r" b="b"/>
              <a:pathLst>
                <a:path w="341630" h="341630" extrusionOk="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 name="Google Shape;68;p62"/>
            <p:cNvSpPr/>
            <p:nvPr/>
          </p:nvSpPr>
          <p:spPr>
            <a:xfrm>
              <a:off x="835455" y="708761"/>
              <a:ext cx="615950" cy="615950"/>
            </a:xfrm>
            <a:custGeom>
              <a:avLst/>
              <a:gdLst/>
              <a:ahLst/>
              <a:cxnLst/>
              <a:rect l="l" t="t" r="r" b="b"/>
              <a:pathLst>
                <a:path w="615950" h="615950" extrusionOk="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69" name="Google Shape;69;p62"/>
            <p:cNvPicPr preferRelativeResize="0"/>
            <p:nvPr/>
          </p:nvPicPr>
          <p:blipFill rotWithShape="1">
            <a:blip r:embed="rId2">
              <a:alphaModFix/>
            </a:blip>
            <a:srcRect/>
            <a:stretch/>
          </p:blipFill>
          <p:spPr>
            <a:xfrm>
              <a:off x="65562" y="688900"/>
              <a:ext cx="152260" cy="152260"/>
            </a:xfrm>
            <a:prstGeom prst="rect">
              <a:avLst/>
            </a:prstGeom>
            <a:noFill/>
            <a:ln>
              <a:noFill/>
            </a:ln>
          </p:spPr>
        </p:pic>
        <p:sp>
          <p:nvSpPr>
            <p:cNvPr id="70" name="Google Shape;70;p62"/>
            <p:cNvSpPr/>
            <p:nvPr/>
          </p:nvSpPr>
          <p:spPr>
            <a:xfrm>
              <a:off x="416514" y="1005155"/>
              <a:ext cx="297180" cy="297180"/>
            </a:xfrm>
            <a:custGeom>
              <a:avLst/>
              <a:gdLst/>
              <a:ahLst/>
              <a:cxnLst/>
              <a:rect l="l" t="t" r="r" b="b"/>
              <a:pathLst>
                <a:path w="297180" h="297180" extrusionOk="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71" name="Google Shape;71;p62"/>
            <p:cNvPicPr preferRelativeResize="0"/>
            <p:nvPr/>
          </p:nvPicPr>
          <p:blipFill rotWithShape="1">
            <a:blip r:embed="rId3">
              <a:alphaModFix/>
            </a:blip>
            <a:srcRect/>
            <a:stretch/>
          </p:blipFill>
          <p:spPr>
            <a:xfrm>
              <a:off x="118451" y="75628"/>
              <a:ext cx="238142" cy="238142"/>
            </a:xfrm>
            <a:prstGeom prst="rect">
              <a:avLst/>
            </a:prstGeom>
            <a:noFill/>
            <a:ln>
              <a:noFill/>
            </a:ln>
          </p:spPr>
        </p:pic>
      </p:gr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87" r:id="rId1"/>
    <p:sldLayoutId id="2147483689" r:id="rId2"/>
    <p:sldLayoutId id="2147483683" r:id="rId3"/>
    <p:sldLayoutId id="2147483682"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2"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1.jp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3.png"/><Relationship Id="rId7" Type="http://schemas.openxmlformats.org/officeDocument/2006/relationships/image" Target="../media/image20.jp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1.png"/><Relationship Id="rId7"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microsoft.com/office/2007/relationships/hdphoto" Target="../media/hdphoto2.wdp"/><Relationship Id="rId5" Type="http://schemas.openxmlformats.org/officeDocument/2006/relationships/image" Target="../media/image22.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10.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175" y="4698206"/>
            <a:ext cx="6631373" cy="1655762"/>
          </a:xfrm>
        </p:spPr>
        <p:txBody>
          <a:bodyPr>
            <a:normAutofit/>
          </a:bodyPr>
          <a:lstStyle/>
          <a:p>
            <a:pPr algn="ctr"/>
            <a:r>
              <a:rPr lang="en-GB" sz="3200" dirty="0">
                <a:effectLst>
                  <a:outerShdw blurRad="38100" dist="38100" dir="2700000" algn="tl">
                    <a:srgbClr val="000000">
                      <a:alpha val="43137"/>
                    </a:srgbClr>
                  </a:outerShdw>
                </a:effectLst>
              </a:rPr>
              <a:t>INTRODUCTION</a:t>
            </a: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208343"/>
            <a:ext cx="6630988" cy="3416279"/>
          </a:xfrm>
          <a:prstGeom prst="rect">
            <a:avLst/>
          </a:prstGeom>
          <a:noFill/>
          <a:ln>
            <a:noFill/>
          </a:ln>
        </p:spPr>
        <p:txBody>
          <a:bodyPr spcFirstLastPara="1" wrap="square" lIns="91425" tIns="45700" rIns="91425" bIns="45700" anchor="t" anchorCtr="0">
            <a:spAutoFit/>
          </a:bodyPr>
          <a:lstStyle/>
          <a:p>
            <a:pPr algn="ctr"/>
            <a:r>
              <a:rPr lang="fr-FR" sz="4800" b="0" dirty="0">
                <a:solidFill>
                  <a:schemeClr val="bg1">
                    <a:lumMod val="65000"/>
                  </a:schemeClr>
                </a:solidFill>
                <a:latin typeface="Calibri"/>
                <a:cs typeface="Calibri"/>
              </a:rPr>
              <a:t>Standards Minimums pour la Protection de l’Enfance dans l’Action</a:t>
            </a:r>
            <a:br>
              <a:rPr lang="fr-FR" sz="4800" b="0" dirty="0">
                <a:solidFill>
                  <a:schemeClr val="bg1">
                    <a:lumMod val="65000"/>
                  </a:schemeClr>
                </a:solidFill>
                <a:latin typeface="Calibri"/>
                <a:cs typeface="Calibri"/>
              </a:rPr>
            </a:br>
            <a:r>
              <a:rPr lang="es-ES" sz="4800" b="0" dirty="0" err="1">
                <a:solidFill>
                  <a:schemeClr val="bg1">
                    <a:lumMod val="65000"/>
                  </a:schemeClr>
                </a:solidFill>
                <a:latin typeface="Calibri"/>
                <a:cs typeface="Calibri"/>
              </a:rPr>
              <a:t>Humanitaire</a:t>
            </a:r>
            <a:r>
              <a:rPr lang="es-ES" sz="4800" b="0" dirty="0">
                <a:solidFill>
                  <a:schemeClr val="bg1">
                    <a:lumMod val="65000"/>
                  </a:schemeClr>
                </a:solidFill>
                <a:latin typeface="Calibri"/>
                <a:cs typeface="Calibri"/>
              </a:rPr>
              <a:t>.</a:t>
            </a:r>
            <a:br>
              <a:rPr lang="es-ES" sz="4800" b="0" dirty="0">
                <a:solidFill>
                  <a:schemeClr val="bg1">
                    <a:lumMod val="65000"/>
                  </a:schemeClr>
                </a:solidFill>
                <a:latin typeface="Calibri"/>
                <a:cs typeface="Calibri"/>
              </a:rPr>
            </a:br>
            <a:r>
              <a:rPr lang="es-ES" sz="4800" b="0" dirty="0">
                <a:solidFill>
                  <a:schemeClr val="bg1">
                    <a:lumMod val="65000"/>
                  </a:schemeClr>
                </a:solidFill>
                <a:latin typeface="Calibri"/>
                <a:cs typeface="Calibri"/>
              </a:rPr>
              <a:t>- SMPE -</a:t>
            </a:r>
            <a:endParaRPr sz="4800" b="0" dirty="0">
              <a:solidFill>
                <a:schemeClr val="bg1">
                  <a:lumMod val="65000"/>
                </a:schemeClr>
              </a:solidFill>
              <a:latin typeface="Calibri"/>
              <a:cs typeface="Calibri"/>
              <a:sym typeface="Arial"/>
            </a:endParaRPr>
          </a:p>
        </p:txBody>
      </p:sp>
      <p:pic>
        <p:nvPicPr>
          <p:cNvPr id="5" name="Image 4">
            <a:extLst>
              <a:ext uri="{FF2B5EF4-FFF2-40B4-BE49-F238E27FC236}">
                <a16:creationId xmlns:a16="http://schemas.microsoft.com/office/drawing/2014/main" id="{10FE2A77-7B6B-4F93-8896-CFC1B1D5A706}"/>
              </a:ext>
            </a:extLst>
          </p:cNvPr>
          <p:cNvPicPr>
            <a:picLocks noChangeAspect="1"/>
          </p:cNvPicPr>
          <p:nvPr/>
        </p:nvPicPr>
        <p:blipFill>
          <a:blip r:embed="rId3"/>
          <a:stretch>
            <a:fillRect/>
          </a:stretch>
        </p:blipFill>
        <p:spPr>
          <a:xfrm>
            <a:off x="7913654" y="5649657"/>
            <a:ext cx="3927894" cy="946034"/>
          </a:xfrm>
          <a:prstGeom prst="rect">
            <a:avLst/>
          </a:prstGeom>
        </p:spPr>
      </p:pic>
    </p:spTree>
    <p:extLst>
      <p:ext uri="{BB962C8B-B14F-4D97-AF65-F5344CB8AC3E}">
        <p14:creationId xmlns:p14="http://schemas.microsoft.com/office/powerpoint/2010/main" val="3829725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10515600" cy="1325563"/>
          </a:xfrm>
        </p:spPr>
        <p:txBody>
          <a:bodyPr/>
          <a:lstStyle/>
          <a:p>
            <a:r>
              <a:rPr lang="en-US" dirty="0">
                <a:solidFill>
                  <a:schemeClr val="accent1">
                    <a:lumMod val="75000"/>
                  </a:schemeClr>
                </a:solidFill>
              </a:rPr>
              <a:t>But des Standards</a:t>
            </a:r>
            <a:br>
              <a:rPr lang="en-US" dirty="0"/>
            </a:br>
            <a:endParaRPr lang="fr-FR" dirty="0"/>
          </a:p>
        </p:txBody>
      </p:sp>
      <p:sp>
        <p:nvSpPr>
          <p:cNvPr id="260" name="Google Shape;260;p5"/>
          <p:cNvSpPr txBox="1">
            <a:spLocks noGrp="1"/>
          </p:cNvSpPr>
          <p:nvPr>
            <p:ph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lvl="0">
              <a:spcBef>
                <a:spcPts val="0"/>
              </a:spcBef>
              <a:buSzPts val="2800"/>
              <a:buChar char="●"/>
            </a:pPr>
            <a:r>
              <a:rPr lang="fr-FR" dirty="0"/>
              <a:t>Référence pour le CPHA </a:t>
            </a:r>
          </a:p>
          <a:p>
            <a:pPr lvl="0">
              <a:spcBef>
                <a:spcPts val="0"/>
              </a:spcBef>
              <a:buSzPts val="2800"/>
              <a:buChar char="●"/>
            </a:pPr>
            <a:r>
              <a:rPr lang="fr-FR" dirty="0"/>
              <a:t>Outil de collaboration inter-agences </a:t>
            </a:r>
          </a:p>
          <a:p>
            <a:pPr lvl="0">
              <a:spcBef>
                <a:spcPts val="0"/>
              </a:spcBef>
              <a:buSzPts val="2800"/>
              <a:buChar char="●"/>
            </a:pPr>
            <a:r>
              <a:rPr lang="fr-FR" sz="2600" dirty="0"/>
              <a:t>Liens avec la Norme Humanitaire Fondamentale (CHS)</a:t>
            </a:r>
          </a:p>
          <a:p>
            <a:pPr lvl="0">
              <a:spcBef>
                <a:spcPts val="0"/>
              </a:spcBef>
              <a:buSzPts val="2800"/>
              <a:buChar char="●"/>
            </a:pPr>
            <a:r>
              <a:rPr lang="fr-FR" dirty="0"/>
              <a:t>Contextualisation pour l’appropriation locale</a:t>
            </a:r>
            <a:endParaRPr sz="2600" dirty="0"/>
          </a:p>
          <a:p>
            <a:pPr lvl="0">
              <a:buSzPts val="2800"/>
              <a:buChar char="●"/>
            </a:pPr>
            <a:r>
              <a:rPr lang="es-ES" dirty="0" err="1">
                <a:latin typeface="Calibri" panose="020F0502020204030204" pitchFamily="34" charset="0"/>
                <a:ea typeface="Calibri" panose="020F0502020204030204" pitchFamily="34" charset="0"/>
                <a:cs typeface="Arial" panose="020B0604020202020204" pitchFamily="34" charset="0"/>
              </a:rPr>
              <a:t>But</a:t>
            </a:r>
            <a:r>
              <a:rPr lang="en-US" sz="2600" dirty="0"/>
              <a:t>:</a:t>
            </a:r>
            <a:endParaRPr sz="2600" dirty="0"/>
          </a:p>
          <a:p>
            <a:pPr lvl="1" indent="-241300">
              <a:spcBef>
                <a:spcPts val="0"/>
              </a:spcBef>
              <a:buSzPts val="2600"/>
              <a:buChar char="○"/>
            </a:pPr>
            <a:r>
              <a:rPr lang="fr-FR" dirty="0"/>
              <a:t>qualité et </a:t>
            </a:r>
            <a:r>
              <a:rPr lang="es-ES" dirty="0" err="1"/>
              <a:t>redevabilité</a:t>
            </a:r>
            <a:r>
              <a:rPr lang="es-ES" dirty="0"/>
              <a:t> des </a:t>
            </a:r>
            <a:r>
              <a:rPr lang="es-ES" dirty="0" err="1"/>
              <a:t>programmes</a:t>
            </a:r>
            <a:endParaRPr lang="fr-FR" dirty="0"/>
          </a:p>
          <a:p>
            <a:pPr lvl="1" indent="-241300">
              <a:spcBef>
                <a:spcPts val="0"/>
              </a:spcBef>
              <a:buSzPts val="2600"/>
              <a:buChar char="○"/>
            </a:pPr>
            <a:r>
              <a:rPr lang="fr-FR" dirty="0"/>
              <a:t>impact sur la protection et le bien-être des enfants</a:t>
            </a:r>
            <a:endParaRPr dirty="0"/>
          </a:p>
        </p:txBody>
      </p:sp>
      <p:sp>
        <p:nvSpPr>
          <p:cNvPr id="8" name="ZoneTexte 7">
            <a:extLst>
              <a:ext uri="{FF2B5EF4-FFF2-40B4-BE49-F238E27FC236}">
                <a16:creationId xmlns:a16="http://schemas.microsoft.com/office/drawing/2014/main" id="{143A4369-295A-466B-8F96-3D762829B1E6}"/>
              </a:ext>
            </a:extLst>
          </p:cNvPr>
          <p:cNvSpPr txBox="1"/>
          <p:nvPr/>
        </p:nvSpPr>
        <p:spPr>
          <a:xfrm>
            <a:off x="3607410" y="4347692"/>
            <a:ext cx="7815528" cy="1200329"/>
          </a:xfrm>
          <a:prstGeom prst="rect">
            <a:avLst/>
          </a:prstGeom>
          <a:solidFill>
            <a:srgbClr val="934C83"/>
          </a:solidFill>
        </p:spPr>
        <p:txBody>
          <a:bodyPr wrap="square">
            <a:spAutoFit/>
          </a:bodyPr>
          <a:lstStyle/>
          <a:p>
            <a:pPr algn="ctr"/>
            <a:r>
              <a:rPr lang="fr-FR" sz="2400" dirty="0">
                <a:solidFill>
                  <a:schemeClr val="bg1"/>
                </a:solidFill>
              </a:rPr>
              <a:t>Les SMPE aspirent à opérationnaliser les droits des enfants et des adolescents dans la pratique de la réponse humanitaire. </a:t>
            </a:r>
            <a:endParaRPr lang="es-ES" sz="2400" dirty="0">
              <a:solidFill>
                <a:schemeClr val="bg1"/>
              </a:solidFill>
            </a:endParaRPr>
          </a:p>
        </p:txBody>
      </p:sp>
      <p:pic>
        <p:nvPicPr>
          <p:cNvPr id="7" name="Image 6">
            <a:extLst>
              <a:ext uri="{FF2B5EF4-FFF2-40B4-BE49-F238E27FC236}">
                <a16:creationId xmlns:a16="http://schemas.microsoft.com/office/drawing/2014/main" id="{54D5AEBC-8961-4009-AAE3-0B5012AE4768}"/>
              </a:ext>
            </a:extLst>
          </p:cNvPr>
          <p:cNvPicPr>
            <a:picLocks noChangeAspect="1"/>
          </p:cNvPicPr>
          <p:nvPr/>
        </p:nvPicPr>
        <p:blipFill>
          <a:blip r:embed="rId3"/>
          <a:stretch>
            <a:fillRect/>
          </a:stretch>
        </p:blipFill>
        <p:spPr>
          <a:xfrm>
            <a:off x="695176" y="1970821"/>
            <a:ext cx="2322974" cy="3229500"/>
          </a:xfrm>
          <a:prstGeom prst="rect">
            <a:avLst/>
          </a:prstGeom>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EF22336C-8176-B5C3-88BF-57F6013B078C}"/>
              </a:ext>
            </a:extLst>
          </p:cNvPr>
          <p:cNvPicPr>
            <a:picLocks noChangeAspect="1"/>
          </p:cNvPicPr>
          <p:nvPr/>
        </p:nvPicPr>
        <p:blipFill>
          <a:blip r:embed="rId4"/>
          <a:stretch>
            <a:fillRect/>
          </a:stretch>
        </p:blipFill>
        <p:spPr>
          <a:xfrm>
            <a:off x="9661064" y="120246"/>
            <a:ext cx="2426773" cy="1753991"/>
          </a:xfrm>
          <a:prstGeom prst="rect">
            <a:avLst/>
          </a:prstGeom>
        </p:spPr>
      </p:pic>
    </p:spTree>
    <p:extLst>
      <p:ext uri="{BB962C8B-B14F-4D97-AF65-F5344CB8AC3E}">
        <p14:creationId xmlns:p14="http://schemas.microsoft.com/office/powerpoint/2010/main" val="49072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975632" y="1072634"/>
            <a:ext cx="6098720" cy="707886"/>
          </a:xfrm>
          <a:prstGeom prst="rect">
            <a:avLst/>
          </a:prstGeom>
          <a:noFill/>
        </p:spPr>
        <p:txBody>
          <a:bodyPr wrap="square">
            <a:spAutoFit/>
          </a:bodyPr>
          <a:lstStyle/>
          <a:p>
            <a:r>
              <a:rPr lang="en-US" sz="4000" dirty="0"/>
              <a:t> </a:t>
            </a:r>
            <a:endParaRPr lang="fr-FR" dirty="0"/>
          </a:p>
        </p:txBody>
      </p:sp>
      <p:pic>
        <p:nvPicPr>
          <p:cNvPr id="4" name="Image 3">
            <a:extLst>
              <a:ext uri="{FF2B5EF4-FFF2-40B4-BE49-F238E27FC236}">
                <a16:creationId xmlns:a16="http://schemas.microsoft.com/office/drawing/2014/main" id="{1AC3D80B-3543-42FA-A5EE-5986600F74CA}"/>
              </a:ext>
            </a:extLst>
          </p:cNvPr>
          <p:cNvPicPr>
            <a:picLocks noChangeAspect="1"/>
          </p:cNvPicPr>
          <p:nvPr/>
        </p:nvPicPr>
        <p:blipFill>
          <a:blip r:embed="rId3"/>
          <a:stretch>
            <a:fillRect/>
          </a:stretch>
        </p:blipFill>
        <p:spPr>
          <a:xfrm>
            <a:off x="1913621" y="-144378"/>
            <a:ext cx="10321461" cy="6858000"/>
          </a:xfrm>
          <a:prstGeom prst="rect">
            <a:avLst/>
          </a:prstGeom>
        </p:spPr>
      </p:pic>
      <p:sp>
        <p:nvSpPr>
          <p:cNvPr id="5" name="Rectangle 4">
            <a:extLst>
              <a:ext uri="{FF2B5EF4-FFF2-40B4-BE49-F238E27FC236}">
                <a16:creationId xmlns:a16="http://schemas.microsoft.com/office/drawing/2014/main" id="{04689C39-7F9F-41B3-A224-927DFE2C5FF6}"/>
              </a:ext>
            </a:extLst>
          </p:cNvPr>
          <p:cNvSpPr/>
          <p:nvPr/>
        </p:nvSpPr>
        <p:spPr>
          <a:xfrm>
            <a:off x="2913586" y="621765"/>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2" name="ZoneTexte 1">
            <a:extLst>
              <a:ext uri="{FF2B5EF4-FFF2-40B4-BE49-F238E27FC236}">
                <a16:creationId xmlns:a16="http://schemas.microsoft.com/office/drawing/2014/main" id="{6C940A96-BE16-458E-8AAD-FA40097A5AF6}"/>
              </a:ext>
            </a:extLst>
          </p:cNvPr>
          <p:cNvSpPr txBox="1"/>
          <p:nvPr/>
        </p:nvSpPr>
        <p:spPr>
          <a:xfrm rot="16200000">
            <a:off x="-694142" y="3127089"/>
            <a:ext cx="4693685" cy="584775"/>
          </a:xfrm>
          <a:prstGeom prst="rect">
            <a:avLst/>
          </a:prstGeom>
          <a:noFill/>
        </p:spPr>
        <p:txBody>
          <a:bodyPr wrap="square" rtlCol="0">
            <a:spAutoFit/>
          </a:bodyPr>
          <a:lstStyle/>
          <a:p>
            <a:pPr algn="ctr"/>
            <a:r>
              <a:rPr lang="es-ES" sz="3200" b="1" dirty="0">
                <a:solidFill>
                  <a:schemeClr val="accent1">
                    <a:lumMod val="75000"/>
                  </a:schemeClr>
                </a:solidFill>
                <a:latin typeface="Helvetica Neue"/>
                <a:sym typeface="Helvetica Neue"/>
              </a:rPr>
              <a:t>PRESENTATION</a:t>
            </a:r>
          </a:p>
        </p:txBody>
      </p:sp>
    </p:spTree>
    <p:extLst>
      <p:ext uri="{BB962C8B-B14F-4D97-AF65-F5344CB8AC3E}">
        <p14:creationId xmlns:p14="http://schemas.microsoft.com/office/powerpoint/2010/main" val="1652523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11"/>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Une introduction au Standard 22</a:t>
            </a:r>
            <a:endParaRPr dirty="0"/>
          </a:p>
        </p:txBody>
      </p:sp>
      <p:sp>
        <p:nvSpPr>
          <p:cNvPr id="221" name="Google Shape;221;p11"/>
          <p:cNvSpPr txBox="1"/>
          <p:nvPr/>
        </p:nvSpPr>
        <p:spPr>
          <a:xfrm>
            <a:off x="901945" y="1544107"/>
            <a:ext cx="10388109" cy="4351338"/>
          </a:xfrm>
          <a:prstGeom prst="rect">
            <a:avLst/>
          </a:prstGeom>
          <a:noFill/>
          <a:ln>
            <a:noFill/>
          </a:ln>
        </p:spPr>
        <p:txBody>
          <a:bodyPr spcFirstLastPara="1" wrap="square" lIns="91425" tIns="45700" rIns="91425" bIns="45700" anchor="t" anchorCtr="0">
            <a:normAutofit/>
          </a:bodyPr>
          <a:lstStyle/>
          <a:p>
            <a:pPr marL="342900" lvl="0" indent="-342900">
              <a:lnSpc>
                <a:spcPct val="90000"/>
              </a:lnSpc>
              <a:buClr>
                <a:schemeClr val="accent3"/>
              </a:buClr>
              <a:buSzPts val="2800"/>
              <a:buFont typeface="Arial"/>
              <a:buChar char="•"/>
            </a:pPr>
            <a:r>
              <a:rPr lang="fr-FR" sz="2800" b="0" i="0" u="none" strike="noStrike" cap="none" dirty="0">
                <a:solidFill>
                  <a:schemeClr val="dk2"/>
                </a:solidFill>
                <a:latin typeface="Helvetica Neue"/>
                <a:ea typeface="Helvetica Neue"/>
                <a:cs typeface="Helvetica Neue"/>
                <a:sym typeface="Helvetica Neue"/>
              </a:rPr>
              <a:t>Besoins interconnectés des enfants</a:t>
            </a:r>
          </a:p>
          <a:p>
            <a:pPr marL="342900" lvl="0" indent="-342900">
              <a:lnSpc>
                <a:spcPct val="90000"/>
              </a:lnSpc>
              <a:buClr>
                <a:schemeClr val="accent3"/>
              </a:buClr>
              <a:buSzPts val="2800"/>
              <a:buFont typeface="Arial"/>
              <a:buChar char="•"/>
            </a:pPr>
            <a:r>
              <a:rPr lang="fr-FR" sz="2800" b="0" i="0" u="none" strike="noStrike" cap="none" dirty="0">
                <a:solidFill>
                  <a:schemeClr val="dk2"/>
                </a:solidFill>
                <a:latin typeface="Helvetica Neue"/>
                <a:ea typeface="Helvetica Neue"/>
                <a:cs typeface="Helvetica Neue"/>
                <a:sym typeface="Helvetica Neue"/>
              </a:rPr>
              <a:t>Responsabilité collective = centralité de la protection</a:t>
            </a:r>
          </a:p>
          <a:p>
            <a:pPr marL="342900" lvl="0" indent="-342900">
              <a:lnSpc>
                <a:spcPct val="90000"/>
              </a:lnSpc>
              <a:buClr>
                <a:schemeClr val="accent3"/>
              </a:buClr>
              <a:buSzPts val="2800"/>
              <a:buFont typeface="Arial"/>
              <a:buChar char="•"/>
            </a:pPr>
            <a:r>
              <a:rPr lang="fr-FR" sz="2800" b="0" i="0" u="none" strike="noStrike" cap="none" dirty="0">
                <a:solidFill>
                  <a:schemeClr val="dk2"/>
                </a:solidFill>
                <a:latin typeface="Helvetica Neue"/>
                <a:ea typeface="Helvetica Neue"/>
                <a:cs typeface="Helvetica Neue"/>
                <a:sym typeface="Helvetica Neue"/>
              </a:rPr>
              <a:t>Impact de qualité supérieure</a:t>
            </a:r>
          </a:p>
          <a:p>
            <a:pPr marL="342900" lvl="0" indent="-342900">
              <a:lnSpc>
                <a:spcPct val="90000"/>
              </a:lnSpc>
              <a:buClr>
                <a:schemeClr val="accent3"/>
              </a:buClr>
              <a:buSzPts val="2800"/>
              <a:buFont typeface="Arial"/>
              <a:buChar char="•"/>
            </a:pPr>
            <a:endParaRPr lang="fr-FR" sz="2800" b="0" i="0" u="none" strike="noStrike" cap="none" dirty="0">
              <a:solidFill>
                <a:schemeClr val="dk2"/>
              </a:solidFill>
              <a:latin typeface="Helvetica Neue"/>
              <a:ea typeface="Helvetica Neue"/>
              <a:cs typeface="Helvetica Neue"/>
              <a:sym typeface="Helvetica Neue"/>
            </a:endParaRPr>
          </a:p>
          <a:p>
            <a:pPr marL="342900" lvl="0" indent="-342900">
              <a:lnSpc>
                <a:spcPct val="90000"/>
              </a:lnSpc>
              <a:buClr>
                <a:schemeClr val="accent3"/>
              </a:buClr>
              <a:buSzPts val="2800"/>
              <a:buFont typeface="Arial"/>
              <a:buChar char="•"/>
            </a:pPr>
            <a:r>
              <a:rPr lang="fr-FR" sz="2800" b="0" i="0" u="none" strike="noStrike" cap="none" dirty="0">
                <a:solidFill>
                  <a:schemeClr val="dk2"/>
                </a:solidFill>
                <a:latin typeface="Helvetica Neue"/>
                <a:ea typeface="Helvetica Neue"/>
                <a:cs typeface="Helvetica Neue"/>
                <a:sym typeface="Helvetica Neue"/>
              </a:rPr>
              <a:t>Impact protecteur significatif sur les enfants</a:t>
            </a:r>
          </a:p>
          <a:p>
            <a:pPr marL="342900" lvl="0" indent="-342900">
              <a:lnSpc>
                <a:spcPct val="90000"/>
              </a:lnSpc>
              <a:buClr>
                <a:schemeClr val="accent3"/>
              </a:buClr>
              <a:buSzPts val="2800"/>
              <a:buFont typeface="Arial"/>
              <a:buChar char="•"/>
            </a:pPr>
            <a:r>
              <a:rPr lang="fr-FR" sz="2800" b="0" i="0" u="none" strike="noStrike" cap="none" dirty="0">
                <a:solidFill>
                  <a:schemeClr val="dk2"/>
                </a:solidFill>
                <a:latin typeface="Helvetica Neue"/>
                <a:ea typeface="Helvetica Neue"/>
                <a:cs typeface="Helvetica Neue"/>
                <a:sym typeface="Helvetica Neue"/>
              </a:rPr>
              <a:t>Intégration = pas de risques accrus et pas de préjudice causé aux enfants</a:t>
            </a:r>
          </a:p>
          <a:p>
            <a:pPr marL="342900" lvl="0" indent="-342900">
              <a:lnSpc>
                <a:spcPct val="90000"/>
              </a:lnSpc>
              <a:buClr>
                <a:schemeClr val="accent3"/>
              </a:buClr>
              <a:buSzPts val="2800"/>
              <a:buFont typeface="Arial"/>
              <a:buChar char="•"/>
            </a:pPr>
            <a:r>
              <a:rPr lang="fr-FR" sz="2800" b="0" i="0" u="none" strike="noStrike" cap="none" dirty="0">
                <a:solidFill>
                  <a:schemeClr val="dk2"/>
                </a:solidFill>
                <a:latin typeface="Helvetica Neue"/>
                <a:ea typeface="Helvetica Neue"/>
                <a:cs typeface="Helvetica Neue"/>
                <a:sym typeface="Helvetica Neue"/>
              </a:rPr>
              <a:t>Considérations contextuelles, sexospécifiques et/ou culturelles</a:t>
            </a:r>
          </a:p>
          <a:p>
            <a:pPr marL="342900" marR="0" lvl="0" indent="-342900" algn="l" rtl="0">
              <a:lnSpc>
                <a:spcPct val="90000"/>
              </a:lnSpc>
              <a:spcBef>
                <a:spcPts val="0"/>
              </a:spcBef>
              <a:spcAft>
                <a:spcPts val="0"/>
              </a:spcAft>
              <a:buClr>
                <a:schemeClr val="accent3"/>
              </a:buClr>
              <a:buSzPts val="2800"/>
              <a:buFont typeface="Arial"/>
              <a:buChar char="•"/>
            </a:pPr>
            <a:endParaRPr sz="2800" b="0" i="0" u="none" strike="noStrike" cap="none" dirty="0">
              <a:solidFill>
                <a:schemeClr val="dk2"/>
              </a:solidFill>
              <a:latin typeface="Helvetica Neue"/>
              <a:ea typeface="Helvetica Neue"/>
              <a:cs typeface="Helvetica Neue"/>
              <a:sym typeface="Helvetica Neue"/>
            </a:endParaRPr>
          </a:p>
          <a:p>
            <a:pPr marL="457200" marR="0" lvl="0" indent="-228600" algn="l" rtl="0">
              <a:lnSpc>
                <a:spcPct val="90000"/>
              </a:lnSpc>
              <a:spcBef>
                <a:spcPts val="1000"/>
              </a:spcBef>
              <a:spcAft>
                <a:spcPts val="0"/>
              </a:spcAft>
              <a:buClr>
                <a:schemeClr val="dk1"/>
              </a:buClr>
              <a:buSzPts val="2800"/>
              <a:buFont typeface="Arial"/>
              <a:buNone/>
            </a:pPr>
            <a:endParaRPr sz="2800" b="0" i="0" u="none" strike="noStrike" cap="none" dirty="0">
              <a:solidFill>
                <a:schemeClr val="dk1"/>
              </a:solidFill>
              <a:latin typeface="Helvetica Neue"/>
              <a:ea typeface="Helvetica Neue"/>
              <a:cs typeface="Helvetica Neue"/>
              <a:sym typeface="Helvetica Neue"/>
            </a:endParaRPr>
          </a:p>
          <a:p>
            <a:pPr marL="457200" marR="0" lvl="0" indent="-228600" algn="l" rtl="0">
              <a:lnSpc>
                <a:spcPct val="90000"/>
              </a:lnSpc>
              <a:spcBef>
                <a:spcPts val="1000"/>
              </a:spcBef>
              <a:spcAft>
                <a:spcPts val="0"/>
              </a:spcAft>
              <a:buClr>
                <a:schemeClr val="dk1"/>
              </a:buClr>
              <a:buSzPts val="2800"/>
              <a:buFont typeface="Arial"/>
              <a:buNone/>
            </a:pPr>
            <a:endParaRPr sz="2800" b="0" i="0" u="none" strike="noStrike" cap="none" dirty="0">
              <a:solidFill>
                <a:schemeClr val="dk1"/>
              </a:solidFill>
              <a:latin typeface="Helvetica Neue"/>
              <a:ea typeface="Helvetica Neue"/>
              <a:cs typeface="Helvetica Neue"/>
              <a:sym typeface="Helvetica Neue"/>
            </a:endParaRPr>
          </a:p>
        </p:txBody>
      </p:sp>
      <p:grpSp>
        <p:nvGrpSpPr>
          <p:cNvPr id="222" name="Google Shape;222;p11"/>
          <p:cNvGrpSpPr/>
          <p:nvPr/>
        </p:nvGrpSpPr>
        <p:grpSpPr>
          <a:xfrm rot="1415781">
            <a:off x="11045341" y="5540250"/>
            <a:ext cx="979340" cy="1040548"/>
            <a:chOff x="10883591" y="5571442"/>
            <a:chExt cx="979340" cy="1040548"/>
          </a:xfrm>
        </p:grpSpPr>
        <p:pic>
          <p:nvPicPr>
            <p:cNvPr id="223" name="Google Shape;223;p11"/>
            <p:cNvPicPr preferRelativeResize="0"/>
            <p:nvPr/>
          </p:nvPicPr>
          <p:blipFill rotWithShape="1">
            <a:blip r:embed="rId3">
              <a:alphaModFix/>
            </a:blip>
            <a:srcRect/>
            <a:stretch/>
          </p:blipFill>
          <p:spPr>
            <a:xfrm>
              <a:off x="10883591" y="5571442"/>
              <a:ext cx="979340" cy="1040548"/>
            </a:xfrm>
            <a:prstGeom prst="rect">
              <a:avLst/>
            </a:prstGeom>
            <a:noFill/>
            <a:ln>
              <a:noFill/>
            </a:ln>
          </p:spPr>
        </p:pic>
        <p:pic>
          <p:nvPicPr>
            <p:cNvPr id="224" name="Google Shape;224;p11" descr="Point d’interrogation"/>
            <p:cNvPicPr preferRelativeResize="0"/>
            <p:nvPr/>
          </p:nvPicPr>
          <p:blipFill rotWithShape="1">
            <a:blip r:embed="rId4">
              <a:alphaModFix/>
            </a:blip>
            <a:srcRect/>
            <a:stretch/>
          </p:blipFill>
          <p:spPr>
            <a:xfrm>
              <a:off x="11005748" y="5727562"/>
              <a:ext cx="735026" cy="735026"/>
            </a:xfrm>
            <a:prstGeom prst="rect">
              <a:avLst/>
            </a:prstGeom>
            <a:noFill/>
            <a:ln>
              <a:noFill/>
            </a:ln>
          </p:spPr>
        </p:pic>
      </p:grpSp>
      <p:sp>
        <p:nvSpPr>
          <p:cNvPr id="225" name="Google Shape;225;p11"/>
          <p:cNvSpPr txBox="1"/>
          <p:nvPr/>
        </p:nvSpPr>
        <p:spPr>
          <a:xfrm>
            <a:off x="6469717" y="5185537"/>
            <a:ext cx="4322432" cy="1938952"/>
          </a:xfrm>
          <a:prstGeom prst="rect">
            <a:avLst/>
          </a:prstGeom>
          <a:noFill/>
          <a:ln>
            <a:noFill/>
          </a:ln>
        </p:spPr>
        <p:txBody>
          <a:bodyPr spcFirstLastPara="1" wrap="square" lIns="91425" tIns="45700" rIns="91425" bIns="45700" anchor="t" anchorCtr="0">
            <a:spAutoFit/>
          </a:bodyPr>
          <a:lstStyle/>
          <a:p>
            <a:pPr lvl="0" algn="r"/>
            <a:r>
              <a:rPr lang="fr-FR" sz="2400" dirty="0">
                <a:solidFill>
                  <a:srgbClr val="000000"/>
                </a:solidFill>
                <a:ea typeface="Arial"/>
                <a:cs typeface="Arial"/>
                <a:sym typeface="Arial"/>
              </a:rPr>
              <a:t>En l'absence d'emplois formels, quels types de moyens de subsistance les enfants peuvent-ils exercer ? </a:t>
            </a:r>
          </a:p>
          <a:p>
            <a:pPr marL="0" marR="0" lvl="0" indent="0" algn="r" rtl="0">
              <a:lnSpc>
                <a:spcPct val="100000"/>
              </a:lnSpc>
              <a:spcBef>
                <a:spcPts val="0"/>
              </a:spcBef>
              <a:spcAft>
                <a:spcPts val="0"/>
              </a:spcAft>
              <a:buNone/>
            </a:pPr>
            <a:r>
              <a:rPr lang="en-US" sz="2400" b="0" i="0" u="none" strike="noStrike" cap="none" dirty="0">
                <a:solidFill>
                  <a:srgbClr val="000000"/>
                </a:solidFill>
                <a:latin typeface="Arial"/>
                <a:ea typeface="Arial"/>
                <a:cs typeface="Arial"/>
                <a:sym typeface="Arial"/>
              </a:rPr>
              <a:t> </a:t>
            </a:r>
            <a:endParaRPr dirty="0"/>
          </a:p>
        </p:txBody>
      </p:sp>
      <p:pic>
        <p:nvPicPr>
          <p:cNvPr id="226" name="Google Shape;226;p11"/>
          <p:cNvPicPr preferRelativeResize="0"/>
          <p:nvPr/>
        </p:nvPicPr>
        <p:blipFill rotWithShape="1">
          <a:blip r:embed="rId5">
            <a:alphaModFix/>
          </a:blip>
          <a:srcRect/>
          <a:stretch/>
        </p:blipFill>
        <p:spPr>
          <a:xfrm>
            <a:off x="8823159" y="1226543"/>
            <a:ext cx="1563802" cy="928290"/>
          </a:xfrm>
          <a:prstGeom prst="rect">
            <a:avLst/>
          </a:prstGeom>
          <a:noFill/>
          <a:ln>
            <a:noFill/>
          </a:ln>
        </p:spPr>
      </p:pic>
      <p:pic>
        <p:nvPicPr>
          <p:cNvPr id="227" name="Google Shape;227;p11"/>
          <p:cNvPicPr preferRelativeResize="0"/>
          <p:nvPr/>
        </p:nvPicPr>
        <p:blipFill rotWithShape="1">
          <a:blip r:embed="rId6">
            <a:alphaModFix/>
          </a:blip>
          <a:srcRect t="24220"/>
          <a:stretch/>
        </p:blipFill>
        <p:spPr>
          <a:xfrm>
            <a:off x="3670541" y="5435630"/>
            <a:ext cx="1313978" cy="1026368"/>
          </a:xfrm>
          <a:prstGeom prst="rect">
            <a:avLst/>
          </a:prstGeom>
          <a:noFill/>
          <a:ln>
            <a:noFill/>
          </a:ln>
        </p:spPr>
      </p:pic>
      <p:pic>
        <p:nvPicPr>
          <p:cNvPr id="228" name="Google Shape;228;p11"/>
          <p:cNvPicPr preferRelativeResize="0"/>
          <p:nvPr/>
        </p:nvPicPr>
        <p:blipFill rotWithShape="1">
          <a:blip r:embed="rId7">
            <a:alphaModFix/>
          </a:blip>
          <a:srcRect/>
          <a:stretch/>
        </p:blipFill>
        <p:spPr>
          <a:xfrm>
            <a:off x="0" y="5524051"/>
            <a:ext cx="1435174" cy="1168460"/>
          </a:xfrm>
          <a:prstGeom prst="rect">
            <a:avLst/>
          </a:prstGeom>
          <a:noFill/>
          <a:ln>
            <a:noFill/>
          </a:ln>
        </p:spPr>
      </p:pic>
    </p:spTree>
    <p:extLst>
      <p:ext uri="{BB962C8B-B14F-4D97-AF65-F5344CB8AC3E}">
        <p14:creationId xmlns:p14="http://schemas.microsoft.com/office/powerpoint/2010/main" val="2742699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1">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1">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1">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2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2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6"/>
          <p:cNvSpPr txBox="1">
            <a:spLocks noGrp="1"/>
          </p:cNvSpPr>
          <p:nvPr>
            <p:ph type="body" idx="1"/>
          </p:nvPr>
        </p:nvSpPr>
        <p:spPr>
          <a:xfrm>
            <a:off x="1187693" y="1374336"/>
            <a:ext cx="4727608" cy="3381667"/>
          </a:xfrm>
          <a:prstGeom prst="rect">
            <a:avLst/>
          </a:prstGeom>
          <a:noFill/>
          <a:ln>
            <a:noFill/>
          </a:ln>
        </p:spPr>
        <p:txBody>
          <a:bodyPr spcFirstLastPara="1" wrap="square" lIns="91425" tIns="45700" rIns="91425" bIns="45700" anchor="t" anchorCtr="0">
            <a:normAutofit/>
          </a:bodyPr>
          <a:lstStyle/>
          <a:p>
            <a:pPr marL="50800" lvl="0" indent="0" algn="ctr">
              <a:buNone/>
            </a:pPr>
            <a:r>
              <a:rPr lang="fr-FR" sz="2400" dirty="0"/>
              <a:t>"Les aidants et les enfants en âge de travailler ont accès à un soutien adéquat pour renforcer leurs moyens de subsistance."</a:t>
            </a:r>
            <a:endParaRPr sz="2400" dirty="0">
              <a:solidFill>
                <a:schemeClr val="dk2"/>
              </a:solidFill>
            </a:endParaRPr>
          </a:p>
        </p:txBody>
      </p:sp>
      <p:sp>
        <p:nvSpPr>
          <p:cNvPr id="235" name="Google Shape;235;p6"/>
          <p:cNvSpPr txBox="1">
            <a:spLocks noGrp="1"/>
          </p:cNvSpPr>
          <p:nvPr>
            <p:ph type="body" idx="2"/>
          </p:nvPr>
        </p:nvSpPr>
        <p:spPr>
          <a:xfrm>
            <a:off x="6107335" y="2594572"/>
            <a:ext cx="5679610" cy="4330656"/>
          </a:xfrm>
          <a:prstGeom prst="rect">
            <a:avLst/>
          </a:prstGeom>
          <a:noFill/>
          <a:ln>
            <a:noFill/>
          </a:ln>
        </p:spPr>
        <p:txBody>
          <a:bodyPr spcFirstLastPara="1" wrap="square" lIns="91425" tIns="45700" rIns="91425" bIns="45700" anchor="t" anchorCtr="0">
            <a:normAutofit/>
          </a:bodyPr>
          <a:lstStyle/>
          <a:p>
            <a:pPr lvl="0"/>
            <a:r>
              <a:rPr lang="fr-FR" dirty="0"/>
              <a:t>Identification, analyse, suivi et réponse</a:t>
            </a:r>
          </a:p>
          <a:p>
            <a:pPr lvl="0"/>
            <a:r>
              <a:rPr lang="fr-FR" dirty="0"/>
              <a:t>Analyse du genre ou des normes culturelles</a:t>
            </a:r>
          </a:p>
          <a:p>
            <a:pPr lvl="0"/>
            <a:r>
              <a:rPr lang="fr-FR" dirty="0"/>
              <a:t>Points focaux pour la protection de l'enfance au sein des équipes chargées des moyens de subsistance</a:t>
            </a:r>
            <a:endParaRPr dirty="0"/>
          </a:p>
          <a:p>
            <a:pPr marL="457200" lvl="0" indent="-228600" algn="l" rtl="0">
              <a:lnSpc>
                <a:spcPct val="90000"/>
              </a:lnSpc>
              <a:spcBef>
                <a:spcPts val="1000"/>
              </a:spcBef>
              <a:spcAft>
                <a:spcPts val="0"/>
              </a:spcAft>
              <a:buSzPts val="2800"/>
              <a:buNone/>
            </a:pPr>
            <a:endParaRPr dirty="0"/>
          </a:p>
        </p:txBody>
      </p:sp>
      <p:sp>
        <p:nvSpPr>
          <p:cNvPr id="236" name="Google Shape;236;p6"/>
          <p:cNvSpPr txBox="1">
            <a:spLocks noGrp="1"/>
          </p:cNvSpPr>
          <p:nvPr>
            <p:ph type="title"/>
          </p:nvPr>
        </p:nvSpPr>
        <p:spPr>
          <a:xfrm>
            <a:off x="6383484" y="1368188"/>
            <a:ext cx="54034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sz="3200" dirty="0"/>
              <a:t>Actions Communes de </a:t>
            </a:r>
            <a:r>
              <a:rPr lang="en-US" sz="3200" dirty="0" err="1"/>
              <a:t>Prévention</a:t>
            </a:r>
            <a:endParaRPr sz="3200" dirty="0"/>
          </a:p>
        </p:txBody>
      </p:sp>
      <p:grpSp>
        <p:nvGrpSpPr>
          <p:cNvPr id="237" name="Google Shape;237;p6"/>
          <p:cNvGrpSpPr/>
          <p:nvPr/>
        </p:nvGrpSpPr>
        <p:grpSpPr>
          <a:xfrm rot="-2019763">
            <a:off x="339530" y="5579744"/>
            <a:ext cx="979340" cy="1040548"/>
            <a:chOff x="10883591" y="5571442"/>
            <a:chExt cx="979340" cy="1040548"/>
          </a:xfrm>
        </p:grpSpPr>
        <p:pic>
          <p:nvPicPr>
            <p:cNvPr id="238" name="Google Shape;238;p6"/>
            <p:cNvPicPr preferRelativeResize="0"/>
            <p:nvPr/>
          </p:nvPicPr>
          <p:blipFill rotWithShape="1">
            <a:blip r:embed="rId3">
              <a:alphaModFix/>
            </a:blip>
            <a:srcRect/>
            <a:stretch/>
          </p:blipFill>
          <p:spPr>
            <a:xfrm>
              <a:off x="10883591" y="5571442"/>
              <a:ext cx="979340" cy="1040548"/>
            </a:xfrm>
            <a:prstGeom prst="rect">
              <a:avLst/>
            </a:prstGeom>
            <a:noFill/>
            <a:ln>
              <a:noFill/>
            </a:ln>
          </p:spPr>
        </p:pic>
        <p:pic>
          <p:nvPicPr>
            <p:cNvPr id="239" name="Google Shape;239;p6" descr="Point d’interrogation"/>
            <p:cNvPicPr preferRelativeResize="0"/>
            <p:nvPr/>
          </p:nvPicPr>
          <p:blipFill rotWithShape="1">
            <a:blip r:embed="rId4">
              <a:alphaModFix/>
            </a:blip>
            <a:srcRect/>
            <a:stretch/>
          </p:blipFill>
          <p:spPr>
            <a:xfrm>
              <a:off x="11005748" y="5727562"/>
              <a:ext cx="735026" cy="735026"/>
            </a:xfrm>
            <a:prstGeom prst="rect">
              <a:avLst/>
            </a:prstGeom>
            <a:noFill/>
            <a:ln>
              <a:noFill/>
            </a:ln>
          </p:spPr>
        </p:pic>
      </p:grpSp>
      <p:sp>
        <p:nvSpPr>
          <p:cNvPr id="240" name="Google Shape;240;p6"/>
          <p:cNvSpPr txBox="1"/>
          <p:nvPr/>
        </p:nvSpPr>
        <p:spPr>
          <a:xfrm>
            <a:off x="1187693" y="5176646"/>
            <a:ext cx="5403461" cy="1846619"/>
          </a:xfrm>
          <a:prstGeom prst="rect">
            <a:avLst/>
          </a:prstGeom>
          <a:noFill/>
          <a:ln>
            <a:noFill/>
          </a:ln>
        </p:spPr>
        <p:txBody>
          <a:bodyPr spcFirstLastPara="1" wrap="square" lIns="91425" tIns="45700" rIns="91425" bIns="45700" anchor="t" anchorCtr="0">
            <a:spAutoFit/>
          </a:bodyPr>
          <a:lstStyle/>
          <a:p>
            <a:pPr lvl="0"/>
            <a:r>
              <a:rPr lang="fr-FR" sz="2400" dirty="0">
                <a:solidFill>
                  <a:srgbClr val="000000"/>
                </a:solidFill>
                <a:ea typeface="Arial"/>
                <a:cs typeface="Arial"/>
                <a:sym typeface="Arial"/>
              </a:rPr>
              <a:t>Pouvez-vous penser à des sujets pratiques pour renforcer la capacité du personnel des moyens de subsistance à protéger les enfants ? </a:t>
            </a:r>
          </a:p>
          <a:p>
            <a:pPr marL="0" marR="0" lvl="0" indent="0" algn="l" rtl="0">
              <a:lnSpc>
                <a:spcPct val="100000"/>
              </a:lnSpc>
              <a:spcBef>
                <a:spcPts val="0"/>
              </a:spcBef>
              <a:spcAft>
                <a:spcPts val="0"/>
              </a:spcAft>
              <a:buNone/>
            </a:pPr>
            <a:endParaRPr dirty="0"/>
          </a:p>
        </p:txBody>
      </p:sp>
      <p:pic>
        <p:nvPicPr>
          <p:cNvPr id="241" name="Google Shape;241;p6"/>
          <p:cNvPicPr preferRelativeResize="0"/>
          <p:nvPr/>
        </p:nvPicPr>
        <p:blipFill rotWithShape="1">
          <a:blip r:embed="rId5">
            <a:alphaModFix/>
          </a:blip>
          <a:srcRect/>
          <a:stretch/>
        </p:blipFill>
        <p:spPr>
          <a:xfrm>
            <a:off x="7485738" y="288396"/>
            <a:ext cx="2082907" cy="1178971"/>
          </a:xfrm>
          <a:prstGeom prst="rect">
            <a:avLst/>
          </a:prstGeom>
          <a:noFill/>
          <a:ln>
            <a:noFill/>
          </a:ln>
        </p:spPr>
      </p:pic>
      <p:pic>
        <p:nvPicPr>
          <p:cNvPr id="242" name="Google Shape;242;p6"/>
          <p:cNvPicPr preferRelativeResize="0"/>
          <p:nvPr/>
        </p:nvPicPr>
        <p:blipFill rotWithShape="1">
          <a:blip r:embed="rId6">
            <a:alphaModFix/>
          </a:blip>
          <a:srcRect/>
          <a:stretch/>
        </p:blipFill>
        <p:spPr>
          <a:xfrm>
            <a:off x="2300031" y="598468"/>
            <a:ext cx="1981302" cy="558829"/>
          </a:xfrm>
          <a:prstGeom prst="rect">
            <a:avLst/>
          </a:prstGeom>
          <a:noFill/>
          <a:ln>
            <a:noFill/>
          </a:ln>
        </p:spPr>
      </p:pic>
      <p:pic>
        <p:nvPicPr>
          <p:cNvPr id="243" name="Google Shape;243;p6"/>
          <p:cNvPicPr preferRelativeResize="0"/>
          <p:nvPr/>
        </p:nvPicPr>
        <p:blipFill rotWithShape="1">
          <a:blip r:embed="rId7">
            <a:alphaModFix/>
          </a:blip>
          <a:srcRect/>
          <a:stretch/>
        </p:blipFill>
        <p:spPr>
          <a:xfrm>
            <a:off x="2573094" y="3051859"/>
            <a:ext cx="1435175" cy="1667501"/>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244" name="Google Shape;244;p6"/>
          <p:cNvPicPr preferRelativeResize="0"/>
          <p:nvPr/>
        </p:nvPicPr>
        <p:blipFill rotWithShape="1">
          <a:blip r:embed="rId8">
            <a:alphaModFix/>
          </a:blip>
          <a:srcRect/>
          <a:stretch/>
        </p:blipFill>
        <p:spPr>
          <a:xfrm>
            <a:off x="10737954" y="5709281"/>
            <a:ext cx="1234272" cy="1095195"/>
          </a:xfrm>
          <a:prstGeom prst="rect">
            <a:avLst/>
          </a:prstGeom>
          <a:noFill/>
          <a:ln>
            <a:noFill/>
          </a:ln>
        </p:spPr>
      </p:pic>
    </p:spTree>
    <p:extLst>
      <p:ext uri="{BB962C8B-B14F-4D97-AF65-F5344CB8AC3E}">
        <p14:creationId xmlns:p14="http://schemas.microsoft.com/office/powerpoint/2010/main" val="940823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5">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5">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3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5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p>
            <a:pPr lvl="0"/>
            <a:r>
              <a:rPr lang="fr-FR" dirty="0"/>
              <a:t>Assistance en espèces et sous forme de bons</a:t>
            </a:r>
          </a:p>
          <a:p>
            <a:pPr lvl="0"/>
            <a:r>
              <a:rPr lang="fr-FR" dirty="0"/>
              <a:t>Interventions de réponse </a:t>
            </a:r>
          </a:p>
          <a:p>
            <a:pPr lvl="0"/>
            <a:r>
              <a:rPr lang="fr-FR" dirty="0"/>
              <a:t>Participation</a:t>
            </a:r>
          </a:p>
          <a:p>
            <a:pPr lvl="0"/>
            <a:r>
              <a:rPr lang="fr-FR" dirty="0"/>
              <a:t>Mécanismes de retour d'information et d'établissement de rapports ; protocoles de protection des données et renvois.</a:t>
            </a:r>
            <a:endParaRPr dirty="0"/>
          </a:p>
          <a:p>
            <a:pPr marL="457200" lvl="0" indent="-228600" algn="l" rtl="0">
              <a:lnSpc>
                <a:spcPct val="90000"/>
              </a:lnSpc>
              <a:spcBef>
                <a:spcPts val="1000"/>
              </a:spcBef>
              <a:spcAft>
                <a:spcPts val="0"/>
              </a:spcAft>
              <a:buSzPts val="2800"/>
              <a:buNone/>
            </a:pPr>
            <a:endParaRPr dirty="0"/>
          </a:p>
        </p:txBody>
      </p:sp>
      <p:sp>
        <p:nvSpPr>
          <p:cNvPr id="251" name="Google Shape;251;p57"/>
          <p:cNvSpPr txBox="1">
            <a:spLocks noGrp="1"/>
          </p:cNvSpPr>
          <p:nvPr>
            <p:ph type="title"/>
          </p:nvPr>
        </p:nvSpPr>
        <p:spPr>
          <a:xfrm>
            <a:off x="838200" y="365125"/>
            <a:ext cx="9356725"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sz="3200" dirty="0"/>
              <a:t>Actions de Reponses communes</a:t>
            </a:r>
            <a:endParaRPr sz="3200" dirty="0"/>
          </a:p>
        </p:txBody>
      </p:sp>
      <p:sp>
        <p:nvSpPr>
          <p:cNvPr id="252" name="Google Shape;252;p57"/>
          <p:cNvSpPr txBox="1"/>
          <p:nvPr/>
        </p:nvSpPr>
        <p:spPr>
          <a:xfrm>
            <a:off x="6988845" y="3134897"/>
            <a:ext cx="5181600" cy="3557614"/>
          </a:xfrm>
          <a:prstGeom prst="rect">
            <a:avLst/>
          </a:prstGeom>
          <a:noFill/>
          <a:ln>
            <a:noFill/>
          </a:ln>
        </p:spPr>
        <p:txBody>
          <a:bodyPr spcFirstLastPara="1" wrap="square" lIns="91425" tIns="45700" rIns="91425" bIns="45700" anchor="t" anchorCtr="0">
            <a:normAutofit/>
          </a:bodyPr>
          <a:lstStyle/>
          <a:p>
            <a:pPr marL="457200" marR="0" lvl="0" indent="-406400" algn="l" rtl="0">
              <a:lnSpc>
                <a:spcPct val="90000"/>
              </a:lnSpc>
              <a:spcBef>
                <a:spcPts val="1000"/>
              </a:spcBef>
              <a:spcAft>
                <a:spcPts val="0"/>
              </a:spcAft>
              <a:buClr>
                <a:schemeClr val="dk1"/>
              </a:buClr>
              <a:buSzPts val="2800"/>
              <a:buFont typeface="Arial"/>
              <a:buChar char="•"/>
            </a:pPr>
            <a:r>
              <a:rPr lang="en-US" sz="2800" b="0" i="0" u="none" strike="noStrike" cap="none" dirty="0">
                <a:solidFill>
                  <a:schemeClr val="dk1"/>
                </a:solidFill>
                <a:latin typeface="Helvetica Neue"/>
                <a:ea typeface="Helvetica Neue"/>
                <a:cs typeface="Helvetica Neue"/>
                <a:sym typeface="Helvetica Neue"/>
              </a:rPr>
              <a:t>Impact</a:t>
            </a:r>
            <a:endParaRPr dirty="0"/>
          </a:p>
          <a:p>
            <a:pPr marL="457200" lvl="0" indent="-406400">
              <a:lnSpc>
                <a:spcPct val="90000"/>
              </a:lnSpc>
              <a:spcBef>
                <a:spcPts val="1000"/>
              </a:spcBef>
              <a:buClr>
                <a:schemeClr val="dk1"/>
              </a:buClr>
              <a:buSzPts val="2800"/>
              <a:buFont typeface="Arial"/>
              <a:buChar char="•"/>
            </a:pPr>
            <a:r>
              <a:rPr lang="fr-FR" sz="2800" b="0" i="0" u="none" strike="noStrike" cap="none" dirty="0">
                <a:solidFill>
                  <a:schemeClr val="dk1"/>
                </a:solidFill>
                <a:latin typeface="Helvetica Neue"/>
                <a:ea typeface="Helvetica Neue"/>
                <a:cs typeface="Helvetica Neue"/>
                <a:sym typeface="Helvetica Neue"/>
              </a:rPr>
              <a:t>Impact</a:t>
            </a:r>
          </a:p>
          <a:p>
            <a:pPr marL="457200" lvl="0" indent="-406400">
              <a:lnSpc>
                <a:spcPct val="90000"/>
              </a:lnSpc>
              <a:spcBef>
                <a:spcPts val="1000"/>
              </a:spcBef>
              <a:buClr>
                <a:schemeClr val="dk1"/>
              </a:buClr>
              <a:buSzPts val="2800"/>
              <a:buFont typeface="Arial"/>
              <a:buChar char="•"/>
            </a:pPr>
            <a:r>
              <a:rPr lang="fr-FR" sz="2800" b="0" i="0" u="none" strike="noStrike" cap="none" dirty="0">
                <a:solidFill>
                  <a:schemeClr val="dk1"/>
                </a:solidFill>
                <a:latin typeface="Helvetica Neue"/>
                <a:ea typeface="Helvetica Neue"/>
                <a:cs typeface="Helvetica Neue"/>
                <a:sym typeface="Helvetica Neue"/>
              </a:rPr>
              <a:t>Ne pas nuire</a:t>
            </a:r>
          </a:p>
          <a:p>
            <a:pPr marL="457200" lvl="0" indent="-406400">
              <a:lnSpc>
                <a:spcPct val="90000"/>
              </a:lnSpc>
              <a:spcBef>
                <a:spcPts val="1000"/>
              </a:spcBef>
              <a:buClr>
                <a:schemeClr val="dk1"/>
              </a:buClr>
              <a:buSzPts val="2800"/>
              <a:buFont typeface="Arial"/>
              <a:buChar char="•"/>
            </a:pPr>
            <a:r>
              <a:rPr lang="fr-FR" sz="2800" b="0" i="0" u="none" strike="noStrike" cap="none" dirty="0">
                <a:solidFill>
                  <a:schemeClr val="dk1"/>
                </a:solidFill>
                <a:latin typeface="Helvetica Neue"/>
                <a:ea typeface="Helvetica Neue"/>
                <a:cs typeface="Helvetica Neue"/>
                <a:sym typeface="Helvetica Neue"/>
              </a:rPr>
              <a:t>Besoins liés au sexe, à l'âge et au handicap</a:t>
            </a:r>
          </a:p>
          <a:p>
            <a:pPr marL="457200" lvl="0" indent="-406400">
              <a:lnSpc>
                <a:spcPct val="90000"/>
              </a:lnSpc>
              <a:spcBef>
                <a:spcPts val="1000"/>
              </a:spcBef>
              <a:buClr>
                <a:schemeClr val="dk1"/>
              </a:buClr>
              <a:buSzPts val="2800"/>
              <a:buFont typeface="Arial"/>
              <a:buChar char="•"/>
            </a:pPr>
            <a:r>
              <a:rPr lang="fr-FR" sz="2800" b="0" i="0" u="none" strike="noStrike" cap="none" dirty="0">
                <a:solidFill>
                  <a:schemeClr val="dk1"/>
                </a:solidFill>
                <a:latin typeface="Helvetica Neue"/>
                <a:ea typeface="Helvetica Neue"/>
                <a:cs typeface="Helvetica Neue"/>
                <a:sym typeface="Helvetica Neue"/>
              </a:rPr>
              <a:t>Lacunes, goulets d'étranglement et obstacles </a:t>
            </a:r>
            <a:endParaRPr sz="2800" b="0" i="0" u="none" strike="noStrike" cap="none" dirty="0">
              <a:solidFill>
                <a:schemeClr val="dk1"/>
              </a:solidFill>
              <a:latin typeface="Helvetica Neue"/>
              <a:ea typeface="Helvetica Neue"/>
              <a:cs typeface="Helvetica Neue"/>
              <a:sym typeface="Helvetica Neue"/>
            </a:endParaRPr>
          </a:p>
          <a:p>
            <a:pPr marL="457200" marR="0" lvl="0" indent="-228600" algn="l" rtl="0">
              <a:lnSpc>
                <a:spcPct val="90000"/>
              </a:lnSpc>
              <a:spcBef>
                <a:spcPts val="1000"/>
              </a:spcBef>
              <a:spcAft>
                <a:spcPts val="0"/>
              </a:spcAft>
              <a:buClr>
                <a:schemeClr val="dk1"/>
              </a:buClr>
              <a:buSzPts val="2800"/>
              <a:buFont typeface="Arial"/>
              <a:buNone/>
            </a:pPr>
            <a:endParaRPr sz="2800" b="0" i="0" u="none" strike="noStrike" cap="none" dirty="0">
              <a:solidFill>
                <a:schemeClr val="dk1"/>
              </a:solidFill>
              <a:latin typeface="Helvetica Neue"/>
              <a:ea typeface="Helvetica Neue"/>
              <a:cs typeface="Helvetica Neue"/>
              <a:sym typeface="Helvetica Neue"/>
            </a:endParaRPr>
          </a:p>
        </p:txBody>
      </p:sp>
      <p:sp>
        <p:nvSpPr>
          <p:cNvPr id="253" name="Google Shape;253;p57"/>
          <p:cNvSpPr txBox="1"/>
          <p:nvPr/>
        </p:nvSpPr>
        <p:spPr>
          <a:xfrm>
            <a:off x="8186968" y="2378431"/>
            <a:ext cx="2007957" cy="67710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dirty="0">
                <a:solidFill>
                  <a:srgbClr val="000000"/>
                </a:solidFill>
                <a:latin typeface="Helvetica Neue"/>
                <a:ea typeface="Helvetica Neue"/>
                <a:cs typeface="Helvetica Neue"/>
                <a:sym typeface="Helvetica Neue"/>
              </a:rPr>
              <a:t>RAPPEL</a:t>
            </a:r>
            <a:endParaRPr dirty="0"/>
          </a:p>
          <a:p>
            <a:pPr marL="0" marR="0" lvl="0" indent="0" algn="l" rtl="0">
              <a:lnSpc>
                <a:spcPct val="100000"/>
              </a:lnSpc>
              <a:spcBef>
                <a:spcPts val="0"/>
              </a:spcBef>
              <a:spcAft>
                <a:spcPts val="0"/>
              </a:spcAft>
              <a:buNone/>
            </a:pPr>
            <a:endParaRPr sz="1400" b="1" i="0" u="none" strike="noStrike" cap="none" dirty="0">
              <a:solidFill>
                <a:srgbClr val="000000"/>
              </a:solidFill>
              <a:latin typeface="Arial"/>
              <a:ea typeface="Arial"/>
              <a:cs typeface="Arial"/>
              <a:sym typeface="Arial"/>
            </a:endParaRPr>
          </a:p>
        </p:txBody>
      </p:sp>
      <p:sp>
        <p:nvSpPr>
          <p:cNvPr id="254" name="Google Shape;254;p57"/>
          <p:cNvSpPr/>
          <p:nvPr/>
        </p:nvSpPr>
        <p:spPr>
          <a:xfrm>
            <a:off x="6585180" y="1547434"/>
            <a:ext cx="1063031" cy="830997"/>
          </a:xfrm>
          <a:prstGeom prst="cloudCallout">
            <a:avLst>
              <a:gd name="adj1" fmla="val 75749"/>
              <a:gd name="adj2" fmla="val 62500"/>
            </a:avLst>
          </a:prstGeom>
          <a:solidFill>
            <a:srgbClr val="C886B2"/>
          </a:solidFill>
          <a:ln w="25400" cap="flat" cmpd="sng">
            <a:solidFill>
              <a:srgbClr val="01476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255" name="Google Shape;255;p57"/>
          <p:cNvPicPr preferRelativeResize="0"/>
          <p:nvPr/>
        </p:nvPicPr>
        <p:blipFill rotWithShape="1">
          <a:blip r:embed="rId3">
            <a:alphaModFix/>
          </a:blip>
          <a:srcRect/>
          <a:stretch/>
        </p:blipFill>
        <p:spPr>
          <a:xfrm>
            <a:off x="0" y="5524051"/>
            <a:ext cx="1186774" cy="1168460"/>
          </a:xfrm>
          <a:prstGeom prst="rect">
            <a:avLst/>
          </a:prstGeom>
          <a:noFill/>
          <a:ln>
            <a:noFill/>
          </a:ln>
        </p:spPr>
      </p:pic>
    </p:spTree>
    <p:extLst>
      <p:ext uri="{BB962C8B-B14F-4D97-AF65-F5344CB8AC3E}">
        <p14:creationId xmlns:p14="http://schemas.microsoft.com/office/powerpoint/2010/main" val="795182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0">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0">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0">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50">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5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5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52">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52">
                                            <p:txEl>
                                              <p:pRg st="4" end="4"/>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52">
                                            <p:txEl>
                                              <p:pRg st="1" end="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52">
                                            <p:txEl>
                                              <p:pRg st="2" end="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5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a:lstStyle/>
          <a:p>
            <a:r>
              <a:rPr lang="en-GB" dirty="0" err="1"/>
              <a:t>Exemples</a:t>
            </a:r>
            <a:r>
              <a:rPr lang="en-GB" dirty="0"/>
              <a:t> de la </a:t>
            </a:r>
            <a:r>
              <a:rPr lang="en-GB" dirty="0" err="1"/>
              <a:t>Régi</a:t>
            </a:r>
            <a:r>
              <a:rPr lang="es-ES" dirty="0"/>
              <a:t>o</a:t>
            </a:r>
            <a:r>
              <a:rPr lang="en-GB" dirty="0"/>
              <a:t>n</a:t>
            </a:r>
          </a:p>
        </p:txBody>
      </p:sp>
      <p:sp>
        <p:nvSpPr>
          <p:cNvPr id="8" name="TextBox 7">
            <a:extLst>
              <a:ext uri="{FF2B5EF4-FFF2-40B4-BE49-F238E27FC236}">
                <a16:creationId xmlns:a16="http://schemas.microsoft.com/office/drawing/2014/main" id="{91A1A334-6B7B-4644-A374-008FFE228989}"/>
              </a:ext>
            </a:extLst>
          </p:cNvPr>
          <p:cNvSpPr txBox="1"/>
          <p:nvPr/>
        </p:nvSpPr>
        <p:spPr>
          <a:xfrm>
            <a:off x="678402" y="3709169"/>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pic>
        <p:nvPicPr>
          <p:cNvPr id="6" name="Image 5">
            <a:extLst>
              <a:ext uri="{FF2B5EF4-FFF2-40B4-BE49-F238E27FC236}">
                <a16:creationId xmlns:a16="http://schemas.microsoft.com/office/drawing/2014/main" id="{DF4E8611-0B5B-47D3-A7FD-F34FB7B7487E}"/>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Lst>
          </a:blip>
          <a:stretch>
            <a:fillRect/>
          </a:stretch>
        </p:blipFill>
        <p:spPr>
          <a:xfrm>
            <a:off x="4997080" y="1586781"/>
            <a:ext cx="1897565" cy="2026068"/>
          </a:xfrm>
          <a:prstGeom prst="rect">
            <a:avLst/>
          </a:prstGeom>
        </p:spPr>
      </p:pic>
      <p:pic>
        <p:nvPicPr>
          <p:cNvPr id="9" name="Image 8">
            <a:extLst>
              <a:ext uri="{FF2B5EF4-FFF2-40B4-BE49-F238E27FC236}">
                <a16:creationId xmlns:a16="http://schemas.microsoft.com/office/drawing/2014/main" id="{6B9B39F7-03EE-4985-8C9C-F0EDC3474848}"/>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20000"/>
                    </a14:imgEffect>
                  </a14:imgLayer>
                </a14:imgProps>
              </a:ext>
            </a:extLst>
          </a:blip>
          <a:stretch>
            <a:fillRect/>
          </a:stretch>
        </p:blipFill>
        <p:spPr>
          <a:xfrm>
            <a:off x="9586403" y="1044755"/>
            <a:ext cx="1456316" cy="2451640"/>
          </a:xfrm>
          <a:prstGeom prst="rect">
            <a:avLst/>
          </a:prstGeom>
        </p:spPr>
      </p:pic>
      <p:pic>
        <p:nvPicPr>
          <p:cNvPr id="11" name="Image 10">
            <a:extLst>
              <a:ext uri="{FF2B5EF4-FFF2-40B4-BE49-F238E27FC236}">
                <a16:creationId xmlns:a16="http://schemas.microsoft.com/office/drawing/2014/main" id="{18C8B574-A740-4181-A49F-F98C13432B45}"/>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Lst>
          </a:blip>
          <a:stretch>
            <a:fillRect/>
          </a:stretch>
        </p:blipFill>
        <p:spPr>
          <a:xfrm>
            <a:off x="798880" y="1633672"/>
            <a:ext cx="2572127" cy="1702528"/>
          </a:xfrm>
          <a:prstGeom prst="rect">
            <a:avLst/>
          </a:prstGeom>
        </p:spPr>
      </p:pic>
      <p:sp>
        <p:nvSpPr>
          <p:cNvPr id="10" name="TextBox 7">
            <a:extLst>
              <a:ext uri="{FF2B5EF4-FFF2-40B4-BE49-F238E27FC236}">
                <a16:creationId xmlns:a16="http://schemas.microsoft.com/office/drawing/2014/main" id="{A2247DD4-E35B-45CF-9E8C-41A766DC29E4}"/>
              </a:ext>
            </a:extLst>
          </p:cNvPr>
          <p:cNvSpPr txBox="1"/>
          <p:nvPr/>
        </p:nvSpPr>
        <p:spPr>
          <a:xfrm>
            <a:off x="4536995" y="3812670"/>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
        <p:nvSpPr>
          <p:cNvPr id="12" name="TextBox 7">
            <a:extLst>
              <a:ext uri="{FF2B5EF4-FFF2-40B4-BE49-F238E27FC236}">
                <a16:creationId xmlns:a16="http://schemas.microsoft.com/office/drawing/2014/main" id="{269797CA-D2BB-4A54-8D61-5C98D74A2A0F}"/>
              </a:ext>
            </a:extLst>
          </p:cNvPr>
          <p:cNvSpPr txBox="1"/>
          <p:nvPr/>
        </p:nvSpPr>
        <p:spPr>
          <a:xfrm>
            <a:off x="8644470" y="3812670"/>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Tree>
    <p:extLst>
      <p:ext uri="{BB962C8B-B14F-4D97-AF65-F5344CB8AC3E}">
        <p14:creationId xmlns:p14="http://schemas.microsoft.com/office/powerpoint/2010/main" val="4302871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fr-FR" sz="4100" dirty="0"/>
              <a:t>Vous avez besoin de plus que la version papier ?</a:t>
            </a:r>
            <a:r>
              <a:rPr lang="en-US" sz="4100" dirty="0"/>
              <a:t>?</a:t>
            </a:r>
            <a:endParaRPr sz="4100" dirty="0"/>
          </a:p>
        </p:txBody>
      </p:sp>
      <p:sp>
        <p:nvSpPr>
          <p:cNvPr id="469" name="Google Shape;469;p25"/>
          <p:cNvSpPr txBox="1">
            <a:spLocks noGrp="1"/>
          </p:cNvSpPr>
          <p:nvPr>
            <p:ph sz="half" idx="1"/>
          </p:nvPr>
        </p:nvSpPr>
        <p:spPr>
          <a:xfrm>
            <a:off x="680802" y="1367983"/>
            <a:ext cx="8320791" cy="5268792"/>
          </a:xfrm>
          <a:prstGeom prst="rect">
            <a:avLst/>
          </a:prstGeom>
          <a:noFill/>
          <a:ln>
            <a:noFill/>
          </a:ln>
        </p:spPr>
        <p:txBody>
          <a:bodyPr spcFirstLastPara="1" wrap="square" lIns="91425" tIns="45700" rIns="91425" bIns="45700" anchor="t" anchorCtr="0">
            <a:noAutofit/>
          </a:bodyPr>
          <a:lstStyle/>
          <a:p>
            <a:pPr marL="0" lvl="0" indent="0">
              <a:spcAft>
                <a:spcPts val="1200"/>
              </a:spcAft>
              <a:buSzPts val="2800"/>
              <a:buNone/>
            </a:pPr>
            <a:endParaRPr lang="en-GB" sz="2400" dirty="0"/>
          </a:p>
          <a:p>
            <a:pPr marL="0" lvl="0" indent="0">
              <a:spcAft>
                <a:spcPts val="1200"/>
              </a:spcAft>
              <a:buSzPts val="2800"/>
              <a:buNone/>
            </a:pPr>
            <a:r>
              <a:rPr lang="en-GB" sz="2400" dirty="0"/>
              <a:t>Sur le site de </a:t>
            </a:r>
            <a:r>
              <a:rPr lang="en-GB" sz="2400" dirty="0" err="1"/>
              <a:t>l’Alliance</a:t>
            </a:r>
            <a:r>
              <a:rPr lang="en-GB" sz="2400" dirty="0"/>
              <a:t> </a:t>
            </a:r>
          </a:p>
          <a:p>
            <a:pPr marL="985838" lvl="1" indent="-312738">
              <a:buFont typeface="Wingdings" pitchFamily="2" charset="2"/>
              <a:buChar char="Ø"/>
            </a:pPr>
            <a:r>
              <a:rPr lang="en-GB" sz="1600" dirty="0"/>
              <a:t>Version PDF</a:t>
            </a:r>
          </a:p>
          <a:p>
            <a:pPr marL="985838" lvl="1" indent="-312738">
              <a:buFont typeface="Wingdings" pitchFamily="2" charset="2"/>
              <a:buChar char="Ø"/>
            </a:pPr>
            <a:r>
              <a:rPr lang="fr-FR" sz="1600" dirty="0"/>
              <a:t>Briefing &amp; Pack de mise en œuvre</a:t>
            </a:r>
            <a:endParaRPr lang="en-GB" sz="1600" dirty="0"/>
          </a:p>
          <a:p>
            <a:pPr marL="985838" lvl="1" indent="-312738">
              <a:buFont typeface="Wingdings" pitchFamily="2" charset="2"/>
              <a:buChar char="Ø"/>
            </a:pPr>
            <a:r>
              <a:rPr lang="en-GB" sz="1600" dirty="0"/>
              <a:t>Résumé de 25 pages</a:t>
            </a:r>
          </a:p>
          <a:p>
            <a:pPr marL="985838" lvl="1" indent="-312738">
              <a:buFont typeface="Wingdings" pitchFamily="2" charset="2"/>
              <a:buChar char="Ø"/>
            </a:pPr>
            <a:r>
              <a:rPr lang="en-GB" sz="1600" dirty="0" err="1"/>
              <a:t>Cours</a:t>
            </a:r>
            <a:r>
              <a:rPr lang="en-GB" sz="1600" dirty="0"/>
              <a:t> </a:t>
            </a:r>
            <a:r>
              <a:rPr lang="en-GB" sz="1600" dirty="0" err="1"/>
              <a:t>en</a:t>
            </a:r>
            <a:r>
              <a:rPr lang="en-GB" sz="1600" dirty="0"/>
              <a:t> </a:t>
            </a:r>
            <a:r>
              <a:rPr lang="en-GB" sz="1600" dirty="0" err="1"/>
              <a:t>ligne</a:t>
            </a:r>
            <a:endParaRPr lang="en-GB" sz="1600" dirty="0"/>
          </a:p>
          <a:p>
            <a:pPr marL="985838" lvl="1" indent="-312738">
              <a:buFont typeface="Wingdings" pitchFamily="2" charset="2"/>
              <a:buChar char="Ø"/>
            </a:pPr>
            <a:r>
              <a:rPr lang="en-GB" sz="1600" dirty="0"/>
              <a:t>YouTube videos</a:t>
            </a:r>
          </a:p>
          <a:p>
            <a:pPr marL="985838" lvl="1" indent="-312738">
              <a:buFont typeface="Wingdings" pitchFamily="2" charset="2"/>
              <a:buChar char="Ø"/>
            </a:pPr>
            <a:r>
              <a:rPr lang="fr-FR" sz="1600" dirty="0"/>
              <a:t>Une galerie de standards illustrés</a:t>
            </a:r>
            <a:endParaRPr lang="en-GB" sz="1600" dirty="0"/>
          </a:p>
          <a:p>
            <a:pPr marL="9525" lvl="1" indent="0">
              <a:spcBef>
                <a:spcPts val="1200"/>
              </a:spcBef>
              <a:buNone/>
              <a:tabLst>
                <a:tab pos="703263" algn="l"/>
              </a:tabLst>
            </a:pPr>
            <a:r>
              <a:rPr lang="en-GB" sz="2000" dirty="0">
                <a:solidFill>
                  <a:srgbClr val="00B0F0"/>
                </a:solidFill>
              </a:rPr>
              <a:t>	👉</a:t>
            </a:r>
            <a:r>
              <a:rPr lang="en-GB" sz="1600" dirty="0">
                <a:solidFill>
                  <a:srgbClr val="00B0F0"/>
                </a:solidFill>
              </a:rPr>
              <a:t>  </a:t>
            </a:r>
            <a:r>
              <a:rPr lang="en-GB" sz="1600" dirty="0">
                <a:solidFill>
                  <a:srgbClr val="00B0F0"/>
                </a:solidFill>
                <a:hlinkClick r:id="rId3"/>
              </a:rPr>
              <a:t>www.AllianceCPHA.org</a:t>
            </a:r>
            <a:endParaRPr lang="en-GB" sz="1600" dirty="0">
              <a:solidFill>
                <a:srgbClr val="00B0F0"/>
              </a:solidFill>
            </a:endParaRPr>
          </a:p>
          <a:p>
            <a:pPr marL="9525" lvl="1" indent="0">
              <a:spcBef>
                <a:spcPts val="1200"/>
              </a:spcBef>
              <a:buNone/>
              <a:tabLst>
                <a:tab pos="703263" algn="l"/>
              </a:tabLst>
            </a:pPr>
            <a:r>
              <a:rPr lang="fr-FR" sz="2400" dirty="0"/>
              <a:t>Sur le site du</a:t>
            </a:r>
            <a:r>
              <a:rPr lang="en-GB" sz="2400" dirty="0"/>
              <a:t> </a:t>
            </a:r>
            <a:r>
              <a:rPr lang="en-GB" sz="2400" dirty="0" err="1"/>
              <a:t>Partenariat</a:t>
            </a:r>
            <a:r>
              <a:rPr lang="en-GB" sz="2400" dirty="0"/>
              <a:t> pour les </a:t>
            </a:r>
            <a:r>
              <a:rPr lang="en-GB" sz="2400"/>
              <a:t>normes</a:t>
            </a:r>
            <a:r>
              <a:rPr lang="en-GB" sz="2400" dirty="0"/>
              <a:t> </a:t>
            </a:r>
            <a:r>
              <a:rPr lang="en-GB" sz="2400" dirty="0" err="1"/>
              <a:t>humanitaires</a:t>
            </a:r>
            <a:endParaRPr lang="en-GB" sz="2400" dirty="0"/>
          </a:p>
          <a:p>
            <a:pPr marL="295275" lvl="1" indent="-285750">
              <a:spcBef>
                <a:spcPts val="1200"/>
              </a:spcBef>
              <a:tabLst>
                <a:tab pos="703263" algn="l"/>
              </a:tabLst>
            </a:pPr>
            <a:r>
              <a:rPr lang="en-GB" sz="1600" dirty="0"/>
              <a:t>HSP Applications pour telephones et </a:t>
            </a:r>
            <a:r>
              <a:rPr lang="en-GB" sz="1600" dirty="0" err="1"/>
              <a:t>tablettes</a:t>
            </a:r>
            <a:endParaRPr lang="en-GB" sz="1600" dirty="0"/>
          </a:p>
          <a:p>
            <a:pPr marL="0" indent="0">
              <a:spcBef>
                <a:spcPts val="1200"/>
              </a:spcBef>
              <a:buSzPts val="2800"/>
              <a:buNone/>
              <a:tabLst>
                <a:tab pos="663575" algn="l"/>
              </a:tabLst>
            </a:pPr>
            <a:r>
              <a:rPr lang="en-GB" sz="1600" dirty="0">
                <a:solidFill>
                  <a:srgbClr val="00B0F0"/>
                </a:solidFill>
              </a:rPr>
              <a:t>	</a:t>
            </a:r>
            <a:r>
              <a:rPr lang="en-GB" sz="2000" dirty="0">
                <a:solidFill>
                  <a:srgbClr val="00B0F0"/>
                </a:solidFill>
              </a:rPr>
              <a:t>👉</a:t>
            </a:r>
            <a:r>
              <a:rPr lang="en-GB" sz="1600" dirty="0">
                <a:solidFill>
                  <a:srgbClr val="00B0F0"/>
                </a:solidFill>
              </a:rPr>
              <a:t>  www.HumanitarianStandardsPartnership.org</a:t>
            </a:r>
          </a:p>
          <a:p>
            <a:pPr marL="0" lvl="0" indent="0" algn="l" rtl="0">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8" name="Image 6">
            <a:extLst>
              <a:ext uri="{FF2B5EF4-FFF2-40B4-BE49-F238E27FC236}">
                <a16:creationId xmlns:a16="http://schemas.microsoft.com/office/drawing/2014/main" id="{1C868B68-BBF2-169C-E237-1C0286216D35}"/>
              </a:ext>
            </a:extLst>
          </p:cNvPr>
          <p:cNvPicPr>
            <a:picLocks noChangeAspect="1"/>
          </p:cNvPicPr>
          <p:nvPr/>
        </p:nvPicPr>
        <p:blipFill>
          <a:blip r:embed="rId5"/>
          <a:stretch>
            <a:fillRect/>
          </a:stretch>
        </p:blipFill>
        <p:spPr>
          <a:xfrm rot="822444">
            <a:off x="6375187" y="1261421"/>
            <a:ext cx="1705541" cy="2371118"/>
          </a:xfrm>
          <a:prstGeom prst="rect">
            <a:avLst/>
          </a:prstGeom>
        </p:spPr>
      </p:pic>
      <p:pic>
        <p:nvPicPr>
          <p:cNvPr id="2" name="Google Shape;206;g145e159448a_0_0">
            <a:extLst>
              <a:ext uri="{FF2B5EF4-FFF2-40B4-BE49-F238E27FC236}">
                <a16:creationId xmlns:a16="http://schemas.microsoft.com/office/drawing/2014/main" id="{D1883608-A671-FB60-FAAA-1CD4559AE834}"/>
              </a:ext>
            </a:extLst>
          </p:cNvPr>
          <p:cNvPicPr preferRelativeResize="0"/>
          <p:nvPr/>
        </p:nvPicPr>
        <p:blipFill>
          <a:blip r:embed="rId6">
            <a:alphaModFix/>
          </a:blip>
          <a:stretch>
            <a:fillRect/>
          </a:stretch>
        </p:blipFill>
        <p:spPr>
          <a:xfrm>
            <a:off x="9433096" y="2757055"/>
            <a:ext cx="3103774" cy="2410162"/>
          </a:xfrm>
          <a:prstGeom prst="rect">
            <a:avLst/>
          </a:prstGeom>
          <a:noFill/>
          <a:ln>
            <a:noFill/>
          </a:ln>
        </p:spPr>
      </p:pic>
    </p:spTree>
    <p:extLst>
      <p:ext uri="{BB962C8B-B14F-4D97-AF65-F5344CB8AC3E}">
        <p14:creationId xmlns:p14="http://schemas.microsoft.com/office/powerpoint/2010/main" val="3417491243"/>
      </p:ext>
    </p:extLst>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TotalTime>
  <Words>3002</Words>
  <Application>Microsoft Office PowerPoint</Application>
  <PresentationFormat>Widescreen</PresentationFormat>
  <Paragraphs>178</Paragraphs>
  <Slides>8</Slides>
  <Notes>8</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8</vt:i4>
      </vt:variant>
    </vt:vector>
  </HeadingPairs>
  <TitlesOfParts>
    <vt:vector size="16" baseType="lpstr">
      <vt:lpstr>Arial</vt:lpstr>
      <vt:lpstr>Calibri</vt:lpstr>
      <vt:lpstr>Helvetica Neue</vt:lpstr>
      <vt:lpstr>Symbol</vt:lpstr>
      <vt:lpstr>Times New Roman</vt:lpstr>
      <vt:lpstr>Wingdings</vt:lpstr>
      <vt:lpstr>Office Theme</vt:lpstr>
      <vt:lpstr>Office Theme</vt:lpstr>
      <vt:lpstr>Standards Minimums pour la Protection de l’Enfance dans l’Action Humanitaire. - SMPE -</vt:lpstr>
      <vt:lpstr>But des Standards </vt:lpstr>
      <vt:lpstr>PowerPoint Presentation</vt:lpstr>
      <vt:lpstr>Une introduction au Standard 22</vt:lpstr>
      <vt:lpstr>Actions Communes de Prévention</vt:lpstr>
      <vt:lpstr>Actions de Reponses communes</vt:lpstr>
      <vt:lpstr>Exemples de la Région</vt:lpstr>
      <vt:lpstr>Vous avez besoin de plus que la version papier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Standards Minimums pour la Protection de l’Enfance dans l’Action Humanitaire. - SMPE -</dc:title>
  <dc:creator>BA, Binta</dc:creator>
  <cp:lastModifiedBy>Joanna Wedge</cp:lastModifiedBy>
  <cp:revision>4</cp:revision>
  <dcterms:created xsi:type="dcterms:W3CDTF">2022-08-15T11:11:46Z</dcterms:created>
  <dcterms:modified xsi:type="dcterms:W3CDTF">2022-12-06T05:57:34Z</dcterms:modified>
</cp:coreProperties>
</file>