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1"/>
  </p:notesMasterIdLst>
  <p:sldIdLst>
    <p:sldId id="285" r:id="rId2"/>
    <p:sldId id="292" r:id="rId3"/>
    <p:sldId id="293" r:id="rId4"/>
    <p:sldId id="297" r:id="rId5"/>
    <p:sldId id="260" r:id="rId6"/>
    <p:sldId id="261" r:id="rId7"/>
    <p:sldId id="262" r:id="rId8"/>
    <p:sldId id="295" r:id="rId9"/>
    <p:sldId id="296"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ii9AIhdW17rwNLf62ppYXokrKd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3537" autoAdjust="0"/>
  </p:normalViewPr>
  <p:slideViewPr>
    <p:cSldViewPr snapToGrid="0">
      <p:cViewPr varScale="1">
        <p:scale>
          <a:sx n="74" d="100"/>
          <a:sy n="74" d="100"/>
        </p:scale>
        <p:origin x="2464"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1xrdshw"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1xrdshw"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a:t>
            </a:r>
            <a:r>
              <a:rPr lang="en-US" b="0" i="0" dirty="0">
                <a:solidFill>
                  <a:srgbClr val="1B2733"/>
                </a:solidFill>
                <a:effectLst/>
                <a:latin typeface="Calibri" panose="020F0502020204030204" pitchFamily="34" charset="0"/>
                <a:cs typeface="Calibri" panose="020F0502020204030204" pitchFamily="34" charset="0"/>
              </a:rPr>
              <a:t>25</a:t>
            </a:r>
            <a:endParaRPr lang="ar-LB"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dirty="0"/>
              <a:t> </a:t>
            </a:r>
            <a:r>
              <a:rPr lang="ar" dirty="0"/>
              <a:t>2 </a:t>
            </a:r>
            <a:r>
              <a:rPr lang="ar-LB" dirty="0"/>
              <a:t>و9</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25: التغذية و</a:t>
            </a:r>
            <a:r>
              <a:rPr lang="ar-LB" sz="1800" dirty="0">
                <a:effectLst/>
                <a:latin typeface="Calibri" panose="020F0502020204030204" pitchFamily="34" charset="0"/>
                <a:ea typeface="Calibri" panose="020F0502020204030204" pitchFamily="34" charset="0"/>
                <a:cs typeface="Arial" panose="020B0604020202020204" pitchFamily="34" charset="0"/>
              </a:rPr>
              <a:t>حماية الطفل</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مكرسًا للموظفين في مجال حماية الطفل الذين يعملون مع ويتعلمون من الجهات الفاعلة الأخرى في المجال الإنساني، من أجل تحسين نتائج الحماية والرفاه للأطفال.</a:t>
            </a:r>
          </a:p>
          <a:p>
            <a:pPr marL="0" marR="0" lvl="0" indent="0" algn="r" rtl="1">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أنقروا: </a:t>
            </a: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SA" sz="1800" dirty="0">
                <a:effectLst/>
                <a:ea typeface="Calibri" panose="020F0502020204030204" pitchFamily="34" charset="0"/>
                <a:cs typeface="Simplified Arabic" panose="02020603050405020304" pitchFamily="18" charset="-78"/>
              </a:rPr>
              <a:t>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LB" sz="1800" dirty="0">
                <a:effectLst/>
                <a:ea typeface="Calibri" panose="020F0502020204030204" pitchFamily="34" charset="0"/>
                <a:cs typeface="Simplified Arabic" panose="02020603050405020304" pitchFamily="18" charset="-78"/>
              </a:rPr>
              <a:t>يمكن أن يكون</a:t>
            </a:r>
            <a:r>
              <a:rPr lang="ar-SA" sz="1800" dirty="0">
                <a:effectLst/>
                <a:ea typeface="Calibri" panose="020F0502020204030204" pitchFamily="34" charset="0"/>
                <a:cs typeface="Simplified Arabic" panose="02020603050405020304" pitchFamily="18" charset="-78"/>
              </a:rPr>
              <a:t> وضع البرامج متعددة القطاعات </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الذي </a:t>
            </a:r>
            <a:r>
              <a:rPr lang="ar-LB" sz="1800" dirty="0">
                <a:effectLst/>
                <a:ea typeface="Calibri" panose="020F0502020204030204" pitchFamily="34" charset="0"/>
                <a:cs typeface="Simplified Arabic" panose="02020603050405020304" pitchFamily="18" charset="-78"/>
              </a:rPr>
              <a:t>يتضمن ويعالج </a:t>
            </a:r>
            <a:r>
              <a:rPr lang="ar-SA" sz="1800" dirty="0">
                <a:effectLst/>
                <a:ea typeface="Calibri" panose="020F0502020204030204" pitchFamily="34" charset="0"/>
                <a:cs typeface="Simplified Arabic" panose="02020603050405020304" pitchFamily="18" charset="-78"/>
              </a:rPr>
              <a:t>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طريقة فعالة </a:t>
            </a:r>
            <a:r>
              <a:rPr lang="ar-SA" sz="1800" dirty="0">
                <a:effectLst/>
                <a:ea typeface="Calibri" panose="020F0502020204030204" pitchFamily="34" charset="0"/>
                <a:cs typeface="Simplified Arabic" panose="02020603050405020304" pitchFamily="18" charset="-78"/>
              </a:rPr>
              <a:t>في </a:t>
            </a:r>
            <a:r>
              <a:rPr lang="ar-LB" sz="1800" dirty="0">
                <a:effectLst/>
                <a:ea typeface="Calibri" panose="020F0502020204030204" pitchFamily="34" charset="0"/>
                <a:cs typeface="Simplified Arabic" panose="02020603050405020304" pitchFamily="18" charset="-78"/>
              </a:rPr>
              <a:t>تحقيق نتائج فعلية و</a:t>
            </a:r>
            <a:r>
              <a:rPr lang="ar-SA" sz="1800" dirty="0">
                <a:effectLst/>
                <a:ea typeface="Calibri" panose="020F0502020204030204" pitchFamily="34" charset="0"/>
                <a:cs typeface="Simplified Arabic" panose="02020603050405020304" pitchFamily="18" charset="-78"/>
              </a:rPr>
              <a:t>ذات </a:t>
            </a:r>
            <a:r>
              <a:rPr lang="ar-LB" sz="1800" dirty="0">
                <a:effectLst/>
                <a:ea typeface="Calibri" panose="020F0502020204030204" pitchFamily="34" charset="0"/>
                <a:cs typeface="Simplified Arabic" panose="02020603050405020304" pitchFamily="18" charset="-78"/>
              </a:rPr>
              <a:t>جودة</a:t>
            </a:r>
            <a:r>
              <a:rPr lang="ar-SA" sz="1800" dirty="0">
                <a:effectLst/>
                <a:ea typeface="Calibri" panose="020F0502020204030204" pitchFamily="34" charset="0"/>
                <a:cs typeface="Simplified Arabic" panose="02020603050405020304" pitchFamily="18" charset="-78"/>
              </a:rPr>
              <a:t> أفضل</a:t>
            </a:r>
            <a:r>
              <a:rPr lang="ar-LB" sz="1800" dirty="0">
                <a:effectLst/>
                <a:ea typeface="Calibri" panose="020F0502020204030204" pitchFamily="34" charset="0"/>
                <a:cs typeface="Simplified Arabic" panose="02020603050405020304" pitchFamily="18" charset="-78"/>
              </a:rPr>
              <a:t> في القطاعَين المعنيَين/جميع القطاعات.</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"العمل معًا" هو إطار مشترك بين القطاعات لتعزيز حماية الأطفال ورفاههم باستخدام المعايير الإنسانية. وقد أنشئ من خلال عملية واسعة النطاق وتشاورية، ويتم تحديثه كل 6 أشهر. حاليًا، القطاعات ذات الأولوية هي التالية: الصحة، والتعليم، والأمن الغذائي، وتنسيق المخيمات وإدارة المخيمات.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اطلعوا على الموقع المصغر للمبادرة العالمية للعمل في جميع القطاعات وملفات الموارد الخاصة بكل قطاع.    </a:t>
            </a: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4 من المعايير المتعلقة بالعمل في جميع القطاعات.</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 على المسؤولية الجماعية لكافة الجهات الفاعلة في المجال الإنساني في حماية الأطفال وعائلاتهم</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 و</a:t>
            </a:r>
            <a:r>
              <a:rPr lang="ar-SA" sz="12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تتمثل طريقة من الطرق الفعالة لتحقيق أثر فعلي وعالي الجودة، في </a:t>
            </a:r>
            <a:r>
              <a:rPr lang="ar-SA" sz="1200" dirty="0">
                <a:effectLst/>
                <a:ea typeface="Calibri" panose="020F0502020204030204" pitchFamily="34" charset="0"/>
                <a:cs typeface="Simplified Arabic" panose="02020603050405020304" pitchFamily="18" charset="-78"/>
              </a:rPr>
              <a:t>وضع البرامج متعددة القطاعات الذي يقوم بتضمين ومعالجة اعتبارات حماية الطفل</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a:t>
            </a:r>
          </a:p>
          <a:p>
            <a:pPr marL="0" marR="0" lvl="0" indent="0" algn="r" rtl="1">
              <a:lnSpc>
                <a:spcPct val="100000"/>
              </a:lnSpc>
              <a:spcBef>
                <a:spcPts val="0"/>
              </a:spcBef>
              <a:spcAft>
                <a:spcPts val="0"/>
              </a:spcAft>
              <a:buClr>
                <a:schemeClr val="dk1"/>
              </a:buClr>
              <a:buSzPts val="1200"/>
              <a:buFont typeface="Calibri"/>
              <a:buNone/>
            </a:pPr>
            <a:endParaRPr lang="ar-LB" dirty="0"/>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غالبًا ما تزداد أي عملية خلل في التغذية سوءًا في أوقات الأزمة، عندما يكافح مقدّمو الرعاية لتأمين لقمة العيش، والدخل، والرعاية الصحية لعائلاتهم</a:t>
            </a:r>
            <a:r>
              <a:rPr lang="ar-SY" sz="1800" dirty="0">
                <a:effectLst/>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Arial" panose="020B0604020202020204" pitchFamily="34" charset="0"/>
              </a:rPr>
              <a:t>قد يصير </a:t>
            </a:r>
            <a:r>
              <a:rPr lang="ar-SA" sz="1800" u="sng" dirty="0">
                <a:solidFill>
                  <a:srgbClr val="0563C1"/>
                </a:solidFill>
                <a:effectLst/>
                <a:ea typeface="Calibri" panose="020F0502020204030204" pitchFamily="34" charset="0"/>
                <a:cs typeface="Simplified Arabic" panose="02020603050405020304" pitchFamily="18" charset="-78"/>
                <a:hlinkClick r:id="rId3"/>
              </a:rPr>
              <a:t>الانفصال</a:t>
            </a:r>
            <a:r>
              <a:rPr lang="ar-SA" sz="1800" u="sng" dirty="0">
                <a:solidFill>
                  <a:srgbClr val="0563C1"/>
                </a:solidFill>
                <a:effectLst/>
                <a:ea typeface="Calibri" panose="020F0502020204030204" pitchFamily="34" charset="0"/>
                <a:cs typeface="Simplified Arabic" panose="02020603050405020304" pitchFamily="18" charset="-78"/>
              </a:rPr>
              <a:t> العائلي</a:t>
            </a:r>
            <a:r>
              <a:rPr lang="ar-SA" sz="1800" dirty="0">
                <a:effectLst/>
                <a:ea typeface="Calibri" panose="020F0502020204030204" pitchFamily="34" charset="0"/>
                <a:cs typeface="Simplified Arabic" panose="02020603050405020304" pitchFamily="18" charset="-78"/>
              </a:rPr>
              <a:t> أمرًا ممكنًا حيث نجد سوء تغذية. </a:t>
            </a:r>
            <a:r>
              <a:rPr lang="ar-LB" sz="1800" dirty="0">
                <a:effectLst/>
                <a:ea typeface="Calibri" panose="020F0502020204030204" pitchFamily="34" charset="0"/>
                <a:cs typeface="Simplified Arabic" panose="02020603050405020304" pitchFamily="18" charset="-78"/>
              </a:rPr>
              <a:t>ف</a:t>
            </a:r>
            <a:r>
              <a:rPr lang="ar-SA" sz="1800" dirty="0">
                <a:effectLst/>
                <a:ea typeface="Calibri" panose="020F0502020204030204" pitchFamily="34" charset="0"/>
                <a:cs typeface="Simplified Arabic" panose="02020603050405020304" pitchFamily="18" charset="-78"/>
              </a:rPr>
              <a:t>الأطفال أو مقدّمو الرعاية قد يغادرون للعثور على عمل مدفوع الأجر، بما في ذلك العمل الخطير</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وقد يتسرب الأطفال من المدرسة ويفقدون دعم الأقران</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وقد تضع العائلات أطفالها في الرعاية السكنية، حتّى يتمكن هؤلاء الأطفال من الوصول إلى الغذاء. </a:t>
            </a:r>
            <a:endParaRPr lang="ar-LB" sz="1800" dirty="0">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تستهدف التغذية وحماية الطفل مجموعات سكانية متشابهة هي مجموعات قابلة للتعرض للأذى </a:t>
            </a:r>
          </a:p>
          <a:p>
            <a:pPr marL="0" marR="0" lvl="0" indent="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None/>
              <a:tabLst/>
              <a:defRPr/>
            </a:pPr>
            <a:r>
              <a:rPr lang="ar-LB" sz="1800" b="1" dirty="0">
                <a:effectLst/>
                <a:ea typeface="Calibri" panose="020F0502020204030204" pitchFamily="34" charset="0"/>
                <a:cs typeface="Simplified Arabic" panose="02020603050405020304" pitchFamily="18" charset="-78"/>
              </a:rPr>
              <a:t>إطلاق المناقشة: </a:t>
            </a:r>
            <a:r>
              <a:rPr lang="ar-LB" sz="4000" dirty="0"/>
              <a:t>أي مجموعات تواجه مخاطر حماية الطفل ومخاطر التغذية معًا؟</a:t>
            </a:r>
          </a:p>
          <a:p>
            <a:pPr marL="0" marR="0" lvl="0" indent="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None/>
              <a:tabLst/>
              <a:defRPr/>
            </a:pPr>
            <a:r>
              <a:rPr lang="ar-LB" sz="4000" i="0" dirty="0">
                <a:highlight>
                  <a:srgbClr val="FFFF00"/>
                </a:highlight>
                <a:latin typeface="Arial" panose="020B0604020202020204" pitchFamily="34" charset="0"/>
                <a:ea typeface="Arial"/>
                <a:cs typeface="Arial" panose="020B0604020202020204" pitchFamily="34" charset="0"/>
                <a:sym typeface="Arial"/>
              </a:rPr>
              <a:t>← </a:t>
            </a:r>
            <a:r>
              <a:rPr lang="ar-SA" sz="1800" dirty="0">
                <a:solidFill>
                  <a:srgbClr val="000000"/>
                </a:solidFill>
                <a:effectLst/>
                <a:ea typeface="Calibri" panose="020F0502020204030204" pitchFamily="34" charset="0"/>
                <a:cs typeface="Simplified Arabic" panose="02020603050405020304" pitchFamily="18" charset="-78"/>
              </a:rPr>
              <a:t>الأسر التي يرأسها طفل</a:t>
            </a:r>
            <a:r>
              <a:rPr lang="ar-LB"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الأطفال الذين </a:t>
            </a:r>
            <a:r>
              <a:rPr lang="ar-LB" sz="1800" dirty="0">
                <a:solidFill>
                  <a:srgbClr val="000000"/>
                </a:solidFill>
                <a:effectLst/>
                <a:ea typeface="Calibri" panose="020F0502020204030204" pitchFamily="34" charset="0"/>
                <a:cs typeface="Simplified Arabic" panose="02020603050405020304" pitchFamily="18" charset="-78"/>
              </a:rPr>
              <a:t>لا يتلقون رعاية عائلية أو المنفصلون عن ذويهم؛ و</a:t>
            </a:r>
            <a:r>
              <a:rPr lang="ar-SA" sz="1800" dirty="0">
                <a:solidFill>
                  <a:srgbClr val="000000"/>
                </a:solidFill>
                <a:effectLst/>
                <a:ea typeface="Calibri" panose="020F0502020204030204" pitchFamily="34" charset="0"/>
                <a:cs typeface="Simplified Arabic" panose="02020603050405020304" pitchFamily="18" charset="-78"/>
              </a:rPr>
              <a:t>النساء </a:t>
            </a:r>
            <a:r>
              <a:rPr lang="ar-LB" sz="1800" dirty="0">
                <a:solidFill>
                  <a:srgbClr val="000000"/>
                </a:solidFill>
                <a:effectLst/>
                <a:ea typeface="Calibri" panose="020F0502020204030204" pitchFamily="34" charset="0"/>
                <a:cs typeface="Simplified Arabic" panose="02020603050405020304" pitchFamily="18" charset="-78"/>
              </a:rPr>
              <a:t>الحوامل</a:t>
            </a:r>
            <a:r>
              <a:rPr lang="ar-SA" sz="1800" dirty="0">
                <a:solidFill>
                  <a:srgbClr val="000000"/>
                </a:solidFill>
                <a:effectLst/>
                <a:ea typeface="Calibri" panose="020F0502020204030204" pitchFamily="34" charset="0"/>
                <a:cs typeface="Simplified Arabic" panose="02020603050405020304" pitchFamily="18" charset="-78"/>
              </a:rPr>
              <a:t> و</a:t>
            </a:r>
            <a:r>
              <a:rPr lang="ar-LB" sz="1800" dirty="0">
                <a:solidFill>
                  <a:srgbClr val="000000"/>
                </a:solidFill>
                <a:effectLst/>
                <a:ea typeface="Calibri" panose="020F0502020204030204" pitchFamily="34" charset="0"/>
                <a:cs typeface="Simplified Arabic" panose="02020603050405020304" pitchFamily="18" charset="-78"/>
              </a:rPr>
              <a:t>ا</a:t>
            </a:r>
            <a:r>
              <a:rPr lang="ar-SA" sz="1800" dirty="0">
                <a:solidFill>
                  <a:srgbClr val="000000"/>
                </a:solidFill>
                <a:effectLst/>
                <a:ea typeface="Calibri" panose="020F0502020204030204" pitchFamily="34" charset="0"/>
                <a:cs typeface="Simplified Arabic" panose="02020603050405020304" pitchFamily="18" charset="-78"/>
              </a:rPr>
              <a:t>لمرضعات</a:t>
            </a:r>
            <a:r>
              <a:rPr lang="ar-LB" sz="1800" dirty="0">
                <a:solidFill>
                  <a:srgbClr val="000000"/>
                </a:solidFill>
                <a:effectLst/>
                <a:ea typeface="Calibri" panose="020F0502020204030204" pitchFamily="34" charset="0"/>
                <a:cs typeface="Simplified Arabic" panose="02020603050405020304" pitchFamily="18" charset="-78"/>
              </a:rPr>
              <a:t> دون عمر 18 سنة؛ والأطفال ذوو الإعاقة؛ والأطفال الذين يظهرون علامات عن الإساءة الجسدية أو الجنسية؛ والأطفال الذين يظهرون علامات عن الضيق النفسي؛ والأطفال الموجودون تحت رعاية أهل/أوصياء يعانون من الضيق النفسي؛ والأطفال الموجودون تحت رعاية أهل/أوصياء لا يستطيعون الاهتمام بهم؛ إلخ</a:t>
            </a:r>
          </a:p>
          <a:p>
            <a:pPr marL="0" marR="0" lvl="0" indent="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None/>
              <a:tabLst/>
              <a:defRPr/>
            </a:pPr>
            <a:endParaRPr lang="ar-LB" sz="1800" i="0" dirty="0">
              <a:solidFill>
                <a:srgbClr val="000000"/>
              </a:solidFill>
              <a:effectLst/>
              <a:highlight>
                <a:srgbClr val="FFFF00"/>
              </a:highlight>
              <a:latin typeface="Arial" panose="020B0604020202020204" pitchFamily="34" charset="0"/>
              <a:ea typeface="Arial"/>
              <a:cs typeface="Simplified Arabic" panose="02020603050405020304" pitchFamily="18" charset="-78"/>
              <a:sym typeface="Arial"/>
            </a:endParaRPr>
          </a:p>
          <a:p>
            <a:pPr marL="0" marR="0" lvl="0" indent="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None/>
              <a:tabLst/>
              <a:defRPr/>
            </a:pPr>
            <a:r>
              <a:rPr lang="ar-LB" sz="1200" i="0" dirty="0">
                <a:highlight>
                  <a:srgbClr val="FFFF00"/>
                </a:highlight>
                <a:latin typeface="Arial" panose="020B0604020202020204" pitchFamily="34" charset="0"/>
                <a:ea typeface="Arial"/>
                <a:cs typeface="Arial" panose="020B0604020202020204" pitchFamily="34" charset="0"/>
                <a:sym typeface="Arial"/>
              </a:rPr>
              <a:t>[← </a:t>
            </a:r>
            <a:r>
              <a:rPr lang="ar-LB" sz="1200" i="0" dirty="0">
                <a:highlight>
                  <a:srgbClr val="FFFF00"/>
                </a:highlight>
                <a:latin typeface="Arial"/>
                <a:ea typeface="Arial"/>
                <a:cs typeface="Arial"/>
                <a:sym typeface="Arial"/>
              </a:rPr>
              <a:t>رمز </a:t>
            </a:r>
            <a:r>
              <a:rPr lang="ar-LB" sz="1200" b="1" i="0" dirty="0">
                <a:highlight>
                  <a:srgbClr val="FFFF00"/>
                </a:highlight>
                <a:latin typeface="Arial"/>
                <a:ea typeface="Arial"/>
                <a:cs typeface="Arial"/>
                <a:sym typeface="Arial"/>
              </a:rPr>
              <a:t>المراهق/الطفل</a:t>
            </a:r>
            <a:r>
              <a:rPr lang="ar-LB" sz="1200" i="0" dirty="0">
                <a:highlight>
                  <a:srgbClr val="FFFF00"/>
                </a:highlight>
                <a:latin typeface="Arial"/>
                <a:ea typeface="Arial"/>
                <a:cs typeface="Arial"/>
                <a:sym typeface="Arial"/>
              </a:rPr>
              <a:t>] يبيّن الترابط في وضع البرامج، أي دعم </a:t>
            </a:r>
            <a:r>
              <a:rPr lang="ar-SA" sz="1800" dirty="0">
                <a:effectLst/>
                <a:ea typeface="Calibri" panose="020F0502020204030204" pitchFamily="34" charset="0"/>
                <a:cs typeface="Simplified Arabic" panose="02020603050405020304" pitchFamily="18" charset="-78"/>
              </a:rPr>
              <a:t>تغذية الرضّع والأطفال الصغار</a:t>
            </a:r>
            <a:r>
              <a:rPr lang="ar-LB" sz="1800" dirty="0">
                <a:effectLst/>
                <a:ea typeface="Calibri" panose="020F0502020204030204" pitchFamily="34" charset="0"/>
                <a:cs typeface="Simplified Arabic" panose="02020603050405020304" pitchFamily="18" charset="-78"/>
              </a:rPr>
              <a:t>؛ وصفوف في الرضاعة الطبيعية ومجموعات دعم الأقران للمراهقات الحوامل. وتتمتع الجهات الفاعلة في مجالَي التغذية وحماية الطفل بفرص رئيسية للتعاون في ما بينها، لا سيما في السنوات الثلاث الأولى من حياة الطفل وخلال فترة المراهقة.</a:t>
            </a:r>
            <a:endParaRPr lang="en-US" sz="1200" b="1" dirty="0">
              <a:highlight>
                <a:srgbClr val="FFFF00"/>
              </a:highlight>
              <a:latin typeface="Arial"/>
              <a:ea typeface="Arial"/>
              <a:cs typeface="Arial"/>
              <a:sym typeface="Arial"/>
            </a:endParaRPr>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chemeClr val="dk1"/>
              </a:buClr>
              <a:buSzPts val="1200"/>
              <a:buFont typeface="Calibri"/>
              <a:buNone/>
            </a:pPr>
            <a:endParaRPr lang="en-US" sz="1200" b="0" i="1" u="none" strike="noStrike" dirty="0">
              <a:latin typeface="Calibri"/>
              <a:ea typeface="Calibri"/>
              <a:cs typeface="Calibri"/>
              <a:sym typeface="Calibri"/>
            </a:endParaRPr>
          </a:p>
          <a:p>
            <a:pPr marL="0" marR="0" lvl="0" indent="-228600" algn="r" defTabSz="914400" rtl="1" eaLnBrk="1" fontAlgn="auto" latinLnBrk="0" hangingPunct="1">
              <a:lnSpc>
                <a:spcPct val="106000"/>
              </a:lnSpc>
              <a:spcBef>
                <a:spcPts val="0"/>
              </a:spcBef>
              <a:spcAft>
                <a:spcPts val="800"/>
              </a:spcAft>
              <a:buClr>
                <a:srgbClr val="000000"/>
              </a:buClr>
              <a:buSzPts val="1400"/>
              <a:buFont typeface="Arial"/>
              <a:buNone/>
              <a:tabLst/>
              <a:defRPr/>
            </a:pPr>
            <a:r>
              <a:rPr lang="ar-LB" sz="1200" i="0" u="none" strike="noStrike" dirty="0"/>
              <a:t>ينص المعيار 25 على ما يلي: </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يتمكن الأطفال ومقدّمو الرعاية لهم، خصوصًا النساء والفتيات الحوامل والمرضعات، من الوصول إلى خدمات تغذية آمنة وكافية وملائمة.</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endParaRPr>
          </a:p>
          <a:p>
            <a:pPr marL="0" marR="0" lvl="0" indent="0" algn="r" rtl="1">
              <a:lnSpc>
                <a:spcPct val="100000"/>
              </a:lnSpc>
              <a:spcBef>
                <a:spcPts val="0"/>
              </a:spcBef>
              <a:spcAft>
                <a:spcPts val="0"/>
              </a:spcAft>
              <a:buClr>
                <a:schemeClr val="dk1"/>
              </a:buClr>
              <a:buSzPts val="1200"/>
              <a:buFont typeface="Calibri"/>
              <a:buNone/>
            </a:pPr>
            <a:endParaRPr lang="ar-LB" sz="1200" b="0" i="0" u="none" strike="noStrike" dirty="0">
              <a:latin typeface="Calibri"/>
              <a:ea typeface="Calibri"/>
              <a:cs typeface="Calibri"/>
              <a:sym typeface="Calibri"/>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هناك العديد من الفرص للنهج المتكاملة، بما في ذلك:</a:t>
            </a:r>
          </a:p>
          <a:p>
            <a:pPr marL="6286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LB" b="0" dirty="0">
                <a:effectLst/>
                <a:latin typeface="Arial"/>
                <a:ea typeface="Arial"/>
                <a:cs typeface="Simplified Arabic" panose="02020603050405020304" pitchFamily="18" charset="-78"/>
                <a:sym typeface="Arial"/>
              </a:rPr>
              <a:t>تقييم المخاطر: </a:t>
            </a:r>
            <a:r>
              <a:rPr lang="ar-SA" sz="1800" dirty="0">
                <a:effectLst/>
                <a:latin typeface="Calibri" panose="020F0502020204030204" pitchFamily="34" charset="0"/>
                <a:ea typeface="Calibri" panose="020F0502020204030204" pitchFamily="34" charset="0"/>
                <a:cs typeface="Arial" panose="020B0604020202020204" pitchFamily="34" charset="0"/>
              </a:rPr>
              <a:t>قد يصير </a:t>
            </a:r>
            <a:r>
              <a:rPr lang="ar-SA" sz="1800" u="sng" dirty="0">
                <a:solidFill>
                  <a:srgbClr val="0563C1"/>
                </a:solidFill>
                <a:effectLst/>
                <a:ea typeface="Calibri" panose="020F0502020204030204" pitchFamily="34" charset="0"/>
                <a:cs typeface="Simplified Arabic" panose="02020603050405020304" pitchFamily="18" charset="-78"/>
                <a:hlinkClick r:id="rId3"/>
              </a:rPr>
              <a:t>الانفصال</a:t>
            </a:r>
            <a:r>
              <a:rPr lang="ar-SA" sz="1800" u="sng" dirty="0">
                <a:solidFill>
                  <a:srgbClr val="0563C1"/>
                </a:solidFill>
                <a:effectLst/>
                <a:ea typeface="Calibri" panose="020F0502020204030204" pitchFamily="34" charset="0"/>
                <a:cs typeface="Simplified Arabic" panose="02020603050405020304" pitchFamily="18" charset="-78"/>
              </a:rPr>
              <a:t> العائلي</a:t>
            </a:r>
            <a:r>
              <a:rPr lang="ar-SA" sz="1800" dirty="0">
                <a:effectLst/>
                <a:ea typeface="Calibri" panose="020F0502020204030204" pitchFamily="34" charset="0"/>
                <a:cs typeface="Simplified Arabic" panose="02020603050405020304" pitchFamily="18" charset="-78"/>
              </a:rPr>
              <a:t> أمرًا ممكنًا حيث نجد سوء تغذية. </a:t>
            </a:r>
            <a:r>
              <a:rPr lang="ar-LB" sz="1800" dirty="0">
                <a:effectLst/>
                <a:ea typeface="Calibri" panose="020F0502020204030204" pitchFamily="34" charset="0"/>
                <a:cs typeface="Simplified Arabic" panose="02020603050405020304" pitchFamily="18" charset="-78"/>
              </a:rPr>
              <a:t>ف</a:t>
            </a:r>
            <a:r>
              <a:rPr lang="ar-SA" sz="1800" dirty="0">
                <a:effectLst/>
                <a:ea typeface="Calibri" panose="020F0502020204030204" pitchFamily="34" charset="0"/>
                <a:cs typeface="Simplified Arabic" panose="02020603050405020304" pitchFamily="18" charset="-78"/>
              </a:rPr>
              <a:t>الأطفال أو مقدّمو الرعاية قد يغادرون للعثور على عمل مدفوع الأجر، بما في ذلك العمل الخطير</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وقد تضع العائلات أطفالها في الرعاية السكنية، حتّى يتمكن هؤلاء الأطفال من الوصول إلى الغذاء. وقد يتسرب الأطفال من المدرسة ويفقدون دعم الأقران</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وتفادي انفصال الأطفال عن عائلاتهم في الأسر المعرضة لخطر سوء التغذية و/أو لشواغل حماية الطفل، هو أمر أساسي.</a:t>
            </a:r>
          </a:p>
          <a:p>
            <a:pPr marL="6286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LB" sz="1800" b="0" dirty="0">
                <a:effectLst/>
                <a:latin typeface="Arial"/>
                <a:ea typeface="Arial"/>
                <a:cs typeface="Simplified Arabic" panose="02020603050405020304" pitchFamily="18" charset="-78"/>
                <a:sym typeface="Arial"/>
              </a:rPr>
              <a:t>إدارة الحالات المشتركة (تخطي العوائق أمام إمكانية الوصول إلى خدمات التغذية)</a:t>
            </a:r>
          </a:p>
          <a:p>
            <a:pPr marL="6286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LB" sz="1800" b="0" dirty="0">
                <a:effectLst/>
                <a:latin typeface="Arial"/>
                <a:ea typeface="Arial"/>
                <a:cs typeface="Simplified Arabic" panose="02020603050405020304" pitchFamily="18" charset="-78"/>
                <a:sym typeface="Arial"/>
              </a:rPr>
              <a:t>الدعم الشامل </a:t>
            </a:r>
            <a:r>
              <a:rPr lang="ar-SA" sz="1800" dirty="0">
                <a:solidFill>
                  <a:srgbClr val="000000"/>
                </a:solidFill>
                <a:effectLst/>
                <a:ea typeface="Calibri" panose="020F0502020204030204" pitchFamily="34" charset="0"/>
                <a:cs typeface="Simplified Arabic" panose="02020603050405020304" pitchFamily="18" charset="-78"/>
              </a:rPr>
              <a:t>للخدمات التي يمكن الوصول إليها</a:t>
            </a:r>
            <a:r>
              <a:rPr lang="ar-LB" sz="1800" dirty="0">
                <a:solidFill>
                  <a:srgbClr val="000000"/>
                </a:solidFill>
                <a:effectLst/>
                <a:ea typeface="Calibri" panose="020F0502020204030204" pitchFamily="34" charset="0"/>
                <a:cs typeface="Simplified Arabic" panose="02020603050405020304" pitchFamily="18" charset="-78"/>
              </a:rPr>
              <a:t> (تدخلات التغذية التي لا تشجع على التسرب المدرسي، أو الانفصال العائلي، أو عمالة الأطفال؛ والتربية الوالدية الإيجابية؛ وبرامج الدعم النفسي الاجتماعي ومرونة الأطفال)</a:t>
            </a:r>
            <a:endParaRPr lang="ar-LB" sz="1800" b="0" dirty="0">
              <a:solidFill>
                <a:srgbClr val="000000"/>
              </a:solidFill>
              <a:effectLst/>
              <a:latin typeface="Arial"/>
              <a:ea typeface="Calibri" panose="020F0502020204030204" pitchFamily="34" charset="0"/>
              <a:cs typeface="Simplified Arabic" panose="02020603050405020304" pitchFamily="18" charset="-78"/>
              <a:sym typeface="Arial"/>
            </a:endParaRPr>
          </a:p>
          <a:p>
            <a:pPr marL="6286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تشجيع الرعاية الملائمة</a:t>
            </a:r>
            <a:r>
              <a:rPr lang="ar-LB" sz="1800" dirty="0">
                <a:solidFill>
                  <a:srgbClr val="000000"/>
                </a:solidFill>
                <a:effectLst/>
                <a:ea typeface="Calibri" panose="020F0502020204030204" pitchFamily="34" charset="0"/>
                <a:cs typeface="Simplified Arabic" panose="02020603050405020304" pitchFamily="18" charset="-78"/>
              </a:rPr>
              <a:t> والحاضنة (تقديم المشورة والدعم والترويج للرضاعة الطبيعية)</a:t>
            </a:r>
            <a:endParaRPr lang="ar-LB" sz="1800" b="0" dirty="0">
              <a:solidFill>
                <a:srgbClr val="000000"/>
              </a:solidFill>
              <a:effectLst/>
              <a:latin typeface="Arial"/>
              <a:ea typeface="Calibri" panose="020F0502020204030204" pitchFamily="34" charset="0"/>
              <a:cs typeface="Simplified Arabic" panose="02020603050405020304" pitchFamily="18" charset="-78"/>
              <a:sym typeface="Arial"/>
            </a:endParaRPr>
          </a:p>
          <a:p>
            <a:pPr marL="6286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برامج مشتركة مع التغذية العلاجية أو التكميلية أو الشاملة، والتربية الوالدية الإيجابية</a:t>
            </a:r>
            <a:endParaRPr lang="ar-LB" sz="1800" b="0" dirty="0">
              <a:solidFill>
                <a:srgbClr val="000000"/>
              </a:solidFill>
              <a:effectLst/>
              <a:latin typeface="Arial"/>
              <a:ea typeface="Calibri" panose="020F0502020204030204" pitchFamily="34" charset="0"/>
              <a:cs typeface="Simplified Arabic" panose="02020603050405020304" pitchFamily="18" charset="-78"/>
              <a:sym typeface="Arial"/>
            </a:endParaRPr>
          </a:p>
          <a:p>
            <a:pPr marL="6286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مساحات متعددة الاستخدامات تلبي احتياجات كلا القطاعين</a:t>
            </a:r>
            <a:endParaRPr lang="ar-LB" sz="1800" b="0" dirty="0">
              <a:solidFill>
                <a:srgbClr val="000000"/>
              </a:solidFill>
              <a:effectLst/>
              <a:latin typeface="Arial"/>
              <a:ea typeface="Calibri" panose="020F0502020204030204" pitchFamily="34" charset="0"/>
              <a:cs typeface="Simplified Arabic" panose="02020603050405020304" pitchFamily="18" charset="-78"/>
              <a:sym typeface="Arial"/>
            </a:endParaRPr>
          </a:p>
          <a:p>
            <a:pPr marL="628650" marR="0" lvl="1" indent="-171450" algn="r" rtl="1">
              <a:lnSpc>
                <a:spcPct val="100000"/>
              </a:lnSpc>
              <a:spcBef>
                <a:spcPts val="0"/>
              </a:spcBef>
              <a:spcAft>
                <a:spcPts val="0"/>
              </a:spcAft>
              <a:buClr>
                <a:schemeClr val="dk1"/>
              </a:buClr>
              <a:buSzPts val="1200"/>
              <a:buFont typeface="Arial" panose="020B0604020202020204" pitchFamily="34" charset="0"/>
              <a:buChar char="•"/>
            </a:pPr>
            <a:r>
              <a:rPr lang="ar-LB" sz="1800" b="0" dirty="0">
                <a:solidFill>
                  <a:srgbClr val="000000"/>
                </a:solidFill>
                <a:effectLst/>
                <a:latin typeface="Arial"/>
                <a:ea typeface="Arial"/>
                <a:cs typeface="Simplified Arabic" panose="02020603050405020304" pitchFamily="18" charset="-78"/>
                <a:sym typeface="Arial"/>
              </a:rPr>
              <a:t>الإحالة إلى الخدمات الملائمة المتعددة القطاعات</a:t>
            </a:r>
            <a:endParaRPr lang="ar-SA" b="0" dirty="0">
              <a:latin typeface="Arial"/>
              <a:ea typeface="Arial"/>
              <a:cs typeface="Arial"/>
              <a:sym typeface="Arial"/>
            </a:endParaRPr>
          </a:p>
        </p:txBody>
      </p:sp>
      <p:sp>
        <p:nvSpPr>
          <p:cNvPr id="228" name="Google Shape;22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1400"/>
              <a:buFont typeface="Arial"/>
              <a:buNone/>
            </a:pPr>
            <a:endParaRPr lang="ar-LB" dirty="0"/>
          </a:p>
          <a:p>
            <a:pPr marL="342900" marR="0" lvl="0" indent="-342900" algn="just" rtl="1">
              <a:lnSpc>
                <a:spcPct val="106000"/>
              </a:lnSpc>
              <a:spcBef>
                <a:spcPts val="0"/>
              </a:spcBef>
              <a:spcAft>
                <a:spcPts val="0"/>
              </a:spcAft>
              <a:buSzPts val="1100"/>
              <a:buFont typeface="+mj-lt"/>
              <a:buAutoNum type="arabicPeriod"/>
            </a:pPr>
            <a:r>
              <a:rPr lang="ar-SA" sz="11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قد تشمل تدخّلات</a:t>
            </a:r>
            <a:r>
              <a:rPr lang="ar-LB" sz="11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الاستجابة المتكاملة للأسر المعرضة </a:t>
            </a:r>
            <a:r>
              <a:rPr lang="ar-SA" sz="1800" dirty="0">
                <a:solidFill>
                  <a:srgbClr val="000000"/>
                </a:solidFill>
                <a:effectLst/>
                <a:ea typeface="Calibri" panose="020F0502020204030204" pitchFamily="34" charset="0"/>
                <a:cs typeface="Simplified Arabic" panose="02020603050405020304" pitchFamily="18" charset="-78"/>
              </a:rPr>
              <a:t>لخطر سوء التغذية و/أو شواغل حماية الطفل</a:t>
            </a:r>
            <a:r>
              <a:rPr lang="ar-LB" sz="1800" dirty="0">
                <a:solidFill>
                  <a:srgbClr val="000000"/>
                </a:solidFill>
                <a:effectLst/>
                <a:ea typeface="Calibri" panose="020F0502020204030204" pitchFamily="34" charset="0"/>
                <a:cs typeface="Simplified Arabic" panose="02020603050405020304" pitchFamily="18" charset="-78"/>
              </a:rPr>
              <a:t> </a:t>
            </a:r>
            <a:r>
              <a:rPr lang="ar-SA" sz="11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ما يلي</a:t>
            </a:r>
            <a:r>
              <a:rPr lang="ar-SY" sz="11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p>
            <a:pPr marL="3429000" marR="0" lvl="7" indent="-228600" algn="just" rtl="1">
              <a:lnSpc>
                <a:spcPct val="106000"/>
              </a:lnSpc>
              <a:spcBef>
                <a:spcPts val="0"/>
              </a:spcBef>
              <a:spcAft>
                <a:spcPts val="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تعبئة المجتمع؛ </a:t>
            </a:r>
            <a:endParaRPr lang="en-US" sz="1100" dirty="0">
              <a:effectLst/>
              <a:latin typeface="Noto Sans Symbols"/>
              <a:ea typeface="Noto Sans Symbols"/>
              <a:cs typeface="Noto Sans Symbols"/>
            </a:endParaRPr>
          </a:p>
          <a:p>
            <a:pPr marL="3429000" marR="0" lvl="7" indent="-228600" algn="just" rtl="1">
              <a:lnSpc>
                <a:spcPct val="106000"/>
              </a:lnSpc>
              <a:spcBef>
                <a:spcPts val="0"/>
              </a:spcBef>
              <a:spcAft>
                <a:spcPts val="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مجموعات دعم من أمّ إلى أمّ في المرافق الصحية وفي المجتمعات المحلية؛ </a:t>
            </a:r>
            <a:endParaRPr lang="en-US" sz="1100" dirty="0">
              <a:effectLst/>
              <a:latin typeface="Noto Sans Symbols"/>
              <a:ea typeface="Noto Sans Symbols"/>
              <a:cs typeface="Noto Sans Symbols"/>
            </a:endParaRPr>
          </a:p>
          <a:p>
            <a:pPr marL="3429000" marR="0" lvl="7" indent="-228600" algn="just" rtl="1">
              <a:lnSpc>
                <a:spcPct val="106000"/>
              </a:lnSpc>
              <a:spcBef>
                <a:spcPts val="0"/>
              </a:spcBef>
              <a:spcAft>
                <a:spcPts val="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أنشطة التحفيز النفسي الاجتماعي للرضع والأطفال الصغار؛</a:t>
            </a:r>
            <a:endParaRPr lang="en-US" sz="1100" dirty="0">
              <a:effectLst/>
              <a:latin typeface="Noto Sans Symbols"/>
              <a:ea typeface="Noto Sans Symbols"/>
              <a:cs typeface="Noto Sans Symbols"/>
            </a:endParaRPr>
          </a:p>
          <a:p>
            <a:pPr marL="3429000" marR="0" lvl="7" indent="-228600" algn="just" rtl="1">
              <a:lnSpc>
                <a:spcPct val="106000"/>
              </a:lnSpc>
              <a:spcBef>
                <a:spcPts val="0"/>
              </a:spcBef>
              <a:spcAft>
                <a:spcPts val="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برامج توعية حول تغذية الرضع</a:t>
            </a:r>
            <a:r>
              <a:rPr lang="ar-LB" sz="1100" dirty="0">
                <a:solidFill>
                  <a:srgbClr val="000000"/>
                </a:solidFill>
                <a:effectLst/>
                <a:latin typeface="Noto Sans Symbols"/>
                <a:ea typeface="Noto Sans Symbols"/>
                <a:cs typeface="Simplified Arabic" panose="02020603050405020304" pitchFamily="18" charset="-78"/>
              </a:rPr>
              <a:t>؛</a:t>
            </a:r>
          </a:p>
          <a:p>
            <a:pPr marL="3429000" marR="0" lvl="7" indent="-228600" algn="just" rtl="1">
              <a:lnSpc>
                <a:spcPct val="106000"/>
              </a:lnSpc>
              <a:spcBef>
                <a:spcPts val="0"/>
              </a:spcBef>
              <a:spcAft>
                <a:spcPts val="0"/>
              </a:spcAft>
              <a:buFont typeface="Arial" panose="020B0604020202020204" pitchFamily="34" charset="0"/>
              <a:buChar char="●"/>
            </a:pPr>
            <a:endParaRPr lang="ar-LB" sz="1100" dirty="0">
              <a:solidFill>
                <a:srgbClr val="000000"/>
              </a:solidFill>
              <a:effectLst/>
              <a:latin typeface="Noto Sans Symbols"/>
              <a:ea typeface="Noto Sans Symbols"/>
              <a:cs typeface="Simplified Arabic" panose="02020603050405020304" pitchFamily="18" charset="-78"/>
            </a:endParaRPr>
          </a:p>
          <a:p>
            <a:pPr marL="3429000" marR="0" lvl="7" indent="-228600" algn="just" rtl="1">
              <a:lnSpc>
                <a:spcPct val="106000"/>
              </a:lnSpc>
              <a:spcBef>
                <a:spcPts val="0"/>
              </a:spcBef>
              <a:spcAft>
                <a:spcPts val="0"/>
              </a:spcAft>
              <a:buFont typeface="Arial" panose="020B0604020202020204" pitchFamily="34" charset="0"/>
              <a:buChar char="●"/>
            </a:pPr>
            <a:r>
              <a:rPr lang="ar-LB" sz="2400" dirty="0">
                <a:solidFill>
                  <a:srgbClr val="000000"/>
                </a:solidFill>
                <a:effectLst/>
                <a:ea typeface="Calibri" panose="020F0502020204030204" pitchFamily="34" charset="0"/>
                <a:cs typeface="Simplified Arabic" panose="02020603050405020304" pitchFamily="18" charset="-78"/>
              </a:rPr>
              <a:t>رسائل </a:t>
            </a:r>
            <a:r>
              <a:rPr lang="ar-SA" sz="2400" dirty="0">
                <a:solidFill>
                  <a:srgbClr val="000000"/>
                </a:solidFill>
                <a:effectLst/>
                <a:ea typeface="Calibri" panose="020F0502020204030204" pitchFamily="34" charset="0"/>
                <a:cs typeface="Simplified Arabic" panose="02020603050405020304" pitchFamily="18" charset="-78"/>
              </a:rPr>
              <a:t>صديقة للطفل</a:t>
            </a:r>
            <a:r>
              <a:rPr lang="ar-LB" sz="2400" dirty="0">
                <a:solidFill>
                  <a:srgbClr val="000000"/>
                </a:solidFill>
                <a:effectLst/>
                <a:ea typeface="Calibri" panose="020F0502020204030204" pitchFamily="34" charset="0"/>
                <a:cs typeface="Simplified Arabic" panose="02020603050405020304" pitchFamily="18" charset="-78"/>
              </a:rPr>
              <a:t> (أ) حول حماية الطفل في تدخلات التغذية و(ب) حول الوقاية من سوء التغذية في أنشطة حماية الطفل</a:t>
            </a:r>
          </a:p>
          <a:p>
            <a:pPr marL="3429000" marR="0" lvl="7" indent="-228600" algn="just" rtl="1">
              <a:lnSpc>
                <a:spcPct val="106000"/>
              </a:lnSpc>
              <a:spcBef>
                <a:spcPts val="0"/>
              </a:spcBef>
              <a:spcAft>
                <a:spcPts val="0"/>
              </a:spcAft>
              <a:buFont typeface="Arial" panose="020B0604020202020204" pitchFamily="34" charset="0"/>
              <a:buChar char="●"/>
            </a:pPr>
            <a:r>
              <a:rPr lang="ar-LB" sz="2400" dirty="0">
                <a:solidFill>
                  <a:srgbClr val="000000"/>
                </a:solidFill>
                <a:effectLst/>
                <a:ea typeface="Calibri" panose="020F0502020204030204" pitchFamily="34" charset="0"/>
                <a:cs typeface="Simplified Arabic" panose="02020603050405020304" pitchFamily="18" charset="-78"/>
              </a:rPr>
              <a:t>تذكروا أنّ </a:t>
            </a:r>
            <a:r>
              <a:rPr lang="ar-SA" sz="1800" dirty="0">
                <a:solidFill>
                  <a:srgbClr val="000000"/>
                </a:solidFill>
                <a:effectLst/>
                <a:ea typeface="Calibri" panose="020F0502020204030204" pitchFamily="34" charset="0"/>
                <a:cs typeface="Simplified Arabic" panose="02020603050405020304" pitchFamily="18" charset="-78"/>
              </a:rPr>
              <a:t>تدريب الموظّفين في مجال التغذية على شواغل، ومبادئ، ونُهُج حماية الطفل، </a:t>
            </a:r>
            <a:r>
              <a:rPr lang="ar-LB" sz="1800" dirty="0">
                <a:solidFill>
                  <a:srgbClr val="000000"/>
                </a:solidFill>
                <a:effectLst/>
                <a:ea typeface="Calibri" panose="020F0502020204030204" pitchFamily="34" charset="0"/>
                <a:cs typeface="Simplified Arabic" panose="02020603050405020304" pitchFamily="18" charset="-78"/>
              </a:rPr>
              <a:t>هو أمر أساسي، </a:t>
            </a:r>
            <a:r>
              <a:rPr lang="ar-SA" sz="1800" dirty="0">
                <a:solidFill>
                  <a:srgbClr val="000000"/>
                </a:solidFill>
                <a:effectLst/>
                <a:ea typeface="Calibri" panose="020F0502020204030204" pitchFamily="34" charset="0"/>
                <a:cs typeface="Simplified Arabic" panose="02020603050405020304" pitchFamily="18" charset="-78"/>
              </a:rPr>
              <a:t>حتى يتمكنوا من أن يحيلوا بشكل صحيح حالات حماية الطفل التي تمّ الإفصاح عنها أو تحديدها</a:t>
            </a:r>
            <a:r>
              <a:rPr lang="ar-LB" sz="1800" dirty="0">
                <a:solidFill>
                  <a:srgbClr val="000000"/>
                </a:solidFill>
                <a:effectLst/>
                <a:ea typeface="Calibri" panose="020F0502020204030204" pitchFamily="34" charset="0"/>
                <a:cs typeface="Simplified Arabic" panose="02020603050405020304" pitchFamily="18" charset="-78"/>
              </a:rPr>
              <a:t>.</a:t>
            </a:r>
          </a:p>
          <a:p>
            <a:pPr marL="3429000" marR="0" lvl="7" indent="-228600" algn="just" rtl="1">
              <a:lnSpc>
                <a:spcPct val="106000"/>
              </a:lnSpc>
              <a:spcBef>
                <a:spcPts val="0"/>
              </a:spcBef>
              <a:spcAft>
                <a:spcPts val="0"/>
              </a:spcAft>
              <a:buFont typeface="Arial" panose="020B0604020202020204" pitchFamily="34" charset="0"/>
              <a:buChar char="●"/>
            </a:pPr>
            <a:r>
              <a:rPr lang="ar-LB" sz="2400" dirty="0">
                <a:solidFill>
                  <a:srgbClr val="000000"/>
                </a:solidFill>
                <a:effectLst/>
                <a:ea typeface="Calibri" panose="020F0502020204030204" pitchFamily="34" charset="0"/>
                <a:cs typeface="Simplified Arabic" panose="02020603050405020304" pitchFamily="18" charset="-78"/>
              </a:rPr>
              <a:t>من المهم </a:t>
            </a:r>
            <a:r>
              <a:rPr lang="ar-SA" sz="1800" dirty="0">
                <a:solidFill>
                  <a:srgbClr val="000000"/>
                </a:solidFill>
                <a:effectLst/>
                <a:ea typeface="Calibri" panose="020F0502020204030204" pitchFamily="34" charset="0"/>
                <a:cs typeface="Simplified Arabic" panose="02020603050405020304" pitchFamily="18" charset="-78"/>
              </a:rPr>
              <a:t>تصميم، وإنشاء، وتنفيذ، ورصد آليات التغذية الراجعة والإبلاغ المشتركة، والصديقة للطفل، والميسَّرة، والسرية، الخاصة بشواغل حماية الطفل</a:t>
            </a:r>
            <a:r>
              <a:rPr lang="ar-LB" sz="1800" dirty="0">
                <a:solidFill>
                  <a:srgbClr val="000000"/>
                </a:solidFill>
                <a:effectLst/>
                <a:ea typeface="Calibri" panose="020F0502020204030204" pitchFamily="34" charset="0"/>
                <a:cs typeface="Simplified Arabic" panose="02020603050405020304" pitchFamily="18" charset="-78"/>
              </a:rPr>
              <a:t>، ووضع سياسات وإجراءات الصون</a:t>
            </a:r>
            <a:endParaRPr lang="ar-LB" sz="2400" dirty="0">
              <a:solidFill>
                <a:srgbClr val="000000"/>
              </a:solidFill>
              <a:effectLst/>
              <a:ea typeface="Calibri" panose="020F0502020204030204" pitchFamily="34" charset="0"/>
              <a:cs typeface="Simplified Arabic" panose="02020603050405020304" pitchFamily="18" charset="-78"/>
            </a:endParaRPr>
          </a:p>
        </p:txBody>
      </p:sp>
      <p:sp>
        <p:nvSpPr>
          <p:cNvPr id="244" name="Google Shape;244;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25</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E351C3DB-DF3D-855A-D930-F363E4EFDC2E}"/>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07277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4.jp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8854"/>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3620722"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العمل معًا</a:t>
            </a:r>
            <a:endParaRPr dirty="0"/>
          </a:p>
        </p:txBody>
      </p:sp>
      <p:sp>
        <p:nvSpPr>
          <p:cNvPr id="209" name="Google Shape;209;g1351c3ce7f4_0_7"/>
          <p:cNvSpPr txBox="1">
            <a:spLocks noGrp="1"/>
          </p:cNvSpPr>
          <p:nvPr>
            <p:ph type="body" idx="1"/>
          </p:nvPr>
        </p:nvSpPr>
        <p:spPr>
          <a:xfrm>
            <a:off x="1787857" y="2325283"/>
            <a:ext cx="3905700" cy="2198079"/>
          </a:xfrm>
          <a:prstGeom prst="rect">
            <a:avLst/>
          </a:prstGeom>
          <a:noFill/>
          <a:ln>
            <a:noFill/>
          </a:ln>
        </p:spPr>
        <p:txBody>
          <a:bodyPr spcFirstLastPara="1" wrap="square" lIns="91425" tIns="45700" rIns="91425" bIns="45700" anchor="t" anchorCtr="0">
            <a:normAutofit/>
          </a:bodyPr>
          <a:lstStyle/>
          <a:p>
            <a:pPr marL="457200" lvl="0" indent="-391983" algn="r" rtl="1">
              <a:lnSpc>
                <a:spcPct val="90000"/>
              </a:lnSpc>
              <a:spcBef>
                <a:spcPts val="1000"/>
              </a:spcBef>
              <a:spcAft>
                <a:spcPts val="0"/>
              </a:spcAft>
              <a:buSzPct val="108108"/>
              <a:buChar char="•"/>
            </a:pPr>
            <a:r>
              <a:rPr lang="ar-LB" dirty="0">
                <a:solidFill>
                  <a:schemeClr val="dk2"/>
                </a:solidFill>
              </a:rPr>
              <a:t>احتياجات الأطفال المتشابكة</a:t>
            </a:r>
          </a:p>
          <a:p>
            <a:pPr marL="457200" lvl="0" indent="-391983" algn="r" rtl="1">
              <a:lnSpc>
                <a:spcPct val="90000"/>
              </a:lnSpc>
              <a:spcBef>
                <a:spcPts val="1000"/>
              </a:spcBef>
              <a:spcAft>
                <a:spcPts val="0"/>
              </a:spcAft>
              <a:buSzPct val="108108"/>
              <a:buChar char="•"/>
            </a:pPr>
            <a:r>
              <a:rPr lang="ar-LB" dirty="0">
                <a:solidFill>
                  <a:schemeClr val="dk2"/>
                </a:solidFill>
              </a:rPr>
              <a:t>المسؤولية الجماعية = المكانة المركزية للحماية</a:t>
            </a:r>
          </a:p>
          <a:p>
            <a:pPr marL="457200" lvl="0" indent="-391983" algn="r" rtl="1">
              <a:lnSpc>
                <a:spcPct val="90000"/>
              </a:lnSpc>
              <a:spcBef>
                <a:spcPts val="1000"/>
              </a:spcBef>
              <a:spcAft>
                <a:spcPts val="0"/>
              </a:spcAft>
              <a:buSzPct val="108108"/>
              <a:buChar char="•"/>
            </a:pPr>
            <a:r>
              <a:rPr lang="ar-LB" dirty="0">
                <a:solidFill>
                  <a:schemeClr val="dk2"/>
                </a:solidFill>
              </a:rPr>
              <a:t>الأثر الأعلى جودة</a:t>
            </a:r>
          </a:p>
        </p:txBody>
      </p:sp>
      <p:pic>
        <p:nvPicPr>
          <p:cNvPr id="211" name="Google Shape;211;g1351c3ce7f4_0_7"/>
          <p:cNvPicPr preferRelativeResize="0"/>
          <p:nvPr/>
        </p:nvPicPr>
        <p:blipFill>
          <a:blip r:embed="rId3"/>
          <a:srcRect/>
          <a:stretch/>
        </p:blipFill>
        <p:spPr>
          <a:xfrm>
            <a:off x="6498444" y="3776472"/>
            <a:ext cx="5302762" cy="3081528"/>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52115" y="206666"/>
            <a:ext cx="2549091" cy="3525610"/>
          </a:xfrm>
          <a:prstGeom prst="rect">
            <a:avLst/>
          </a:prstGeom>
          <a:noFill/>
          <a:ln>
            <a:noFill/>
          </a:ln>
        </p:spPr>
      </p:pic>
      <p:pic>
        <p:nvPicPr>
          <p:cNvPr id="3" name="Picture 2">
            <a:extLst>
              <a:ext uri="{FF2B5EF4-FFF2-40B4-BE49-F238E27FC236}">
                <a16:creationId xmlns:a16="http://schemas.microsoft.com/office/drawing/2014/main" id="{610EAE25-C505-41ED-B745-BA35BD0A110E}"/>
              </a:ext>
            </a:extLst>
          </p:cNvPr>
          <p:cNvPicPr>
            <a:picLocks noChangeAspect="1"/>
          </p:cNvPicPr>
          <p:nvPr/>
        </p:nvPicPr>
        <p:blipFill>
          <a:blip r:embed="rId5"/>
          <a:stretch>
            <a:fillRect/>
          </a:stretch>
        </p:blipFill>
        <p:spPr>
          <a:xfrm>
            <a:off x="6473368" y="206666"/>
            <a:ext cx="2778747" cy="2118617"/>
          </a:xfrm>
          <a:prstGeom prst="rect">
            <a:avLst/>
          </a:prstGeom>
        </p:spPr>
      </p:pic>
      <p:pic>
        <p:nvPicPr>
          <p:cNvPr id="5" name="Picture 4">
            <a:extLst>
              <a:ext uri="{FF2B5EF4-FFF2-40B4-BE49-F238E27FC236}">
                <a16:creationId xmlns:a16="http://schemas.microsoft.com/office/drawing/2014/main" id="{9AA3BDBE-431C-47C4-B6C1-F9BAF3971F7C}"/>
              </a:ext>
            </a:extLst>
          </p:cNvPr>
          <p:cNvPicPr>
            <a:picLocks noChangeAspect="1"/>
          </p:cNvPicPr>
          <p:nvPr/>
        </p:nvPicPr>
        <p:blipFill>
          <a:blip r:embed="rId6"/>
          <a:stretch>
            <a:fillRect/>
          </a:stretch>
        </p:blipFill>
        <p:spPr>
          <a:xfrm>
            <a:off x="6498444" y="2369479"/>
            <a:ext cx="2753671" cy="1362797"/>
          </a:xfrm>
          <a:prstGeom prst="rect">
            <a:avLst/>
          </a:prstGeom>
        </p:spPr>
      </p:pic>
      <p:pic>
        <p:nvPicPr>
          <p:cNvPr id="7" name="Picture 6">
            <a:extLst>
              <a:ext uri="{FF2B5EF4-FFF2-40B4-BE49-F238E27FC236}">
                <a16:creationId xmlns:a16="http://schemas.microsoft.com/office/drawing/2014/main" id="{02FD2FF8-BAED-4535-BF45-D69E0E08D4B9}"/>
              </a:ext>
            </a:extLst>
          </p:cNvPr>
          <p:cNvPicPr>
            <a:picLocks noChangeAspect="1"/>
          </p:cNvPicPr>
          <p:nvPr/>
        </p:nvPicPr>
        <p:blipFill>
          <a:blip r:embed="rId7"/>
          <a:stretch>
            <a:fillRect/>
          </a:stretch>
        </p:blipFill>
        <p:spPr>
          <a:xfrm>
            <a:off x="2130356" y="5580218"/>
            <a:ext cx="3453321" cy="1180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a:t>
            </a:r>
            <a:r>
              <a:rPr lang="en-US" dirty="0"/>
              <a:t>25</a:t>
            </a:r>
            <a:endParaRPr dirty="0"/>
          </a:p>
        </p:txBody>
      </p:sp>
      <p:sp>
        <p:nvSpPr>
          <p:cNvPr id="221" name="Google Shape;221;p11"/>
          <p:cNvSpPr txBox="1">
            <a:spLocks noGrp="1"/>
          </p:cNvSpPr>
          <p:nvPr>
            <p:ph type="body" idx="1"/>
          </p:nvPr>
        </p:nvSpPr>
        <p:spPr>
          <a:xfrm>
            <a:off x="838200" y="1825625"/>
            <a:ext cx="11049000" cy="3636813"/>
          </a:xfrm>
          <a:prstGeom prst="rect">
            <a:avLst/>
          </a:prstGeom>
          <a:noFill/>
          <a:ln>
            <a:noFill/>
          </a:ln>
        </p:spPr>
        <p:txBody>
          <a:bodyPr spcFirstLastPara="1" wrap="square" lIns="91425" tIns="45700" rIns="91425" bIns="45700" anchor="t" anchorCtr="0">
            <a:normAutofit fontScale="92500" lnSpcReduction="20000"/>
          </a:bodyPr>
          <a:lstStyle/>
          <a:p>
            <a:pPr lvl="0" algn="r" rtl="1"/>
            <a:r>
              <a:rPr lang="ar-SA" dirty="0">
                <a:ea typeface="Calibri" panose="020F0502020204030204" pitchFamily="34" charset="0"/>
                <a:cs typeface="Simplified Arabic" panose="02020603050405020304" pitchFamily="18" charset="-78"/>
              </a:rPr>
              <a:t>احتياجات الأطفال المتشابكة </a:t>
            </a:r>
            <a:endParaRPr lang="ar-LB" dirty="0">
              <a:ea typeface="Calibri" panose="020F0502020204030204" pitchFamily="34" charset="0"/>
              <a:cs typeface="Simplified Arabic" panose="02020603050405020304" pitchFamily="18" charset="-78"/>
            </a:endParaRPr>
          </a:p>
          <a:p>
            <a:pPr lvl="0" algn="r" rtl="1"/>
            <a:r>
              <a:rPr lang="ar-SA" dirty="0">
                <a:ea typeface="Calibri" panose="020F0502020204030204" pitchFamily="34" charset="0"/>
                <a:cs typeface="Simplified Arabic" panose="02020603050405020304" pitchFamily="18" charset="-78"/>
              </a:rPr>
              <a:t>المسؤولية الجماعية </a:t>
            </a:r>
            <a:r>
              <a:rPr lang="ar-LB" dirty="0">
                <a:ea typeface="Calibri" panose="020F0502020204030204" pitchFamily="34" charset="0"/>
                <a:cs typeface="Simplified Arabic" panose="02020603050405020304" pitchFamily="18" charset="-78"/>
              </a:rPr>
              <a:t>= المكانة المركزية للحماية</a:t>
            </a:r>
          </a:p>
          <a:p>
            <a:pPr lvl="0" algn="r" rtl="1"/>
            <a:r>
              <a:rPr lang="ar-LB" dirty="0">
                <a:solidFill>
                  <a:schemeClr val="dk2"/>
                </a:solidFill>
              </a:rPr>
              <a:t>الأثر الأعلى جودة</a:t>
            </a:r>
          </a:p>
          <a:p>
            <a:pPr marL="50800" lvl="0" indent="0" algn="r" rtl="1">
              <a:buNone/>
            </a:pPr>
            <a:endParaRPr lang="ar-LB" dirty="0">
              <a:solidFill>
                <a:schemeClr val="dk2"/>
              </a:solidFill>
            </a:endParaRPr>
          </a:p>
          <a:p>
            <a:pPr algn="r" rtl="1"/>
            <a:r>
              <a:rPr lang="ar-LB" dirty="0">
                <a:solidFill>
                  <a:schemeClr val="dk2"/>
                </a:solidFill>
              </a:rPr>
              <a:t>الارتباط مع التسرب المدرسي، أو الانفصال العائلي أو عمالة الأطفال، أو الاستغلال أو العنف</a:t>
            </a:r>
          </a:p>
          <a:p>
            <a:pPr algn="r" rtl="1"/>
            <a:r>
              <a:rPr lang="ar-LB" dirty="0">
                <a:solidFill>
                  <a:schemeClr val="dk2"/>
                </a:solidFill>
              </a:rPr>
              <a:t>السكان وقابلية التعرض للأذى</a:t>
            </a:r>
          </a:p>
          <a:p>
            <a:pPr marL="50800" indent="0" algn="r" rtl="1">
              <a:buNone/>
            </a:pPr>
            <a:endParaRPr sz="2800" dirty="0">
              <a:solidFill>
                <a:schemeClr val="dk2"/>
              </a:solidFill>
            </a:endParaRPr>
          </a:p>
          <a:p>
            <a:pPr marL="457200" lvl="0" indent="-279400" algn="l" rtl="0">
              <a:lnSpc>
                <a:spcPct val="90000"/>
              </a:lnSpc>
              <a:spcBef>
                <a:spcPts val="0"/>
              </a:spcBef>
              <a:spcAft>
                <a:spcPts val="0"/>
              </a:spcAft>
              <a:buClr>
                <a:schemeClr val="accent3"/>
              </a:buClr>
              <a:buSzPts val="2800"/>
              <a:buNone/>
            </a:pPr>
            <a:endParaRPr dirty="0">
              <a:solidFill>
                <a:schemeClr val="dk2"/>
              </a:solidFill>
            </a:endParaRPr>
          </a:p>
          <a:p>
            <a:pPr marL="457200" lvl="0" indent="-228600" algn="l" rtl="0">
              <a:lnSpc>
                <a:spcPct val="90000"/>
              </a:lnSpc>
              <a:spcBef>
                <a:spcPts val="1000"/>
              </a:spcBef>
              <a:spcAft>
                <a:spcPts val="0"/>
              </a:spcAft>
              <a:buSzPts val="2800"/>
              <a:buNone/>
            </a:pPr>
            <a:r>
              <a:rPr lang="ar-LB" dirty="0"/>
              <a:t>أي مجموعات تواجه مخاطر حماية الطفل ومخاطر التغذية معًا؟</a:t>
            </a:r>
            <a:endParaRPr dirty="0"/>
          </a:p>
        </p:txBody>
      </p:sp>
      <p:pic>
        <p:nvPicPr>
          <p:cNvPr id="222" name="Google Shape;222;p11"/>
          <p:cNvPicPr preferRelativeResize="0"/>
          <p:nvPr/>
        </p:nvPicPr>
        <p:blipFill rotWithShape="1">
          <a:blip r:embed="rId3">
            <a:alphaModFix/>
          </a:blip>
          <a:srcRect/>
          <a:stretch/>
        </p:blipFill>
        <p:spPr>
          <a:xfrm>
            <a:off x="3698266" y="1395562"/>
            <a:ext cx="1563802" cy="928290"/>
          </a:xfrm>
          <a:prstGeom prst="rect">
            <a:avLst/>
          </a:prstGeom>
          <a:noFill/>
          <a:ln>
            <a:noFill/>
          </a:ln>
        </p:spPr>
      </p:pic>
      <p:pic>
        <p:nvPicPr>
          <p:cNvPr id="224" name="Google Shape;224;p11"/>
          <p:cNvPicPr preferRelativeResize="0"/>
          <p:nvPr/>
        </p:nvPicPr>
        <p:blipFill rotWithShape="1">
          <a:blip r:embed="rId4">
            <a:alphaModFix/>
          </a:blip>
          <a:srcRect/>
          <a:stretch/>
        </p:blipFill>
        <p:spPr>
          <a:xfrm>
            <a:off x="10940452" y="4869787"/>
            <a:ext cx="1251548" cy="1018950"/>
          </a:xfrm>
          <a:prstGeom prst="rect">
            <a:avLst/>
          </a:prstGeom>
          <a:noFill/>
          <a:ln>
            <a:noFill/>
          </a:ln>
        </p:spPr>
      </p:pic>
      <p:pic>
        <p:nvPicPr>
          <p:cNvPr id="7" name="Google Shape;223;p11">
            <a:extLst>
              <a:ext uri="{FF2B5EF4-FFF2-40B4-BE49-F238E27FC236}">
                <a16:creationId xmlns:a16="http://schemas.microsoft.com/office/drawing/2014/main" id="{F56F56D9-E0BE-4527-A0B0-53E6058DE6F9}"/>
              </a:ext>
            </a:extLst>
          </p:cNvPr>
          <p:cNvPicPr preferRelativeResize="0"/>
          <p:nvPr/>
        </p:nvPicPr>
        <p:blipFill rotWithShape="1">
          <a:blip r:embed="rId5">
            <a:alphaModFix/>
          </a:blip>
          <a:srcRect/>
          <a:stretch/>
        </p:blipFill>
        <p:spPr>
          <a:xfrm>
            <a:off x="593057" y="3434986"/>
            <a:ext cx="822336" cy="1197224"/>
          </a:xfrm>
          <a:prstGeom prst="rect">
            <a:avLst/>
          </a:prstGeom>
          <a:noFill/>
          <a:ln>
            <a:noFill/>
          </a:ln>
        </p:spPr>
      </p:pic>
      <p:grpSp>
        <p:nvGrpSpPr>
          <p:cNvPr id="8" name="Google Shape;224;p11">
            <a:extLst>
              <a:ext uri="{FF2B5EF4-FFF2-40B4-BE49-F238E27FC236}">
                <a16:creationId xmlns:a16="http://schemas.microsoft.com/office/drawing/2014/main" id="{D39191A3-24DF-49F9-9E58-3EED6673725B}"/>
              </a:ext>
            </a:extLst>
          </p:cNvPr>
          <p:cNvGrpSpPr/>
          <p:nvPr/>
        </p:nvGrpSpPr>
        <p:grpSpPr>
          <a:xfrm rot="2635041">
            <a:off x="223932" y="5172503"/>
            <a:ext cx="979340" cy="1040548"/>
            <a:chOff x="10883591" y="5571442"/>
            <a:chExt cx="979340" cy="1040548"/>
          </a:xfrm>
        </p:grpSpPr>
        <p:pic>
          <p:nvPicPr>
            <p:cNvPr id="9" name="Google Shape;225;p11">
              <a:extLst>
                <a:ext uri="{FF2B5EF4-FFF2-40B4-BE49-F238E27FC236}">
                  <a16:creationId xmlns:a16="http://schemas.microsoft.com/office/drawing/2014/main" id="{29511541-D295-46B6-AEBE-D077FE5D7484}"/>
                </a:ext>
              </a:extLst>
            </p:cNvPr>
            <p:cNvPicPr preferRelativeResize="0"/>
            <p:nvPr/>
          </p:nvPicPr>
          <p:blipFill rotWithShape="1">
            <a:blip r:embed="rId6">
              <a:alphaModFix/>
            </a:blip>
            <a:srcRect/>
            <a:stretch/>
          </p:blipFill>
          <p:spPr>
            <a:xfrm>
              <a:off x="10883591" y="5571442"/>
              <a:ext cx="979340" cy="1040548"/>
            </a:xfrm>
            <a:prstGeom prst="rect">
              <a:avLst/>
            </a:prstGeom>
            <a:noFill/>
            <a:ln>
              <a:noFill/>
            </a:ln>
          </p:spPr>
        </p:pic>
        <p:pic>
          <p:nvPicPr>
            <p:cNvPr id="10" name="Google Shape;226;p11" descr="Point d’interrogation">
              <a:extLst>
                <a:ext uri="{FF2B5EF4-FFF2-40B4-BE49-F238E27FC236}">
                  <a16:creationId xmlns:a16="http://schemas.microsoft.com/office/drawing/2014/main" id="{EE461CA9-CE30-4D6B-A79F-462D54A13204}"/>
                </a:ext>
              </a:extLst>
            </p:cNvPr>
            <p:cNvPicPr preferRelativeResize="0"/>
            <p:nvPr/>
          </p:nvPicPr>
          <p:blipFill rotWithShape="1">
            <a:blip r:embed="rId7">
              <a:alphaModFix/>
            </a:blip>
            <a:srcRect/>
            <a:stretch/>
          </p:blipFill>
          <p:spPr>
            <a:xfrm>
              <a:off x="11005748" y="5727562"/>
              <a:ext cx="735026" cy="735026"/>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6"/>
          <p:cNvSpPr txBox="1">
            <a:spLocks noGrp="1"/>
          </p:cNvSpPr>
          <p:nvPr>
            <p:ph type="body" idx="1"/>
          </p:nvPr>
        </p:nvSpPr>
        <p:spPr>
          <a:xfrm>
            <a:off x="657733" y="377870"/>
            <a:ext cx="4746812" cy="2379387"/>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ts val="2800"/>
              <a:buNone/>
            </a:pPr>
            <a:r>
              <a:rPr lang="ar-LB" sz="3200" dirty="0">
                <a:solidFill>
                  <a:schemeClr val="dk2"/>
                </a:solidFill>
              </a:rPr>
              <a:t>المعيار </a:t>
            </a:r>
            <a:r>
              <a:rPr lang="en-US" sz="3200" dirty="0">
                <a:solidFill>
                  <a:schemeClr val="dk2"/>
                </a:solidFill>
              </a:rPr>
              <a:t>25</a:t>
            </a:r>
            <a:r>
              <a:rPr lang="ar-LB" sz="3200" dirty="0">
                <a:solidFill>
                  <a:schemeClr val="dk2"/>
                </a:solidFill>
              </a:rPr>
              <a:t>:</a:t>
            </a:r>
          </a:p>
          <a:p>
            <a:pPr marL="50800" indent="0" algn="ctr" rtl="1">
              <a:buNone/>
            </a:pPr>
            <a:r>
              <a:rPr lang="ar-LB" dirty="0"/>
              <a:t>"</a:t>
            </a:r>
            <a:r>
              <a:rPr lang="ar-SA" dirty="0"/>
              <a:t>يتمكن الأطفال ومقدّمو الرعاية لهم، خصوصًا النساء والفتيات الحوامل والمرضعات، من الوصول إلى خدمات تغذية آمنة وكافية وملائمة.</a:t>
            </a:r>
            <a:r>
              <a:rPr lang="ar-LB" dirty="0"/>
              <a:t>"</a:t>
            </a:r>
            <a:endParaRPr lang="en-US" dirty="0"/>
          </a:p>
          <a:p>
            <a:pPr marL="50800" lvl="0" indent="0" algn="ctr" rtl="1">
              <a:lnSpc>
                <a:spcPct val="90000"/>
              </a:lnSpc>
              <a:spcBef>
                <a:spcPts val="1000"/>
              </a:spcBef>
              <a:spcAft>
                <a:spcPts val="0"/>
              </a:spcAft>
              <a:buSzPts val="2800"/>
              <a:buNone/>
            </a:pPr>
            <a:endParaRPr sz="2400" dirty="0">
              <a:solidFill>
                <a:schemeClr val="dk2"/>
              </a:solidFill>
            </a:endParaRPr>
          </a:p>
        </p:txBody>
      </p:sp>
      <p:sp>
        <p:nvSpPr>
          <p:cNvPr id="231" name="Google Shape;231;p6"/>
          <p:cNvSpPr txBox="1">
            <a:spLocks noGrp="1"/>
          </p:cNvSpPr>
          <p:nvPr>
            <p:ph type="body" idx="2"/>
          </p:nvPr>
        </p:nvSpPr>
        <p:spPr>
          <a:xfrm>
            <a:off x="6234073" y="2151937"/>
            <a:ext cx="5679610" cy="3198723"/>
          </a:xfrm>
          <a:prstGeom prst="rect">
            <a:avLst/>
          </a:prstGeom>
          <a:noFill/>
          <a:ln>
            <a:noFill/>
          </a:ln>
        </p:spPr>
        <p:txBody>
          <a:bodyPr spcFirstLastPara="1" wrap="square" lIns="91425" tIns="45700" rIns="91425" bIns="45700" anchor="t" anchorCtr="0">
            <a:normAutofit fontScale="85000" lnSpcReduction="20000"/>
          </a:bodyPr>
          <a:lstStyle/>
          <a:p>
            <a:pPr marL="457200" lvl="0" indent="-406400" algn="r" rtl="1">
              <a:lnSpc>
                <a:spcPct val="90000"/>
              </a:lnSpc>
              <a:spcBef>
                <a:spcPts val="1000"/>
              </a:spcBef>
              <a:spcAft>
                <a:spcPts val="0"/>
              </a:spcAft>
              <a:buSzPts val="2800"/>
              <a:buChar char="•"/>
            </a:pPr>
            <a:r>
              <a:rPr lang="ar-LB" dirty="0"/>
              <a:t>تقييم المخاطر</a:t>
            </a:r>
          </a:p>
          <a:p>
            <a:pPr marL="457200" lvl="0" indent="-406400" algn="r" rtl="1">
              <a:lnSpc>
                <a:spcPct val="90000"/>
              </a:lnSpc>
              <a:spcBef>
                <a:spcPts val="1000"/>
              </a:spcBef>
              <a:spcAft>
                <a:spcPts val="0"/>
              </a:spcAft>
              <a:buSzPts val="2800"/>
              <a:buChar char="•"/>
            </a:pPr>
            <a:r>
              <a:rPr lang="ar-LB" dirty="0"/>
              <a:t>إدارة الحالات</a:t>
            </a:r>
          </a:p>
          <a:p>
            <a:pPr marL="457200" lvl="0" indent="-406400" algn="r" rtl="1">
              <a:lnSpc>
                <a:spcPct val="90000"/>
              </a:lnSpc>
              <a:spcBef>
                <a:spcPts val="1000"/>
              </a:spcBef>
              <a:spcAft>
                <a:spcPts val="0"/>
              </a:spcAft>
              <a:buSzPts val="2800"/>
              <a:buChar char="•"/>
            </a:pPr>
            <a:r>
              <a:rPr lang="ar-LB" dirty="0"/>
              <a:t>الدعم الشامل</a:t>
            </a:r>
          </a:p>
          <a:p>
            <a:pPr marL="457200" lvl="0" indent="-406400" algn="r" rtl="1">
              <a:lnSpc>
                <a:spcPct val="90000"/>
              </a:lnSpc>
              <a:spcBef>
                <a:spcPts val="1000"/>
              </a:spcBef>
              <a:spcAft>
                <a:spcPts val="0"/>
              </a:spcAft>
              <a:buSzPts val="2800"/>
              <a:buChar char="•"/>
            </a:pPr>
            <a:r>
              <a:rPr lang="ar-LB" dirty="0"/>
              <a:t>الرعاية الملائمة والحاضنة</a:t>
            </a:r>
          </a:p>
          <a:p>
            <a:pPr lvl="0" algn="r" rtl="1"/>
            <a:r>
              <a:rPr lang="ar-SA" dirty="0"/>
              <a:t>التغذية العلاجية أو التكميلية أو الشاملة، والتربية الوالدية الإيجابية</a:t>
            </a:r>
            <a:endParaRPr lang="ar-LB" dirty="0"/>
          </a:p>
          <a:p>
            <a:pPr lvl="0" algn="r" rtl="1"/>
            <a:r>
              <a:rPr lang="ar-SA" dirty="0"/>
              <a:t>مساحات متعددة الاستخدامات</a:t>
            </a:r>
            <a:endParaRPr lang="ar-LB" dirty="0"/>
          </a:p>
          <a:p>
            <a:pPr lvl="0" algn="r" rtl="1"/>
            <a:r>
              <a:rPr lang="ar-LB" dirty="0"/>
              <a:t>الإحالة إلى الخدمات الملائمة المتعددة القطاعات  </a:t>
            </a:r>
          </a:p>
        </p:txBody>
      </p:sp>
      <p:sp>
        <p:nvSpPr>
          <p:cNvPr id="232" name="Google Shape;232;p6"/>
          <p:cNvSpPr txBox="1">
            <a:spLocks noGrp="1"/>
          </p:cNvSpPr>
          <p:nvPr>
            <p:ph type="title"/>
          </p:nvPr>
        </p:nvSpPr>
        <p:spPr>
          <a:xfrm>
            <a:off x="6372148" y="1269009"/>
            <a:ext cx="4289977"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sz="3200" dirty="0"/>
              <a:t>الإجراءات المشتركة</a:t>
            </a:r>
            <a:endParaRPr sz="3200" dirty="0"/>
          </a:p>
        </p:txBody>
      </p:sp>
      <p:pic>
        <p:nvPicPr>
          <p:cNvPr id="238" name="Google Shape;238;p6"/>
          <p:cNvPicPr preferRelativeResize="0"/>
          <p:nvPr/>
        </p:nvPicPr>
        <p:blipFill rotWithShape="1">
          <a:blip r:embed="rId3">
            <a:alphaModFix/>
          </a:blip>
          <a:srcRect/>
          <a:stretch/>
        </p:blipFill>
        <p:spPr>
          <a:xfrm>
            <a:off x="7257873" y="301715"/>
            <a:ext cx="1816005" cy="1110056"/>
          </a:xfrm>
          <a:prstGeom prst="rect">
            <a:avLst/>
          </a:prstGeom>
          <a:noFill/>
          <a:ln>
            <a:noFill/>
          </a:ln>
        </p:spPr>
      </p:pic>
      <p:pic>
        <p:nvPicPr>
          <p:cNvPr id="240" name="Google Shape;240;p6"/>
          <p:cNvPicPr preferRelativeResize="0"/>
          <p:nvPr/>
        </p:nvPicPr>
        <p:blipFill rotWithShape="1">
          <a:blip r:embed="rId4">
            <a:alphaModFix/>
          </a:blip>
          <a:srcRect/>
          <a:stretch/>
        </p:blipFill>
        <p:spPr>
          <a:xfrm>
            <a:off x="657733" y="5839050"/>
            <a:ext cx="1251548" cy="1018950"/>
          </a:xfrm>
          <a:prstGeom prst="rect">
            <a:avLst/>
          </a:prstGeom>
          <a:noFill/>
          <a:ln>
            <a:noFill/>
          </a:ln>
        </p:spPr>
      </p:pic>
      <p:pic>
        <p:nvPicPr>
          <p:cNvPr id="13" name="Picture 12">
            <a:extLst>
              <a:ext uri="{FF2B5EF4-FFF2-40B4-BE49-F238E27FC236}">
                <a16:creationId xmlns:a16="http://schemas.microsoft.com/office/drawing/2014/main" id="{67B3159B-5DD9-4E15-8E54-665573265861}"/>
              </a:ext>
            </a:extLst>
          </p:cNvPr>
          <p:cNvPicPr>
            <a:picLocks noChangeAspect="1"/>
          </p:cNvPicPr>
          <p:nvPr/>
        </p:nvPicPr>
        <p:blipFill>
          <a:blip r:embed="rId5"/>
          <a:srcRect/>
          <a:stretch/>
        </p:blipFill>
        <p:spPr>
          <a:xfrm>
            <a:off x="2138733" y="3038447"/>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57"/>
          <p:cNvSpPr txBox="1">
            <a:spLocks noGrp="1"/>
          </p:cNvSpPr>
          <p:nvPr>
            <p:ph type="title"/>
          </p:nvPr>
        </p:nvSpPr>
        <p:spPr>
          <a:xfrm>
            <a:off x="1435174" y="165489"/>
            <a:ext cx="52578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ct val="111111"/>
              <a:buNone/>
            </a:pPr>
            <a:r>
              <a:rPr lang="ar-LB" dirty="0"/>
              <a:t>تدخلات الاستجابة المتكاملة</a:t>
            </a:r>
            <a:endParaRPr dirty="0"/>
          </a:p>
        </p:txBody>
      </p:sp>
      <p:sp>
        <p:nvSpPr>
          <p:cNvPr id="247" name="Google Shape;247;p57"/>
          <p:cNvSpPr txBox="1">
            <a:spLocks noGrp="1"/>
          </p:cNvSpPr>
          <p:nvPr>
            <p:ph type="body" idx="1"/>
          </p:nvPr>
        </p:nvSpPr>
        <p:spPr>
          <a:xfrm>
            <a:off x="838200" y="1825625"/>
            <a:ext cx="5181600" cy="2746375"/>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Font typeface="Arial"/>
              <a:buChar char="•"/>
            </a:pPr>
            <a:r>
              <a:rPr lang="ar-LB" dirty="0"/>
              <a:t>تعبئة المجتمع</a:t>
            </a:r>
          </a:p>
          <a:p>
            <a:pPr marL="457200" lvl="0" indent="-406400" algn="r" rtl="1">
              <a:lnSpc>
                <a:spcPct val="90000"/>
              </a:lnSpc>
              <a:spcBef>
                <a:spcPts val="1000"/>
              </a:spcBef>
              <a:spcAft>
                <a:spcPts val="0"/>
              </a:spcAft>
              <a:buSzPts val="2800"/>
              <a:buFont typeface="Arial"/>
              <a:buChar char="•"/>
            </a:pPr>
            <a:r>
              <a:rPr lang="ar-SA" dirty="0">
                <a:solidFill>
                  <a:srgbClr val="000000"/>
                </a:solidFill>
                <a:effectLst/>
                <a:ea typeface="Calibri" panose="020F0502020204030204" pitchFamily="34" charset="0"/>
                <a:cs typeface="Simplified Arabic" panose="02020603050405020304" pitchFamily="18" charset="-78"/>
              </a:rPr>
              <a:t>مجموعات دعم من أمّ إلى أمّ</a:t>
            </a:r>
            <a:endParaRPr lang="ar-LB" dirty="0">
              <a:solidFill>
                <a:srgbClr val="000000"/>
              </a:solidFill>
              <a:effectLst/>
              <a:ea typeface="Calibri" panose="020F0502020204030204" pitchFamily="34" charset="0"/>
              <a:cs typeface="Simplified Arabic" panose="02020603050405020304" pitchFamily="18" charset="-78"/>
            </a:endParaRPr>
          </a:p>
          <a:p>
            <a:pPr marL="457200" lvl="0" indent="-406400" algn="r" rtl="1">
              <a:lnSpc>
                <a:spcPct val="90000"/>
              </a:lnSpc>
              <a:spcBef>
                <a:spcPts val="1000"/>
              </a:spcBef>
              <a:spcAft>
                <a:spcPts val="0"/>
              </a:spcAft>
              <a:buSzPts val="2800"/>
              <a:buFont typeface="Arial"/>
              <a:buChar char="•"/>
            </a:pPr>
            <a:r>
              <a:rPr lang="ar-SA" dirty="0">
                <a:solidFill>
                  <a:srgbClr val="000000"/>
                </a:solidFill>
                <a:effectLst/>
                <a:ea typeface="Calibri" panose="020F0502020204030204" pitchFamily="34" charset="0"/>
                <a:cs typeface="Simplified Arabic" panose="02020603050405020304" pitchFamily="18" charset="-78"/>
              </a:rPr>
              <a:t>أنشطة التحفيز النفسي الاجتماعي</a:t>
            </a:r>
            <a:endParaRPr lang="ar-LB" dirty="0">
              <a:solidFill>
                <a:srgbClr val="000000"/>
              </a:solidFill>
              <a:ea typeface="Calibri" panose="020F0502020204030204" pitchFamily="34" charset="0"/>
              <a:cs typeface="Simplified Arabic" panose="02020603050405020304" pitchFamily="18" charset="-78"/>
            </a:endParaRPr>
          </a:p>
          <a:p>
            <a:pPr marL="457200" lvl="0" indent="-406400" algn="r" rtl="1">
              <a:lnSpc>
                <a:spcPct val="90000"/>
              </a:lnSpc>
              <a:spcBef>
                <a:spcPts val="1000"/>
              </a:spcBef>
              <a:spcAft>
                <a:spcPts val="0"/>
              </a:spcAft>
              <a:buSzPts val="2800"/>
              <a:buFont typeface="Arial"/>
              <a:buChar char="•"/>
            </a:pPr>
            <a:r>
              <a:rPr lang="ar-SA" dirty="0">
                <a:solidFill>
                  <a:srgbClr val="000000"/>
                </a:solidFill>
                <a:effectLst/>
                <a:ea typeface="Calibri" panose="020F0502020204030204" pitchFamily="34" charset="0"/>
                <a:cs typeface="Simplified Arabic" panose="02020603050405020304" pitchFamily="18" charset="-78"/>
              </a:rPr>
              <a:t>برامج توعية حول تغذية الرضع</a:t>
            </a:r>
            <a:endParaRPr dirty="0"/>
          </a:p>
          <a:p>
            <a:pPr marL="457200" lvl="0" indent="-228600" algn="l" rtl="0">
              <a:lnSpc>
                <a:spcPct val="90000"/>
              </a:lnSpc>
              <a:spcBef>
                <a:spcPts val="1000"/>
              </a:spcBef>
              <a:spcAft>
                <a:spcPts val="0"/>
              </a:spcAft>
              <a:buSzPts val="2800"/>
              <a:buNone/>
            </a:pPr>
            <a:endParaRPr dirty="0"/>
          </a:p>
        </p:txBody>
      </p:sp>
      <p:sp>
        <p:nvSpPr>
          <p:cNvPr id="248" name="Google Shape;248;p57"/>
          <p:cNvSpPr txBox="1">
            <a:spLocks noGrp="1"/>
          </p:cNvSpPr>
          <p:nvPr>
            <p:ph type="body" idx="2"/>
          </p:nvPr>
        </p:nvSpPr>
        <p:spPr>
          <a:xfrm>
            <a:off x="7726680" y="2506662"/>
            <a:ext cx="4183380" cy="4351338"/>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التوعية</a:t>
            </a:r>
            <a:endParaRPr dirty="0"/>
          </a:p>
          <a:p>
            <a:pPr marL="457200" lvl="0" indent="-406400" algn="r" rtl="1">
              <a:lnSpc>
                <a:spcPct val="90000"/>
              </a:lnSpc>
              <a:spcBef>
                <a:spcPts val="1000"/>
              </a:spcBef>
              <a:spcAft>
                <a:spcPts val="0"/>
              </a:spcAft>
              <a:buSzPts val="2800"/>
              <a:buChar char="•"/>
            </a:pPr>
            <a:r>
              <a:rPr lang="ar-LB" dirty="0"/>
              <a:t>التدريب</a:t>
            </a:r>
            <a:endParaRPr dirty="0"/>
          </a:p>
          <a:p>
            <a:pPr marL="457200" lvl="0" indent="-406400" algn="r" rtl="1">
              <a:lnSpc>
                <a:spcPct val="90000"/>
              </a:lnSpc>
              <a:spcBef>
                <a:spcPts val="1000"/>
              </a:spcBef>
              <a:spcAft>
                <a:spcPts val="0"/>
              </a:spcAft>
              <a:buSzPts val="2800"/>
              <a:buChar char="•"/>
            </a:pPr>
            <a:r>
              <a:rPr lang="ar-SA" dirty="0">
                <a:solidFill>
                  <a:srgbClr val="000000"/>
                </a:solidFill>
                <a:effectLst/>
                <a:ea typeface="Calibri" panose="020F0502020204030204" pitchFamily="34" charset="0"/>
                <a:cs typeface="Simplified Arabic" panose="02020603050405020304" pitchFamily="18" charset="-78"/>
              </a:rPr>
              <a:t>آليات </a:t>
            </a:r>
            <a:r>
              <a:rPr lang="ar-LB" dirty="0">
                <a:solidFill>
                  <a:srgbClr val="000000"/>
                </a:solidFill>
                <a:effectLst/>
                <a:ea typeface="Calibri" panose="020F0502020204030204" pitchFamily="34" charset="0"/>
                <a:cs typeface="Simplified Arabic" panose="02020603050405020304" pitchFamily="18" charset="-78"/>
              </a:rPr>
              <a:t>إبلاغ وتغذية راجعة </a:t>
            </a:r>
            <a:r>
              <a:rPr lang="ar-SA" dirty="0">
                <a:solidFill>
                  <a:srgbClr val="000000"/>
                </a:solidFill>
                <a:effectLst/>
                <a:ea typeface="Calibri" panose="020F0502020204030204" pitchFamily="34" charset="0"/>
                <a:cs typeface="Simplified Arabic" panose="02020603050405020304" pitchFamily="18" charset="-78"/>
              </a:rPr>
              <a:t>صديقة للطفل </a:t>
            </a:r>
            <a:r>
              <a:rPr lang="ar-LB" dirty="0">
                <a:solidFill>
                  <a:srgbClr val="000000"/>
                </a:solidFill>
                <a:effectLst/>
                <a:ea typeface="Calibri" panose="020F0502020204030204" pitchFamily="34" charset="0"/>
                <a:cs typeface="Simplified Arabic" panose="02020603050405020304" pitchFamily="18" charset="-78"/>
              </a:rPr>
              <a:t>وميسرة وسرية</a:t>
            </a:r>
            <a:endParaRPr lang="ar-LB" dirty="0">
              <a:solidFill>
                <a:srgbClr val="000000"/>
              </a:solidFill>
              <a:ea typeface="Calibri" panose="020F0502020204030204" pitchFamily="34" charset="0"/>
              <a:cs typeface="Simplified Arabic" panose="02020603050405020304" pitchFamily="18" charset="-78"/>
            </a:endParaRPr>
          </a:p>
          <a:p>
            <a:pPr marL="457200" lvl="0" indent="-406400" algn="r" rtl="1">
              <a:lnSpc>
                <a:spcPct val="90000"/>
              </a:lnSpc>
              <a:spcBef>
                <a:spcPts val="1000"/>
              </a:spcBef>
              <a:spcAft>
                <a:spcPts val="0"/>
              </a:spcAft>
              <a:buSzPts val="2800"/>
              <a:buChar char="•"/>
            </a:pPr>
            <a:r>
              <a:rPr lang="ar-LB" dirty="0"/>
              <a:t>صون الطفل</a:t>
            </a:r>
            <a:endParaRPr dirty="0"/>
          </a:p>
          <a:p>
            <a:pPr marL="457200" lvl="0" indent="-228600" algn="r" rtl="1">
              <a:lnSpc>
                <a:spcPct val="90000"/>
              </a:lnSpc>
              <a:spcBef>
                <a:spcPts val="1000"/>
              </a:spcBef>
              <a:spcAft>
                <a:spcPts val="0"/>
              </a:spcAft>
              <a:buSzPts val="2800"/>
              <a:buNone/>
            </a:pPr>
            <a:endParaRPr dirty="0"/>
          </a:p>
        </p:txBody>
      </p:sp>
      <p:pic>
        <p:nvPicPr>
          <p:cNvPr id="249" name="Google Shape;249;p57"/>
          <p:cNvPicPr preferRelativeResize="0"/>
          <p:nvPr/>
        </p:nvPicPr>
        <p:blipFill rotWithShape="1">
          <a:blip r:embed="rId3">
            <a:alphaModFix/>
          </a:blip>
          <a:srcRect/>
          <a:stretch/>
        </p:blipFill>
        <p:spPr>
          <a:xfrm>
            <a:off x="11011171" y="5485114"/>
            <a:ext cx="685257" cy="961406"/>
          </a:xfrm>
          <a:prstGeom prst="rect">
            <a:avLst/>
          </a:prstGeom>
          <a:noFill/>
          <a:ln>
            <a:noFill/>
          </a:ln>
        </p:spPr>
      </p:pic>
      <p:pic>
        <p:nvPicPr>
          <p:cNvPr id="250" name="Google Shape;250;p57"/>
          <p:cNvPicPr preferRelativeResize="0"/>
          <p:nvPr/>
        </p:nvPicPr>
        <p:blipFill rotWithShape="1">
          <a:blip r:embed="rId4">
            <a:alphaModFix/>
          </a:blip>
          <a:srcRect/>
          <a:stretch/>
        </p:blipFill>
        <p:spPr>
          <a:xfrm>
            <a:off x="0" y="5524051"/>
            <a:ext cx="1435174" cy="11684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25</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25</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25</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2349</Words>
  <Application>Microsoft Macintosh PowerPoint</Application>
  <PresentationFormat>Panorámica</PresentationFormat>
  <Paragraphs>193</Paragraphs>
  <Slides>9</Slides>
  <Notes>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Arial</vt:lpstr>
      <vt:lpstr>Calibri</vt:lpstr>
      <vt:lpstr>Helvetica Neue</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العمل معًا</vt:lpstr>
      <vt:lpstr>مقدمة عن المعيار 25</vt:lpstr>
      <vt:lpstr>الإجراءات المشتركة</vt:lpstr>
      <vt:lpstr>تدخلات الاستجابة المتكاملة</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10</cp:revision>
  <dcterms:created xsi:type="dcterms:W3CDTF">2017-12-20T18:51:03Z</dcterms:created>
  <dcterms:modified xsi:type="dcterms:W3CDTF">2023-01-20T12:09:34Z</dcterms:modified>
</cp:coreProperties>
</file>