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91" r:id="rId2"/>
    <p:sldId id="298" r:id="rId3"/>
    <p:sldId id="293" r:id="rId4"/>
    <p:sldId id="262" r:id="rId5"/>
    <p:sldId id="288" r:id="rId6"/>
    <p:sldId id="261" r:id="rId7"/>
    <p:sldId id="290" r:id="rId8"/>
    <p:sldId id="294" r:id="rId9"/>
    <p:sldId id="299"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
      <p:font typeface="Ink Free" panose="03080402000500000000" pitchFamily="66"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67871" autoAdjust="0"/>
  </p:normalViewPr>
  <p:slideViewPr>
    <p:cSldViewPr snapToGrid="0">
      <p:cViewPr varScale="1">
        <p:scale>
          <a:sx n="53" d="100"/>
          <a:sy n="53" d="100"/>
        </p:scale>
        <p:origin x="976" y="4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26</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Cette norme fait partie du quatrième pilier sur les Standards relatifs à la collaboration entre les différents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approches multisectorielles reflètent les besoins interconnectés/imbriqués des enfants et des adolescents et mettent l'accent sur la responsabilité collective de tous les acteurs humanitaires dans la protection des enfants et leurs familles. Les risques liés à la protection de l'enfance sont étroitement liés au travail d'autres secteurs car les enfants ont des besoins qui relèvent de tous les secteurs.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Un moyen très efficace d'avoir un impact réel et de meilleure qualité est la programmation multisectorielle qui inclut et aborde les considérations de protection de l'enfance (telles que les risques particuliers des enfants, les vulnérabilités, les stades de développement,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lvl="0" indent="-171450" algn="l" rtl="0">
              <a:spcBef>
                <a:spcPts val="0"/>
              </a:spcBef>
              <a:spcAft>
                <a:spcPts val="0"/>
              </a:spcAft>
              <a:buFont typeface="Arial" panose="020B0604020202020204" pitchFamily="34" charset="0"/>
              <a:buChar char="•"/>
            </a:pPr>
            <a:r>
              <a:rPr lang="fr-FR" sz="1800" b="0" i="0" u="none" strike="noStrike" baseline="0" dirty="0">
                <a:latin typeface="HelveticaNeue-Light-Identity-H"/>
              </a:rPr>
              <a:t>Le personnel de protection de l’enfance doit guider et conseiller le personnel de l’eau, de l’assainissement et de l’hygiène (EAH), afin qu’il soit en mesure de mettre en </a:t>
            </a:r>
            <a:r>
              <a:rPr lang="fr-FR" sz="1800" b="0" i="0" u="none" strike="noStrike" baseline="0" dirty="0" err="1">
                <a:latin typeface="HelveticaNeue-Light-Identity-H"/>
              </a:rPr>
              <a:t>oeuvre</a:t>
            </a:r>
            <a:r>
              <a:rPr lang="fr-FR" sz="1800" b="0" i="0" u="none" strike="noStrike" baseline="0" dirty="0">
                <a:latin typeface="HelveticaNeue-Light-Identity-H"/>
              </a:rPr>
              <a:t> des pratiques d’EAH sûres et appropriées, adaptées aux </a:t>
            </a:r>
            <a:r>
              <a:rPr lang="es-ES" sz="1800" b="0" i="0" u="none" strike="noStrike" baseline="0" dirty="0" err="1">
                <a:latin typeface="HelveticaNeue-Light-Identity-H"/>
              </a:rPr>
              <a:t>besoins</a:t>
            </a:r>
            <a:r>
              <a:rPr lang="es-ES" sz="1800" b="0" i="0" u="none" strike="noStrike" baseline="0" dirty="0">
                <a:latin typeface="HelveticaNeue-Light-Identity-H"/>
              </a:rPr>
              <a:t> des </a:t>
            </a:r>
            <a:r>
              <a:rPr lang="es-ES" sz="1800" b="0" i="0" u="none" strike="noStrike" baseline="0" dirty="0" err="1">
                <a:latin typeface="HelveticaNeue-Light-Identity-H"/>
              </a:rPr>
              <a:t>enfants</a:t>
            </a:r>
            <a:r>
              <a:rPr lang="es-ES" sz="1800" b="0" i="0" u="none" strike="noStrike" baseline="0" dirty="0">
                <a:latin typeface="HelveticaNeue-Light-Identity-H"/>
              </a:rPr>
              <a:t>. Par ex: </a:t>
            </a:r>
            <a:r>
              <a:rPr lang="fr-FR" sz="1800" b="0" i="0" u="none" strike="noStrike" baseline="0" dirty="0">
                <a:latin typeface="HelveticaNeue-Light-Identity-H"/>
              </a:rPr>
              <a:t>installations EAH accessibles et </a:t>
            </a:r>
            <a:r>
              <a:rPr lang="es-ES" sz="1800" b="0" i="0" u="none" strike="noStrike" baseline="0" dirty="0" err="1">
                <a:latin typeface="HelveticaNeue-Light-Identity-H"/>
              </a:rPr>
              <a:t>adaptées</a:t>
            </a:r>
            <a:r>
              <a:rPr lang="es-ES" sz="1800" b="0" i="0" u="none" strike="noStrike" baseline="0" dirty="0">
                <a:latin typeface="HelveticaNeue-Light-Identity-H"/>
              </a:rPr>
              <a:t> </a:t>
            </a:r>
            <a:r>
              <a:rPr lang="es-ES" sz="1800" b="0" i="0" u="none" strike="noStrike" baseline="0" dirty="0" err="1">
                <a:latin typeface="HelveticaNeue-Light-Identity-H"/>
              </a:rPr>
              <a:t>aux</a:t>
            </a:r>
            <a:r>
              <a:rPr lang="es-ES" sz="1800" b="0" i="0" u="none" strike="noStrike" baseline="0" dirty="0">
                <a:latin typeface="HelveticaNeue-Light-Identity-H"/>
              </a:rPr>
              <a:t> </a:t>
            </a:r>
            <a:r>
              <a:rPr lang="es-ES" sz="1800" b="0" i="0" u="none" strike="noStrike" baseline="0" dirty="0" err="1">
                <a:latin typeface="HelveticaNeue-Light-Identity-H"/>
              </a:rPr>
              <a:t>enfants</a:t>
            </a:r>
            <a:endParaRPr lang="es-ES" sz="1800" b="0" i="0" u="none" strike="noStrike" baseline="0" dirty="0">
              <a:latin typeface="HelveticaNeue-Light-Identity-H"/>
            </a:endParaRPr>
          </a:p>
          <a:p>
            <a:pPr marL="171450" lvl="0" indent="-171450" algn="l" rtl="0">
              <a:spcBef>
                <a:spcPts val="0"/>
              </a:spcBef>
              <a:spcAft>
                <a:spcPts val="0"/>
              </a:spcAft>
              <a:buFont typeface="Arial" panose="020B0604020202020204" pitchFamily="34" charset="0"/>
              <a:buChar char="•"/>
            </a:pPr>
            <a:r>
              <a:rPr lang="es-ES" sz="1800" b="0" i="0" u="none" strike="noStrike" baseline="0" dirty="0">
                <a:latin typeface="HelveticaNeue-Light-Identity-H"/>
              </a:rPr>
              <a:t>Le </a:t>
            </a:r>
            <a:r>
              <a:rPr lang="es-ES" sz="1800" b="0" i="0" u="none" strike="noStrike" baseline="0" dirty="0" err="1">
                <a:latin typeface="HelveticaNeue-Light-Identity-H"/>
              </a:rPr>
              <a:t>changement</a:t>
            </a:r>
            <a:r>
              <a:rPr lang="es-ES" sz="1800" b="0" i="0" u="none" strike="noStrike" baseline="0" dirty="0">
                <a:latin typeface="HelveticaNeue-Light-Identity-H"/>
              </a:rPr>
              <a:t> de </a:t>
            </a:r>
            <a:r>
              <a:rPr lang="es-ES" sz="1800" b="0" i="0" u="none" strike="noStrike" baseline="0" dirty="0" err="1">
                <a:latin typeface="HelveticaNeue-Light-Identity-H"/>
              </a:rPr>
              <a:t>comportements</a:t>
            </a:r>
            <a:r>
              <a:rPr lang="es-ES" sz="1800" b="0" i="0" u="none" strike="noStrike" baseline="0" dirty="0">
                <a:latin typeface="HelveticaNeue-Light-Identity-H"/>
              </a:rPr>
              <a:t> </a:t>
            </a:r>
            <a:r>
              <a:rPr lang="fr-FR" dirty="0"/>
              <a:t>peut être promu à travers des activités créatives, des messages et des pratiques EAH de base, pendant les activités de PE (comme le théâtre, le jeu et les jeux) </a:t>
            </a:r>
            <a:endParaRPr lang="en-US" dirty="0"/>
          </a:p>
          <a:p>
            <a:pPr marL="171450" lvl="0" indent="-171450" algn="l" rtl="0">
              <a:spcBef>
                <a:spcPts val="0"/>
              </a:spcBef>
              <a:spcAft>
                <a:spcPts val="0"/>
              </a:spcAft>
              <a:buFont typeface="Arial" panose="020B0604020202020204" pitchFamily="34" charset="0"/>
              <a:buChar char="•"/>
            </a:pPr>
            <a:endParaRPr lang="en-US" b="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1" dirty="0" err="1"/>
              <a:t>Icones</a:t>
            </a:r>
            <a:r>
              <a:rPr lang="en-US" b="0" dirty="0"/>
              <a:t>: </a:t>
            </a:r>
            <a:r>
              <a:rPr lang="fr-FR" sz="1200" b="0" i="0" u="none" strike="noStrike" baseline="0" dirty="0">
                <a:latin typeface="HelveticaNeue-Light-Identity-H"/>
              </a:rPr>
              <a:t>Veiller à ce que tout le personnel chargé de EAH </a:t>
            </a:r>
            <a:r>
              <a:rPr lang="es-ES" sz="1200" b="0" i="0" u="none" strike="noStrike" baseline="0" dirty="0">
                <a:latin typeface="HelveticaNeue-Light-Identity-H"/>
              </a:rPr>
              <a:t>(y </a:t>
            </a:r>
            <a:r>
              <a:rPr lang="es-ES" sz="1200" b="0" i="0" u="none" strike="noStrike" baseline="0" dirty="0" err="1">
                <a:latin typeface="HelveticaNeue-Light-Identity-H"/>
              </a:rPr>
              <a:t>compris</a:t>
            </a:r>
            <a:r>
              <a:rPr lang="es-ES" sz="1200" b="0" i="0" u="none" strike="noStrike" baseline="0" dirty="0">
                <a:latin typeface="HelveticaNeue-Light-Identity-H"/>
              </a:rPr>
              <a:t> le </a:t>
            </a:r>
            <a:r>
              <a:rPr lang="fr-FR" sz="1200" b="0" i="0" u="none" strike="noStrike" baseline="0" dirty="0">
                <a:latin typeface="HelveticaNeue-Light-Identity-H"/>
              </a:rPr>
              <a:t>personnel sous-traitant) et de la protection de l’enfance soit formé et signe les politiques et procédures de </a:t>
            </a:r>
            <a:r>
              <a:rPr lang="fr-FR" sz="1200" b="1" i="0" u="none" strike="noStrike" baseline="0" dirty="0">
                <a:latin typeface="HelveticaNeue-Light-Identity-H"/>
              </a:rPr>
              <a:t>sauvegarde</a:t>
            </a:r>
            <a:r>
              <a:rPr lang="fr-FR" sz="1200" b="0" i="0" u="none" strike="noStrike" baseline="0" dirty="0">
                <a:latin typeface="HelveticaNeue-Light-Identity-H"/>
              </a:rPr>
              <a:t> de l’enfant. </a:t>
            </a:r>
            <a:r>
              <a:rPr lang="fr-FR" dirty="0"/>
              <a:t>De la même manière, la façon dont les programmes EAH sont conçus, planifiés et mis en œuvre ont un grand potentiel de </a:t>
            </a:r>
            <a:r>
              <a:rPr lang="fr-FR" b="1" dirty="0"/>
              <a:t>prévention</a:t>
            </a:r>
            <a:r>
              <a:rPr lang="fr-FR" dirty="0"/>
              <a:t>, à savoir : critères de priorisation, soutien aux ménages à risque, installations sûres, accessibles, inclusives… </a:t>
            </a:r>
            <a:endParaRPr lang="en-US" baseline="0" dirty="0"/>
          </a:p>
          <a:p>
            <a:pPr marL="171450" lvl="0" indent="-171450" algn="l" rtl="0">
              <a:spcBef>
                <a:spcPts val="0"/>
              </a:spcBef>
              <a:spcAft>
                <a:spcPts val="0"/>
              </a:spcAft>
              <a:buFont typeface="Arial" panose="020B0604020202020204" pitchFamily="34" charset="0"/>
              <a:buChar char="•"/>
            </a:pPr>
            <a:endParaRPr lang="en-US" b="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effectLst/>
                <a:latin typeface="Arial" panose="020B0604020202020204" pitchFamily="34" charset="0"/>
              </a:rPr>
              <a:t>Sujet</a:t>
            </a:r>
            <a:r>
              <a:rPr lang="en-US" b="1" dirty="0">
                <a:effectLst/>
                <a:latin typeface="Arial" panose="020B0604020202020204" pitchFamily="34" charset="0"/>
              </a:rPr>
              <a:t> de Discussion : </a:t>
            </a:r>
            <a:r>
              <a:rPr lang="fr-FR" dirty="0"/>
              <a:t>Est-ce que la collecte d'eau et le nettoyage des latrines sont acceptables pour un enfant ? </a:t>
            </a:r>
          </a:p>
          <a:p>
            <a:pPr algn="l"/>
            <a:r>
              <a:rPr lang="en-US" b="1" dirty="0">
                <a:latin typeface="Arial"/>
                <a:cs typeface="Arial"/>
                <a:sym typeface="Arial"/>
              </a:rPr>
              <a:t>-&gt; </a:t>
            </a:r>
            <a:r>
              <a:rPr lang="fr-FR" sz="1800" b="0" i="0" u="none" strike="noStrike" baseline="0" dirty="0">
                <a:solidFill>
                  <a:srgbClr val="000000"/>
                </a:solidFill>
                <a:latin typeface="HelveticaNeue-Light-Identity-H"/>
              </a:rPr>
              <a:t>Dans de nombreux pays, les corvées d’eau et de nettoyage des latrines sont réalisées par les enfants. Cette corvée ne doit:</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PAS être confiée à un seul groupe social spécifique d’enfants sur la base </a:t>
            </a:r>
            <a:r>
              <a:rPr lang="es-ES" sz="1800" b="0" i="0" u="none" strike="noStrike" baseline="0" dirty="0">
                <a:solidFill>
                  <a:srgbClr val="000000"/>
                </a:solidFill>
                <a:latin typeface="HelveticaNeue-Light-Identity-H"/>
              </a:rPr>
              <a:t>de </a:t>
            </a:r>
            <a:r>
              <a:rPr lang="es-ES" sz="1800" b="0" i="0" u="none" strike="noStrike" baseline="0" dirty="0" err="1">
                <a:solidFill>
                  <a:srgbClr val="000000"/>
                </a:solidFill>
                <a:latin typeface="HelveticaNeue-Light-Identity-H"/>
              </a:rPr>
              <a:t>pratiques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discriminatoires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NE PAS perturber la scolarité des enfants;</a:t>
            </a:r>
          </a:p>
          <a:p>
            <a:pPr marL="514350" indent="-285750" algn="l">
              <a:buFont typeface="Arial" panose="020B0604020202020204" pitchFamily="34" charset="0"/>
              <a:buChar char="•"/>
            </a:pPr>
            <a:r>
              <a:rPr lang="fr-FR" sz="1800" b="0" i="1" u="none" strike="noStrike" baseline="0" dirty="0">
                <a:solidFill>
                  <a:srgbClr val="3D5F97"/>
                </a:solidFill>
                <a:latin typeface="CMSY9"/>
              </a:rPr>
              <a:t> </a:t>
            </a:r>
            <a:r>
              <a:rPr lang="fr-FR" sz="1800" b="0" i="0" u="none" strike="noStrike" baseline="0" dirty="0">
                <a:solidFill>
                  <a:srgbClr val="000000"/>
                </a:solidFill>
                <a:latin typeface="HelveticaNeue-Light-Identity-H"/>
              </a:rPr>
              <a:t>NE PAS être utilisée pour punir les mauvais résultats scolaires ou mauvais </a:t>
            </a:r>
            <a:r>
              <a:rPr lang="es-ES" sz="1800" b="0" i="0" u="none" strike="noStrike" baseline="0" dirty="0" err="1">
                <a:solidFill>
                  <a:srgbClr val="000000"/>
                </a:solidFill>
                <a:latin typeface="HelveticaNeue-Light-Identity-H"/>
              </a:rPr>
              <a:t>comportements</a:t>
            </a:r>
            <a:r>
              <a:rPr lang="es-ES" sz="1800" b="0" i="0" u="none" strike="noStrike" baseline="0" dirty="0">
                <a:solidFill>
                  <a:srgbClr val="000000"/>
                </a:solidFill>
                <a:latin typeface="HelveticaNeue-Light-Identity-H"/>
              </a:rPr>
              <a:t>.</a:t>
            </a:r>
          </a:p>
          <a:p>
            <a:pPr algn="l"/>
            <a:r>
              <a:rPr lang="fr-FR" sz="1800" b="0" i="0" u="none" strike="noStrike" baseline="0" dirty="0">
                <a:solidFill>
                  <a:srgbClr val="000000"/>
                </a:solidFill>
                <a:latin typeface="HelveticaNeue-Light-Identity-H"/>
              </a:rPr>
              <a:t>Pour réduire le risque de travail des </a:t>
            </a:r>
            <a:r>
              <a:rPr lang="fr-FR" sz="1800" b="0" i="0" u="sng" strike="noStrike" baseline="0" dirty="0">
                <a:solidFill>
                  <a:srgbClr val="000000"/>
                </a:solidFill>
                <a:latin typeface="HelveticaNeue-Light-Identity-H"/>
              </a:rPr>
              <a:t>enfants laisser les enfants participer à la prise de décisions </a:t>
            </a:r>
            <a:r>
              <a:rPr lang="fr-FR" sz="1800" b="0" i="0" u="none" strike="noStrike" baseline="0" dirty="0">
                <a:solidFill>
                  <a:srgbClr val="000000"/>
                </a:solidFill>
                <a:latin typeface="HelveticaNeue-Light-Identity-H"/>
              </a:rPr>
              <a:t>relatives aux activités qui doivent être effectuées et les modes opératoires. Surveiller que seuls les enfants au-dessus de l’âge minimal d’admission à l’emploi sont impliqués dans des emplois de type EAH décents (y compris </a:t>
            </a:r>
            <a:r>
              <a:rPr lang="fr-FR" sz="1800" b="0" i="0" u="sng" strike="noStrike" baseline="0" dirty="0">
                <a:solidFill>
                  <a:srgbClr val="000000"/>
                </a:solidFill>
                <a:latin typeface="HelveticaNeue-Light-Identity-H"/>
              </a:rPr>
              <a:t>les programmes argent contre travail</a:t>
            </a:r>
            <a:r>
              <a:rPr lang="fr-FR" sz="1800" b="0" i="0" u="none" strike="noStrike" baseline="0" dirty="0">
                <a:solidFill>
                  <a:srgbClr val="000000"/>
                </a:solidFill>
                <a:latin typeface="HelveticaNeue-Light-Identity-H"/>
              </a:rPr>
              <a:t>).</a:t>
            </a:r>
            <a:endParaRPr lang="en-US" b="1" dirty="0">
              <a:latin typeface="Arial"/>
              <a:cs typeface="Arial"/>
              <a:sym typeface="Arial"/>
            </a:endParaRPr>
          </a:p>
          <a:p>
            <a:pPr algn="l"/>
            <a:r>
              <a:rPr lang="fr-FR" sz="1800" b="0" i="0" u="none" strike="noStrike" baseline="0" dirty="0">
                <a:latin typeface="HelveticaNeue-Light-Identity-H"/>
              </a:rPr>
              <a:t>Dans les contextes où on s’attend à ce que les enfants aillent chercher de l’eau, on peu veiller à ce que les récipients sont adaptés à leur âge et tailles. Soyez vigilants quant à promouvoir la possibilité pour les enfants à aller chercher de l’eau. N’étiqueter pas des récipients « pour les </a:t>
            </a:r>
            <a:r>
              <a:rPr lang="es-ES" sz="1800" b="0" i="0" u="none" strike="noStrike" baseline="0" dirty="0" err="1">
                <a:latin typeface="HelveticaNeue-Light-Identity-H"/>
              </a:rPr>
              <a:t>enfants</a:t>
            </a:r>
            <a:r>
              <a:rPr lang="es-ES" sz="1800" b="0" i="0" u="none" strike="noStrike" baseline="0" dirty="0">
                <a:latin typeface="HelveticaNeue-Light-Identity-H"/>
              </a:rPr>
              <a:t> ».</a:t>
            </a:r>
            <a:endParaRPr lang="en-US" b="1" dirty="0">
              <a:latin typeface="Arial"/>
              <a:cs typeface="Arial"/>
              <a:sym typeface="Arial"/>
            </a:endParaRPr>
          </a:p>
          <a:p>
            <a:pPr marL="0" lvl="0" indent="0" algn="l" rtl="0">
              <a:spcBef>
                <a:spcPts val="0"/>
              </a:spcBef>
              <a:spcAft>
                <a:spcPts val="0"/>
              </a:spcAft>
              <a:buFont typeface="Arial" panose="020B0604020202020204" pitchFamily="34" charset="0"/>
              <a:buNone/>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5</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26 </a:t>
            </a:r>
            <a:r>
              <a:rPr lang="fr-FR" dirty="0"/>
              <a:t>énonce exactement ce qui suit: </a:t>
            </a:r>
            <a:r>
              <a:rPr lang="en-US" dirty="0"/>
              <a:t>“</a:t>
            </a:r>
            <a:r>
              <a:rPr lang="fr-FR" sz="1800" b="0" i="0" u="none" strike="noStrike" baseline="0" dirty="0">
                <a:solidFill>
                  <a:srgbClr val="FFFFFF"/>
                </a:solidFill>
                <a:latin typeface="HelveticaNeue-Roman-Identity-H"/>
              </a:rPr>
              <a:t>Tous les enfants ont un accès approprié à l’eau et à des services sanitaires et d’hygiène conforme à leur dignité et qui minimise les risques de violence et d’exploitation physiques et sexuelles</a:t>
            </a:r>
            <a:r>
              <a:rPr lang="en-US" dirty="0"/>
              <a:t>.” </a:t>
            </a:r>
          </a:p>
          <a:p>
            <a:pPr marL="228600" indent="0">
              <a:buFont typeface="Arial" panose="020B0604020202020204" pitchFamily="34" charset="0"/>
              <a:buNone/>
            </a:pPr>
            <a:endParaRPr lang="en-US" dirty="0">
              <a:solidFill>
                <a:srgbClr val="5F7085"/>
              </a:solidFill>
              <a:effectLst/>
            </a:endParaRPr>
          </a:p>
          <a:p>
            <a:pPr algn="l"/>
            <a:r>
              <a:rPr lang="es-ES" sz="1800" b="0" i="0" u="none" strike="noStrike" baseline="0" dirty="0" err="1">
                <a:solidFill>
                  <a:srgbClr val="000000"/>
                </a:solidFill>
                <a:latin typeface="HelveticaNeue-Light-Identity-H"/>
              </a:rPr>
              <a:t>Il</a:t>
            </a:r>
            <a:r>
              <a:rPr lang="es-ES" sz="1800" b="0" i="0" u="none" strike="noStrike" baseline="0" dirty="0">
                <a:solidFill>
                  <a:srgbClr val="000000"/>
                </a:solidFill>
                <a:latin typeface="HelveticaNeue-Light-Identity-H"/>
              </a:rPr>
              <a:t> </a:t>
            </a:r>
            <a:r>
              <a:rPr lang="fr-FR" sz="1800" b="0" i="0" u="none" strike="noStrike" baseline="0" dirty="0">
                <a:solidFill>
                  <a:srgbClr val="000000"/>
                </a:solidFill>
                <a:latin typeface="HelveticaNeue-Light-Identity-H"/>
              </a:rPr>
              <a:t>existe de nombreux domaines de collaboration, notamment: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Fournir des services EAH dans les interventions de protection de l’enfance </a:t>
            </a:r>
            <a:r>
              <a:rPr lang="fr-FR" sz="2800" dirty="0"/>
              <a:t>(écoles et centres d'apprentissage/espaces amis des enfants)</a:t>
            </a:r>
            <a:r>
              <a:rPr lang="fr-FR"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3D5F97"/>
                </a:solidFill>
                <a:latin typeface="CMSY9"/>
              </a:rPr>
              <a:t>Prévenir les menaces pour les enfants liées aux activités EAH (ex: </a:t>
            </a:r>
            <a:r>
              <a:rPr lang="fr-FR" sz="2800" dirty="0"/>
              <a:t>tomber dans des trous, des fosses septiques, des puits, se faire écraser par des camions-citernes, se blesser par des engins de chantier lourds sur des sites non protégés, etc.)+  </a:t>
            </a:r>
            <a:r>
              <a:rPr lang="fr-FR" sz="1800" b="0" i="0" u="none" strike="noStrike" baseline="0" dirty="0">
                <a:solidFill>
                  <a:srgbClr val="000000"/>
                </a:solidFill>
                <a:latin typeface="HelveticaNeue-Light-Identity-H"/>
              </a:rPr>
              <a:t>Adapter les installations EAH de sorte qu’elles (a) soient accessibles et adaptées aux enfants et (b) minimisent les risques potentiels pour les </a:t>
            </a:r>
            <a:r>
              <a:rPr lang="es-ES" sz="1800" b="0" i="0" u="none" strike="noStrike" baseline="0" dirty="0" err="1">
                <a:solidFill>
                  <a:srgbClr val="000000"/>
                </a:solidFill>
                <a:latin typeface="HelveticaNeue-Light-Identity-H"/>
              </a:rPr>
              <a:t>enfants</a:t>
            </a:r>
            <a:r>
              <a:rPr lang="es-ES" sz="1800" b="0" i="0" u="none" strike="noStrike" baseline="0" dirty="0">
                <a:solidFill>
                  <a:srgbClr val="000000"/>
                </a:solidFill>
                <a:latin typeface="HelveticaNeue-Light-Identity-H"/>
              </a:rPr>
              <a:t>. </a:t>
            </a:r>
            <a:r>
              <a:rPr lang="fr-FR" sz="1800" b="0" i="0" u="none" strike="noStrike" baseline="0" dirty="0">
                <a:latin typeface="HelveticaNeue-Light-Identity-H"/>
              </a:rPr>
              <a:t>Tenir compte des capacités physiques des enfants, des préoccupations en matière de protection et sécurité, lors de la conception, construction et surveillance des infrastructures EAH. </a:t>
            </a:r>
            <a:r>
              <a:rPr lang="fr-FR" sz="2800" dirty="0"/>
              <a:t>(distance minimale à parcourir, conteneurs adaptés à l'âge et à la taille, éviter les cabines sombres et les grands trous comme latrines à fosse, pas de cours d'eau, fournir des lumières solaires ou électriques adéquates, des lanternes et/ou des torches, des toilettes et des installations de bain séparées, serrures,…) </a:t>
            </a:r>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Mettre en place des interventions appropriées et sûres de gestion de l’hygiène menstruelle (MHM) pour les filles: </a:t>
            </a:r>
            <a:r>
              <a:rPr lang="fr-FR" dirty="0"/>
              <a:t>gestion, fournitures ou informations sur les articles menstruels pour les enfants de 5 à 10 ans et les adolescents de plus de 10 ans </a:t>
            </a:r>
            <a:endParaRPr lang="en-US" dirty="0">
              <a:solidFill>
                <a:srgbClr val="5F7085"/>
              </a:solidFill>
              <a:effectLst/>
            </a:endParaRPr>
          </a:p>
          <a:p>
            <a:pPr marL="514350" indent="-285750" algn="l">
              <a:buFont typeface="Arial" panose="020B0604020202020204" pitchFamily="34" charset="0"/>
              <a:buChar char="•"/>
            </a:pPr>
            <a:r>
              <a:rPr lang="fr-FR" dirty="0"/>
              <a:t>Pratiques de soins d’hygiène liées aux 0-4 ans : élimination des selles des nourrissons, couches jetables ou réutilisables, gestion des selles, contact avec les animaux et le bétail, ou sols ou excréments d’animaux contaminés…) </a:t>
            </a:r>
          </a:p>
          <a:p>
            <a:pPr marL="514350" indent="-285750" algn="l">
              <a:buFont typeface="Arial" panose="020B0604020202020204" pitchFamily="34" charset="0"/>
              <a:buChar char="•"/>
            </a:pPr>
            <a:r>
              <a:rPr lang="fr-FR" dirty="0"/>
              <a:t>Prévention du travail des enfants dans les activités liées à EAH (collecte d'eau, campagnes de nettoyage des déchets solides, nettoyage des latrines, nettoyage des drains/canaux, chauffeurs mineurs de camions-citernes, etc.) </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dirty="0"/>
              <a:t>Sur quels sujets le personnel PE et EAH doit-il être formé ? </a:t>
            </a:r>
          </a:p>
          <a:p>
            <a:pPr algn="l"/>
            <a:r>
              <a:rPr lang="en-US" dirty="0"/>
              <a:t>-&gt; </a:t>
            </a:r>
            <a:r>
              <a:rPr lang="fr-FR" sz="1800" b="0" i="0" u="none" strike="noStrike" baseline="0" dirty="0">
                <a:solidFill>
                  <a:srgbClr val="000000"/>
                </a:solidFill>
                <a:latin typeface="HelveticaNeue-Light-Identity-H"/>
              </a:rPr>
              <a:t>Les intervenants en protection de l’enfance devraient être formés sur les pratiques EAH de base, y compris:</a:t>
            </a:r>
          </a:p>
          <a:p>
            <a:pPr marL="514350" indent="-285750" algn="l">
              <a:buFont typeface="Arial" panose="020B0604020202020204" pitchFamily="34" charset="0"/>
              <a:buChar char="•"/>
            </a:pPr>
            <a:r>
              <a:rPr lang="fr-FR" sz="2800" dirty="0"/>
              <a:t>Identification et référencement des ménages à risque de maladie ou d'infection liées à l’EAH ; </a:t>
            </a:r>
          </a:p>
          <a:p>
            <a:pPr marL="514350" indent="-285750" algn="l">
              <a:buFont typeface="Arial" panose="020B0604020202020204" pitchFamily="34" charset="0"/>
              <a:buChar char="•"/>
            </a:pPr>
            <a:r>
              <a:rPr lang="fr-FR" sz="2800" dirty="0"/>
              <a:t>Messages EAH vitaux, spécifiques au handicap et au genre ;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 lavage des mains, du visage et du corps;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manipulation correcte de l’eau et de la nourriture;</a:t>
            </a:r>
          </a:p>
          <a:p>
            <a:pPr marL="514350" indent="-285750" algn="l">
              <a:buFont typeface="Arial" panose="020B0604020202020204" pitchFamily="34" charset="0"/>
              <a:buChar char="•"/>
            </a:pPr>
            <a:r>
              <a:rPr lang="es-ES" sz="1800" b="0" i="0" u="none" strike="noStrike" baseline="0" dirty="0">
                <a:solidFill>
                  <a:srgbClr val="3D5F97"/>
                </a:solidFill>
                <a:latin typeface="CMSY9"/>
              </a:rPr>
              <a:t>La </a:t>
            </a:r>
            <a:r>
              <a:rPr lang="es-ES" sz="1800" b="0" i="0" u="none" strike="noStrike" baseline="0" dirty="0" err="1">
                <a:solidFill>
                  <a:srgbClr val="000000"/>
                </a:solidFill>
                <a:latin typeface="HelveticaNeue-Light-Identity-H"/>
              </a:rPr>
              <a:t>Gestion</a:t>
            </a:r>
            <a:r>
              <a:rPr lang="es-ES" sz="1800" b="0" i="0" u="none" strike="noStrike" baseline="0" dirty="0">
                <a:solidFill>
                  <a:srgbClr val="000000"/>
                </a:solidFill>
                <a:latin typeface="HelveticaNeue-Light-Identity-H"/>
              </a:rPr>
              <a:t> de </a:t>
            </a:r>
            <a:r>
              <a:rPr lang="es-ES" sz="1800" b="0" i="0" u="none" strike="noStrike" baseline="0" dirty="0" err="1">
                <a:solidFill>
                  <a:srgbClr val="000000"/>
                </a:solidFill>
                <a:latin typeface="HelveticaNeue-Light-Identity-H"/>
              </a:rPr>
              <a:t>l’hygiène</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menstruelle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3D5F97"/>
                </a:solidFill>
                <a:latin typeface="CMSY9"/>
              </a:rPr>
              <a:t>L’ </a:t>
            </a:r>
            <a:r>
              <a:rPr lang="fr-FR" sz="1800" b="0" i="0" u="none" strike="noStrike" baseline="0" dirty="0">
                <a:solidFill>
                  <a:srgbClr val="000000"/>
                </a:solidFill>
                <a:latin typeface="HelveticaNeue-Light-Identity-H"/>
              </a:rPr>
              <a:t>Élimination adéquate des excréments et des serviettes hygiéniques;</a:t>
            </a:r>
          </a:p>
          <a:p>
            <a:pPr marL="514350" indent="-285750" algn="l">
              <a:buFont typeface="Arial" panose="020B0604020202020204" pitchFamily="34" charset="0"/>
              <a:buChar char="•"/>
            </a:pPr>
            <a:r>
              <a:rPr lang="fr-FR" sz="1800" b="0" i="0" u="none" strike="noStrike" baseline="0" dirty="0">
                <a:solidFill>
                  <a:srgbClr val="3D5F97"/>
                </a:solidFill>
                <a:latin typeface="CMSY9"/>
              </a:rPr>
              <a:t>La </a:t>
            </a:r>
            <a:r>
              <a:rPr lang="fr-FR" sz="1800" b="0" i="0" u="none" strike="noStrike" baseline="0" dirty="0">
                <a:solidFill>
                  <a:srgbClr val="000000"/>
                </a:solidFill>
                <a:latin typeface="HelveticaNeue-Light-Identity-H"/>
              </a:rPr>
              <a:t>Gestion des déchets et des canaux de drainage.</a:t>
            </a:r>
          </a:p>
          <a:p>
            <a:pPr algn="l"/>
            <a:endParaRPr lang="fr-FR" sz="1800" b="0" i="0" u="none" strike="noStrike" baseline="0" dirty="0">
              <a:solidFill>
                <a:srgbClr val="000000"/>
              </a:solidFill>
              <a:latin typeface="HelveticaNeue-Light-Identity-H"/>
            </a:endParaRPr>
          </a:p>
          <a:p>
            <a:pPr algn="l"/>
            <a:r>
              <a:rPr lang="fr-FR" sz="1800" b="0" i="0" u="none" strike="noStrike" baseline="0" dirty="0">
                <a:solidFill>
                  <a:srgbClr val="000000"/>
                </a:solidFill>
                <a:latin typeface="HelveticaNeue-Light-Identity-H"/>
              </a:rPr>
              <a:t>Les intervenants EAH devraient être formés sur les renseignements basiques sur la protection de l’enfance, tels que:</a:t>
            </a:r>
          </a:p>
          <a:p>
            <a:pPr marL="514350" indent="-285750" algn="l">
              <a:buFont typeface="Arial" panose="020B0604020202020204" pitchFamily="34" charset="0"/>
              <a:buChar char="•"/>
            </a:pPr>
            <a:r>
              <a:rPr lang="fr-FR" sz="2800" dirty="0"/>
              <a:t>Identification et référencement des ménages à risque de problèmes de protection de l'enfance ; </a:t>
            </a:r>
          </a:p>
          <a:p>
            <a:pPr marL="514350" indent="-285750" algn="l">
              <a:buFont typeface="Arial" panose="020B0604020202020204" pitchFamily="34" charset="0"/>
              <a:buChar char="•"/>
            </a:pPr>
            <a:r>
              <a:rPr lang="fr-FR" sz="2800" dirty="0"/>
              <a:t>Représentation et participation adéquates des enfants dans les processus de prise de décision et les structures de participation communautaire relatives à l’EAH ; </a:t>
            </a:r>
          </a:p>
          <a:p>
            <a:pPr marL="514350" indent="-285750" algn="l">
              <a:buFont typeface="Arial" panose="020B0604020202020204" pitchFamily="34" charset="0"/>
              <a:buChar char="•"/>
            </a:pPr>
            <a:r>
              <a:rPr lang="fr-FR" sz="2800" dirty="0"/>
              <a:t>Préoccupations, principes et approches en matière de protection de l'enfance, y compris une communication adaptée aux enfants ; </a:t>
            </a:r>
          </a:p>
          <a:p>
            <a:pPr marL="514350" indent="-285750" algn="l">
              <a:buFont typeface="Arial" panose="020B0604020202020204" pitchFamily="34" charset="0"/>
              <a:buChar char="•"/>
            </a:pPr>
            <a:r>
              <a:rPr lang="fr-FR" sz="2800" dirty="0"/>
              <a:t>Des mécanismes de référencement multisectoriels et adaptés aux enfants pour la protection de l'enfance ;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risques que les enfants peuvent rencontrer aux alentours des </a:t>
            </a:r>
            <a:r>
              <a:rPr lang="es-ES" sz="1800" b="0" i="0" u="none" strike="noStrike" baseline="0" dirty="0" err="1">
                <a:solidFill>
                  <a:srgbClr val="000000"/>
                </a:solidFill>
                <a:latin typeface="HelveticaNeue-Light-Identity-H"/>
              </a:rPr>
              <a:t>structures</a:t>
            </a:r>
            <a:r>
              <a:rPr lang="es-ES" sz="1800" b="0" i="0" u="none" strike="noStrike" baseline="0" dirty="0">
                <a:solidFill>
                  <a:srgbClr val="000000"/>
                </a:solidFill>
                <a:latin typeface="HelveticaNeue-Light-Identity-H"/>
              </a:rPr>
              <a:t> EAH;</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Des premiers secours d’ordre psychologique;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Utiliser des techniques de communication adaptées aux enfants;</a:t>
            </a:r>
          </a:p>
          <a:p>
            <a:pPr marL="514350" indent="-285750" algn="l">
              <a:buFont typeface="Arial" panose="020B0604020202020204" pitchFamily="34" charset="0"/>
              <a:buChar char="•"/>
            </a:pPr>
            <a:r>
              <a:rPr lang="fr-FR" sz="2800" dirty="0"/>
              <a:t>Politiques et procédures de sauvegarde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mécanismes de référence de la protection de l’enfance.</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i="1" dirty="0"/>
              <a:t>Il s'agit du résumé du sujet de discussion, si les participants veulent en prendre note et/ou ont besoin de la voir. Vous pouvez sauter cette diapositive si cela n'est pas nécessaire. </a:t>
            </a:r>
          </a:p>
          <a:p>
            <a:endParaRPr lang="fr-FR" i="1" dirty="0"/>
          </a:p>
          <a:p>
            <a:r>
              <a:rPr lang="fr-FR" i="0" dirty="0"/>
              <a:t>Sur les </a:t>
            </a:r>
            <a:r>
              <a:rPr lang="fr-FR" b="1" i="0" dirty="0"/>
              <a:t>évaluations</a:t>
            </a:r>
            <a:r>
              <a:rPr lang="fr-FR" i="0" dirty="0"/>
              <a:t> EAH / conjointes axées sur les besoins spécifiques des enfants et des adolescents (à travers des groupes de discussion adaptés aux enfants par exemple) en termes d'accès et de conception des installations EAH ainsi que pour la promotion de l'hygiène</a:t>
            </a:r>
          </a:p>
          <a:p>
            <a:r>
              <a:rPr lang="fr-FR" i="0" dirty="0"/>
              <a:t>Sur le </a:t>
            </a:r>
            <a:r>
              <a:rPr lang="fr-FR" b="1" i="0" dirty="0"/>
              <a:t>suivi</a:t>
            </a:r>
            <a:r>
              <a:rPr lang="fr-FR" i="0" dirty="0"/>
              <a:t> EAH en se concentrant sur les besoins spécifiques des enfants et des adolescents (par opposition au niveau du ménage ou de la communauté) </a:t>
            </a:r>
          </a:p>
          <a:p>
            <a:r>
              <a:rPr lang="fr-FR" i="0" dirty="0"/>
              <a:t>Sur la prévention </a:t>
            </a:r>
            <a:r>
              <a:rPr lang="fr-FR" b="1" i="0" dirty="0"/>
              <a:t>du travail des enfants </a:t>
            </a:r>
            <a:r>
              <a:rPr lang="fr-FR" i="0" dirty="0"/>
              <a:t>liée aux activités EAH (par ex. </a:t>
            </a:r>
            <a:r>
              <a:rPr lang="fr-FR" dirty="0"/>
              <a:t>le transport de charges lourdes lors de la collecte de l'eau, les campagnes de nettoyage des déchets solides, le nettoyage des latrines, le nettoyage des drains/canaux, l'embauche de chauffeurs de camion d'eau mineurs </a:t>
            </a:r>
            <a:r>
              <a:rPr lang="fr-FR" i="0" dirty="0"/>
              <a:t>etc.)</a:t>
            </a:r>
          </a:p>
          <a:p>
            <a:r>
              <a:rPr lang="fr-FR" i="0" dirty="0"/>
              <a:t>Sur la prévention de la </a:t>
            </a:r>
            <a:r>
              <a:rPr lang="fr-FR" b="1" i="0" dirty="0"/>
              <a:t>protection de l'enfance </a:t>
            </a:r>
            <a:r>
              <a:rPr lang="fr-FR" i="0" dirty="0"/>
              <a:t>liée aux activités EAH (par exemple, tomber dans des trous, des fosses septiques ou des puits, être renversé par des camions-citernes, être blessé par des engins de chantier lourds sur des sites non protégés, etc.)</a:t>
            </a:r>
          </a:p>
          <a:p>
            <a:r>
              <a:rPr lang="fr-FR" i="0" dirty="0"/>
              <a:t>Conseils aux plateformes nationales de coordination humanitaire EAH (NHWCP en anglais) pour intégrer la PE dans </a:t>
            </a:r>
            <a:r>
              <a:rPr lang="fr-FR" b="1" i="0" dirty="0"/>
              <a:t>HNO/HRP</a:t>
            </a:r>
          </a:p>
          <a:p>
            <a:r>
              <a:rPr lang="fr-FR" i="0" dirty="0"/>
              <a:t>Inclusion de la PE dans le module de formation de </a:t>
            </a:r>
            <a:r>
              <a:rPr lang="fr-FR" b="1" i="0" dirty="0"/>
              <a:t>Coordination EAH</a:t>
            </a:r>
          </a:p>
          <a:p>
            <a:endParaRPr lang="en-US" dirty="0"/>
          </a:p>
          <a:p>
            <a:r>
              <a:rPr lang="fr-FR" i="1" dirty="0"/>
              <a:t>La partie droite de la diapositive est détaillée sur les notes de diapositive précédente, sous Sujet de discussion. </a:t>
            </a:r>
            <a:endParaRPr lang="en-US"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711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8.png"/><Relationship Id="rId7" Type="http://schemas.openxmlformats.org/officeDocument/2006/relationships/image" Target="../media/image25.sv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Générale au Standard 26</a:t>
            </a:r>
            <a:endParaRPr dirty="0"/>
          </a:p>
        </p:txBody>
      </p:sp>
      <p:sp>
        <p:nvSpPr>
          <p:cNvPr id="2" name="Espace réservé du contenu 1">
            <a:extLst>
              <a:ext uri="{FF2B5EF4-FFF2-40B4-BE49-F238E27FC236}">
                <a16:creationId xmlns:a16="http://schemas.microsoft.com/office/drawing/2014/main" id="{B57960B5-C219-43D2-B864-62F86EA4C023}"/>
              </a:ext>
            </a:extLst>
          </p:cNvPr>
          <p:cNvSpPr>
            <a:spLocks noGrp="1"/>
          </p:cNvSpPr>
          <p:nvPr>
            <p:ph sz="half" idx="1"/>
          </p:nvPr>
        </p:nvSpPr>
        <p:spPr>
          <a:xfrm>
            <a:off x="838200" y="1825625"/>
            <a:ext cx="11049000" cy="4351338"/>
          </a:xfrm>
        </p:spPr>
        <p:txBody>
          <a:bodyPr>
            <a:normAutofit/>
          </a:bodyPr>
          <a:lstStyle/>
          <a:p>
            <a:r>
              <a:rPr lang="fr-FR" dirty="0">
                <a:solidFill>
                  <a:schemeClr val="bg2"/>
                </a:solidFill>
              </a:rPr>
              <a:t>Besoins interconnectés/imbriqués des enfants et des adolescents </a:t>
            </a:r>
          </a:p>
          <a:p>
            <a:r>
              <a:rPr lang="fr-FR" dirty="0">
                <a:solidFill>
                  <a:schemeClr val="bg2"/>
                </a:solidFill>
              </a:rPr>
              <a:t>Responsabilité collective </a:t>
            </a:r>
            <a:r>
              <a:rPr lang="en-US" dirty="0">
                <a:solidFill>
                  <a:schemeClr val="bg2"/>
                </a:solidFill>
              </a:rPr>
              <a:t>= </a:t>
            </a:r>
            <a:r>
              <a:rPr lang="en-US" dirty="0" err="1">
                <a:solidFill>
                  <a:schemeClr val="bg2"/>
                </a:solidFill>
              </a:rPr>
              <a:t>Centralité</a:t>
            </a:r>
            <a:r>
              <a:rPr lang="en-US" dirty="0">
                <a:solidFill>
                  <a:schemeClr val="bg2"/>
                </a:solidFill>
              </a:rPr>
              <a:t> de la Protection</a:t>
            </a:r>
          </a:p>
          <a:p>
            <a:r>
              <a:rPr lang="fr-FR" dirty="0">
                <a:solidFill>
                  <a:schemeClr val="bg2"/>
                </a:solidFill>
              </a:rPr>
              <a:t>Impact de meilleure qualité</a:t>
            </a:r>
          </a:p>
          <a:p>
            <a:endParaRPr lang="fr-FR" dirty="0">
              <a:solidFill>
                <a:schemeClr val="bg2"/>
              </a:solidFill>
            </a:endParaRPr>
          </a:p>
          <a:p>
            <a:pPr marL="342900" indent="-342900">
              <a:spcBef>
                <a:spcPts val="0"/>
              </a:spcBef>
              <a:buClr>
                <a:schemeClr val="accent3"/>
              </a:buClr>
              <a:buSzPct val="100000"/>
            </a:pPr>
            <a:r>
              <a:rPr lang="fr-FR" dirty="0">
                <a:solidFill>
                  <a:schemeClr val="bg2"/>
                </a:solidFill>
              </a:rPr>
              <a:t>Pratiques, services, installations &amp; interventions d’EAH sûres et appropriées, adaptées aux </a:t>
            </a:r>
            <a:r>
              <a:rPr lang="es-ES" dirty="0" err="1">
                <a:solidFill>
                  <a:schemeClr val="bg2"/>
                </a:solidFill>
              </a:rPr>
              <a:t>besoins</a:t>
            </a:r>
            <a:r>
              <a:rPr lang="es-ES" dirty="0">
                <a:solidFill>
                  <a:schemeClr val="bg2"/>
                </a:solidFill>
              </a:rPr>
              <a:t> des </a:t>
            </a:r>
            <a:r>
              <a:rPr lang="es-ES" dirty="0" err="1">
                <a:solidFill>
                  <a:schemeClr val="bg2"/>
                </a:solidFill>
              </a:rPr>
              <a:t>enfants</a:t>
            </a:r>
            <a:endParaRPr lang="en-US" dirty="0">
              <a:solidFill>
                <a:schemeClr val="bg2"/>
              </a:solidFill>
            </a:endParaRPr>
          </a:p>
          <a:p>
            <a:pPr marL="342900" indent="-342900">
              <a:spcBef>
                <a:spcPts val="0"/>
              </a:spcBef>
              <a:buClr>
                <a:schemeClr val="accent3"/>
              </a:buClr>
              <a:buSzPct val="100000"/>
            </a:pPr>
            <a:r>
              <a:rPr lang="es-ES" dirty="0" err="1">
                <a:solidFill>
                  <a:schemeClr val="bg2"/>
                </a:solidFill>
              </a:rPr>
              <a:t>Changement</a:t>
            </a:r>
            <a:r>
              <a:rPr lang="es-ES" dirty="0">
                <a:solidFill>
                  <a:schemeClr val="bg2"/>
                </a:solidFill>
              </a:rPr>
              <a:t> de </a:t>
            </a:r>
            <a:r>
              <a:rPr lang="es-ES" dirty="0" err="1">
                <a:solidFill>
                  <a:schemeClr val="bg2"/>
                </a:solidFill>
              </a:rPr>
              <a:t>comportements</a:t>
            </a:r>
            <a:endParaRPr lang="en-US" dirty="0">
              <a:solidFill>
                <a:schemeClr val="bg2"/>
              </a:solidFill>
            </a:endParaRPr>
          </a:p>
          <a:p>
            <a:pPr indent="-457200">
              <a:spcBef>
                <a:spcPts val="0"/>
              </a:spcBef>
              <a:buClr>
                <a:schemeClr val="accent3"/>
              </a:buClr>
              <a:buSzPct val="100000"/>
            </a:pPr>
            <a:endParaRPr lang="en-US" sz="2800" dirty="0">
              <a:solidFill>
                <a:schemeClr val="bg2"/>
              </a:solidFill>
            </a:endParaRPr>
          </a:p>
          <a:p>
            <a:pPr indent="-457200">
              <a:spcBef>
                <a:spcPts val="0"/>
              </a:spcBef>
              <a:buClr>
                <a:schemeClr val="accent3"/>
              </a:buClr>
              <a:buSzPct val="100000"/>
            </a:pPr>
            <a:endParaRPr lang="en-US" dirty="0">
              <a:solidFill>
                <a:schemeClr val="bg2"/>
              </a:solidFill>
            </a:endParaRPr>
          </a:p>
          <a:p>
            <a:endParaRPr lang="fr-FR" dirty="0"/>
          </a:p>
        </p:txBody>
      </p:sp>
      <p:pic>
        <p:nvPicPr>
          <p:cNvPr id="10" name="Image 9">
            <a:extLst>
              <a:ext uri="{FF2B5EF4-FFF2-40B4-BE49-F238E27FC236}">
                <a16:creationId xmlns:a16="http://schemas.microsoft.com/office/drawing/2014/main" id="{DA9A3DCF-8B7D-4C24-A6BC-A2429079CDB8}"/>
              </a:ext>
            </a:extLst>
          </p:cNvPr>
          <p:cNvPicPr>
            <a:picLocks noChangeAspect="1"/>
          </p:cNvPicPr>
          <p:nvPr/>
        </p:nvPicPr>
        <p:blipFill>
          <a:blip r:embed="rId3"/>
          <a:stretch>
            <a:fillRect/>
          </a:stretch>
        </p:blipFill>
        <p:spPr>
          <a:xfrm>
            <a:off x="10194878" y="2179787"/>
            <a:ext cx="1563802" cy="928290"/>
          </a:xfrm>
          <a:prstGeom prst="rect">
            <a:avLst/>
          </a:prstGeom>
        </p:spPr>
      </p:pic>
      <p:grpSp>
        <p:nvGrpSpPr>
          <p:cNvPr id="9" name="Groupe 8">
            <a:extLst>
              <a:ext uri="{FF2B5EF4-FFF2-40B4-BE49-F238E27FC236}">
                <a16:creationId xmlns:a16="http://schemas.microsoft.com/office/drawing/2014/main" id="{AF56C0D8-6B37-474D-B8E4-D5CB6DDE6906}"/>
              </a:ext>
            </a:extLst>
          </p:cNvPr>
          <p:cNvGrpSpPr/>
          <p:nvPr/>
        </p:nvGrpSpPr>
        <p:grpSpPr>
          <a:xfrm rot="2635041">
            <a:off x="10864130" y="5469377"/>
            <a:ext cx="979340" cy="1040548"/>
            <a:chOff x="10883591" y="5571442"/>
            <a:chExt cx="979340" cy="1040548"/>
          </a:xfrm>
        </p:grpSpPr>
        <p:pic>
          <p:nvPicPr>
            <p:cNvPr id="11" name="Image 10">
              <a:extLst>
                <a:ext uri="{FF2B5EF4-FFF2-40B4-BE49-F238E27FC236}">
                  <a16:creationId xmlns:a16="http://schemas.microsoft.com/office/drawing/2014/main" id="{F7700626-36FC-41CB-AA27-C926B140E027}"/>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06672527-5151-40A4-9095-EA0E2F3584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
        <p:nvSpPr>
          <p:cNvPr id="16" name="ZoneTexte 15">
            <a:extLst>
              <a:ext uri="{FF2B5EF4-FFF2-40B4-BE49-F238E27FC236}">
                <a16:creationId xmlns:a16="http://schemas.microsoft.com/office/drawing/2014/main" id="{09D86AFD-609B-46CA-AE2A-41C5AD2D8407}"/>
              </a:ext>
            </a:extLst>
          </p:cNvPr>
          <p:cNvSpPr txBox="1"/>
          <p:nvPr/>
        </p:nvSpPr>
        <p:spPr>
          <a:xfrm>
            <a:off x="6626295" y="5504818"/>
            <a:ext cx="4070120" cy="1200329"/>
          </a:xfrm>
          <a:prstGeom prst="rect">
            <a:avLst/>
          </a:prstGeom>
          <a:noFill/>
        </p:spPr>
        <p:txBody>
          <a:bodyPr wrap="square">
            <a:spAutoFit/>
          </a:bodyPr>
          <a:lstStyle/>
          <a:p>
            <a:pPr lvl="0">
              <a:buSzPts val="1400"/>
              <a:defRPr/>
            </a:pPr>
            <a:r>
              <a:rPr lang="fr-FR" sz="2400" dirty="0">
                <a:latin typeface="Ink Free" panose="03080402000500000000" pitchFamily="66" charset="0"/>
              </a:rPr>
              <a:t>Est-ce que la collecte d'eau et le nettoyage des latrines sont acceptables pour un enfant ? </a:t>
            </a:r>
          </a:p>
        </p:txBody>
      </p:sp>
      <p:pic>
        <p:nvPicPr>
          <p:cNvPr id="12" name="Image 11">
            <a:extLst>
              <a:ext uri="{FF2B5EF4-FFF2-40B4-BE49-F238E27FC236}">
                <a16:creationId xmlns:a16="http://schemas.microsoft.com/office/drawing/2014/main" id="{15A324D3-804A-43CB-9B53-9D0210B87D66}"/>
              </a:ext>
            </a:extLst>
          </p:cNvPr>
          <p:cNvPicPr>
            <a:picLocks noChangeAspect="1"/>
          </p:cNvPicPr>
          <p:nvPr/>
        </p:nvPicPr>
        <p:blipFill>
          <a:blip r:embed="rId7"/>
          <a:stretch>
            <a:fillRect/>
          </a:stretch>
        </p:blipFill>
        <p:spPr>
          <a:xfrm>
            <a:off x="2486298" y="5633234"/>
            <a:ext cx="1044349" cy="1052755"/>
          </a:xfrm>
          <a:prstGeom prst="rect">
            <a:avLst/>
          </a:prstGeom>
        </p:spPr>
      </p:pic>
      <p:pic>
        <p:nvPicPr>
          <p:cNvPr id="13" name="Image 12">
            <a:extLst>
              <a:ext uri="{FF2B5EF4-FFF2-40B4-BE49-F238E27FC236}">
                <a16:creationId xmlns:a16="http://schemas.microsoft.com/office/drawing/2014/main" id="{89C569D4-0D78-4D91-A08A-A93552434A4D}"/>
              </a:ext>
            </a:extLst>
          </p:cNvPr>
          <p:cNvPicPr>
            <a:picLocks noChangeAspect="1"/>
          </p:cNvPicPr>
          <p:nvPr/>
        </p:nvPicPr>
        <p:blipFill>
          <a:blip r:embed="rId8"/>
          <a:stretch>
            <a:fillRect/>
          </a:stretch>
        </p:blipFill>
        <p:spPr>
          <a:xfrm>
            <a:off x="3726930" y="5533850"/>
            <a:ext cx="851262" cy="1142266"/>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85800" y="1374336"/>
            <a:ext cx="522950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Tous les enfants ont un accès approprié à l’eau et à des services sanitaires et d’hygiène conforme à leur dignité et qui minimise les risques de violence et d’exploitation physiques et sexuelles</a:t>
            </a:r>
            <a:r>
              <a:rPr lang="en-US" sz="2400" dirty="0">
                <a:solidFill>
                  <a:schemeClr val="bg2"/>
                </a:solidFill>
              </a:rPr>
              <a:t>.”</a:t>
            </a:r>
            <a:endParaRPr lang="fr-FR" sz="2400"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307654" y="2281759"/>
            <a:ext cx="5679610" cy="4330656"/>
          </a:xfrm>
        </p:spPr>
        <p:txBody>
          <a:bodyPr>
            <a:normAutofit/>
          </a:bodyPr>
          <a:lstStyle/>
          <a:p>
            <a:r>
              <a:rPr lang="en-US" dirty="0"/>
              <a:t>EAH dans les interventions PE</a:t>
            </a:r>
          </a:p>
          <a:p>
            <a:r>
              <a:rPr lang="fr-FR" dirty="0"/>
              <a:t>installations EAH sures</a:t>
            </a:r>
          </a:p>
          <a:p>
            <a:r>
              <a:rPr lang="en-US" dirty="0"/>
              <a:t>MHM</a:t>
            </a:r>
          </a:p>
          <a:p>
            <a:r>
              <a:rPr lang="fr-FR" dirty="0"/>
              <a:t>Pratiques de soins d’hygiène </a:t>
            </a:r>
          </a:p>
          <a:p>
            <a:r>
              <a:rPr lang="fr-FR" dirty="0"/>
              <a:t>Prévention du travail des enfants</a:t>
            </a:r>
          </a:p>
          <a:p>
            <a:pPr marL="50800" indent="0">
              <a:buNone/>
            </a:pPr>
            <a:endParaRPr lang="en-US" dirty="0"/>
          </a:p>
        </p:txBody>
      </p:sp>
      <p:sp>
        <p:nvSpPr>
          <p:cNvPr id="13" name="Titre 1">
            <a:extLst>
              <a:ext uri="{FF2B5EF4-FFF2-40B4-BE49-F238E27FC236}">
                <a16:creationId xmlns:a16="http://schemas.microsoft.com/office/drawing/2014/main" id="{4E4E24C0-35FF-4B77-ABE6-3131F78C4F3E}"/>
              </a:ext>
            </a:extLst>
          </p:cNvPr>
          <p:cNvSpPr>
            <a:spLocks noGrp="1"/>
          </p:cNvSpPr>
          <p:nvPr>
            <p:ph type="title"/>
          </p:nvPr>
        </p:nvSpPr>
        <p:spPr>
          <a:xfrm>
            <a:off x="6372148" y="1269009"/>
            <a:ext cx="5403461" cy="1325563"/>
          </a:xfrm>
        </p:spPr>
        <p:txBody>
          <a:bodyPr>
            <a:normAutofit/>
          </a:bodyPr>
          <a:lstStyle/>
          <a:p>
            <a:r>
              <a:rPr lang="en-US" sz="3200" dirty="0"/>
              <a:t>Actions </a:t>
            </a:r>
            <a:r>
              <a:rPr lang="en-US" sz="3200" dirty="0" err="1"/>
              <a:t>Conjointes</a:t>
            </a:r>
            <a:endParaRPr lang="fr-FR" sz="3200" dirty="0"/>
          </a:p>
        </p:txBody>
      </p:sp>
      <p:pic>
        <p:nvPicPr>
          <p:cNvPr id="3" name="Image 2">
            <a:extLst>
              <a:ext uri="{FF2B5EF4-FFF2-40B4-BE49-F238E27FC236}">
                <a16:creationId xmlns:a16="http://schemas.microsoft.com/office/drawing/2014/main" id="{AB342E2F-D50F-4344-9B95-DC9A0D36AFF7}"/>
              </a:ext>
            </a:extLst>
          </p:cNvPr>
          <p:cNvPicPr>
            <a:picLocks noChangeAspect="1"/>
          </p:cNvPicPr>
          <p:nvPr/>
        </p:nvPicPr>
        <p:blipFill>
          <a:blip r:embed="rId3"/>
          <a:stretch>
            <a:fillRect/>
          </a:stretch>
        </p:blipFill>
        <p:spPr>
          <a:xfrm>
            <a:off x="2583072" y="645679"/>
            <a:ext cx="1936850" cy="514376"/>
          </a:xfrm>
          <a:prstGeom prst="rect">
            <a:avLst/>
          </a:prstGeom>
        </p:spPr>
      </p:pic>
      <p:pic>
        <p:nvPicPr>
          <p:cNvPr id="6" name="Image 5">
            <a:extLst>
              <a:ext uri="{FF2B5EF4-FFF2-40B4-BE49-F238E27FC236}">
                <a16:creationId xmlns:a16="http://schemas.microsoft.com/office/drawing/2014/main" id="{14B06687-9B3E-41C1-8F8F-2906A281EDE3}"/>
              </a:ext>
            </a:extLst>
          </p:cNvPr>
          <p:cNvPicPr>
            <a:picLocks noChangeAspect="1"/>
          </p:cNvPicPr>
          <p:nvPr/>
        </p:nvPicPr>
        <p:blipFill>
          <a:blip r:embed="rId4">
            <a:duotone>
              <a:schemeClr val="accent1">
                <a:shade val="45000"/>
                <a:satMod val="135000"/>
              </a:schemeClr>
              <a:prstClr val="white"/>
            </a:duotone>
          </a:blip>
          <a:stretch>
            <a:fillRect/>
          </a:stretch>
        </p:blipFill>
        <p:spPr>
          <a:xfrm>
            <a:off x="7672080" y="344858"/>
            <a:ext cx="1707050" cy="1029478"/>
          </a:xfrm>
          <a:prstGeom prst="rect">
            <a:avLst/>
          </a:prstGeom>
        </p:spPr>
      </p:pic>
      <p:grpSp>
        <p:nvGrpSpPr>
          <p:cNvPr id="12" name="Groupe 11">
            <a:extLst>
              <a:ext uri="{FF2B5EF4-FFF2-40B4-BE49-F238E27FC236}">
                <a16:creationId xmlns:a16="http://schemas.microsoft.com/office/drawing/2014/main" id="{9C386764-4EF1-4AD0-A6FF-099608F11A8F}"/>
              </a:ext>
            </a:extLst>
          </p:cNvPr>
          <p:cNvGrpSpPr/>
          <p:nvPr/>
        </p:nvGrpSpPr>
        <p:grpSpPr>
          <a:xfrm rot="2635041">
            <a:off x="10401157" y="5528860"/>
            <a:ext cx="979340" cy="1040548"/>
            <a:chOff x="10883591" y="5571442"/>
            <a:chExt cx="979340" cy="1040548"/>
          </a:xfrm>
        </p:grpSpPr>
        <p:pic>
          <p:nvPicPr>
            <p:cNvPr id="14" name="Image 13">
              <a:extLst>
                <a:ext uri="{FF2B5EF4-FFF2-40B4-BE49-F238E27FC236}">
                  <a16:creationId xmlns:a16="http://schemas.microsoft.com/office/drawing/2014/main" id="{2899D257-0374-4C2E-9261-16F7C197D490}"/>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69CDE0E4-FBA8-4D91-B6AC-4CED6F77C0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16" name="ZoneTexte 15">
            <a:extLst>
              <a:ext uri="{FF2B5EF4-FFF2-40B4-BE49-F238E27FC236}">
                <a16:creationId xmlns:a16="http://schemas.microsoft.com/office/drawing/2014/main" id="{0BD6D00B-F1A9-41E8-B41D-7AE12F890884}"/>
              </a:ext>
            </a:extLst>
          </p:cNvPr>
          <p:cNvSpPr txBox="1"/>
          <p:nvPr/>
        </p:nvSpPr>
        <p:spPr>
          <a:xfrm>
            <a:off x="6096000" y="5661878"/>
            <a:ext cx="4393497" cy="830997"/>
          </a:xfrm>
          <a:prstGeom prst="rect">
            <a:avLst/>
          </a:prstGeom>
          <a:noFill/>
        </p:spPr>
        <p:txBody>
          <a:bodyPr wrap="square">
            <a:spAutoFit/>
          </a:bodyPr>
          <a:lstStyle/>
          <a:p>
            <a:pPr lvl="0">
              <a:buClr>
                <a:schemeClr val="dk1"/>
              </a:buClr>
              <a:buSzPts val="1200"/>
              <a:defRPr/>
            </a:pPr>
            <a:r>
              <a:rPr lang="fr-FR" sz="2400" dirty="0">
                <a:latin typeface="Ink Free" panose="03080402000500000000" pitchFamily="66" charset="0"/>
              </a:rPr>
              <a:t>Sur quels sujets le personnel PE et EAH doit-il être formé ? </a:t>
            </a:r>
          </a:p>
        </p:txBody>
      </p:sp>
      <p:pic>
        <p:nvPicPr>
          <p:cNvPr id="17" name="Image 16">
            <a:extLst>
              <a:ext uri="{FF2B5EF4-FFF2-40B4-BE49-F238E27FC236}">
                <a16:creationId xmlns:a16="http://schemas.microsoft.com/office/drawing/2014/main" id="{FF3E60CB-8BF1-42D1-AB6E-4A0840C7555A}"/>
              </a:ext>
            </a:extLst>
          </p:cNvPr>
          <p:cNvPicPr>
            <a:picLocks noChangeAspect="1"/>
          </p:cNvPicPr>
          <p:nvPr/>
        </p:nvPicPr>
        <p:blipFill>
          <a:blip r:embed="rId8"/>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3"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F9D7A-522C-4CC6-90A1-A268FAAD90FB}"/>
              </a:ext>
            </a:extLst>
          </p:cNvPr>
          <p:cNvSpPr>
            <a:spLocks noGrp="1"/>
          </p:cNvSpPr>
          <p:nvPr>
            <p:ph type="title"/>
          </p:nvPr>
        </p:nvSpPr>
        <p:spPr/>
        <p:txBody>
          <a:bodyPr>
            <a:normAutofit/>
          </a:bodyPr>
          <a:lstStyle/>
          <a:p>
            <a:r>
              <a:rPr lang="fr-FR" dirty="0"/>
              <a:t>Résumé des sujets de formation possible</a:t>
            </a:r>
          </a:p>
        </p:txBody>
      </p:sp>
      <p:sp>
        <p:nvSpPr>
          <p:cNvPr id="3" name="Espace réservé du contenu 2">
            <a:extLst>
              <a:ext uri="{FF2B5EF4-FFF2-40B4-BE49-F238E27FC236}">
                <a16:creationId xmlns:a16="http://schemas.microsoft.com/office/drawing/2014/main" id="{99EAF06C-3FD0-4458-AF96-E8B9C7DD82DB}"/>
              </a:ext>
            </a:extLst>
          </p:cNvPr>
          <p:cNvSpPr>
            <a:spLocks noGrp="1"/>
          </p:cNvSpPr>
          <p:nvPr>
            <p:ph sz="half" idx="1"/>
          </p:nvPr>
        </p:nvSpPr>
        <p:spPr>
          <a:xfrm>
            <a:off x="914400" y="2817846"/>
            <a:ext cx="5666282" cy="2833446"/>
          </a:xfrm>
        </p:spPr>
        <p:txBody>
          <a:bodyPr>
            <a:normAutofit fontScale="85000" lnSpcReduction="10000"/>
          </a:bodyPr>
          <a:lstStyle/>
          <a:p>
            <a:pPr>
              <a:buFont typeface="Wingdings" panose="05000000000000000000" pitchFamily="2" charset="2"/>
              <a:buChar char="ü"/>
            </a:pPr>
            <a:r>
              <a:rPr lang="fr-FR" b="1" dirty="0"/>
              <a:t>Evaluations</a:t>
            </a:r>
            <a:r>
              <a:rPr lang="fr-FR" dirty="0"/>
              <a:t> EAH / conjointes </a:t>
            </a:r>
          </a:p>
          <a:p>
            <a:pPr>
              <a:buFont typeface="Wingdings" panose="05000000000000000000" pitchFamily="2" charset="2"/>
              <a:buChar char="ü"/>
            </a:pPr>
            <a:r>
              <a:rPr lang="fr-FR" b="1" dirty="0"/>
              <a:t>Suivi</a:t>
            </a:r>
            <a:r>
              <a:rPr lang="fr-FR" dirty="0"/>
              <a:t> EAH &amp; besoins spécifiques </a:t>
            </a:r>
          </a:p>
          <a:p>
            <a:pPr>
              <a:buFont typeface="Wingdings" panose="05000000000000000000" pitchFamily="2" charset="2"/>
              <a:buChar char="ü"/>
            </a:pPr>
            <a:r>
              <a:rPr lang="fr-FR" dirty="0"/>
              <a:t>Prévention de la </a:t>
            </a:r>
            <a:r>
              <a:rPr lang="fr-FR" b="1" dirty="0"/>
              <a:t>protection de l'enfance </a:t>
            </a:r>
            <a:r>
              <a:rPr lang="fr-FR" dirty="0"/>
              <a:t>liée aux activités EAH </a:t>
            </a:r>
          </a:p>
          <a:p>
            <a:pPr>
              <a:buFont typeface="Wingdings" panose="05000000000000000000" pitchFamily="2" charset="2"/>
              <a:buChar char="ü"/>
            </a:pPr>
            <a:r>
              <a:rPr lang="fr-FR" dirty="0"/>
              <a:t>Intégrer la PE dans </a:t>
            </a:r>
            <a:r>
              <a:rPr lang="fr-FR" b="1" dirty="0"/>
              <a:t>HNO/HRP </a:t>
            </a:r>
          </a:p>
          <a:p>
            <a:pPr>
              <a:buFont typeface="Wingdings" panose="05000000000000000000" pitchFamily="2" charset="2"/>
              <a:buChar char="ü"/>
            </a:pPr>
            <a:r>
              <a:rPr lang="fr-FR" dirty="0"/>
              <a:t>Inclusion de la PE dans le module de formation de </a:t>
            </a:r>
            <a:r>
              <a:rPr lang="fr-FR" b="1" dirty="0"/>
              <a:t>Coordination EAH</a:t>
            </a:r>
          </a:p>
          <a:p>
            <a:pPr>
              <a:buFont typeface="Wingdings" panose="05000000000000000000" pitchFamily="2" charset="2"/>
              <a:buChar char="ü"/>
            </a:pPr>
            <a:endParaRPr lang="en-US" dirty="0"/>
          </a:p>
          <a:p>
            <a:pPr marL="50800" indent="0">
              <a:buNone/>
            </a:pPr>
            <a:endParaRPr lang="fr-FR" dirty="0"/>
          </a:p>
        </p:txBody>
      </p:sp>
      <p:sp>
        <p:nvSpPr>
          <p:cNvPr id="6" name="ZoneTexte 5">
            <a:extLst>
              <a:ext uri="{FF2B5EF4-FFF2-40B4-BE49-F238E27FC236}">
                <a16:creationId xmlns:a16="http://schemas.microsoft.com/office/drawing/2014/main" id="{CA392779-FFD5-4941-BE50-5761C47E2E58}"/>
              </a:ext>
            </a:extLst>
          </p:cNvPr>
          <p:cNvSpPr txBox="1"/>
          <p:nvPr/>
        </p:nvSpPr>
        <p:spPr>
          <a:xfrm>
            <a:off x="6394945" y="1876425"/>
            <a:ext cx="5506543" cy="5170646"/>
          </a:xfrm>
          <a:prstGeom prst="rect">
            <a:avLst/>
          </a:prstGeom>
          <a:noFill/>
        </p:spPr>
        <p:txBody>
          <a:bodyPr wrap="square">
            <a:spAutoFit/>
          </a:bodyPr>
          <a:lstStyle/>
          <a:p>
            <a:pPr marL="514350" indent="-285750" algn="l">
              <a:buFont typeface="Arial" panose="020B0604020202020204" pitchFamily="34" charset="0"/>
              <a:buChar char="•"/>
            </a:pPr>
            <a:r>
              <a:rPr lang="fr-FR" sz="2200" dirty="0">
                <a:solidFill>
                  <a:schemeClr val="dk1"/>
                </a:solidFill>
                <a:latin typeface="Helvetica Neue"/>
                <a:sym typeface="Helvetica Neue"/>
              </a:rPr>
              <a:t>Représentation et participation des enfants</a:t>
            </a:r>
          </a:p>
          <a:p>
            <a:pPr marL="514350" indent="-285750" algn="l">
              <a:buFont typeface="Arial" panose="020B0604020202020204" pitchFamily="34" charset="0"/>
              <a:buChar char="•"/>
            </a:pPr>
            <a:r>
              <a:rPr lang="fr-FR" sz="2200" dirty="0">
                <a:solidFill>
                  <a:schemeClr val="dk1"/>
                </a:solidFill>
                <a:latin typeface="Helvetica Neue"/>
                <a:sym typeface="Helvetica Neue"/>
              </a:rPr>
              <a:t>Préoccupations, principes et approches en matière de protection de l'enfance</a:t>
            </a:r>
          </a:p>
          <a:p>
            <a:pPr marL="514350" indent="-285750">
              <a:buFont typeface="Arial" panose="020B0604020202020204" pitchFamily="34" charset="0"/>
              <a:buChar char="•"/>
            </a:pPr>
            <a:r>
              <a:rPr lang="fr-FR" sz="2200" dirty="0">
                <a:solidFill>
                  <a:schemeClr val="dk1"/>
                </a:solidFill>
                <a:latin typeface="Helvetica Neue"/>
                <a:sym typeface="Helvetica Neue"/>
              </a:rPr>
              <a:t>Risques dans les </a:t>
            </a:r>
            <a:r>
              <a:rPr lang="es-ES" sz="2200" dirty="0" err="1">
                <a:solidFill>
                  <a:schemeClr val="dk1"/>
                </a:solidFill>
                <a:latin typeface="Helvetica Neue"/>
                <a:sym typeface="Helvetica Neue"/>
              </a:rPr>
              <a:t>structures</a:t>
            </a:r>
            <a:r>
              <a:rPr lang="es-ES" sz="2200" dirty="0">
                <a:solidFill>
                  <a:schemeClr val="dk1"/>
                </a:solidFill>
                <a:latin typeface="Helvetica Neue"/>
                <a:sym typeface="Helvetica Neue"/>
              </a:rPr>
              <a:t> EAH;</a:t>
            </a:r>
          </a:p>
          <a:p>
            <a:pPr marL="514350" indent="-285750" algn="l">
              <a:buFont typeface="Arial" panose="020B0604020202020204" pitchFamily="34" charset="0"/>
              <a:buChar char="•"/>
            </a:pPr>
            <a:r>
              <a:rPr lang="fr-FR" sz="2200" dirty="0">
                <a:solidFill>
                  <a:schemeClr val="dk1"/>
                </a:solidFill>
                <a:latin typeface="Helvetica Neue"/>
                <a:sym typeface="Helvetica Neue"/>
              </a:rPr>
              <a:t>Premiers secours d’ordre psychologique</a:t>
            </a:r>
          </a:p>
          <a:p>
            <a:pPr marL="514350" indent="-285750" algn="l">
              <a:buFont typeface="Arial" panose="020B0604020202020204" pitchFamily="34" charset="0"/>
              <a:buChar char="•"/>
            </a:pPr>
            <a:r>
              <a:rPr lang="fr-FR" sz="2200" dirty="0">
                <a:solidFill>
                  <a:schemeClr val="dk1"/>
                </a:solidFill>
                <a:latin typeface="Helvetica Neue"/>
                <a:sym typeface="Helvetica Neue"/>
              </a:rPr>
              <a:t>Techniques de communication adaptées aux enfants</a:t>
            </a:r>
          </a:p>
          <a:p>
            <a:pPr marL="514350" indent="-285750">
              <a:buFont typeface="Arial" panose="020B0604020202020204" pitchFamily="34" charset="0"/>
              <a:buChar char="•"/>
            </a:pPr>
            <a:r>
              <a:rPr lang="fr-FR" sz="2200" dirty="0">
                <a:solidFill>
                  <a:schemeClr val="dk1"/>
                </a:solidFill>
                <a:latin typeface="Helvetica Neue"/>
                <a:sym typeface="Helvetica Neue"/>
              </a:rPr>
              <a:t>Politiques et procédures de sauvegarde </a:t>
            </a:r>
          </a:p>
          <a:p>
            <a:pPr marL="514350" indent="-285750" algn="l">
              <a:buFont typeface="Arial" panose="020B0604020202020204" pitchFamily="34" charset="0"/>
              <a:buChar char="•"/>
            </a:pPr>
            <a:r>
              <a:rPr lang="fr-FR" sz="2200" dirty="0">
                <a:solidFill>
                  <a:schemeClr val="dk1"/>
                </a:solidFill>
                <a:latin typeface="Helvetica Neue"/>
                <a:sym typeface="Helvetica Neue"/>
              </a:rPr>
              <a:t>Mécanismes de référencement pour la protection de l'enfance </a:t>
            </a:r>
          </a:p>
          <a:p>
            <a:pPr marL="514350" indent="-285750" algn="l">
              <a:buFont typeface="Arial" panose="020B0604020202020204" pitchFamily="34" charset="0"/>
              <a:buChar char="•"/>
            </a:pPr>
            <a:endParaRPr lang="en-US" sz="2200" dirty="0"/>
          </a:p>
        </p:txBody>
      </p:sp>
    </p:spTree>
    <p:extLst>
      <p:ext uri="{BB962C8B-B14F-4D97-AF65-F5344CB8AC3E}">
        <p14:creationId xmlns:p14="http://schemas.microsoft.com/office/powerpoint/2010/main" val="184596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2779804150"/>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1619</TotalTime>
  <Words>3388</Words>
  <Application>Microsoft Office PowerPoint</Application>
  <PresentationFormat>Widescreen</PresentationFormat>
  <Paragraphs>213</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HelveticaNeue-Roman-Identity-H</vt:lpstr>
      <vt:lpstr>Helvetica Neue</vt:lpstr>
      <vt:lpstr>CMSY9</vt:lpstr>
      <vt:lpstr>Arial</vt:lpstr>
      <vt:lpstr>Symbol</vt:lpstr>
      <vt:lpstr>Ink Free</vt:lpstr>
      <vt:lpstr>Calibri</vt:lpstr>
      <vt:lpstr>HelveticaNeue-Light-Identity-H</vt:lpstr>
      <vt:lpstr>Wingdings</vt:lpstr>
      <vt:lpstr>Times New Roman</vt:lpstr>
      <vt:lpstr>Office Theme</vt:lpstr>
      <vt:lpstr>Standards Minimums pour la Protection de l’Enfance dans l’Action Humanitaire. - SMPE -</vt:lpstr>
      <vt:lpstr>But des Standards </vt:lpstr>
      <vt:lpstr>PowerPoint Presentation</vt:lpstr>
      <vt:lpstr>Travailler Ensemble</vt:lpstr>
      <vt:lpstr>Intro Générale au Standard 26</vt:lpstr>
      <vt:lpstr>Actions Conjointes</vt:lpstr>
      <vt:lpstr>Résumé des sujets de formation possible</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226</cp:revision>
  <dcterms:created xsi:type="dcterms:W3CDTF">2017-12-20T18:51:03Z</dcterms:created>
  <dcterms:modified xsi:type="dcterms:W3CDTF">2022-12-06T05:56:43Z</dcterms:modified>
</cp:coreProperties>
</file>