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383" r:id="rId2"/>
    <p:sldId id="298" r:id="rId3"/>
    <p:sldId id="385" r:id="rId4"/>
    <p:sldId id="262" r:id="rId5"/>
    <p:sldId id="288" r:id="rId6"/>
    <p:sldId id="261" r:id="rId7"/>
    <p:sldId id="382" r:id="rId8"/>
    <p:sldId id="387" r:id="rId9"/>
    <p:sldId id="297"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
      <p:font typeface="Ink Free" panose="03080402000500000000" pitchFamily="66" charset="0"/>
      <p:regular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48193" autoAdjust="0"/>
  </p:normalViewPr>
  <p:slideViewPr>
    <p:cSldViewPr snapToGrid="0">
      <p:cViewPr varScale="1">
        <p:scale>
          <a:sx n="38" d="100"/>
          <a:sy n="38" d="100"/>
        </p:scale>
        <p:origin x="1560"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27</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7</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4 : Standards pour une collaboration accrue entre secteurs</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fr-FR" dirty="0"/>
              <a:t>Le CPMS comporte une section complète consacrée au personnel de la protection de l'enfance qui travaille avec d'autres acteurs humanitaires et apprend d'eux pour améliorer la protection et le bien-être des enfants.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CLICK : Les approches multisectorielles reflètent les besoins interconnectés des enfants et soulignent la responsabilité collective de tous les acteurs humanitaires pour protéger les enfants et leurs familles. </a:t>
            </a:r>
          </a:p>
          <a:p>
            <a:pPr marL="171450" marR="0" lvl="0" indent="-171450" algn="l" rtl="0">
              <a:lnSpc>
                <a:spcPct val="100000"/>
              </a:lnSpc>
              <a:spcBef>
                <a:spcPts val="0"/>
              </a:spcBef>
              <a:spcAft>
                <a:spcPts val="0"/>
              </a:spcAft>
              <a:buClr>
                <a:schemeClr val="dk1"/>
              </a:buClr>
              <a:buSzPts val="1200"/>
              <a:buFont typeface="Arial"/>
              <a:buChar char="•"/>
            </a:pPr>
            <a:r>
              <a:rPr lang="fr-FR" dirty="0"/>
              <a:t>CLIC : 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acteurs humanitaires car leurs besoins relèvent de tous les secteurs. </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La programmation multisectorielle - qui inclut et prend en compte les considérations de protection de l'enfant (telles que les risques particuliers, les vulnérabilités, les stades de développement, etc.) peut être un moyen efficace d'obtenir des résultats réels et de meilleure qualité pour les deux / tous les secteurs.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a:t>
            </a:r>
            <a:r>
              <a:rPr lang="fr-FR" dirty="0" err="1"/>
              <a:t>Working</a:t>
            </a:r>
            <a:r>
              <a:rPr lang="fr-FR" dirty="0"/>
              <a:t> </a:t>
            </a:r>
            <a:r>
              <a:rPr lang="fr-FR" dirty="0" err="1"/>
              <a:t>Together</a:t>
            </a:r>
            <a:r>
              <a:rPr lang="fr-FR" dirty="0"/>
              <a:t> (Travailler Ensemble) est un cadre intersectoriel visant à promouvoir la protection et le bien-être des enfants à l'aide de normes humanitaires. Il a été créé par un processus consultatif à grande échelle, et est mis à jour tous les 6 mois. Actuellement, les secteurs prioritaires sont : la santé, l'éducation, la sécurité alimentaire, la coordination et la gestion des camps.</a:t>
            </a:r>
          </a:p>
          <a:p>
            <a:pPr marL="171450" marR="0" lvl="0" indent="-171450" algn="l" rtl="0">
              <a:lnSpc>
                <a:spcPct val="100000"/>
              </a:lnSpc>
              <a:spcBef>
                <a:spcPts val="0"/>
              </a:spcBef>
              <a:spcAft>
                <a:spcPts val="0"/>
              </a:spcAft>
              <a:buClr>
                <a:schemeClr val="dk1"/>
              </a:buClr>
              <a:buSzPts val="1200"/>
              <a:buFont typeface="Arial"/>
              <a:buChar char="•"/>
            </a:pPr>
            <a:r>
              <a:rPr lang="fr-FR" dirty="0"/>
              <a:t>CLIQUEZ : Consultez le microsite de l'initiative mondiale "</a:t>
            </a:r>
            <a:r>
              <a:rPr lang="fr-FR" dirty="0" err="1"/>
              <a:t>Working</a:t>
            </a:r>
            <a:r>
              <a:rPr lang="fr-FR" dirty="0"/>
              <a:t> </a:t>
            </a:r>
            <a:r>
              <a:rPr lang="fr-FR" dirty="0" err="1"/>
              <a:t>across</a:t>
            </a:r>
            <a:r>
              <a:rPr lang="fr-FR" dirty="0"/>
              <a:t> </a:t>
            </a:r>
            <a:r>
              <a:rPr lang="fr-FR" dirty="0" err="1"/>
              <a:t>Sectors</a:t>
            </a:r>
            <a:r>
              <a:rPr lang="fr-FR" dirty="0"/>
              <a:t>" et les dossiers de ressources spécifiques aux secteurs.</a:t>
            </a:r>
          </a:p>
          <a:p>
            <a:pPr marL="0" marR="0" lvl="0" indent="0" algn="l" rtl="0">
              <a:lnSpc>
                <a:spcPct val="100000"/>
              </a:lnSpc>
              <a:spcBef>
                <a:spcPts val="0"/>
              </a:spcBef>
              <a:spcAft>
                <a:spcPts val="0"/>
              </a:spcAft>
              <a:buClr>
                <a:schemeClr val="dk1"/>
              </a:buClr>
              <a:buSzPts val="1200"/>
              <a:buFont typeface="Arial"/>
              <a:buNone/>
            </a:pP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Cette norme fait partie du quatrième pilier sur les Standards relatifs à la collaboration entre les différents secteurs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Les approches multisectorielles reflètent les besoins interconnectés/imbriqués des enfants et des adolescents et mettent l'accent sur la responsabilité collective de tous les acteurs humanitaires dans la protection des enfants et leurs familles. Les risques liés à la protection de l'enfance sont étroitement liés au travail d'autres secteurs car les enfants ont des besoins qui relèvent de tous les secteurs.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Un moyen très efficace d'avoir un impact réel et de meilleure qualité est la programmation multisectorielle qui inclut et aborde les considérations de protection de l'enfance (telles que les risques particuliers des enfants, les vulnérabilités, les stades de développement, etc.).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algn="l"/>
            <a:r>
              <a:rPr lang="en-US" baseline="0" dirty="0"/>
              <a:t>DEF: </a:t>
            </a:r>
            <a:r>
              <a:rPr lang="fr-FR" sz="1800" b="0" i="0" u="none" strike="noStrike" baseline="0" dirty="0">
                <a:latin typeface="HelveticaNeue-Light-Identity-H"/>
              </a:rPr>
              <a:t>L’expression « abri » fait référence à l’espace de vie des ménages, y compris les objets nécessaires aux activités quotidiennes. </a:t>
            </a:r>
          </a:p>
          <a:p>
            <a:pPr algn="l"/>
            <a:r>
              <a:rPr lang="fr-FR" sz="1800" b="0" i="0" u="none" strike="noStrike" baseline="0" dirty="0">
                <a:latin typeface="HelveticaNeue-Light-Identity-H"/>
              </a:rPr>
              <a:t>L’expression « habitat » fait référence aux endroits au sens large où les gens et communautés vivent.</a:t>
            </a:r>
            <a:endParaRPr lang="en-US" sz="1800" b="0" i="0" u="none" strike="noStrike" baseline="0" dirty="0">
              <a:latin typeface="HelveticaNeue-Light-Identity-H"/>
            </a:endParaRPr>
          </a:p>
          <a:p>
            <a:pPr algn="l"/>
            <a:endParaRPr lang="en-US" sz="1800" b="0" i="0" u="none" strike="noStrike" baseline="0" dirty="0">
              <a:latin typeface="HelveticaNeue-Light-Identity-H"/>
            </a:endParaRPr>
          </a:p>
          <a:p>
            <a:pPr marL="514350" indent="-285750" algn="l">
              <a:buFont typeface="Arial" panose="020B0604020202020204" pitchFamily="34" charset="0"/>
              <a:buChar char="•"/>
            </a:pPr>
            <a:r>
              <a:rPr lang="fr-FR" sz="1800" b="0" i="0" u="none" strike="noStrike" baseline="0" dirty="0">
                <a:latin typeface="HelveticaNeue-Light-Identity-H"/>
              </a:rPr>
              <a:t>La programmation en abris et habitats humanitaires ont des résultats directs en protection: ils contribuent à la création d’un cadre de vie sécurisé qui permet aux personnes de vivre dans la dignité, la sécurité et des moyens d’existence. </a:t>
            </a:r>
            <a:r>
              <a:rPr lang="fr-FR" dirty="0"/>
              <a:t>Ils sont essentiels à la santé et à la sécurité des familles et des collectivités. </a:t>
            </a:r>
            <a:endParaRPr lang="fr-FR" b="0" dirty="0"/>
          </a:p>
          <a:p>
            <a:pPr marL="0" indent="0">
              <a:spcBef>
                <a:spcPts val="0"/>
              </a:spcBef>
              <a:buClr>
                <a:schemeClr val="accent3"/>
              </a:buClr>
              <a:buSzPct val="100000"/>
              <a:buNone/>
            </a:pPr>
            <a:r>
              <a:rPr lang="fr-FR" sz="1200" dirty="0"/>
              <a:t>Ex: </a:t>
            </a:r>
            <a:r>
              <a:rPr lang="fr-FR" dirty="0"/>
              <a:t>vie privée des adolescentes, lutte contre les dangers physiques et itinéraires sûrs pour accéder aux écoles [</a:t>
            </a:r>
            <a:r>
              <a:rPr lang="en-US" i="1" dirty="0">
                <a:latin typeface="Arial"/>
                <a:ea typeface="Arial"/>
                <a:cs typeface="Arial"/>
                <a:sym typeface="Wingdings" panose="05000000000000000000" pitchFamily="2" charset="2"/>
              </a:rPr>
              <a:t></a:t>
            </a:r>
            <a:r>
              <a:rPr lang="fr-FR" dirty="0"/>
              <a:t> icônes de </a:t>
            </a:r>
            <a:r>
              <a:rPr lang="fr-FR" b="1" dirty="0"/>
              <a:t>l'adolescent</a:t>
            </a:r>
            <a:r>
              <a:rPr lang="fr-FR" dirty="0"/>
              <a:t> et de la </a:t>
            </a:r>
            <a:r>
              <a:rPr lang="fr-FR" b="1" dirty="0"/>
              <a:t>prévention</a:t>
            </a:r>
            <a:r>
              <a:rPr lang="fr-FR" dirty="0"/>
              <a:t>] </a:t>
            </a:r>
          </a:p>
          <a:p>
            <a:pPr marL="0" indent="0">
              <a:spcBef>
                <a:spcPts val="0"/>
              </a:spcBef>
              <a:buClr>
                <a:schemeClr val="accent3"/>
              </a:buClr>
              <a:buSzPct val="100000"/>
              <a:buNone/>
            </a:pPr>
            <a:endParaRPr lang="fr-FR" sz="1800" b="0" i="0" u="none" strike="noStrike" baseline="0" dirty="0">
              <a:latin typeface="HelveticaNeue-Light-Identity-H"/>
            </a:endParaRPr>
          </a:p>
          <a:p>
            <a:pPr marL="285750" indent="-285750">
              <a:spcBef>
                <a:spcPts val="0"/>
              </a:spcBef>
              <a:buClr>
                <a:schemeClr val="accent3"/>
              </a:buClr>
              <a:buSzPct val="100000"/>
              <a:buFont typeface="Arial" panose="020B0604020202020204" pitchFamily="34" charset="0"/>
              <a:buChar char="•"/>
            </a:pPr>
            <a:r>
              <a:rPr lang="fr-FR" sz="1800" b="0" i="0" u="none" strike="noStrike" baseline="0" dirty="0">
                <a:latin typeface="HelveticaNeue-Light-Identity-H"/>
              </a:rPr>
              <a:t>Les interventions au sein des abris et habitat doivent intégrer la protection de l’enfance: depuis la conception jusqu’à l’évaluation et le suivi, et doit prendre en compte particulièrement: </a:t>
            </a:r>
          </a:p>
          <a:p>
            <a:pPr marL="285750" indent="-285750">
              <a:spcBef>
                <a:spcPts val="0"/>
              </a:spcBef>
              <a:buClr>
                <a:schemeClr val="accent3"/>
              </a:buClr>
              <a:buSzPct val="100000"/>
              <a:buFontTx/>
              <a:buChar char="-"/>
            </a:pPr>
            <a:r>
              <a:rPr lang="fr-FR" sz="1800" b="0" i="0" u="none" strike="noStrike" baseline="0" dirty="0">
                <a:latin typeface="HelveticaNeue-Light-Identity-H"/>
              </a:rPr>
              <a:t>La taille et la composition des familles </a:t>
            </a:r>
          </a:p>
          <a:p>
            <a:pPr marL="285750" indent="-285750">
              <a:spcBef>
                <a:spcPts val="0"/>
              </a:spcBef>
              <a:buClr>
                <a:schemeClr val="accent3"/>
              </a:buClr>
              <a:buSzPct val="100000"/>
              <a:buFontTx/>
              <a:buChar char="-"/>
            </a:pPr>
            <a:r>
              <a:rPr lang="fr-FR" sz="1800" b="0" i="0" u="none" strike="noStrike" baseline="0" dirty="0">
                <a:latin typeface="HelveticaNeue-Light-Identity-H"/>
              </a:rPr>
              <a:t>Accessibilité pour les enfants qui vivent seuls ou dans des unités familiales nouvelles ou remodelées (ce qui impacte l’agencement des abris) </a:t>
            </a:r>
          </a:p>
          <a:p>
            <a:pPr marL="285750" indent="-285750">
              <a:spcBef>
                <a:spcPts val="0"/>
              </a:spcBef>
              <a:buClr>
                <a:schemeClr val="accent3"/>
              </a:buClr>
              <a:buSzPct val="100000"/>
              <a:buFontTx/>
              <a:buChar char="-"/>
            </a:pPr>
            <a:r>
              <a:rPr lang="fr-FR" sz="1800" b="0" i="0" u="none" strike="noStrike" baseline="0" dirty="0">
                <a:latin typeface="HelveticaNeue-Light-Identity-H"/>
              </a:rPr>
              <a:t>Risques de protection et normes sociales</a:t>
            </a:r>
          </a:p>
          <a:p>
            <a:pPr marL="285750" indent="-285750">
              <a:spcBef>
                <a:spcPts val="0"/>
              </a:spcBef>
              <a:buClr>
                <a:schemeClr val="accent3"/>
              </a:buClr>
              <a:buSzPct val="100000"/>
              <a:buFontTx/>
              <a:buChar char="-"/>
            </a:pPr>
            <a:r>
              <a:rPr lang="fr-FR" sz="2800" dirty="0"/>
              <a:t>Perceptions de la communauté d'accueil </a:t>
            </a:r>
          </a:p>
          <a:p>
            <a:pPr marL="285750" indent="-285750">
              <a:spcBef>
                <a:spcPts val="0"/>
              </a:spcBef>
              <a:buClr>
                <a:schemeClr val="accent3"/>
              </a:buClr>
              <a:buSzPct val="100000"/>
              <a:buFontTx/>
              <a:buChar char="-"/>
            </a:pPr>
            <a:r>
              <a:rPr lang="fr-FR" sz="2800" dirty="0"/>
              <a:t>Les ressources humaines, financières, physiques, environnementales et sociales disponibles </a:t>
            </a:r>
            <a:endParaRPr lang="fr-FR" sz="1800" b="0" i="0" u="none" strike="noStrike" baseline="0" dirty="0">
              <a:latin typeface="HelveticaNeue-Light-Identity-H"/>
            </a:endParaRPr>
          </a:p>
          <a:p>
            <a:pPr marL="285750" indent="-285750">
              <a:spcBef>
                <a:spcPts val="0"/>
              </a:spcBef>
              <a:buClr>
                <a:schemeClr val="accent3"/>
              </a:buClr>
              <a:buSzPct val="100000"/>
              <a:buFontTx/>
              <a:buChar char="-"/>
            </a:pPr>
            <a:r>
              <a:rPr lang="fr-FR" sz="1800" b="0" i="0" u="none" strike="noStrike" baseline="0" dirty="0">
                <a:latin typeface="HelveticaNeue-Light-Identity-H"/>
              </a:rPr>
              <a:t>Le droit foncier et de la propriété local pour décider où l’abri sera installé, et comment et à qui il sera attribué.</a:t>
            </a:r>
            <a:endParaRPr lang="en-US" sz="1800" b="0" i="0" u="none" strike="noStrike" baseline="0" dirty="0">
              <a:latin typeface="HelveticaNeue-Light-Identity-H"/>
            </a:endParaRPr>
          </a:p>
          <a:p>
            <a:pPr marL="285750" indent="-285750">
              <a:spcBef>
                <a:spcPts val="0"/>
              </a:spcBef>
              <a:buClr>
                <a:schemeClr val="accent3"/>
              </a:buClr>
              <a:buSzPct val="100000"/>
              <a:buFontTx/>
              <a:buChar char="-"/>
            </a:pPr>
            <a:r>
              <a:rPr lang="fr-FR" dirty="0"/>
              <a:t>Nombre approprié d'espaces de jeux intérieurs et extérieurs adéquats, d'écoles, d'unités pour les activités des enfants, pour aider à réduire les risques de PE </a:t>
            </a:r>
          </a:p>
          <a:p>
            <a:pPr marL="285750" indent="-285750">
              <a:spcBef>
                <a:spcPts val="0"/>
              </a:spcBef>
              <a:buClr>
                <a:schemeClr val="accent3"/>
              </a:buClr>
              <a:buSzPct val="100000"/>
              <a:buFontTx/>
              <a:buChar char="-"/>
            </a:pPr>
            <a:r>
              <a:rPr lang="fr-FR" dirty="0"/>
              <a:t>Des critères de sécurité et de confidentialité, qui doivent être contextualisés et définis localement </a:t>
            </a:r>
          </a:p>
          <a:p>
            <a:pPr marL="0" lvl="0" indent="0" algn="l" rtl="0">
              <a:spcBef>
                <a:spcPts val="0"/>
              </a:spcBef>
              <a:spcAft>
                <a:spcPts val="0"/>
              </a:spcAft>
              <a:buFontTx/>
              <a:buNone/>
            </a:pPr>
            <a:endParaRPr lang="fr-FR"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5</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0" i="0" u="none" strike="noStrike" baseline="0" dirty="0">
                <a:latin typeface="+mn-lt"/>
              </a:rPr>
              <a:t>Le Standard 27 </a:t>
            </a:r>
            <a:r>
              <a:rPr lang="fr-FR" dirty="0"/>
              <a:t>énonce exactement ce qui suit: </a:t>
            </a:r>
            <a:r>
              <a:rPr lang="en-US" dirty="0"/>
              <a:t>“</a:t>
            </a:r>
            <a:r>
              <a:rPr lang="fr-FR" sz="1200" dirty="0"/>
              <a:t>Tous les enfants et les personnes qui en ont la charge ont un abri adéquat qui répond à leurs besoins essentiels, y compris la sureté, </a:t>
            </a:r>
            <a:r>
              <a:rPr lang="es-ES" sz="1200" dirty="0"/>
              <a:t>la </a:t>
            </a:r>
            <a:r>
              <a:rPr lang="es-ES" sz="1200" dirty="0" err="1"/>
              <a:t>protection</a:t>
            </a:r>
            <a:r>
              <a:rPr lang="es-ES" sz="1200" dirty="0"/>
              <a:t> et </a:t>
            </a:r>
            <a:r>
              <a:rPr lang="es-ES" sz="1200" dirty="0" err="1"/>
              <a:t>l’accessibilité</a:t>
            </a:r>
            <a:r>
              <a:rPr lang="en-US" dirty="0"/>
              <a:t>.” </a:t>
            </a:r>
          </a:p>
          <a:p>
            <a:pPr marL="228600" indent="0">
              <a:buFont typeface="Arial" panose="020B0604020202020204" pitchFamily="34" charset="0"/>
              <a:buNone/>
            </a:pPr>
            <a:endParaRPr lang="en-US" dirty="0">
              <a:solidFill>
                <a:srgbClr val="5F7085"/>
              </a:solidFill>
              <a:effectLst/>
            </a:endParaRPr>
          </a:p>
          <a:p>
            <a:pPr algn="l"/>
            <a:r>
              <a:rPr lang="fr-FR" sz="1800" b="0" i="0" u="none" strike="noStrike" baseline="0" dirty="0">
                <a:solidFill>
                  <a:srgbClr val="000000"/>
                </a:solidFill>
                <a:latin typeface="HelveticaNeue-Light-Identity-H"/>
              </a:rPr>
              <a:t>Les acteurs de la protection de l’enfance et ceux du secteur des abris et habitat doivent travailler ensemble pour répondre aux besoins d’abris à court et à long terme des groupes les plus vulnérables. Les mesures peuvent inclure:</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Mobiliser l’ensemble de la communauté pour aider les ménages gérés par des femmes ou par des enfants, les personnes âgées et les personnes en situation de handicap à construire leurs unités de logement; </a:t>
            </a:r>
            <a:r>
              <a:rPr lang="fr-FR" sz="2800" dirty="0"/>
              <a:t>et fournir un abri adéquat pour aider à réduire la séparation familiale; </a:t>
            </a:r>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Concevoir des hébergements pour promouvoir un environnement accessible, ouvert et protecteur (tel qu’offrir plus d’espaces pour les enfants handicapés ou une plus grande intimité pour les adolescentes </a:t>
            </a:r>
            <a:r>
              <a:rPr lang="fr-FR" sz="2800" dirty="0"/>
              <a:t>qui permette de lutter contre les dangers physiques (trous dans le sol, cours d’eaux libres, etc.) pour éviter les blessures aux enfants et aux soignants ; éclairage suffisant sur tous les sites au sein des campements; voies sûres pour accéder aux écoles et aux aires de jeux </a:t>
            </a:r>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Fournir des espaces de jeux (intérieurs et extérieurs) appropriés pour les </a:t>
            </a:r>
            <a:r>
              <a:rPr lang="es-ES" sz="1800" b="0" i="0" u="none" strike="noStrike" baseline="0" dirty="0" err="1">
                <a:solidFill>
                  <a:srgbClr val="000000"/>
                </a:solidFill>
                <a:latin typeface="HelveticaNeue-Light-Identity-H"/>
              </a:rPr>
              <a:t>enfants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Fournir des couchages et des couvertures appropriés afin que les filles et l</a:t>
            </a:r>
            <a:r>
              <a:rPr lang="es-ES" sz="1800" b="0" i="0" u="none" strike="noStrike" baseline="0" dirty="0">
                <a:solidFill>
                  <a:srgbClr val="000000"/>
                </a:solidFill>
                <a:latin typeface="HelveticaNeue-Light-Identity-H"/>
              </a:rPr>
              <a:t>es </a:t>
            </a:r>
            <a:r>
              <a:rPr lang="es-ES" sz="1800" b="0" i="0" u="none" strike="noStrike" baseline="0" dirty="0" err="1">
                <a:solidFill>
                  <a:srgbClr val="000000"/>
                </a:solidFill>
                <a:latin typeface="HelveticaNeue-Light-Identity-H"/>
              </a:rPr>
              <a:t>garçons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dorment</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séparément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Fournir des abris adaptés pour aider à diminuer les risques de séparation </a:t>
            </a:r>
            <a:r>
              <a:rPr lang="es-ES" sz="1800" b="0" i="0" u="none" strike="noStrike" baseline="0" dirty="0">
                <a:solidFill>
                  <a:srgbClr val="000000"/>
                </a:solidFill>
                <a:latin typeface="HelveticaNeue-Light-Identity-H"/>
              </a:rPr>
              <a:t>des </a:t>
            </a:r>
            <a:r>
              <a:rPr lang="es-ES" sz="1800" b="0" i="0" u="none" strike="noStrike" baseline="0" dirty="0" err="1">
                <a:solidFill>
                  <a:srgbClr val="000000"/>
                </a:solidFill>
                <a:latin typeface="HelveticaNeue-Light-Identity-H"/>
              </a:rPr>
              <a:t>familles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Concevoir des abris qui supportent le respect de la vie privée et la dignité des femmes et de enfants, en offrant, par exemple, des espaces de cuisines et des salles de bains;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Appréhender les dangers physiques (trous dans le sol, étendue d’eau, etc.) pour éviter que les enfants et les personnes ayant la charge d’enfants ne </a:t>
            </a:r>
            <a:r>
              <a:rPr lang="es-ES" sz="1800" b="0" i="0" u="none" strike="noStrike" baseline="0" dirty="0">
                <a:solidFill>
                  <a:srgbClr val="000000"/>
                </a:solidFill>
                <a:latin typeface="HelveticaNeue-Light-Identity-H"/>
              </a:rPr>
              <a:t>se </a:t>
            </a:r>
            <a:r>
              <a:rPr lang="es-ES" sz="1800" b="0" i="0" u="none" strike="noStrike" baseline="0" dirty="0" err="1">
                <a:solidFill>
                  <a:srgbClr val="000000"/>
                </a:solidFill>
                <a:latin typeface="HelveticaNeue-Light-Identity-H"/>
              </a:rPr>
              <a:t>blessent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Offrir des éclairages suffisants dans tous les sites (ainsi que de l’eau, l’assainissement et des installations sanitaires) au sein des hébergements;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Offrir aux enfants des voies d’accès sûres aux écoles et aux espaces de </a:t>
            </a:r>
            <a:r>
              <a:rPr lang="es-ES" sz="1800" b="0" i="0" u="none" strike="noStrike" baseline="0" dirty="0" err="1">
                <a:solidFill>
                  <a:srgbClr val="000000"/>
                </a:solidFill>
                <a:latin typeface="HelveticaNeue-Light-Identity-H"/>
              </a:rPr>
              <a:t>jeux</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Filtrer et surveiller les participants pour assurer que seuls les enfants au dessus de l’âge minimal d’admission à l’emploi sont impliqués dans des programmes de type logement décent et d’établissements connexes au travail (y compris les programmes de type « argent contre travail »).</a:t>
            </a:r>
            <a:endParaRPr lang="en-US" dirty="0">
              <a:solidFill>
                <a:srgbClr val="5F7085"/>
              </a:solidFill>
              <a:effectLst/>
            </a:endParaRPr>
          </a:p>
          <a:p>
            <a:endParaRPr lang="en-US" dirty="0"/>
          </a:p>
          <a:p>
            <a:pPr algn="l"/>
            <a:r>
              <a:rPr lang="fr-FR" sz="1800" b="0" i="0" u="none" strike="noStrike" baseline="0" dirty="0">
                <a:latin typeface="HelveticaNeue-Light-Identity-H"/>
              </a:rPr>
              <a:t>Les acteurs du secteur des abris et habitat doivent travailler avec un échantillon représentatif de la population touchée pour cerner les obstacles, les risques et </a:t>
            </a:r>
            <a:r>
              <a:rPr lang="es-ES" sz="1800" b="0" i="0" u="none" strike="noStrike" baseline="0" dirty="0">
                <a:latin typeface="HelveticaNeue-Light-Identity-H"/>
              </a:rPr>
              <a:t>les </a:t>
            </a:r>
            <a:r>
              <a:rPr lang="es-ES" sz="1800" b="0" i="0" u="none" strike="noStrike" baseline="0" dirty="0" err="1">
                <a:latin typeface="HelveticaNeue-Light-Identity-H"/>
              </a:rPr>
              <a:t>solutions</a:t>
            </a:r>
            <a:r>
              <a:rPr lang="es-ES" sz="1800" b="0" i="0" u="none" strike="noStrike" baseline="0" dirty="0">
                <a:latin typeface="HelveticaNeue-Light-Identity-H"/>
              </a:rPr>
              <a:t>.</a:t>
            </a:r>
            <a:endParaRPr lang="en-US"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 : </a:t>
            </a:r>
            <a:r>
              <a:rPr lang="fr-FR" dirty="0"/>
              <a:t>Sur quels sujets de PE les spécialistes des abris et de l’habitat devraient-ils être formés ? </a:t>
            </a:r>
          </a:p>
          <a:p>
            <a:pPr algn="l"/>
            <a:r>
              <a:rPr lang="en-US" dirty="0"/>
              <a:t>-&gt; </a:t>
            </a:r>
            <a:r>
              <a:rPr lang="fr-FR" sz="1800" b="0" i="0" u="none" strike="noStrike" baseline="0" dirty="0">
                <a:solidFill>
                  <a:srgbClr val="000000"/>
                </a:solidFill>
                <a:latin typeface="HelveticaNeue-Light-Identity-H"/>
              </a:rPr>
              <a:t>La formation de spécialistes des abris et habitat peut ne pas inclure la protection de l’enfance. Les acteurs de la protection de l’enfance doivent soutenir les acteurs du secteur des abris et habitat pour inclure la protection de l’enfance dans toutes leurs actions. Les acteurs du secteur des abris et habitat doivent au minimum être formés sur:</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mesures de sauvegarde des enfants, y compris la mise en </a:t>
            </a:r>
            <a:r>
              <a:rPr lang="fr-FR" sz="1800" b="0" i="0" u="none" strike="noStrike" baseline="0" dirty="0" err="1">
                <a:solidFill>
                  <a:srgbClr val="000000"/>
                </a:solidFill>
                <a:latin typeface="HelveticaNeue-Light-Identity-H"/>
              </a:rPr>
              <a:t>oeuvre</a:t>
            </a:r>
            <a:r>
              <a:rPr lang="fr-FR" sz="1800" b="0" i="0" u="none" strike="noStrike" baseline="0" dirty="0">
                <a:solidFill>
                  <a:srgbClr val="000000"/>
                </a:solidFill>
                <a:latin typeface="HelveticaNeue-Light-Identity-H"/>
              </a:rPr>
              <a:t> de codes de conduite et de protocoles;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La protection contre l’exploitation et les sévices sexuels;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Identifier et parler des problèmes relatifs à la protection de l’enfance;</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Consulter les enfants lors des évaluations, du suivi et de la planification des </a:t>
            </a:r>
            <a:r>
              <a:rPr lang="es-ES" sz="1800" b="0" i="0" u="none" strike="noStrike" baseline="0" dirty="0" err="1">
                <a:solidFill>
                  <a:srgbClr val="000000"/>
                </a:solidFill>
                <a:latin typeface="HelveticaNeue-Light-Identity-H"/>
              </a:rPr>
              <a:t>foyers</a:t>
            </a:r>
            <a:r>
              <a:rPr lang="es-ES" sz="1800" b="0" i="0" u="none" strike="noStrike" baseline="0" dirty="0">
                <a:solidFill>
                  <a:srgbClr val="000000"/>
                </a:solidFill>
                <a:latin typeface="HelveticaNeue-Light-Identity-H"/>
              </a:rPr>
              <a:t> et des </a:t>
            </a:r>
            <a:r>
              <a:rPr lang="es-ES" sz="1800" b="0" i="0" u="none" strike="noStrike" baseline="0" dirty="0" err="1">
                <a:solidFill>
                  <a:srgbClr val="000000"/>
                </a:solidFill>
                <a:latin typeface="HelveticaNeue-Light-Identity-H"/>
              </a:rPr>
              <a:t>établissements</a:t>
            </a:r>
            <a:r>
              <a:rPr lang="es-ES" sz="1800" b="0" i="0" u="none" strike="noStrike" baseline="0" dirty="0">
                <a:solidFill>
                  <a:srgbClr val="000000"/>
                </a:solidFill>
                <a:latin typeface="HelveticaNeue-Light-Identity-H"/>
              </a:rPr>
              <a:t>.</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Les collègues de l’EAH, en particulier, devraient être consultés / impliqués, pour concevoir et planifier de manière adéquate (c'est-à-dire comment et où construire des latrines, des sections de douche s'il en existe, l'éclairage pour celles-ci, etc.), et lors de la gestion des risques physiques tels que les trous dans le sol, cours d’eau libre, éclairage insuffisant dans les installations EAH pour éviter les blessures aux enfants et aux soignants. </a:t>
            </a: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Toutes les activités liées aux abris et à l’habitat sont étroitement liées aux quatre principes de protection qui s'appliquent à toute action humanitaire et à tous les acteurs humanitaires : </a:t>
            </a:r>
            <a:endParaRPr lang="en-US" dirty="0"/>
          </a:p>
          <a:p>
            <a:pPr marL="0" indent="0">
              <a:buFont typeface="Arial"/>
              <a:buNone/>
            </a:pPr>
            <a:r>
              <a:rPr lang="en-US" dirty="0"/>
              <a:t>Principe SMPE 1: </a:t>
            </a:r>
            <a:r>
              <a:rPr lang="fr-FR" b="0" i="0" dirty="0"/>
              <a:t>Survie et développement </a:t>
            </a:r>
          </a:p>
          <a:p>
            <a:pPr marL="0" indent="0">
              <a:buFont typeface="Arial"/>
              <a:buNone/>
            </a:pPr>
            <a:r>
              <a:rPr lang="fr-FR" b="0" dirty="0"/>
              <a:t>Principe </a:t>
            </a:r>
            <a:r>
              <a:rPr lang="en-US" dirty="0"/>
              <a:t>SMPE </a:t>
            </a:r>
            <a:r>
              <a:rPr lang="fr-FR" b="0" dirty="0"/>
              <a:t>2: </a:t>
            </a:r>
            <a:r>
              <a:rPr lang="fr-FR" b="0" i="0" dirty="0"/>
              <a:t>Non-discrimination et inclusion </a:t>
            </a:r>
          </a:p>
          <a:p>
            <a:pPr marL="0" indent="0">
              <a:buFont typeface="Arial"/>
              <a:buNone/>
            </a:pPr>
            <a:r>
              <a:rPr lang="fr-FR" b="0" dirty="0"/>
              <a:t>Principe </a:t>
            </a:r>
            <a:r>
              <a:rPr lang="en-US" dirty="0"/>
              <a:t>SMPE </a:t>
            </a:r>
            <a:r>
              <a:rPr lang="fr-FR" b="0" dirty="0"/>
              <a:t>3: </a:t>
            </a:r>
            <a:r>
              <a:rPr lang="fr-FR" b="0" i="0" dirty="0"/>
              <a:t>Participation des enfants </a:t>
            </a:r>
          </a:p>
          <a:p>
            <a:pPr marL="0" indent="0">
              <a:buFont typeface="Arial"/>
              <a:buNone/>
            </a:pPr>
            <a:r>
              <a:rPr lang="en-US" b="0" dirty="0"/>
              <a:t>Principe </a:t>
            </a:r>
            <a:r>
              <a:rPr lang="en-US" dirty="0"/>
              <a:t>SMPE </a:t>
            </a:r>
            <a:r>
              <a:rPr lang="en-US" b="0" dirty="0"/>
              <a:t>4: </a:t>
            </a:r>
            <a:r>
              <a:rPr lang="fr-FR" b="0" i="0" dirty="0"/>
              <a:t>Les intérêts supérieurs de l'enfant </a:t>
            </a:r>
          </a:p>
          <a:p>
            <a:pPr marL="0" indent="0">
              <a:buFont typeface="Arial"/>
              <a:buNone/>
            </a:pPr>
            <a:r>
              <a:rPr lang="en-US" b="0" dirty="0"/>
              <a:t>Principe </a:t>
            </a:r>
            <a:r>
              <a:rPr lang="en-US" dirty="0"/>
              <a:t>Sphere 1: </a:t>
            </a:r>
            <a:r>
              <a:rPr lang="fr-FR" b="0" i="0" dirty="0"/>
              <a:t>Renforcer la sécurité, la dignité et les droits des personnes, et éviter de les exposer davantage à des blessures (qui est </a:t>
            </a:r>
            <a:r>
              <a:rPr lang="en-US" b="0" dirty="0"/>
              <a:t>Principe </a:t>
            </a:r>
            <a:r>
              <a:rPr lang="en-US" dirty="0"/>
              <a:t>SMPE 5)</a:t>
            </a:r>
          </a:p>
          <a:p>
            <a:pPr marL="0" indent="0">
              <a:buFont typeface="Arial"/>
              <a:buNone/>
            </a:pPr>
            <a:r>
              <a:rPr lang="en-US" b="0" dirty="0"/>
              <a:t>Principe </a:t>
            </a:r>
            <a:r>
              <a:rPr lang="en-US" dirty="0"/>
              <a:t>Sphere 2: </a:t>
            </a:r>
            <a:r>
              <a:rPr lang="fr-FR" b="0" i="0" dirty="0"/>
              <a:t>Garantir aux personnes l’accès à une assistance impartiale en fonction des besoins et sans discrimination  (qui est </a:t>
            </a:r>
            <a:r>
              <a:rPr lang="en-US" b="0" dirty="0"/>
              <a:t>Principe </a:t>
            </a:r>
            <a:r>
              <a:rPr lang="en-US" dirty="0"/>
              <a:t>SMPE 6)</a:t>
            </a:r>
          </a:p>
          <a:p>
            <a:pPr marL="0" indent="0">
              <a:buFont typeface="Arial"/>
              <a:buNone/>
            </a:pPr>
            <a:r>
              <a:rPr lang="en-US" b="0" dirty="0"/>
              <a:t>Principe </a:t>
            </a:r>
            <a:r>
              <a:rPr lang="en-US" dirty="0"/>
              <a:t>Sphere 3: </a:t>
            </a:r>
            <a:r>
              <a:rPr lang="fr-FR" b="0" i="0" dirty="0"/>
              <a:t>Aider les gens à se remettre des effets physiques et psychologiques de violence, de contrainte ou de privation délibérée (qui est </a:t>
            </a:r>
            <a:r>
              <a:rPr lang="en-US" b="0" dirty="0"/>
              <a:t>Principe </a:t>
            </a:r>
            <a:r>
              <a:rPr lang="en-US" dirty="0"/>
              <a:t>SMPE 7)</a:t>
            </a:r>
          </a:p>
          <a:p>
            <a:pPr marL="0" indent="0">
              <a:buFont typeface="Arial"/>
              <a:buNone/>
            </a:pPr>
            <a:r>
              <a:rPr lang="en-US" b="0" dirty="0"/>
              <a:t>Principe </a:t>
            </a:r>
            <a:r>
              <a:rPr lang="en-US" dirty="0"/>
              <a:t>Sphere 4: </a:t>
            </a:r>
            <a:r>
              <a:rPr lang="fr-FR" b="0" i="0" dirty="0"/>
              <a:t>Aider les gens à revendiquer leurs droits  (qui est </a:t>
            </a:r>
            <a:r>
              <a:rPr lang="en-US" b="0" dirty="0"/>
              <a:t>Principe </a:t>
            </a:r>
            <a:r>
              <a:rPr lang="en-US" dirty="0"/>
              <a:t>SMPE 8)</a:t>
            </a:r>
            <a:endParaRPr lang="fr-FR" b="0" i="0" dirty="0"/>
          </a:p>
          <a:p>
            <a:pPr marL="0" indent="0">
              <a:buFont typeface="Arial"/>
              <a:buNone/>
            </a:pPr>
            <a:r>
              <a:rPr lang="en-US" b="0" dirty="0"/>
              <a:t>Principe </a:t>
            </a:r>
            <a:r>
              <a:rPr lang="en-US" dirty="0"/>
              <a:t>SMPE </a:t>
            </a:r>
            <a:r>
              <a:rPr lang="en-US" b="0" dirty="0"/>
              <a:t>9: </a:t>
            </a:r>
            <a:r>
              <a:rPr lang="fr-FR" b="0" i="0" dirty="0"/>
              <a:t>Renforcer les systèmes de protection de l'enfance </a:t>
            </a:r>
            <a:endParaRPr lang="en-US" b="0" dirty="0"/>
          </a:p>
          <a:p>
            <a:pPr marL="0" indent="0">
              <a:buFont typeface="Arial"/>
              <a:buNone/>
            </a:pPr>
            <a:r>
              <a:rPr lang="en-US" b="0" dirty="0"/>
              <a:t>Principe </a:t>
            </a:r>
            <a:r>
              <a:rPr lang="en-US" dirty="0"/>
              <a:t>SMPE </a:t>
            </a:r>
            <a:r>
              <a:rPr lang="en-US" b="0" dirty="0"/>
              <a:t>10: </a:t>
            </a:r>
            <a:r>
              <a:rPr lang="fr-FR" b="0" i="0" dirty="0"/>
              <a:t>Renforcer la résilience des enfants dans l’action humanitaire </a:t>
            </a:r>
            <a:endParaRPr lang="en-US" b="0" dirty="0"/>
          </a:p>
          <a:p>
            <a:pPr marL="228600" indent="0">
              <a:buFont typeface="+mj-lt"/>
              <a:buNone/>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effectLst/>
                <a:latin typeface="Arial" panose="020B0604020202020204" pitchFamily="34" charset="0"/>
              </a:rPr>
              <a:t>Sur les neuf engagements de la Norme humanitaire fondamentale sur la qualité et la redevabilité (CHS), les engagements 1, 3, 4 et 5 s'appliquent particulièrement ici :</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effectLst/>
                <a:latin typeface="Arial" panose="020B0604020202020204" pitchFamily="34" charset="0"/>
              </a:rPr>
              <a:t>CHS 1 vise à garantir que les personnes affectées reçoivent une assistance appropriée et adaptée</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effectLst/>
                <a:latin typeface="Arial" panose="020B0604020202020204" pitchFamily="34" charset="0"/>
              </a:rPr>
              <a:t>CHS 3 vise à garantir que les personnes affectées </a:t>
            </a:r>
            <a:r>
              <a:rPr lang="fr-FR" dirty="0" err="1">
                <a:effectLst/>
                <a:latin typeface="Arial" panose="020B0604020202020204" pitchFamily="34" charset="0"/>
              </a:rPr>
              <a:t>affectées</a:t>
            </a:r>
            <a:r>
              <a:rPr lang="fr-FR" dirty="0">
                <a:effectLst/>
                <a:latin typeface="Arial" panose="020B0604020202020204" pitchFamily="34" charset="0"/>
              </a:rPr>
              <a:t> par les crises ne sont pas affectées de manière négative par l’action humanitaire et sont mieux préparées, plus résilientes et moins vulnérables grâce à celle-ci. (capacités locales et ne pas nuire)</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effectLst/>
                <a:latin typeface="Arial" panose="020B0604020202020204" pitchFamily="34" charset="0"/>
              </a:rPr>
              <a:t>CHS 4 vise à garantir que les personnes affectées connaissent leurs droits, aient accès à l'information et participent aux décisions qui les concernent. (communication, participation et feedback)</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effectLst/>
                <a:latin typeface="Arial" panose="020B0604020202020204" pitchFamily="34" charset="0"/>
              </a:rPr>
              <a:t>CHS 5 vise à garantir que les personnes affectées par les crises ont accès à des mécanismes sûrs et réactifs pour traiter leurs plaintes. </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effectLst/>
                <a:latin typeface="Arial" panose="020B0604020202020204" pitchFamily="34" charset="0"/>
              </a:rPr>
              <a:t>-&gt; rappel : les organisations et individus impliqués dans la réponse humanitaire peuvent utiliser le CHS pour améliorer la qualité et l'efficacité de l'assistance qu'ils fournissent. Cela facilite également une plus grande responsabilité envers les communautés et les personnes touchées par la crise.</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40458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 id="2147483654"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3" r:id="rId15"/>
    <p:sldLayoutId id="2147483674" r:id="rId16"/>
    <p:sldLayoutId id="2147483675" r:id="rId17"/>
    <p:sldLayoutId id="2147483676" r:id="rId18"/>
    <p:sldLayoutId id="2147483677" r:id="rId19"/>
    <p:sldLayoutId id="2147483678"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7.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14.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dirty="0" err="1"/>
              <a:t>Travailler</a:t>
            </a:r>
            <a:r>
              <a:rPr lang="en-US" dirty="0"/>
              <a:t> Ensemble</a:t>
            </a:r>
            <a:endParaRPr dirty="0"/>
          </a:p>
        </p:txBody>
      </p:sp>
      <p:sp>
        <p:nvSpPr>
          <p:cNvPr id="209" name="Google Shape;209;g1351c3ce7f4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92500" lnSpcReduction="20000"/>
          </a:bodyPr>
          <a:lstStyle/>
          <a:p>
            <a:pPr lvl="0" indent="-391983">
              <a:buSzPct val="108108"/>
            </a:pPr>
            <a:r>
              <a:rPr lang="fr-FR" dirty="0">
                <a:solidFill>
                  <a:schemeClr val="dk2"/>
                </a:solidFill>
              </a:rPr>
              <a:t>Besoins interconnectés des enfants</a:t>
            </a:r>
          </a:p>
          <a:p>
            <a:pPr lvl="0" indent="-391983">
              <a:buSzPct val="108108"/>
            </a:pPr>
            <a:r>
              <a:rPr lang="fr-FR" dirty="0">
                <a:solidFill>
                  <a:schemeClr val="dk2"/>
                </a:solidFill>
              </a:rPr>
              <a:t>Responsabilité collective = centralité de la protection</a:t>
            </a:r>
          </a:p>
          <a:p>
            <a:pPr lvl="0" indent="-391983">
              <a:buSzPct val="108108"/>
            </a:pPr>
            <a:r>
              <a:rPr lang="fr-FR" dirty="0">
                <a:solidFill>
                  <a:schemeClr val="dk2"/>
                </a:solidFill>
              </a:rPr>
              <a:t>Impact de meilleure qualité</a:t>
            </a:r>
          </a:p>
          <a:p>
            <a:pPr marL="457200" lvl="0" indent="-391983" algn="l" rtl="0">
              <a:lnSpc>
                <a:spcPct val="90000"/>
              </a:lnSpc>
              <a:spcBef>
                <a:spcPts val="1000"/>
              </a:spcBef>
              <a:spcAft>
                <a:spcPts val="0"/>
              </a:spcAft>
              <a:buSzPct val="108108"/>
              <a:buChar char="•"/>
            </a:pPr>
            <a:endParaRPr dirty="0">
              <a:solidFill>
                <a:schemeClr val="dk2"/>
              </a:solidFill>
            </a:endParaRPr>
          </a:p>
          <a:p>
            <a:pPr marL="457200" lvl="0" indent="-228600" algn="l" rtl="0">
              <a:lnSpc>
                <a:spcPct val="90000"/>
              </a:lnSpc>
              <a:spcBef>
                <a:spcPts val="1000"/>
              </a:spcBef>
              <a:spcAft>
                <a:spcPts val="0"/>
              </a:spcAft>
              <a:buSzPct val="108108"/>
              <a:buNone/>
            </a:pPr>
            <a:endParaRPr dirty="0"/>
          </a:p>
        </p:txBody>
      </p:sp>
      <p:pic>
        <p:nvPicPr>
          <p:cNvPr id="212" name="Google Shape;212;g1351c3ce7f4_0_7" descr="Imagen de la pantalla de un celular en la mano&#10;&#10;Descripción generada automáticamente con confianza baja"/>
          <p:cNvPicPr preferRelativeResize="0"/>
          <p:nvPr/>
        </p:nvPicPr>
        <p:blipFill rotWithShape="1">
          <a:blip r:embed="rId3">
            <a:alphaModFix/>
          </a:blip>
          <a:srcRect t="13035" r="-50" b="-13075"/>
          <a:stretch/>
        </p:blipFill>
        <p:spPr>
          <a:xfrm>
            <a:off x="6498489" y="2202686"/>
            <a:ext cx="2757600" cy="1550343"/>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81209" y="237146"/>
            <a:ext cx="2519997" cy="3311714"/>
          </a:xfrm>
          <a:prstGeom prst="rect">
            <a:avLst/>
          </a:prstGeom>
          <a:noFill/>
          <a:ln>
            <a:noFill/>
          </a:ln>
        </p:spPr>
      </p:pic>
      <p:pic>
        <p:nvPicPr>
          <p:cNvPr id="3" name="Picture 2">
            <a:extLst>
              <a:ext uri="{FF2B5EF4-FFF2-40B4-BE49-F238E27FC236}">
                <a16:creationId xmlns:a16="http://schemas.microsoft.com/office/drawing/2014/main" id="{47A4C6D3-67DB-92B1-D042-BC3C8C4F1F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697" y="5408262"/>
            <a:ext cx="4809660" cy="927775"/>
          </a:xfrm>
          <a:prstGeom prst="rect">
            <a:avLst/>
          </a:prstGeom>
        </p:spPr>
      </p:pic>
      <p:pic>
        <p:nvPicPr>
          <p:cNvPr id="5" name="Picture 4">
            <a:extLst>
              <a:ext uri="{FF2B5EF4-FFF2-40B4-BE49-F238E27FC236}">
                <a16:creationId xmlns:a16="http://schemas.microsoft.com/office/drawing/2014/main" id="{AFE5DE7F-0705-A13C-A0D5-0EB30729D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3369" y="254462"/>
            <a:ext cx="2757599" cy="1954819"/>
          </a:xfrm>
          <a:prstGeom prst="rect">
            <a:avLst/>
          </a:prstGeom>
        </p:spPr>
      </p:pic>
      <p:pic>
        <p:nvPicPr>
          <p:cNvPr id="7" name="Picture 6">
            <a:extLst>
              <a:ext uri="{FF2B5EF4-FFF2-40B4-BE49-F238E27FC236}">
                <a16:creationId xmlns:a16="http://schemas.microsoft.com/office/drawing/2014/main" id="{51D3FFA7-7184-94D5-9A65-BC6CBDDF7F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8445" y="3753029"/>
            <a:ext cx="5302761" cy="3093542"/>
          </a:xfrm>
          <a:prstGeom prst="rect">
            <a:avLst/>
          </a:prstGeom>
        </p:spPr>
      </p:pic>
    </p:spTree>
    <p:extLst>
      <p:ext uri="{BB962C8B-B14F-4D97-AF65-F5344CB8AC3E}">
        <p14:creationId xmlns:p14="http://schemas.microsoft.com/office/powerpoint/2010/main" val="322572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par>
                                <p:cTn id="17" presetID="2" presetClass="entr" presetSubtype="4" fill="hold" nodeType="withEffect">
                                  <p:stCondLst>
                                    <p:cond delay="0"/>
                                  </p:stCondLst>
                                  <p:childTnLst>
                                    <p:set>
                                      <p:cBhvr>
                                        <p:cTn id="18" dur="1" fill="hold">
                                          <p:stCondLst>
                                            <p:cond delay="0"/>
                                          </p:stCondLst>
                                        </p:cTn>
                                        <p:tgtEl>
                                          <p:spTgt spid="212"/>
                                        </p:tgtEl>
                                        <p:attrNameLst>
                                          <p:attrName>style.visibility</p:attrName>
                                        </p:attrNameLst>
                                      </p:cBhvr>
                                      <p:to>
                                        <p:strVal val="visible"/>
                                      </p:to>
                                    </p:set>
                                    <p:anim calcmode="lin" valueType="num">
                                      <p:cBhvr additive="base">
                                        <p:cTn id="19" dur="500"/>
                                        <p:tgtEl>
                                          <p:spTgt spid="2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Générale au Standard 27</a:t>
            </a:r>
            <a:endParaRPr dirty="0"/>
          </a:p>
        </p:txBody>
      </p:sp>
      <p:sp>
        <p:nvSpPr>
          <p:cNvPr id="2" name="Espace réservé du contenu 1">
            <a:extLst>
              <a:ext uri="{FF2B5EF4-FFF2-40B4-BE49-F238E27FC236}">
                <a16:creationId xmlns:a16="http://schemas.microsoft.com/office/drawing/2014/main" id="{B57960B5-C219-43D2-B864-62F86EA4C023}"/>
              </a:ext>
            </a:extLst>
          </p:cNvPr>
          <p:cNvSpPr>
            <a:spLocks noGrp="1"/>
          </p:cNvSpPr>
          <p:nvPr>
            <p:ph sz="half" idx="1"/>
          </p:nvPr>
        </p:nvSpPr>
        <p:spPr>
          <a:xfrm>
            <a:off x="838200" y="1825625"/>
            <a:ext cx="11049000" cy="4351338"/>
          </a:xfrm>
        </p:spPr>
        <p:txBody>
          <a:bodyPr>
            <a:normAutofit lnSpcReduction="10000"/>
          </a:bodyPr>
          <a:lstStyle/>
          <a:p>
            <a:r>
              <a:rPr lang="fr-FR" dirty="0">
                <a:solidFill>
                  <a:schemeClr val="bg2"/>
                </a:solidFill>
              </a:rPr>
              <a:t>Besoins interconnectés/imbriqués des enfants et des adolescents </a:t>
            </a:r>
          </a:p>
          <a:p>
            <a:r>
              <a:rPr lang="fr-FR" dirty="0">
                <a:solidFill>
                  <a:schemeClr val="bg2"/>
                </a:solidFill>
              </a:rPr>
              <a:t>Responsabilité collective </a:t>
            </a:r>
            <a:r>
              <a:rPr lang="en-US" dirty="0">
                <a:solidFill>
                  <a:schemeClr val="bg2"/>
                </a:solidFill>
              </a:rPr>
              <a:t>= </a:t>
            </a:r>
            <a:r>
              <a:rPr lang="en-US" dirty="0" err="1">
                <a:solidFill>
                  <a:schemeClr val="bg2"/>
                </a:solidFill>
              </a:rPr>
              <a:t>Centralité</a:t>
            </a:r>
            <a:r>
              <a:rPr lang="en-US" dirty="0">
                <a:solidFill>
                  <a:schemeClr val="bg2"/>
                </a:solidFill>
              </a:rPr>
              <a:t> de la Protection</a:t>
            </a:r>
          </a:p>
          <a:p>
            <a:r>
              <a:rPr lang="fr-FR" dirty="0">
                <a:solidFill>
                  <a:schemeClr val="bg2"/>
                </a:solidFill>
              </a:rPr>
              <a:t>Impact de meilleure qualité</a:t>
            </a:r>
          </a:p>
          <a:p>
            <a:pPr marL="0" indent="0">
              <a:buClr>
                <a:schemeClr val="accent3"/>
              </a:buClr>
              <a:buSzPct val="100000"/>
              <a:buNone/>
            </a:pPr>
            <a:endParaRPr lang="en-US" dirty="0">
              <a:solidFill>
                <a:schemeClr val="bg2"/>
              </a:solidFill>
            </a:endParaRPr>
          </a:p>
          <a:p>
            <a:pPr marL="0" indent="0">
              <a:buClr>
                <a:schemeClr val="accent3"/>
              </a:buClr>
              <a:buSzPct val="100000"/>
              <a:buNone/>
            </a:pPr>
            <a:endParaRPr lang="en-US" dirty="0">
              <a:solidFill>
                <a:schemeClr val="bg2"/>
              </a:solidFill>
            </a:endParaRPr>
          </a:p>
          <a:p>
            <a:pPr indent="-457200">
              <a:buClr>
                <a:schemeClr val="accent3"/>
              </a:buClr>
              <a:buSzPct val="100000"/>
            </a:pPr>
            <a:r>
              <a:rPr lang="fr-FR" dirty="0">
                <a:solidFill>
                  <a:schemeClr val="bg2"/>
                </a:solidFill>
              </a:rPr>
              <a:t>Résultats directs en protection </a:t>
            </a:r>
          </a:p>
          <a:p>
            <a:pPr indent="-457200">
              <a:buClr>
                <a:schemeClr val="accent3"/>
              </a:buClr>
              <a:buSzPct val="100000"/>
            </a:pPr>
            <a:r>
              <a:rPr lang="en-US" dirty="0" err="1">
                <a:solidFill>
                  <a:schemeClr val="bg2"/>
                </a:solidFill>
              </a:rPr>
              <a:t>Considérations</a:t>
            </a:r>
            <a:r>
              <a:rPr lang="en-US" dirty="0">
                <a:solidFill>
                  <a:schemeClr val="bg2"/>
                </a:solidFill>
              </a:rPr>
              <a:t> </a:t>
            </a:r>
            <a:r>
              <a:rPr lang="en-US" dirty="0" err="1">
                <a:solidFill>
                  <a:schemeClr val="bg2"/>
                </a:solidFill>
              </a:rPr>
              <a:t>clé</a:t>
            </a:r>
            <a:r>
              <a:rPr lang="en-US" dirty="0">
                <a:solidFill>
                  <a:schemeClr val="bg2"/>
                </a:solidFill>
              </a:rPr>
              <a:t> PE à </a:t>
            </a:r>
            <a:r>
              <a:rPr lang="fr-FR" dirty="0">
                <a:solidFill>
                  <a:schemeClr val="bg2"/>
                </a:solidFill>
              </a:rPr>
              <a:t>intégrer dans les interventions au sein des abris et habitat </a:t>
            </a:r>
            <a:endParaRPr lang="en-US" dirty="0">
              <a:solidFill>
                <a:schemeClr val="bg2"/>
              </a:solidFill>
            </a:endParaRPr>
          </a:p>
          <a:p>
            <a:pPr indent="-457200">
              <a:spcBef>
                <a:spcPts val="0"/>
              </a:spcBef>
              <a:buClr>
                <a:schemeClr val="accent3"/>
              </a:buClr>
              <a:buSzPct val="100000"/>
            </a:pPr>
            <a:endParaRPr lang="en-US" sz="2800" dirty="0">
              <a:solidFill>
                <a:schemeClr val="bg2"/>
              </a:solidFill>
            </a:endParaRPr>
          </a:p>
          <a:p>
            <a:pPr indent="-457200">
              <a:spcBef>
                <a:spcPts val="0"/>
              </a:spcBef>
              <a:buClr>
                <a:schemeClr val="accent3"/>
              </a:buClr>
              <a:buSzPct val="100000"/>
            </a:pPr>
            <a:endParaRPr lang="en-US" dirty="0">
              <a:solidFill>
                <a:schemeClr val="bg2"/>
              </a:solidFill>
            </a:endParaRPr>
          </a:p>
          <a:p>
            <a:endParaRPr lang="fr-FR" dirty="0"/>
          </a:p>
        </p:txBody>
      </p:sp>
      <p:pic>
        <p:nvPicPr>
          <p:cNvPr id="10" name="Image 9">
            <a:extLst>
              <a:ext uri="{FF2B5EF4-FFF2-40B4-BE49-F238E27FC236}">
                <a16:creationId xmlns:a16="http://schemas.microsoft.com/office/drawing/2014/main" id="{DA9A3DCF-8B7D-4C24-A6BC-A2429079CDB8}"/>
              </a:ext>
            </a:extLst>
          </p:cNvPr>
          <p:cNvPicPr>
            <a:picLocks noChangeAspect="1"/>
          </p:cNvPicPr>
          <p:nvPr/>
        </p:nvPicPr>
        <p:blipFill>
          <a:blip r:embed="rId3"/>
          <a:stretch>
            <a:fillRect/>
          </a:stretch>
        </p:blipFill>
        <p:spPr>
          <a:xfrm>
            <a:off x="10194878" y="2179043"/>
            <a:ext cx="1563802" cy="928290"/>
          </a:xfrm>
          <a:prstGeom prst="rect">
            <a:avLst/>
          </a:prstGeom>
        </p:spPr>
      </p:pic>
      <p:pic>
        <p:nvPicPr>
          <p:cNvPr id="14" name="Image 13">
            <a:extLst>
              <a:ext uri="{FF2B5EF4-FFF2-40B4-BE49-F238E27FC236}">
                <a16:creationId xmlns:a16="http://schemas.microsoft.com/office/drawing/2014/main" id="{EB3A9F77-C871-4DEA-9D5C-48890BB4AAF0}"/>
              </a:ext>
            </a:extLst>
          </p:cNvPr>
          <p:cNvPicPr>
            <a:picLocks noChangeAspect="1"/>
          </p:cNvPicPr>
          <p:nvPr/>
        </p:nvPicPr>
        <p:blipFill>
          <a:blip r:embed="rId4"/>
          <a:stretch>
            <a:fillRect/>
          </a:stretch>
        </p:blipFill>
        <p:spPr>
          <a:xfrm>
            <a:off x="5302280" y="5729788"/>
            <a:ext cx="1081939" cy="944550"/>
          </a:xfrm>
          <a:prstGeom prst="rect">
            <a:avLst/>
          </a:prstGeom>
        </p:spPr>
      </p:pic>
      <p:pic>
        <p:nvPicPr>
          <p:cNvPr id="17" name="Image 16">
            <a:extLst>
              <a:ext uri="{FF2B5EF4-FFF2-40B4-BE49-F238E27FC236}">
                <a16:creationId xmlns:a16="http://schemas.microsoft.com/office/drawing/2014/main" id="{D2F06533-0E96-485A-9B5F-3F42E4634215}"/>
              </a:ext>
            </a:extLst>
          </p:cNvPr>
          <p:cNvPicPr>
            <a:picLocks noChangeAspect="1"/>
          </p:cNvPicPr>
          <p:nvPr/>
        </p:nvPicPr>
        <p:blipFill>
          <a:blip r:embed="rId5"/>
          <a:stretch>
            <a:fillRect/>
          </a:stretch>
        </p:blipFill>
        <p:spPr>
          <a:xfrm>
            <a:off x="6272672" y="5705703"/>
            <a:ext cx="1043758" cy="1029059"/>
          </a:xfrm>
          <a:prstGeom prst="rect">
            <a:avLst/>
          </a:prstGeom>
        </p:spPr>
      </p:pic>
      <p:sp>
        <p:nvSpPr>
          <p:cNvPr id="18" name="ZoneTexte 17">
            <a:extLst>
              <a:ext uri="{FF2B5EF4-FFF2-40B4-BE49-F238E27FC236}">
                <a16:creationId xmlns:a16="http://schemas.microsoft.com/office/drawing/2014/main" id="{95230571-5195-46EF-AAAF-7AAE42FECEE0}"/>
              </a:ext>
            </a:extLst>
          </p:cNvPr>
          <p:cNvSpPr txBox="1"/>
          <p:nvPr/>
        </p:nvSpPr>
        <p:spPr>
          <a:xfrm>
            <a:off x="4112110" y="3678128"/>
            <a:ext cx="7015965"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indent="0">
              <a:buClr>
                <a:schemeClr val="accent3"/>
              </a:buClr>
              <a:buSzPct val="100000"/>
              <a:buNone/>
            </a:pPr>
            <a:r>
              <a:rPr lang="fr-FR" sz="1800" dirty="0">
                <a:solidFill>
                  <a:schemeClr val="bg2"/>
                </a:solidFill>
              </a:rPr>
              <a:t>Cadre de vie sécurisé </a:t>
            </a:r>
            <a:r>
              <a:rPr lang="en-US" sz="1800" dirty="0">
                <a:solidFill>
                  <a:schemeClr val="bg2"/>
                </a:solidFill>
              </a:rPr>
              <a:t>= </a:t>
            </a:r>
            <a:r>
              <a:rPr lang="fr-FR" sz="1800" dirty="0">
                <a:solidFill>
                  <a:schemeClr val="bg2"/>
                </a:solidFill>
              </a:rPr>
              <a:t>dignité, sécurité et moyens d’existence</a:t>
            </a:r>
          </a:p>
          <a:p>
            <a:pPr marL="0" indent="0">
              <a:buClr>
                <a:schemeClr val="accent3"/>
              </a:buClr>
              <a:buSzPct val="100000"/>
              <a:buNone/>
            </a:pPr>
            <a:r>
              <a:rPr lang="fr-FR" sz="1800" dirty="0">
                <a:solidFill>
                  <a:schemeClr val="bg2"/>
                </a:solidFill>
              </a:rPr>
              <a:t>Abri adapté = sécurité, protection et accessibilité </a:t>
            </a:r>
            <a:endParaRPr lang="en-US" sz="1800" dirty="0">
              <a:solidFill>
                <a:schemeClr val="bg2"/>
              </a:solidFill>
            </a:endParaRPr>
          </a:p>
        </p:txBody>
      </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685801" y="1374336"/>
            <a:ext cx="4746812" cy="3381667"/>
          </a:xfrm>
        </p:spPr>
        <p:txBody>
          <a:bodyPr>
            <a:normAutofit lnSpcReduction="10000"/>
          </a:bodyPr>
          <a:lstStyle/>
          <a:p>
            <a:pPr marL="50800" indent="0" algn="ctr">
              <a:buNone/>
            </a:pPr>
            <a:r>
              <a:rPr lang="en-US" sz="2400" dirty="0">
                <a:solidFill>
                  <a:schemeClr val="bg2"/>
                </a:solidFill>
              </a:rPr>
              <a:t>“</a:t>
            </a:r>
            <a:r>
              <a:rPr lang="fr-FR" sz="2400" dirty="0"/>
              <a:t>Tous les enfants et les personnes qui en ont la charge ont un abri adéquat qui répond à leurs besoins essentiels, y compris la sureté, </a:t>
            </a:r>
            <a:r>
              <a:rPr lang="es-ES" sz="2400" dirty="0"/>
              <a:t>la </a:t>
            </a:r>
            <a:r>
              <a:rPr lang="es-ES" sz="2400" dirty="0" err="1"/>
              <a:t>protection</a:t>
            </a:r>
            <a:r>
              <a:rPr lang="es-ES" sz="2400" dirty="0"/>
              <a:t> et </a:t>
            </a:r>
            <a:r>
              <a:rPr lang="es-ES" sz="2400" dirty="0" err="1"/>
              <a:t>l’accessibilité</a:t>
            </a:r>
            <a:r>
              <a:rPr lang="en-US" sz="2400" dirty="0"/>
              <a:t>.”</a:t>
            </a:r>
            <a:endParaRPr lang="fr-FR" sz="2400" dirty="0">
              <a:solidFill>
                <a:schemeClr val="bg2"/>
              </a:solidFill>
            </a:endParaRP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307654" y="2281759"/>
            <a:ext cx="5679610" cy="4330656"/>
          </a:xfrm>
        </p:spPr>
        <p:txBody>
          <a:bodyPr>
            <a:normAutofit lnSpcReduction="10000"/>
          </a:bodyPr>
          <a:lstStyle/>
          <a:p>
            <a:r>
              <a:rPr lang="fr-FR" dirty="0"/>
              <a:t>Abri pour les groupes vulnérables </a:t>
            </a:r>
            <a:endParaRPr lang="en-US" dirty="0"/>
          </a:p>
          <a:p>
            <a:r>
              <a:rPr lang="fr-FR" dirty="0"/>
              <a:t>Environnement accessible, ouvert et protecteur </a:t>
            </a:r>
          </a:p>
          <a:p>
            <a:r>
              <a:rPr lang="fr-FR" dirty="0"/>
              <a:t>Espaces appropriés pour les </a:t>
            </a:r>
            <a:r>
              <a:rPr lang="es-ES" dirty="0" err="1"/>
              <a:t>enfants</a:t>
            </a:r>
            <a:r>
              <a:rPr lang="es-ES" dirty="0"/>
              <a:t> </a:t>
            </a:r>
          </a:p>
          <a:p>
            <a:r>
              <a:rPr lang="en-US" dirty="0"/>
              <a:t>Articles </a:t>
            </a:r>
            <a:r>
              <a:rPr lang="fr-FR" dirty="0"/>
              <a:t>appropriés pour les </a:t>
            </a:r>
            <a:r>
              <a:rPr lang="es-ES" dirty="0" err="1"/>
              <a:t>enfants</a:t>
            </a:r>
            <a:r>
              <a:rPr lang="es-ES" dirty="0"/>
              <a:t> </a:t>
            </a:r>
          </a:p>
          <a:p>
            <a:r>
              <a:rPr lang="fr-FR" dirty="0"/>
              <a:t>Zones spécifiques pour la cuisine et le bain</a:t>
            </a:r>
            <a:endParaRPr lang="en-US" dirty="0"/>
          </a:p>
        </p:txBody>
      </p:sp>
      <p:sp>
        <p:nvSpPr>
          <p:cNvPr id="13" name="Titre 1">
            <a:extLst>
              <a:ext uri="{FF2B5EF4-FFF2-40B4-BE49-F238E27FC236}">
                <a16:creationId xmlns:a16="http://schemas.microsoft.com/office/drawing/2014/main" id="{4E4E24C0-35FF-4B77-ABE6-3131F78C4F3E}"/>
              </a:ext>
            </a:extLst>
          </p:cNvPr>
          <p:cNvSpPr>
            <a:spLocks noGrp="1"/>
          </p:cNvSpPr>
          <p:nvPr>
            <p:ph type="title"/>
          </p:nvPr>
        </p:nvSpPr>
        <p:spPr>
          <a:xfrm>
            <a:off x="6307654" y="1348362"/>
            <a:ext cx="5403461" cy="1325563"/>
          </a:xfrm>
        </p:spPr>
        <p:txBody>
          <a:bodyPr>
            <a:normAutofit/>
          </a:bodyPr>
          <a:lstStyle/>
          <a:p>
            <a:r>
              <a:rPr lang="en-US" sz="3200" dirty="0"/>
              <a:t>Actions </a:t>
            </a:r>
            <a:r>
              <a:rPr lang="en-US" sz="3200" dirty="0" err="1"/>
              <a:t>Conjointes</a:t>
            </a:r>
            <a:endParaRPr lang="fr-FR" sz="3200" dirty="0"/>
          </a:p>
        </p:txBody>
      </p:sp>
      <p:pic>
        <p:nvPicPr>
          <p:cNvPr id="4" name="Image 3">
            <a:extLst>
              <a:ext uri="{FF2B5EF4-FFF2-40B4-BE49-F238E27FC236}">
                <a16:creationId xmlns:a16="http://schemas.microsoft.com/office/drawing/2014/main" id="{4BA847CC-C52F-4A45-83C2-D6CD74E617DB}"/>
              </a:ext>
            </a:extLst>
          </p:cNvPr>
          <p:cNvPicPr>
            <a:picLocks noChangeAspect="1"/>
          </p:cNvPicPr>
          <p:nvPr/>
        </p:nvPicPr>
        <p:blipFill>
          <a:blip r:embed="rId3"/>
          <a:stretch>
            <a:fillRect/>
          </a:stretch>
        </p:blipFill>
        <p:spPr>
          <a:xfrm>
            <a:off x="2297198" y="602409"/>
            <a:ext cx="2006703" cy="514376"/>
          </a:xfrm>
          <a:prstGeom prst="rect">
            <a:avLst/>
          </a:prstGeom>
        </p:spPr>
      </p:pic>
      <p:pic>
        <p:nvPicPr>
          <p:cNvPr id="7" name="Image 6">
            <a:extLst>
              <a:ext uri="{FF2B5EF4-FFF2-40B4-BE49-F238E27FC236}">
                <a16:creationId xmlns:a16="http://schemas.microsoft.com/office/drawing/2014/main" id="{128693B3-EF6D-4D3D-9CF2-B1883676E143}"/>
              </a:ext>
            </a:extLst>
          </p:cNvPr>
          <p:cNvPicPr>
            <a:picLocks noChangeAspect="1"/>
          </p:cNvPicPr>
          <p:nvPr/>
        </p:nvPicPr>
        <p:blipFill>
          <a:blip r:embed="rId4">
            <a:duotone>
              <a:schemeClr val="accent4">
                <a:shade val="45000"/>
                <a:satMod val="135000"/>
              </a:schemeClr>
              <a:prstClr val="white"/>
            </a:duotone>
          </a:blip>
          <a:stretch>
            <a:fillRect/>
          </a:stretch>
        </p:blipFill>
        <p:spPr>
          <a:xfrm>
            <a:off x="7293754" y="365125"/>
            <a:ext cx="1642183" cy="983237"/>
          </a:xfrm>
          <a:prstGeom prst="rect">
            <a:avLst/>
          </a:prstGeom>
        </p:spPr>
      </p:pic>
      <p:grpSp>
        <p:nvGrpSpPr>
          <p:cNvPr id="17" name="Groupe 16">
            <a:extLst>
              <a:ext uri="{FF2B5EF4-FFF2-40B4-BE49-F238E27FC236}">
                <a16:creationId xmlns:a16="http://schemas.microsoft.com/office/drawing/2014/main" id="{1FD63D7D-0705-4DD8-AB96-EF0931A25CE1}"/>
              </a:ext>
            </a:extLst>
          </p:cNvPr>
          <p:cNvGrpSpPr/>
          <p:nvPr/>
        </p:nvGrpSpPr>
        <p:grpSpPr>
          <a:xfrm rot="19384927">
            <a:off x="308192" y="5627639"/>
            <a:ext cx="979340" cy="1040548"/>
            <a:chOff x="10883591" y="5571442"/>
            <a:chExt cx="979340" cy="1040548"/>
          </a:xfrm>
        </p:grpSpPr>
        <p:pic>
          <p:nvPicPr>
            <p:cNvPr id="18" name="Image 17">
              <a:extLst>
                <a:ext uri="{FF2B5EF4-FFF2-40B4-BE49-F238E27FC236}">
                  <a16:creationId xmlns:a16="http://schemas.microsoft.com/office/drawing/2014/main" id="{D0864F4C-5044-4741-9B2F-2A7AE6C5EB21}"/>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9" name="Graphique 18" descr="Point d’interrogation">
              <a:extLst>
                <a:ext uri="{FF2B5EF4-FFF2-40B4-BE49-F238E27FC236}">
                  <a16:creationId xmlns:a16="http://schemas.microsoft.com/office/drawing/2014/main" id="{5EAEF396-9087-433A-955A-119F0E21CD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
        <p:nvSpPr>
          <p:cNvPr id="22" name="ZoneTexte 21">
            <a:extLst>
              <a:ext uri="{FF2B5EF4-FFF2-40B4-BE49-F238E27FC236}">
                <a16:creationId xmlns:a16="http://schemas.microsoft.com/office/drawing/2014/main" id="{2C6F09B7-865D-4030-887A-3DC582B942CD}"/>
              </a:ext>
            </a:extLst>
          </p:cNvPr>
          <p:cNvSpPr txBox="1"/>
          <p:nvPr/>
        </p:nvSpPr>
        <p:spPr>
          <a:xfrm>
            <a:off x="1358335" y="5597818"/>
            <a:ext cx="5181034" cy="1200329"/>
          </a:xfrm>
          <a:prstGeom prst="rect">
            <a:avLst/>
          </a:prstGeom>
          <a:noFill/>
        </p:spPr>
        <p:txBody>
          <a:bodyPr wrap="square">
            <a:spAutoFit/>
          </a:bodyPr>
          <a:lstStyle/>
          <a:p>
            <a:r>
              <a:rPr lang="fr-FR" sz="2400" dirty="0">
                <a:latin typeface="Ink Free" panose="03080402000500000000" pitchFamily="66" charset="0"/>
              </a:rPr>
              <a:t>Sur quels sujets de PE les spécialistes des abris et de l’habitat devraient-ils être formés ? </a:t>
            </a:r>
            <a:endParaRPr lang="en-US" sz="2400" dirty="0">
              <a:latin typeface="Ink Free" panose="03080402000500000000" pitchFamily="66" charset="0"/>
            </a:endParaRPr>
          </a:p>
        </p:txBody>
      </p:sp>
      <p:pic>
        <p:nvPicPr>
          <p:cNvPr id="12" name="Image 11">
            <a:extLst>
              <a:ext uri="{FF2B5EF4-FFF2-40B4-BE49-F238E27FC236}">
                <a16:creationId xmlns:a16="http://schemas.microsoft.com/office/drawing/2014/main" id="{2996357B-5FEE-4C9C-8174-BC3EC4C6676D}"/>
              </a:ext>
            </a:extLst>
          </p:cNvPr>
          <p:cNvPicPr>
            <a:picLocks noChangeAspect="1"/>
          </p:cNvPicPr>
          <p:nvPr/>
        </p:nvPicPr>
        <p:blipFill>
          <a:blip r:embed="rId8"/>
          <a:stretch>
            <a:fillRect/>
          </a:stretch>
        </p:blipFill>
        <p:spPr>
          <a:xfrm>
            <a:off x="2643388" y="3641916"/>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P spid="13"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859F67-879F-4EFE-A851-50995AA19C40}"/>
              </a:ext>
            </a:extLst>
          </p:cNvPr>
          <p:cNvSpPr>
            <a:spLocks noGrp="1"/>
          </p:cNvSpPr>
          <p:nvPr>
            <p:ph type="title"/>
          </p:nvPr>
        </p:nvSpPr>
        <p:spPr/>
        <p:txBody>
          <a:bodyPr/>
          <a:lstStyle/>
          <a:p>
            <a:r>
              <a:rPr lang="es-ES" dirty="0" err="1"/>
              <a:t>Autres</a:t>
            </a:r>
            <a:r>
              <a:rPr lang="es-ES" dirty="0"/>
              <a:t> </a:t>
            </a:r>
            <a:r>
              <a:rPr lang="es-ES" dirty="0" err="1"/>
              <a:t>liens</a:t>
            </a:r>
            <a:endParaRPr lang="es-ES" dirty="0"/>
          </a:p>
        </p:txBody>
      </p:sp>
      <p:sp>
        <p:nvSpPr>
          <p:cNvPr id="3" name="Espace réservé du contenu 2">
            <a:extLst>
              <a:ext uri="{FF2B5EF4-FFF2-40B4-BE49-F238E27FC236}">
                <a16:creationId xmlns:a16="http://schemas.microsoft.com/office/drawing/2014/main" id="{B5235832-A10F-4034-9C18-B3939F632046}"/>
              </a:ext>
            </a:extLst>
          </p:cNvPr>
          <p:cNvSpPr>
            <a:spLocks noGrp="1"/>
          </p:cNvSpPr>
          <p:nvPr>
            <p:ph sz="half" idx="1"/>
          </p:nvPr>
        </p:nvSpPr>
        <p:spPr/>
        <p:txBody>
          <a:bodyPr/>
          <a:lstStyle/>
          <a:p>
            <a:pPr marL="50800" indent="0">
              <a:buNone/>
            </a:pPr>
            <a:r>
              <a:rPr lang="fr-FR" b="1" dirty="0" err="1"/>
              <a:t>Inter-sectorialité</a:t>
            </a:r>
            <a:endParaRPr lang="en-US" b="1" dirty="0"/>
          </a:p>
          <a:p>
            <a:pPr marL="50800" indent="0">
              <a:buNone/>
            </a:pPr>
            <a:endParaRPr lang="en-US" dirty="0"/>
          </a:p>
          <a:p>
            <a:r>
              <a:rPr lang="fr-FR" dirty="0"/>
              <a:t>Les collègues de l’EAH devraient être consultés / impliqués</a:t>
            </a:r>
            <a:endParaRPr lang="en-US" dirty="0"/>
          </a:p>
          <a:p>
            <a:r>
              <a:rPr lang="en-US" dirty="0"/>
              <a:t>Principe de protection SMPE + Sphere</a:t>
            </a:r>
          </a:p>
          <a:p>
            <a:pPr marL="50800" indent="0">
              <a:buNone/>
            </a:pPr>
            <a:endParaRPr lang="es-ES" dirty="0"/>
          </a:p>
        </p:txBody>
      </p:sp>
      <p:sp>
        <p:nvSpPr>
          <p:cNvPr id="4" name="Espace réservé du contenu 3">
            <a:extLst>
              <a:ext uri="{FF2B5EF4-FFF2-40B4-BE49-F238E27FC236}">
                <a16:creationId xmlns:a16="http://schemas.microsoft.com/office/drawing/2014/main" id="{03B6BD4D-E0E8-467A-8F43-916CF9DFA39D}"/>
              </a:ext>
            </a:extLst>
          </p:cNvPr>
          <p:cNvSpPr>
            <a:spLocks noGrp="1"/>
          </p:cNvSpPr>
          <p:nvPr>
            <p:ph sz="half" idx="2"/>
          </p:nvPr>
        </p:nvSpPr>
        <p:spPr>
          <a:xfrm>
            <a:off x="8953500" y="2908177"/>
            <a:ext cx="4800600" cy="3380582"/>
          </a:xfrm>
        </p:spPr>
        <p:txBody>
          <a:bodyPr/>
          <a:lstStyle/>
          <a:p>
            <a:r>
              <a:rPr lang="es-ES" dirty="0"/>
              <a:t>CHS 1</a:t>
            </a:r>
          </a:p>
          <a:p>
            <a:r>
              <a:rPr lang="es-ES" dirty="0"/>
              <a:t>CHS 3</a:t>
            </a:r>
          </a:p>
          <a:p>
            <a:r>
              <a:rPr lang="es-ES" dirty="0"/>
              <a:t>CHS 4</a:t>
            </a:r>
          </a:p>
          <a:p>
            <a:r>
              <a:rPr lang="es-ES" dirty="0"/>
              <a:t>CHS 5</a:t>
            </a:r>
          </a:p>
        </p:txBody>
      </p:sp>
      <p:pic>
        <p:nvPicPr>
          <p:cNvPr id="6" name="Image 5">
            <a:extLst>
              <a:ext uri="{FF2B5EF4-FFF2-40B4-BE49-F238E27FC236}">
                <a16:creationId xmlns:a16="http://schemas.microsoft.com/office/drawing/2014/main" id="{C87C32E5-DAA3-46EE-99DD-15CD6D2FBC03}"/>
              </a:ext>
            </a:extLst>
          </p:cNvPr>
          <p:cNvPicPr>
            <a:picLocks noChangeAspect="1"/>
          </p:cNvPicPr>
          <p:nvPr/>
        </p:nvPicPr>
        <p:blipFill>
          <a:blip r:embed="rId3"/>
          <a:stretch>
            <a:fillRect/>
          </a:stretch>
        </p:blipFill>
        <p:spPr>
          <a:xfrm>
            <a:off x="8390039" y="1197618"/>
            <a:ext cx="1126922" cy="1133531"/>
          </a:xfrm>
          <a:prstGeom prst="rect">
            <a:avLst/>
          </a:prstGeom>
        </p:spPr>
      </p:pic>
      <p:pic>
        <p:nvPicPr>
          <p:cNvPr id="9" name="Image 8">
            <a:extLst>
              <a:ext uri="{FF2B5EF4-FFF2-40B4-BE49-F238E27FC236}">
                <a16:creationId xmlns:a16="http://schemas.microsoft.com/office/drawing/2014/main" id="{607EE0BD-6424-4BAB-B84E-6D8595604AFF}"/>
              </a:ext>
            </a:extLst>
          </p:cNvPr>
          <p:cNvPicPr>
            <a:picLocks noChangeAspect="1"/>
          </p:cNvPicPr>
          <p:nvPr/>
        </p:nvPicPr>
        <p:blipFill>
          <a:blip r:embed="rId4"/>
          <a:stretch>
            <a:fillRect/>
          </a:stretch>
        </p:blipFill>
        <p:spPr>
          <a:xfrm>
            <a:off x="8855144" y="2834481"/>
            <a:ext cx="495325" cy="457223"/>
          </a:xfrm>
          <a:prstGeom prst="rect">
            <a:avLst/>
          </a:prstGeom>
        </p:spPr>
      </p:pic>
      <p:pic>
        <p:nvPicPr>
          <p:cNvPr id="11" name="Image 10">
            <a:extLst>
              <a:ext uri="{FF2B5EF4-FFF2-40B4-BE49-F238E27FC236}">
                <a16:creationId xmlns:a16="http://schemas.microsoft.com/office/drawing/2014/main" id="{3837B3BF-1D0C-4880-8DB7-E82E8B2FA646}"/>
              </a:ext>
            </a:extLst>
          </p:cNvPr>
          <p:cNvPicPr>
            <a:picLocks noChangeAspect="1"/>
          </p:cNvPicPr>
          <p:nvPr/>
        </p:nvPicPr>
        <p:blipFill>
          <a:blip r:embed="rId5"/>
          <a:stretch>
            <a:fillRect/>
          </a:stretch>
        </p:blipFill>
        <p:spPr>
          <a:xfrm>
            <a:off x="8871019" y="3450904"/>
            <a:ext cx="463574" cy="457223"/>
          </a:xfrm>
          <a:prstGeom prst="rect">
            <a:avLst/>
          </a:prstGeom>
        </p:spPr>
      </p:pic>
      <p:pic>
        <p:nvPicPr>
          <p:cNvPr id="13" name="Image 12">
            <a:extLst>
              <a:ext uri="{FF2B5EF4-FFF2-40B4-BE49-F238E27FC236}">
                <a16:creationId xmlns:a16="http://schemas.microsoft.com/office/drawing/2014/main" id="{FA9FA37C-8F15-4CFA-B86F-51C63219DE32}"/>
              </a:ext>
            </a:extLst>
          </p:cNvPr>
          <p:cNvPicPr>
            <a:picLocks noChangeAspect="1"/>
          </p:cNvPicPr>
          <p:nvPr/>
        </p:nvPicPr>
        <p:blipFill>
          <a:blip r:embed="rId6"/>
          <a:stretch>
            <a:fillRect/>
          </a:stretch>
        </p:blipFill>
        <p:spPr>
          <a:xfrm>
            <a:off x="8871019" y="4048499"/>
            <a:ext cx="508026" cy="457223"/>
          </a:xfrm>
          <a:prstGeom prst="rect">
            <a:avLst/>
          </a:prstGeom>
        </p:spPr>
      </p:pic>
      <p:pic>
        <p:nvPicPr>
          <p:cNvPr id="15" name="Image 14">
            <a:extLst>
              <a:ext uri="{FF2B5EF4-FFF2-40B4-BE49-F238E27FC236}">
                <a16:creationId xmlns:a16="http://schemas.microsoft.com/office/drawing/2014/main" id="{441C848D-6B2C-438B-99F4-DD9E7B9F461D}"/>
              </a:ext>
            </a:extLst>
          </p:cNvPr>
          <p:cNvPicPr>
            <a:picLocks noChangeAspect="1"/>
          </p:cNvPicPr>
          <p:nvPr/>
        </p:nvPicPr>
        <p:blipFill>
          <a:blip r:embed="rId7"/>
          <a:stretch>
            <a:fillRect/>
          </a:stretch>
        </p:blipFill>
        <p:spPr>
          <a:xfrm>
            <a:off x="8877369" y="4598468"/>
            <a:ext cx="495325" cy="476274"/>
          </a:xfrm>
          <a:prstGeom prst="rect">
            <a:avLst/>
          </a:prstGeom>
        </p:spPr>
      </p:pic>
      <p:pic>
        <p:nvPicPr>
          <p:cNvPr id="12" name="Picture 6">
            <a:extLst>
              <a:ext uri="{FF2B5EF4-FFF2-40B4-BE49-F238E27FC236}">
                <a16:creationId xmlns:a16="http://schemas.microsoft.com/office/drawing/2014/main" id="{87440E63-3821-45F1-B0BA-CA9D913DC5BD}"/>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3955774" y="5074742"/>
            <a:ext cx="1782416" cy="1325563"/>
          </a:xfrm>
          <a:prstGeom prst="rect">
            <a:avLst/>
          </a:prstGeom>
          <a:noFill/>
          <a:ln>
            <a:noFill/>
          </a:ln>
        </p:spPr>
      </p:pic>
    </p:spTree>
    <p:extLst>
      <p:ext uri="{BB962C8B-B14F-4D97-AF65-F5344CB8AC3E}">
        <p14:creationId xmlns:p14="http://schemas.microsoft.com/office/powerpoint/2010/main" val="1452255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A64FD376-F935-5F7E-9FAD-AD7B5A5E3D02}"/>
              </a:ext>
            </a:extLst>
          </p:cNvPr>
          <p:cNvPicPr preferRelativeResize="0"/>
          <p:nvPr/>
        </p:nvPicPr>
        <p:blipFill>
          <a:blip r:embed="rId6">
            <a:alphaModFix/>
          </a:blip>
          <a:stretch>
            <a:fillRect/>
          </a:stretch>
        </p:blipFill>
        <p:spPr>
          <a:xfrm>
            <a:off x="9433096" y="2696095"/>
            <a:ext cx="3103774" cy="2410162"/>
          </a:xfrm>
          <a:prstGeom prst="rect">
            <a:avLst/>
          </a:prstGeom>
          <a:noFill/>
          <a:ln>
            <a:noFill/>
          </a:ln>
        </p:spPr>
      </p:pic>
    </p:spTree>
    <p:extLst>
      <p:ext uri="{BB962C8B-B14F-4D97-AF65-F5344CB8AC3E}">
        <p14:creationId xmlns:p14="http://schemas.microsoft.com/office/powerpoint/2010/main" val="1889617320"/>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2593</TotalTime>
  <Words>3407</Words>
  <Application>Microsoft Office PowerPoint</Application>
  <PresentationFormat>Widescreen</PresentationFormat>
  <Paragraphs>217</Paragraphs>
  <Slides>9</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Ink Free</vt:lpstr>
      <vt:lpstr>Arial</vt:lpstr>
      <vt:lpstr>Symbol</vt:lpstr>
      <vt:lpstr>HelveticaNeue-Light-Identity-H</vt:lpstr>
      <vt:lpstr>Calibri</vt:lpstr>
      <vt:lpstr>Helvetica Neue</vt:lpstr>
      <vt:lpstr>Times New Roman</vt:lpstr>
      <vt:lpstr>Wingdings</vt:lpstr>
      <vt:lpstr>Office Theme</vt:lpstr>
      <vt:lpstr>Standards Minimums pour la Protection de l’Enfance dans l’Action Humanitaire. - SMPE -</vt:lpstr>
      <vt:lpstr>But des Standards </vt:lpstr>
      <vt:lpstr>PowerPoint Presentation</vt:lpstr>
      <vt:lpstr>Travailler Ensemble</vt:lpstr>
      <vt:lpstr>Intro Générale au Standard 27</vt:lpstr>
      <vt:lpstr>Actions Conjointes</vt:lpstr>
      <vt:lpstr>Autres liens</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238</cp:revision>
  <dcterms:created xsi:type="dcterms:W3CDTF">2017-12-20T18:51:03Z</dcterms:created>
  <dcterms:modified xsi:type="dcterms:W3CDTF">2022-12-06T05:56:22Z</dcterms:modified>
</cp:coreProperties>
</file>