
<file path=[Content_Types].xml><?xml version="1.0" encoding="utf-8"?>
<Types xmlns="http://schemas.openxmlformats.org/package/2006/content-types">
  <Default Extension="fntdata" ContentType="application/x-fontdata"/>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12192000" cy="6858000"/>
  <p:notesSz cx="6858000" cy="9144000"/>
  <p:embeddedFontLst>
    <p:embeddedFont>
      <p:font typeface="Calibri" panose="020F0502020204030204" pitchFamily="34" charset="0"/>
      <p:regular r:id="rId11"/>
      <p:bold r:id="rId12"/>
      <p:italic r:id="rId13"/>
      <p:boldItalic r:id="rId14"/>
    </p:embeddedFont>
    <p:embeddedFont>
      <p:font typeface="Helvetica Neue" panose="020B0604020202020204" charset="0"/>
      <p:regular r:id="rId15"/>
      <p:bold r:id="rId16"/>
      <p:italic r:id="rId17"/>
      <p:boldItalic r:id="rId1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9" roundtripDataSignature="AMtx7mii9AIhdW17rwNLf62ppYXokrKdn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4" d="100"/>
          <a:sy n="74" d="100"/>
        </p:scale>
        <p:origin x="352" y="64"/>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2" Type="http://schemas.openxmlformats.org/officeDocument/2006/relationships/slide" Target="slides/slide1.xml"/><Relationship Id="rId16" Type="http://schemas.openxmlformats.org/officeDocument/2006/relationships/font" Target="fonts/font6.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font" Target="fonts/font5.fntdata"/><Relationship Id="rId23" Type="http://schemas.openxmlformats.org/officeDocument/2006/relationships/tableStyles" Target="tableStyles.xml"/><Relationship Id="rId10" Type="http://schemas.openxmlformats.org/officeDocument/2006/relationships/notesMaster" Target="notesMasters/notesMaster1.xml"/><Relationship Id="rId19"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handbook.spherestandards.org/en/cpms/#ch047"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www.humanitarianstandardspartnership.org/"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0" name="Google Shape;180;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a:t>Facilitators:</a:t>
            </a:r>
            <a:endParaRPr/>
          </a:p>
          <a:p>
            <a:pPr marL="0" lvl="0" indent="0" algn="l" rtl="0">
              <a:lnSpc>
                <a:spcPct val="100000"/>
              </a:lnSpc>
              <a:spcBef>
                <a:spcPts val="0"/>
              </a:spcBef>
              <a:spcAft>
                <a:spcPts val="0"/>
              </a:spcAft>
              <a:buSzPts val="1400"/>
              <a:buNone/>
            </a:pPr>
            <a:r>
              <a:rPr lang="en-US" i="1"/>
              <a:t>This briefing is </a:t>
            </a:r>
            <a:r>
              <a:rPr lang="en-US" i="1" u="sng"/>
              <a:t>for any potential user </a:t>
            </a:r>
            <a:r>
              <a:rPr lang="en-US" i="1"/>
              <a:t>of the CPMS. It is geared primarily toward child protection staff, so consider broadening some questions or providing more detail, if colleagues from other sectors join you.</a:t>
            </a:r>
            <a:endParaRPr/>
          </a:p>
          <a:p>
            <a:pPr marL="0" lvl="0" indent="0" algn="l" rtl="0">
              <a:lnSpc>
                <a:spcPct val="100000"/>
              </a:lnSpc>
              <a:spcBef>
                <a:spcPts val="0"/>
              </a:spcBef>
              <a:spcAft>
                <a:spcPts val="0"/>
              </a:spcAft>
              <a:buSzPts val="1400"/>
              <a:buNone/>
            </a:pPr>
            <a:endParaRPr i="1"/>
          </a:p>
          <a:p>
            <a:pPr marL="0" lvl="0" indent="0" algn="l" rtl="0">
              <a:lnSpc>
                <a:spcPct val="100000"/>
              </a:lnSpc>
              <a:spcBef>
                <a:spcPts val="0"/>
              </a:spcBef>
              <a:spcAft>
                <a:spcPts val="0"/>
              </a:spcAft>
              <a:buSzPts val="1400"/>
              <a:buNone/>
            </a:pPr>
            <a:r>
              <a:rPr lang="en-US" i="1"/>
              <a:t>It is assumed that the group is about 20 people and that everyone in the room knows each other (perhaps colleagues from your agency or the CP coordination group). if not, add 5 minutes for quick introductions.</a:t>
            </a:r>
            <a:endParaRPr/>
          </a:p>
          <a:p>
            <a:pPr marL="0" lvl="0" indent="0" algn="l" rtl="0">
              <a:lnSpc>
                <a:spcPct val="100000"/>
              </a:lnSpc>
              <a:spcBef>
                <a:spcPts val="0"/>
              </a:spcBef>
              <a:spcAft>
                <a:spcPts val="0"/>
              </a:spcAft>
              <a:buSzPts val="1400"/>
              <a:buNone/>
            </a:pPr>
            <a:endParaRPr i="1"/>
          </a:p>
          <a:p>
            <a:pPr marL="0" lvl="0" indent="0" algn="l" rtl="0">
              <a:lnSpc>
                <a:spcPct val="100000"/>
              </a:lnSpc>
              <a:spcBef>
                <a:spcPts val="0"/>
              </a:spcBef>
              <a:spcAft>
                <a:spcPts val="0"/>
              </a:spcAft>
              <a:buSzPts val="1400"/>
              <a:buNone/>
            </a:pPr>
            <a:r>
              <a:rPr lang="en-US" i="1">
                <a:latin typeface="Calibri"/>
                <a:ea typeface="Calibri"/>
                <a:cs typeface="Calibri"/>
                <a:sym typeface="Calibri"/>
              </a:rPr>
              <a:t>PREPARE: a flipchart with the </a:t>
            </a:r>
            <a:r>
              <a:rPr lang="en-US" b="1" i="1">
                <a:latin typeface="Calibri"/>
                <a:ea typeface="Calibri"/>
                <a:cs typeface="Calibri"/>
                <a:sym typeface="Calibri"/>
              </a:rPr>
              <a:t>objectives</a:t>
            </a:r>
            <a:r>
              <a:rPr lang="en-US" i="1">
                <a:latin typeface="Calibri"/>
                <a:ea typeface="Calibri"/>
                <a:cs typeface="Calibri"/>
                <a:sym typeface="Calibri"/>
              </a:rPr>
              <a:t> of the session</a:t>
            </a:r>
            <a:endParaRPr/>
          </a:p>
          <a:p>
            <a:pPr marL="0" lvl="0" indent="0" algn="l" rtl="0">
              <a:lnSpc>
                <a:spcPct val="100000"/>
              </a:lnSpc>
              <a:spcBef>
                <a:spcPts val="0"/>
              </a:spcBef>
              <a:spcAft>
                <a:spcPts val="0"/>
              </a:spcAft>
              <a:buSzPts val="1400"/>
              <a:buNone/>
            </a:pPr>
            <a:r>
              <a:rPr lang="en-US" b="0" i="0">
                <a:solidFill>
                  <a:srgbClr val="1B2733"/>
                </a:solidFill>
                <a:latin typeface="Calibri"/>
                <a:ea typeface="Calibri"/>
                <a:cs typeface="Calibri"/>
                <a:sym typeface="Calibri"/>
              </a:rPr>
              <a:t>By the end of the session, participants will be able to:</a:t>
            </a:r>
            <a:endParaRPr>
              <a:latin typeface="Calibri"/>
              <a:ea typeface="Calibri"/>
              <a:cs typeface="Calibri"/>
              <a:sym typeface="Calibri"/>
            </a:endParaRPr>
          </a:p>
          <a:p>
            <a:pPr marL="171450" lvl="0" indent="-171450" algn="l" rtl="0">
              <a:lnSpc>
                <a:spcPct val="100000"/>
              </a:lnSpc>
              <a:spcBef>
                <a:spcPts val="0"/>
              </a:spcBef>
              <a:spcAft>
                <a:spcPts val="0"/>
              </a:spcAft>
              <a:buClr>
                <a:schemeClr val="dk1"/>
              </a:buClr>
              <a:buSzPts val="1200"/>
              <a:buFont typeface="Arial"/>
              <a:buChar char="•"/>
            </a:pPr>
            <a:r>
              <a:rPr lang="en-US" b="0" i="0">
                <a:solidFill>
                  <a:srgbClr val="1B2733"/>
                </a:solidFill>
                <a:latin typeface="Calibri"/>
                <a:ea typeface="Calibri"/>
                <a:cs typeface="Calibri"/>
                <a:sym typeface="Calibri"/>
              </a:rPr>
              <a:t>Describe the content of Standard 28</a:t>
            </a:r>
            <a:endParaRPr/>
          </a:p>
          <a:p>
            <a:pPr marL="171450" lvl="0" indent="-171450" algn="l" rtl="0">
              <a:lnSpc>
                <a:spcPct val="100000"/>
              </a:lnSpc>
              <a:spcBef>
                <a:spcPts val="0"/>
              </a:spcBef>
              <a:spcAft>
                <a:spcPts val="0"/>
              </a:spcAft>
              <a:buClr>
                <a:schemeClr val="dk1"/>
              </a:buClr>
              <a:buSzPts val="1200"/>
              <a:buFont typeface="Arial"/>
              <a:buChar char="•"/>
            </a:pPr>
            <a:r>
              <a:rPr lang="en-US" b="0" i="0">
                <a:solidFill>
                  <a:srgbClr val="1B2733"/>
                </a:solidFill>
                <a:latin typeface="Calibri"/>
                <a:ea typeface="Calibri"/>
                <a:cs typeface="Calibri"/>
                <a:sym typeface="Calibri"/>
              </a:rPr>
              <a:t>Explain &amp; Share its key messages</a:t>
            </a:r>
            <a:endParaRPr/>
          </a:p>
          <a:p>
            <a:pPr marL="171450" lvl="0" indent="-171450" algn="l" rtl="0">
              <a:lnSpc>
                <a:spcPct val="100000"/>
              </a:lnSpc>
              <a:spcBef>
                <a:spcPts val="0"/>
              </a:spcBef>
              <a:spcAft>
                <a:spcPts val="0"/>
              </a:spcAft>
              <a:buClr>
                <a:schemeClr val="dk1"/>
              </a:buClr>
              <a:buSzPts val="1200"/>
              <a:buFont typeface="Arial"/>
              <a:buChar char="•"/>
            </a:pPr>
            <a:r>
              <a:rPr lang="en-US" b="0" i="0">
                <a:solidFill>
                  <a:srgbClr val="1B2733"/>
                </a:solidFill>
                <a:latin typeface="Calibri"/>
                <a:ea typeface="Calibri"/>
                <a:cs typeface="Calibri"/>
                <a:sym typeface="Calibri"/>
              </a:rPr>
              <a:t>Demonstrate how &amp; why to use the handbook</a:t>
            </a:r>
            <a:endParaRPr/>
          </a:p>
          <a:p>
            <a:pPr marL="171450" lvl="0" indent="-95250" algn="l" rtl="0">
              <a:lnSpc>
                <a:spcPct val="100000"/>
              </a:lnSpc>
              <a:spcBef>
                <a:spcPts val="0"/>
              </a:spcBef>
              <a:spcAft>
                <a:spcPts val="0"/>
              </a:spcAft>
              <a:buClr>
                <a:schemeClr val="dk1"/>
              </a:buClr>
              <a:buSzPts val="1200"/>
              <a:buFont typeface="Arial"/>
              <a:buNone/>
            </a:pPr>
            <a:endParaRPr i="1"/>
          </a:p>
          <a:p>
            <a:pPr marL="171450" marR="0" lvl="0" indent="-171450" algn="l" rtl="0">
              <a:lnSpc>
                <a:spcPct val="100000"/>
              </a:lnSpc>
              <a:spcBef>
                <a:spcPts val="0"/>
              </a:spcBef>
              <a:spcAft>
                <a:spcPts val="0"/>
              </a:spcAft>
              <a:buClr>
                <a:schemeClr val="dk1"/>
              </a:buClr>
              <a:buSzPts val="1200"/>
              <a:buFont typeface="Arial"/>
              <a:buChar char="•"/>
            </a:pPr>
            <a:r>
              <a:rPr lang="en-US"/>
              <a:t>NOTE: if you have already done a Session on Pillar(s), Principles or other Standard(s), skip slide 2 &amp; 7</a:t>
            </a:r>
            <a:endParaRPr/>
          </a:p>
          <a:p>
            <a:pPr marL="0" lvl="0" indent="0" algn="l" rtl="0">
              <a:lnSpc>
                <a:spcPct val="100000"/>
              </a:lnSpc>
              <a:spcBef>
                <a:spcPts val="0"/>
              </a:spcBef>
              <a:spcAft>
                <a:spcPts val="0"/>
              </a:spcAft>
              <a:buClr>
                <a:schemeClr val="dk1"/>
              </a:buClr>
              <a:buSzPts val="1200"/>
              <a:buFont typeface="Arial"/>
              <a:buNone/>
            </a:pPr>
            <a:endParaRPr/>
          </a:p>
          <a:p>
            <a:pPr marL="457200" marR="0" lvl="0" indent="-228600" algn="l" rtl="0">
              <a:lnSpc>
                <a:spcPct val="100000"/>
              </a:lnSpc>
              <a:spcBef>
                <a:spcPts val="0"/>
              </a:spcBef>
              <a:spcAft>
                <a:spcPts val="0"/>
              </a:spcAft>
              <a:buSzPts val="1400"/>
              <a:buNone/>
            </a:pPr>
            <a:r>
              <a:rPr lang="en-US" b="1"/>
              <a:t>TIP: Slides are animated </a:t>
            </a:r>
            <a:r>
              <a:rPr lang="en-US"/>
              <a:t>-&gt; for each click you’ll make, some few words, a title or an image will appear on the slide. </a:t>
            </a:r>
            <a:endParaRPr/>
          </a:p>
          <a:p>
            <a:pPr marL="457200" marR="0" lvl="0" indent="-228600" algn="l" rtl="0">
              <a:lnSpc>
                <a:spcPct val="100000"/>
              </a:lnSpc>
              <a:spcBef>
                <a:spcPts val="0"/>
              </a:spcBef>
              <a:spcAft>
                <a:spcPts val="0"/>
              </a:spcAft>
              <a:buSzPts val="1400"/>
              <a:buNone/>
            </a:pPr>
            <a:r>
              <a:rPr lang="en-US"/>
              <a:t>Read the corresponding notes from the facilitators notes, before showing the following content, so participants have time to process what you say, and read each point. </a:t>
            </a:r>
            <a:endParaRPr/>
          </a:p>
          <a:p>
            <a:pPr marL="0" lvl="0" indent="0" algn="l" rtl="0">
              <a:lnSpc>
                <a:spcPct val="100000"/>
              </a:lnSpc>
              <a:spcBef>
                <a:spcPts val="0"/>
              </a:spcBef>
              <a:spcAft>
                <a:spcPts val="0"/>
              </a:spcAft>
              <a:buSzPts val="1400"/>
              <a:buNone/>
            </a:pPr>
            <a:endParaRPr b="1"/>
          </a:p>
          <a:p>
            <a:pPr marL="457200" marR="0" lvl="0" indent="-228600" algn="l" rtl="0">
              <a:lnSpc>
                <a:spcPct val="100000"/>
              </a:lnSpc>
              <a:spcBef>
                <a:spcPts val="0"/>
              </a:spcBef>
              <a:spcAft>
                <a:spcPts val="0"/>
              </a:spcAft>
              <a:buSzPts val="1400"/>
              <a:buNone/>
            </a:pPr>
            <a:endParaRPr/>
          </a:p>
        </p:txBody>
      </p:sp>
      <p:sp>
        <p:nvSpPr>
          <p:cNvPr id="181" name="Google Shape;181;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US"/>
              <a:t>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7" name="Google Shape;187;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Donors, local governments, colleagues in other sectors and our beneficiaries themselves want to know what we are doing and why. The CPMS is our benchmark. They are the key way to operationalise or make real children's rights in the practice of humanitarian response. </a:t>
            </a:r>
            <a:endParaRPr/>
          </a:p>
          <a:p>
            <a:pPr marL="0" lvl="0" indent="0" algn="l" rtl="0">
              <a:lnSpc>
                <a:spcPct val="100000"/>
              </a:lnSpc>
              <a:spcBef>
                <a:spcPts val="0"/>
              </a:spcBef>
              <a:spcAft>
                <a:spcPts val="0"/>
              </a:spcAft>
              <a:buSzPts val="1400"/>
              <a:buNone/>
            </a:pPr>
            <a:endParaRPr/>
          </a:p>
          <a:p>
            <a:pPr marL="0" lvl="0" indent="0" algn="l" rtl="0">
              <a:lnSpc>
                <a:spcPct val="115000"/>
              </a:lnSpc>
              <a:spcBef>
                <a:spcPts val="0"/>
              </a:spcBef>
              <a:spcAft>
                <a:spcPts val="0"/>
              </a:spcAft>
              <a:buSzPts val="1100"/>
              <a:buNone/>
            </a:pPr>
            <a:r>
              <a:rPr lang="en-US"/>
              <a:t>They are a collaborative, inter-agency tool, that links with other initiatives, such as the Core Humanitarian Standard and the Humanitarian Inclusion Standards</a:t>
            </a:r>
            <a:endParaRPr/>
          </a:p>
          <a:p>
            <a:pPr marL="0" lvl="0" indent="0" algn="l" rtl="0">
              <a:lnSpc>
                <a:spcPct val="115000"/>
              </a:lnSpc>
              <a:spcBef>
                <a:spcPts val="0"/>
              </a:spcBef>
              <a:spcAft>
                <a:spcPts val="0"/>
              </a:spcAft>
              <a:buSzPts val="1100"/>
              <a:buNone/>
            </a:pPr>
            <a:endParaRPr/>
          </a:p>
          <a:p>
            <a:pPr marL="0" lvl="0" indent="0" algn="l" rtl="0">
              <a:lnSpc>
                <a:spcPct val="115000"/>
              </a:lnSpc>
              <a:spcBef>
                <a:spcPts val="0"/>
              </a:spcBef>
              <a:spcAft>
                <a:spcPts val="0"/>
              </a:spcAft>
              <a:buSzPts val="1100"/>
              <a:buNone/>
            </a:pPr>
            <a:r>
              <a:rPr lang="en-US"/>
              <a:t>Wherever relevant, the CPMS align with INSPIRE’s 7 strategies to end violence against children – initiative’s icons are actually scattered through the text. In addition, the Core Humanitarian Standard on Quality and Accountability is highlighted in the Introduction and resonates throughout the handbook.</a:t>
            </a:r>
            <a:endParaRPr/>
          </a:p>
          <a:p>
            <a:pPr marL="0" lvl="0" indent="0" algn="l" rtl="0">
              <a:lnSpc>
                <a:spcPct val="115000"/>
              </a:lnSpc>
              <a:spcBef>
                <a:spcPts val="0"/>
              </a:spcBef>
              <a:spcAft>
                <a:spcPts val="0"/>
              </a:spcAft>
              <a:buSzPts val="1100"/>
              <a:buNone/>
            </a:pPr>
            <a:endParaRPr/>
          </a:p>
          <a:p>
            <a:pPr marL="0" lvl="0" indent="0" algn="l" rtl="0">
              <a:lnSpc>
                <a:spcPct val="115000"/>
              </a:lnSpc>
              <a:spcBef>
                <a:spcPts val="0"/>
              </a:spcBef>
              <a:spcAft>
                <a:spcPts val="0"/>
              </a:spcAft>
              <a:buSzPts val="1100"/>
              <a:buNone/>
            </a:pPr>
            <a:r>
              <a:rPr lang="en-US"/>
              <a:t>Contextualisation is encouraged and can create ownership of the standards at every level. It builds a deeper understanding of child protection in the specific context for a wide range of actors. National coordination groups are therefore encouraged to adapt the CPMS. Please raise it with colleagues locally and then seek the guidance of the global CPMS team. For more information, watch the short contextualization video on the Alliance’s youtube channel.</a:t>
            </a:r>
            <a:endParaRPr/>
          </a:p>
          <a:p>
            <a:pPr marL="0" lvl="0" indent="0" algn="l" rtl="0">
              <a:lnSpc>
                <a:spcPct val="115000"/>
              </a:lnSpc>
              <a:spcBef>
                <a:spcPts val="0"/>
              </a:spcBef>
              <a:spcAft>
                <a:spcPts val="0"/>
              </a:spcAft>
              <a:buSzPts val="1100"/>
              <a:buNone/>
            </a:pPr>
            <a:endParaRPr/>
          </a:p>
          <a:p>
            <a:pPr marL="0" lvl="0" indent="0" algn="l" rtl="0">
              <a:lnSpc>
                <a:spcPct val="115000"/>
              </a:lnSpc>
              <a:spcBef>
                <a:spcPts val="0"/>
              </a:spcBef>
              <a:spcAft>
                <a:spcPts val="0"/>
              </a:spcAft>
              <a:buSzPts val="1100"/>
              <a:buNone/>
            </a:pPr>
            <a:r>
              <a:rPr lang="en-US"/>
              <a:t>BOX: The CPMS aim at improving the quality and accountability of our programing and increasing impact for children’s protection and well-being in humanitarian action (</a:t>
            </a:r>
            <a:r>
              <a:rPr lang="en-US" i="0" u="none" strike="noStrike"/>
              <a:t>internal displacement and refugee contexts)</a:t>
            </a:r>
            <a:r>
              <a:rPr lang="en-US"/>
              <a:t>, by establishing common principles, </a:t>
            </a:r>
            <a:r>
              <a:rPr lang="en-US" i="0" u="none" strike="noStrike"/>
              <a:t>evidence, prevention</a:t>
            </a:r>
            <a:r>
              <a:rPr lang="en-US"/>
              <a:t> and goals to achieve. They provide a synthesis of good practice and learning to date.</a:t>
            </a:r>
            <a:endParaRPr/>
          </a:p>
          <a:p>
            <a:pPr marL="0" lvl="0" indent="0" algn="l" rtl="0">
              <a:lnSpc>
                <a:spcPct val="100000"/>
              </a:lnSpc>
              <a:spcBef>
                <a:spcPts val="0"/>
              </a:spcBef>
              <a:spcAft>
                <a:spcPts val="0"/>
              </a:spcAft>
              <a:buSzPts val="1400"/>
              <a:buNone/>
            </a:pPr>
            <a:endParaRPr/>
          </a:p>
        </p:txBody>
      </p:sp>
      <p:sp>
        <p:nvSpPr>
          <p:cNvPr id="188" name="Google Shape;188;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7" name="Google Shape;197;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This is an overview of the CPMS structure: there are 28 Standards across 4 pillars and 10 CPHA principles threaded throughout. </a:t>
            </a:r>
            <a:endParaRPr/>
          </a:p>
          <a:p>
            <a:pPr marL="0" lvl="0" indent="0" algn="l" rtl="0">
              <a:lnSpc>
                <a:spcPct val="100000"/>
              </a:lnSpc>
              <a:spcBef>
                <a:spcPts val="0"/>
              </a:spcBef>
              <a:spcAft>
                <a:spcPts val="0"/>
              </a:spcAft>
              <a:buSzPts val="1400"/>
              <a:buNone/>
            </a:pPr>
            <a:r>
              <a:rPr lang="en-US"/>
              <a:t>You can find this overview on the back of the CPMS handbook or in the online handbook; it’s a practical way of locating quickly a specific topic.</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This presentation focuses on Standard 28: Camp Management &amp; Child Protection</a:t>
            </a:r>
            <a:endParaRPr/>
          </a:p>
          <a:p>
            <a:pPr marL="0" lvl="0" indent="0" algn="l" rtl="0">
              <a:lnSpc>
                <a:spcPct val="100000"/>
              </a:lnSpc>
              <a:spcBef>
                <a:spcPts val="0"/>
              </a:spcBef>
              <a:spcAft>
                <a:spcPts val="0"/>
              </a:spcAft>
              <a:buSzPts val="1400"/>
              <a:buNone/>
            </a:pPr>
            <a:endParaRPr/>
          </a:p>
        </p:txBody>
      </p:sp>
      <p:sp>
        <p:nvSpPr>
          <p:cNvPr id="198" name="Google Shape;198;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135469076f1_0_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5" name="Google Shape;205;g135469076f1_0_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171450" marR="0" lvl="0" indent="-171450" algn="l" rtl="0">
              <a:lnSpc>
                <a:spcPct val="100000"/>
              </a:lnSpc>
              <a:spcBef>
                <a:spcPts val="0"/>
              </a:spcBef>
              <a:spcAft>
                <a:spcPts val="0"/>
              </a:spcAft>
              <a:buClr>
                <a:schemeClr val="dk1"/>
              </a:buClr>
              <a:buSzPts val="1200"/>
              <a:buFont typeface="Arial"/>
              <a:buChar char="•"/>
            </a:pPr>
            <a:r>
              <a:rPr lang="en-US"/>
              <a:t>The CPMS have a complete section devoted to Child Protection personnel working with and learning from other humanitarian actors to improve protection and well-being outcomes for children.</a:t>
            </a:r>
            <a:endParaRPr/>
          </a:p>
          <a:p>
            <a:pPr marL="171450" marR="0" lvl="0" indent="-95250" algn="l" rtl="0">
              <a:lnSpc>
                <a:spcPct val="100000"/>
              </a:lnSpc>
              <a:spcBef>
                <a:spcPts val="0"/>
              </a:spcBef>
              <a:spcAft>
                <a:spcPts val="0"/>
              </a:spcAft>
              <a:buClr>
                <a:schemeClr val="dk1"/>
              </a:buClr>
              <a:buSzPts val="1200"/>
              <a:buFont typeface="Arial"/>
              <a:buNone/>
            </a:pPr>
            <a:endParaRPr/>
          </a:p>
          <a:p>
            <a:pPr marL="171450" marR="0" lvl="0" indent="-171450" algn="l" rtl="0">
              <a:lnSpc>
                <a:spcPct val="100000"/>
              </a:lnSpc>
              <a:spcBef>
                <a:spcPts val="0"/>
              </a:spcBef>
              <a:spcAft>
                <a:spcPts val="0"/>
              </a:spcAft>
              <a:buClr>
                <a:schemeClr val="dk1"/>
              </a:buClr>
              <a:buSzPts val="1200"/>
              <a:buFont typeface="Arial"/>
              <a:buChar char="•"/>
            </a:pPr>
            <a:r>
              <a:rPr lang="en-US"/>
              <a:t>CLICK: Multisectoral approaches reflect the interconnected needs of children and emphasise </a:t>
            </a:r>
            <a:endParaRPr/>
          </a:p>
          <a:p>
            <a:pPr marL="171450" marR="0" lvl="0" indent="-171450" algn="l" rtl="0">
              <a:lnSpc>
                <a:spcPct val="100000"/>
              </a:lnSpc>
              <a:spcBef>
                <a:spcPts val="0"/>
              </a:spcBef>
              <a:spcAft>
                <a:spcPts val="0"/>
              </a:spcAft>
              <a:buClr>
                <a:schemeClr val="dk1"/>
              </a:buClr>
              <a:buSzPts val="1200"/>
              <a:buFont typeface="Arial"/>
              <a:buChar char="•"/>
            </a:pPr>
            <a:r>
              <a:rPr lang="en-US"/>
              <a:t>CLICK: all humanitarian actors’ collective responsibility to protect children and their families. Children’s protection risks are closely linked with the work of humanitarian actors because they have needs that fall under all sectors. </a:t>
            </a:r>
            <a:endParaRPr/>
          </a:p>
          <a:p>
            <a:pPr marL="171450" marR="0" lvl="0" indent="-95250" algn="l" rtl="0">
              <a:lnSpc>
                <a:spcPct val="100000"/>
              </a:lnSpc>
              <a:spcBef>
                <a:spcPts val="0"/>
              </a:spcBef>
              <a:spcAft>
                <a:spcPts val="0"/>
              </a:spcAft>
              <a:buClr>
                <a:schemeClr val="dk1"/>
              </a:buClr>
              <a:buSzPts val="1200"/>
              <a:buFont typeface="Arial"/>
              <a:buNone/>
            </a:pPr>
            <a:endParaRPr/>
          </a:p>
          <a:p>
            <a:pPr marL="171450" marR="0" lvl="0" indent="-171450" algn="l" rtl="0">
              <a:lnSpc>
                <a:spcPct val="100000"/>
              </a:lnSpc>
              <a:spcBef>
                <a:spcPts val="0"/>
              </a:spcBef>
              <a:spcAft>
                <a:spcPts val="0"/>
              </a:spcAft>
              <a:buClr>
                <a:schemeClr val="dk1"/>
              </a:buClr>
              <a:buSzPts val="1200"/>
              <a:buFont typeface="Arial"/>
              <a:buChar char="•"/>
            </a:pPr>
            <a:r>
              <a:rPr lang="en-US"/>
              <a:t>CLICK: Multisectoral programming - that includes and addresses child protection considerations (such as children’s particular risks, vulnerabilities, developmental stages, etc.) can be an effective way to achieve real, higher quality outcomes for both / all sectors.</a:t>
            </a:r>
            <a:endParaRPr/>
          </a:p>
          <a:p>
            <a:pPr marL="171450" marR="0" lvl="0" indent="-95250" algn="l" rtl="0">
              <a:lnSpc>
                <a:spcPct val="100000"/>
              </a:lnSpc>
              <a:spcBef>
                <a:spcPts val="0"/>
              </a:spcBef>
              <a:spcAft>
                <a:spcPts val="0"/>
              </a:spcAft>
              <a:buClr>
                <a:schemeClr val="dk1"/>
              </a:buClr>
              <a:buSzPts val="1200"/>
              <a:buFont typeface="Arial"/>
              <a:buNone/>
            </a:pPr>
            <a:endParaRPr i="1"/>
          </a:p>
          <a:p>
            <a:pPr marL="171450" marR="0" lvl="0" indent="-171450" algn="l" rtl="0">
              <a:lnSpc>
                <a:spcPct val="100000"/>
              </a:lnSpc>
              <a:spcBef>
                <a:spcPts val="0"/>
              </a:spcBef>
              <a:spcAft>
                <a:spcPts val="0"/>
              </a:spcAft>
              <a:buClr>
                <a:schemeClr val="dk1"/>
              </a:buClr>
              <a:buSzPts val="1200"/>
              <a:buFont typeface="Arial"/>
              <a:buChar char="•"/>
            </a:pPr>
            <a:r>
              <a:rPr lang="en-US" i="1"/>
              <a:t>CLICK: Working Together</a:t>
            </a:r>
            <a:r>
              <a:rPr lang="en-US"/>
              <a:t> is an inter-sectoral framework to promote children’s protection and well-being using humanitarian standards. It was created through a large-scale, consultative process, and is updated every 6 months. Currently, the prioritized sectors are: health, education, Food Security, and Camp Coordination and Camp Management.</a:t>
            </a:r>
            <a:endParaRPr/>
          </a:p>
          <a:p>
            <a:pPr marL="171450" marR="0" lvl="0" indent="-171450" algn="l" rtl="0">
              <a:lnSpc>
                <a:spcPct val="100000"/>
              </a:lnSpc>
              <a:spcBef>
                <a:spcPts val="0"/>
              </a:spcBef>
              <a:spcAft>
                <a:spcPts val="0"/>
              </a:spcAft>
              <a:buClr>
                <a:schemeClr val="dk1"/>
              </a:buClr>
              <a:buSzPts val="1200"/>
              <a:buFont typeface="Arial"/>
              <a:buChar char="•"/>
            </a:pPr>
            <a:r>
              <a:rPr lang="en-US"/>
              <a:t>CLICK: Check out the microsite for the global Working across Sectors initiative and the sector-specific resource folders.</a:t>
            </a:r>
            <a:endParaRPr/>
          </a:p>
          <a:p>
            <a:pPr marL="457200" marR="0" lvl="0" indent="-228600" algn="l" rtl="0">
              <a:lnSpc>
                <a:spcPct val="100000"/>
              </a:lnSpc>
              <a:spcBef>
                <a:spcPts val="0"/>
              </a:spcBef>
              <a:spcAft>
                <a:spcPts val="0"/>
              </a:spcAft>
              <a:buSzPts val="1400"/>
              <a:buNone/>
            </a:pPr>
            <a:endParaRPr/>
          </a:p>
        </p:txBody>
      </p:sp>
      <p:sp>
        <p:nvSpPr>
          <p:cNvPr id="206" name="Google Shape;206;g135469076f1_0_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4</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7" name="Google Shape;217;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a:p>
          <a:p>
            <a:pPr marL="171450" marR="0" lvl="0" indent="-171450" algn="l" rtl="0">
              <a:lnSpc>
                <a:spcPct val="100000"/>
              </a:lnSpc>
              <a:spcBef>
                <a:spcPts val="0"/>
              </a:spcBef>
              <a:spcAft>
                <a:spcPts val="0"/>
              </a:spcAft>
              <a:buClr>
                <a:schemeClr val="dk1"/>
              </a:buClr>
              <a:buSzPts val="1200"/>
              <a:buFont typeface="Arial"/>
              <a:buChar char="•"/>
            </a:pPr>
            <a:r>
              <a:rPr lang="en-US"/>
              <a:t>This Standard is part of the fourth Pillar of Standards related to Working across Sectors. </a:t>
            </a:r>
            <a:endParaRPr>
              <a:latin typeface="Arial"/>
              <a:ea typeface="Arial"/>
              <a:cs typeface="Arial"/>
              <a:sym typeface="Arial"/>
            </a:endParaRPr>
          </a:p>
          <a:p>
            <a:pPr marL="171450" marR="0" lvl="0" indent="-171450" algn="l" rtl="0">
              <a:lnSpc>
                <a:spcPct val="100000"/>
              </a:lnSpc>
              <a:spcBef>
                <a:spcPts val="0"/>
              </a:spcBef>
              <a:spcAft>
                <a:spcPts val="0"/>
              </a:spcAft>
              <a:buClr>
                <a:schemeClr val="dk1"/>
              </a:buClr>
              <a:buSzPts val="1200"/>
              <a:buFont typeface="Arial"/>
              <a:buChar char="•"/>
            </a:pPr>
            <a:r>
              <a:rPr lang="en-US"/>
              <a:t>Multisectoral approaches reflect the interconnected needs of children and emphasise all humanitarian actors’ collective responsibility to protect children and their families. Child protection risks are closely linked with the work of other sectors because children have needs that fall under all sectors. </a:t>
            </a:r>
            <a:endParaRPr/>
          </a:p>
          <a:p>
            <a:pPr marL="171450" marR="0" lvl="0" indent="-171450" algn="l" rtl="0">
              <a:lnSpc>
                <a:spcPct val="100000"/>
              </a:lnSpc>
              <a:spcBef>
                <a:spcPts val="0"/>
              </a:spcBef>
              <a:spcAft>
                <a:spcPts val="0"/>
              </a:spcAft>
              <a:buClr>
                <a:schemeClr val="dk1"/>
              </a:buClr>
              <a:buSzPts val="1200"/>
              <a:buFont typeface="Arial"/>
              <a:buChar char="•"/>
            </a:pPr>
            <a:r>
              <a:rPr lang="en-US"/>
              <a:t>One very effective way towards real &amp; higher quality impact is multisectoral programming that includes and addresses child protection considerations (such as children’s particular risks, vulnerabilities, developmental stages, etc.).</a:t>
            </a:r>
            <a:endParaRPr/>
          </a:p>
          <a:p>
            <a:pPr marL="171450" marR="0" lvl="0" indent="-95250" algn="l" rtl="0">
              <a:lnSpc>
                <a:spcPct val="100000"/>
              </a:lnSpc>
              <a:spcBef>
                <a:spcPts val="0"/>
              </a:spcBef>
              <a:spcAft>
                <a:spcPts val="0"/>
              </a:spcAft>
              <a:buClr>
                <a:schemeClr val="dk1"/>
              </a:buClr>
              <a:buSzPts val="1200"/>
              <a:buFont typeface="Arial"/>
              <a:buNone/>
            </a:pPr>
            <a:endParaRPr/>
          </a:p>
          <a:p>
            <a:pPr marL="171450" lvl="0" indent="-171450" algn="l" rtl="0">
              <a:lnSpc>
                <a:spcPct val="100000"/>
              </a:lnSpc>
              <a:spcBef>
                <a:spcPts val="0"/>
              </a:spcBef>
              <a:spcAft>
                <a:spcPts val="0"/>
              </a:spcAft>
              <a:buSzPts val="1400"/>
              <a:buFont typeface="Arial"/>
              <a:buChar char="•"/>
            </a:pPr>
            <a:r>
              <a:rPr lang="en-US" b="0"/>
              <a:t>M</a:t>
            </a:r>
            <a:r>
              <a:rPr lang="en-US"/>
              <a:t>ain goal of camp management is t</a:t>
            </a:r>
            <a:r>
              <a:rPr lang="en-US">
                <a:solidFill>
                  <a:srgbClr val="5F7085"/>
                </a:solidFill>
              </a:rPr>
              <a:t>o support equitable and dignified access of displaced populations living in temporary settlements (including camps, collective/evacuation centres and spontaneous settlements) to life-saving assistance and protection services. </a:t>
            </a:r>
            <a:r>
              <a:rPr lang="en-US">
                <a:solidFill>
                  <a:srgbClr val="FF0000"/>
                </a:solidFill>
              </a:rPr>
              <a:t>Camp management actors work in close coordination with other sectors, including Child Protection and Education, to ensure that </a:t>
            </a:r>
            <a:r>
              <a:rPr lang="en-US"/>
              <a:t>children’s rights are fulfilled and that they have access to essential services (educational facilities, health care, psychosocial services, recreational opportunities...)</a:t>
            </a:r>
            <a:endParaRPr/>
          </a:p>
          <a:p>
            <a:pPr marL="171450" lvl="0" indent="-171450" algn="l" rtl="0">
              <a:lnSpc>
                <a:spcPct val="100000"/>
              </a:lnSpc>
              <a:spcBef>
                <a:spcPts val="0"/>
              </a:spcBef>
              <a:spcAft>
                <a:spcPts val="0"/>
              </a:spcAft>
              <a:buSzPts val="1400"/>
              <a:buFont typeface="Arial"/>
              <a:buChar char="•"/>
            </a:pPr>
            <a:r>
              <a:rPr lang="en-US"/>
              <a:t>Child protection and camp management actors need to collaborate to ensure </a:t>
            </a:r>
            <a:r>
              <a:rPr lang="en-US" u="sng">
                <a:solidFill>
                  <a:schemeClr val="hlink"/>
                </a:solidFill>
                <a:hlinkClick r:id="rId3"/>
              </a:rPr>
              <a:t>children’s meaningful participation</a:t>
            </a:r>
            <a:r>
              <a:rPr lang="en-US"/>
              <a:t>, in the design, monitoring and adjustment of programmes and in representation mechanisms in the camp management structures </a:t>
            </a:r>
            <a:r>
              <a:rPr lang="en-US">
                <a:solidFill>
                  <a:srgbClr val="FF0000"/>
                </a:solidFill>
              </a:rPr>
              <a:t>to ensure that they have a voice and can express their needs, concerns and aspirations, and that challenges they are facing are being addressed collaboratively by concerned sectors</a:t>
            </a:r>
            <a:endParaRPr>
              <a:solidFill>
                <a:srgbClr val="5F7085"/>
              </a:solidFill>
            </a:endParaRPr>
          </a:p>
          <a:p>
            <a:pPr marL="171450" lvl="0" indent="-171450" algn="l" rtl="0">
              <a:lnSpc>
                <a:spcPct val="100000"/>
              </a:lnSpc>
              <a:spcBef>
                <a:spcPts val="0"/>
              </a:spcBef>
              <a:spcAft>
                <a:spcPts val="0"/>
              </a:spcAft>
              <a:buSzPts val="1400"/>
              <a:buFont typeface="Arial"/>
              <a:buChar char="•"/>
            </a:pPr>
            <a:r>
              <a:rPr lang="en-US"/>
              <a:t>Camp management </a:t>
            </a:r>
            <a:r>
              <a:rPr lang="en-US">
                <a:solidFill>
                  <a:srgbClr val="FF0000"/>
                </a:solidFill>
              </a:rPr>
              <a:t>contributes to</a:t>
            </a:r>
            <a:r>
              <a:rPr lang="en-US"/>
              <a:t> monitor security concerns </a:t>
            </a:r>
            <a:r>
              <a:rPr lang="en-US">
                <a:solidFill>
                  <a:srgbClr val="FF0000"/>
                </a:solidFill>
              </a:rPr>
              <a:t>affecting children living in temporary settlements, </a:t>
            </a:r>
            <a:r>
              <a:rPr lang="en-US"/>
              <a:t>and help designing </a:t>
            </a:r>
            <a:r>
              <a:rPr lang="en-US">
                <a:solidFill>
                  <a:srgbClr val="FF0000"/>
                </a:solidFill>
              </a:rPr>
              <a:t>and coordinating the implementation of </a:t>
            </a:r>
            <a:r>
              <a:rPr lang="en-US"/>
              <a:t>risk mitigation activities </a:t>
            </a:r>
            <a:r>
              <a:rPr lang="en-US">
                <a:solidFill>
                  <a:srgbClr val="FF0000"/>
                </a:solidFill>
              </a:rPr>
              <a:t>in close collaboration with concerned </a:t>
            </a:r>
            <a:r>
              <a:rPr lang="en-US" i="1"/>
              <a:t>[</a:t>
            </a:r>
            <a:r>
              <a:rPr lang="en-US" i="1">
                <a:latin typeface="Arial"/>
                <a:ea typeface="Arial"/>
                <a:cs typeface="Arial"/>
                <a:sym typeface="Arial"/>
              </a:rPr>
              <a:t>🡪 the </a:t>
            </a:r>
            <a:r>
              <a:rPr lang="en-US" b="1" i="1">
                <a:latin typeface="Arial"/>
                <a:ea typeface="Arial"/>
                <a:cs typeface="Arial"/>
                <a:sym typeface="Arial"/>
              </a:rPr>
              <a:t>prevention </a:t>
            </a:r>
            <a:r>
              <a:rPr lang="en-US" i="1">
                <a:latin typeface="Arial"/>
                <a:ea typeface="Arial"/>
                <a:cs typeface="Arial"/>
                <a:sym typeface="Arial"/>
              </a:rPr>
              <a:t>icon</a:t>
            </a:r>
            <a:r>
              <a:rPr lang="en-US" i="1"/>
              <a:t>]</a:t>
            </a:r>
            <a:endParaRPr>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Arial"/>
              <a:buNone/>
            </a:pPr>
            <a:endParaRPr/>
          </a:p>
        </p:txBody>
      </p:sp>
      <p:sp>
        <p:nvSpPr>
          <p:cNvPr id="218" name="Google Shape;218;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7" name="Google Shape;227;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sz="1200" b="0" i="1" u="none" strike="noStrike">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r>
              <a:rPr lang="en-US" sz="1200" b="0" i="0" u="none" strike="noStrike">
                <a:latin typeface="Arial"/>
                <a:ea typeface="Arial"/>
                <a:cs typeface="Arial"/>
                <a:sym typeface="Arial"/>
              </a:rPr>
              <a:t>Standard 28 states: </a:t>
            </a:r>
            <a:r>
              <a:rPr lang="en-US"/>
              <a:t>“</a:t>
            </a:r>
            <a:r>
              <a:rPr lang="en-US" sz="1200"/>
              <a:t>Camp management activities address the needs and protection concerns of children affected by forced displacement</a:t>
            </a:r>
            <a:r>
              <a:rPr lang="en-US"/>
              <a:t>.” </a:t>
            </a:r>
            <a:endParaRPr/>
          </a:p>
          <a:p>
            <a:pPr marL="228600" lvl="0" indent="0" algn="l" rtl="0">
              <a:lnSpc>
                <a:spcPct val="100000"/>
              </a:lnSpc>
              <a:spcBef>
                <a:spcPts val="0"/>
              </a:spcBef>
              <a:spcAft>
                <a:spcPts val="0"/>
              </a:spcAft>
              <a:buSzPts val="1400"/>
              <a:buFont typeface="Arial"/>
              <a:buNone/>
            </a:pPr>
            <a:endParaRPr>
              <a:solidFill>
                <a:srgbClr val="5F7085"/>
              </a:solidFill>
            </a:endParaRPr>
          </a:p>
          <a:p>
            <a:pPr marL="400050" lvl="0" indent="-171450" algn="l" rtl="0">
              <a:lnSpc>
                <a:spcPct val="100000"/>
              </a:lnSpc>
              <a:spcBef>
                <a:spcPts val="0"/>
              </a:spcBef>
              <a:spcAft>
                <a:spcPts val="0"/>
              </a:spcAft>
              <a:buSzPts val="1400"/>
              <a:buFont typeface="Arial"/>
              <a:buChar char="•"/>
            </a:pPr>
            <a:r>
              <a:rPr lang="en-US"/>
              <a:t>Camp management actors can monitor the inclusion and accessibility of camp services by conducting regular spot-checks and help analyzing trends and identify challenges in access to services, looking at various characteristics including the age, gender and disability of persons accessing assistance. They may similarly play a key role to ensure equal access to critical information for all persons living in temporary sites, and devise specific strategies to ensure outreach to persons likely to be excluded from usual communication channels.</a:t>
            </a:r>
            <a:endParaRPr>
              <a:solidFill>
                <a:srgbClr val="5F7085"/>
              </a:solidFill>
            </a:endParaRPr>
          </a:p>
          <a:p>
            <a:pPr marL="400050" lvl="0" indent="-171450" algn="l" rtl="0">
              <a:lnSpc>
                <a:spcPct val="100000"/>
              </a:lnSpc>
              <a:spcBef>
                <a:spcPts val="0"/>
              </a:spcBef>
              <a:spcAft>
                <a:spcPts val="0"/>
              </a:spcAft>
              <a:buSzPts val="1400"/>
              <a:buFont typeface="Arial"/>
              <a:buChar char="•"/>
            </a:pPr>
            <a:r>
              <a:rPr lang="en-US"/>
              <a:t>It is critical for camp management and child protection actors to jointly consider how they will meet children’s need for safe, accessible spaces to learn and play </a:t>
            </a:r>
            <a:r>
              <a:rPr lang="en-US">
                <a:solidFill>
                  <a:srgbClr val="FF0000"/>
                </a:solidFill>
              </a:rPr>
              <a:t>in temporary settlements</a:t>
            </a:r>
            <a:r>
              <a:rPr lang="en-US"/>
              <a:t>. This collaboration should begin at the earliest stages of site planning and continue throughout any site improvement processes. Proper planning prevents children’s spaces from being located in dangerous locations </a:t>
            </a:r>
            <a:r>
              <a:rPr lang="en-US">
                <a:solidFill>
                  <a:srgbClr val="FF0000"/>
                </a:solidFill>
              </a:rPr>
              <a:t>(open water plans, ditches/drainage, isolated areas) </a:t>
            </a:r>
            <a:r>
              <a:rPr lang="en-US"/>
              <a:t>or excluded altogether due to lack of </a:t>
            </a:r>
            <a:r>
              <a:rPr lang="en-US">
                <a:solidFill>
                  <a:srgbClr val="FF0000"/>
                </a:solidFill>
              </a:rPr>
              <a:t>available space</a:t>
            </a:r>
            <a:r>
              <a:rPr lang="en-US"/>
              <a:t>.</a:t>
            </a:r>
            <a:endParaRPr/>
          </a:p>
          <a:p>
            <a:pPr marL="400050" marR="0" lvl="0" indent="-171450" algn="l" rtl="0">
              <a:lnSpc>
                <a:spcPct val="100000"/>
              </a:lnSpc>
              <a:spcBef>
                <a:spcPts val="0"/>
              </a:spcBef>
              <a:spcAft>
                <a:spcPts val="0"/>
              </a:spcAft>
              <a:buClr>
                <a:srgbClr val="000000"/>
              </a:buClr>
              <a:buSzPts val="1400"/>
              <a:buFont typeface="Arial"/>
              <a:buChar char="•"/>
            </a:pPr>
            <a:r>
              <a:rPr lang="en-US"/>
              <a:t>Child protection and Camp Management actors also need to collaborate to establish two-way communication systems for children, including feedback and reporting mechanisms, to regularly collect their feedback and understand their concerns, and using appropriate methods adapted their needs. </a:t>
            </a:r>
            <a:r>
              <a:rPr lang="en-US">
                <a:solidFill>
                  <a:srgbClr val="00B050"/>
                </a:solidFill>
              </a:rPr>
              <a:t>(note: it is likely that specific measures will need to be put in place by CM and CP for that purpose, as common tools are usually not adapted to children)</a:t>
            </a:r>
            <a:endParaRPr/>
          </a:p>
          <a:p>
            <a:pPr marL="400050" marR="0" lvl="0" indent="-171450" algn="l" rtl="0">
              <a:lnSpc>
                <a:spcPct val="100000"/>
              </a:lnSpc>
              <a:spcBef>
                <a:spcPts val="0"/>
              </a:spcBef>
              <a:spcAft>
                <a:spcPts val="0"/>
              </a:spcAft>
              <a:buClr>
                <a:srgbClr val="000000"/>
              </a:buClr>
              <a:buSzPts val="1400"/>
              <a:buFont typeface="Arial"/>
              <a:buChar char="•"/>
            </a:pPr>
            <a:r>
              <a:rPr lang="en-US"/>
              <a:t>Child Protection and camp management should also conduct periodic joint </a:t>
            </a:r>
            <a:r>
              <a:rPr lang="en-US">
                <a:solidFill>
                  <a:srgbClr val="FF0000"/>
                </a:solidFill>
              </a:rPr>
              <a:t>safety and accessibility audits of infrastructures and services on site </a:t>
            </a:r>
            <a:r>
              <a:rPr lang="en-US"/>
              <a:t>and collaborate on risk and/or safety child protection assessments to identify child protection risks </a:t>
            </a:r>
            <a:r>
              <a:rPr lang="en-US">
                <a:solidFill>
                  <a:srgbClr val="FF0000"/>
                </a:solidFill>
              </a:rPr>
              <a:t>and implement risk mitigation activities addressing needs identified </a:t>
            </a:r>
            <a:r>
              <a:rPr lang="en-US"/>
              <a:t>in displacement sites</a:t>
            </a:r>
            <a:endParaRPr/>
          </a:p>
          <a:p>
            <a:pPr marL="400050" lvl="0" indent="-82550" algn="l" rtl="0">
              <a:lnSpc>
                <a:spcPct val="100000"/>
              </a:lnSpc>
              <a:spcBef>
                <a:spcPts val="0"/>
              </a:spcBef>
              <a:spcAft>
                <a:spcPts val="0"/>
              </a:spcAft>
              <a:buSzPts val="1400"/>
              <a:buFont typeface="Arial"/>
              <a:buNone/>
            </a:pPr>
            <a:endParaRPr>
              <a:solidFill>
                <a:srgbClr val="5F7085"/>
              </a:solidFill>
            </a:endParaRPr>
          </a:p>
          <a:p>
            <a:pPr marL="0" marR="0" lvl="0" indent="0" algn="l" rtl="0">
              <a:lnSpc>
                <a:spcPct val="100000"/>
              </a:lnSpc>
              <a:spcBef>
                <a:spcPts val="0"/>
              </a:spcBef>
              <a:spcAft>
                <a:spcPts val="0"/>
              </a:spcAft>
              <a:buClr>
                <a:schemeClr val="dk1"/>
              </a:buClr>
              <a:buSzPts val="1200"/>
              <a:buFont typeface="Arial"/>
              <a:buNone/>
            </a:pPr>
            <a:r>
              <a:rPr lang="en-US" b="1">
                <a:latin typeface="Arial"/>
                <a:ea typeface="Arial"/>
                <a:cs typeface="Arial"/>
                <a:sym typeface="Arial"/>
              </a:rPr>
              <a:t>Discussion Prompt: </a:t>
            </a:r>
            <a:r>
              <a:rPr lang="en-US" sz="1200">
                <a:latin typeface="Arial"/>
                <a:ea typeface="Arial"/>
                <a:cs typeface="Arial"/>
                <a:sym typeface="Arial"/>
              </a:rPr>
              <a:t>Can you give examples of risk mitigation activities?</a:t>
            </a:r>
            <a:endParaRPr/>
          </a:p>
          <a:p>
            <a:pPr marL="0" marR="0" lvl="0" indent="0" algn="l" rtl="0">
              <a:lnSpc>
                <a:spcPct val="100000"/>
              </a:lnSpc>
              <a:spcBef>
                <a:spcPts val="0"/>
              </a:spcBef>
              <a:spcAft>
                <a:spcPts val="0"/>
              </a:spcAft>
              <a:buClr>
                <a:schemeClr val="dk1"/>
              </a:buClr>
              <a:buSzPts val="1200"/>
              <a:buFont typeface="Arial"/>
              <a:buNone/>
            </a:pPr>
            <a:r>
              <a:rPr lang="en-US"/>
              <a:t>-&gt; I.e: placing appropriate lighting in areas frequently used by women and children (both girls and boys), patrolling firewood collection routes, monitoring and </a:t>
            </a:r>
            <a:r>
              <a:rPr lang="en-US">
                <a:solidFill>
                  <a:srgbClr val="FF0000"/>
                </a:solidFill>
              </a:rPr>
              <a:t>taking action to increase safety on </a:t>
            </a:r>
            <a:r>
              <a:rPr lang="en-US"/>
              <a:t>school routes, fencing off areas with open water or identified areas contaminated by explosive ordnance, </a:t>
            </a:r>
            <a:r>
              <a:rPr lang="en-US">
                <a:solidFill>
                  <a:srgbClr val="00B050"/>
                </a:solidFill>
              </a:rPr>
              <a:t>training of camp management staff on child protection principles and concerns, on safe referrals; advocacy for the provision of civil documentation by relevant authorities, set-up of representative participation structures, etc. </a:t>
            </a:r>
            <a:endParaRPr/>
          </a:p>
        </p:txBody>
      </p:sp>
      <p:sp>
        <p:nvSpPr>
          <p:cNvPr id="228" name="Google Shape;228;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3" name="Google Shape;243;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US" b="0" i="1" u="none"/>
              <a:t>Depending on the time you have for facilitation, consider adding here examples from the Region/ Country/ Response, of programming that meets the standards.</a:t>
            </a:r>
            <a:endParaRPr/>
          </a:p>
          <a:p>
            <a:pPr marL="457200" marR="0" lvl="0" indent="-228600" algn="l" rtl="0">
              <a:lnSpc>
                <a:spcPct val="100000"/>
              </a:lnSpc>
              <a:spcBef>
                <a:spcPts val="0"/>
              </a:spcBef>
              <a:spcAft>
                <a:spcPts val="0"/>
              </a:spcAft>
              <a:buSzPts val="1400"/>
              <a:buNone/>
            </a:pPr>
            <a:r>
              <a:rPr lang="en-US" b="0" i="1" u="none"/>
              <a:t>This could be a draft slide that you could update or remove if necessary. </a:t>
            </a:r>
            <a:endParaRPr/>
          </a:p>
          <a:p>
            <a:pPr marL="457200" marR="0" lvl="0" indent="-228600" algn="l" rtl="0">
              <a:lnSpc>
                <a:spcPct val="100000"/>
              </a:lnSpc>
              <a:spcBef>
                <a:spcPts val="0"/>
              </a:spcBef>
              <a:spcAft>
                <a:spcPts val="0"/>
              </a:spcAft>
              <a:buSzPts val="1400"/>
              <a:buNone/>
            </a:pPr>
            <a:r>
              <a:rPr lang="en-US" b="0" i="1" u="none"/>
              <a:t>For each example, you could add: </a:t>
            </a:r>
            <a:endParaRPr/>
          </a:p>
          <a:p>
            <a:pPr marL="285750" lvl="0" indent="-285750" algn="l" rtl="0">
              <a:lnSpc>
                <a:spcPct val="100000"/>
              </a:lnSpc>
              <a:spcBef>
                <a:spcPts val="0"/>
              </a:spcBef>
              <a:spcAft>
                <a:spcPts val="0"/>
              </a:spcAft>
              <a:buSzPts val="1400"/>
              <a:buFont typeface="Arial"/>
              <a:buChar char="•"/>
            </a:pPr>
            <a:r>
              <a:rPr lang="en-US" b="0" i="1" u="none"/>
              <a:t>A short, concise, </a:t>
            </a:r>
            <a:r>
              <a:rPr lang="en-US" i="1"/>
              <a:t>key presentation sentence about the specific program/project using Standard 28</a:t>
            </a:r>
            <a:endParaRPr/>
          </a:p>
          <a:p>
            <a:pPr marL="285750" lvl="0" indent="-285750" algn="l" rtl="0">
              <a:lnSpc>
                <a:spcPct val="100000"/>
              </a:lnSpc>
              <a:spcBef>
                <a:spcPts val="0"/>
              </a:spcBef>
              <a:spcAft>
                <a:spcPts val="0"/>
              </a:spcAft>
              <a:buSzPts val="1400"/>
              <a:buFont typeface="Arial"/>
              <a:buChar char="•"/>
            </a:pPr>
            <a:r>
              <a:rPr lang="en-US" i="1"/>
              <a:t>Add the name of organisations and partners involved </a:t>
            </a:r>
            <a:endParaRPr/>
          </a:p>
          <a:p>
            <a:pPr marL="285750" lvl="0" indent="-285750" algn="l" rtl="0">
              <a:lnSpc>
                <a:spcPct val="100000"/>
              </a:lnSpc>
              <a:spcBef>
                <a:spcPts val="0"/>
              </a:spcBef>
              <a:spcAft>
                <a:spcPts val="0"/>
              </a:spcAft>
              <a:buSzPts val="1400"/>
              <a:buFont typeface="Arial"/>
              <a:buChar char="•"/>
            </a:pPr>
            <a:r>
              <a:rPr lang="en-US" i="1"/>
              <a:t>Add practical lessons learnt, key actions, message or numbers, that will attract interest of your audience</a:t>
            </a:r>
            <a:endParaRPr/>
          </a:p>
          <a:p>
            <a:pPr marL="457200" marR="0" lvl="0" indent="-228600" algn="l" rtl="0">
              <a:lnSpc>
                <a:spcPct val="100000"/>
              </a:lnSpc>
              <a:spcBef>
                <a:spcPts val="0"/>
              </a:spcBef>
              <a:spcAft>
                <a:spcPts val="0"/>
              </a:spcAft>
              <a:buSzPts val="1400"/>
              <a:buNone/>
            </a:pPr>
            <a:endParaRPr b="0" i="1" u="none"/>
          </a:p>
          <a:p>
            <a:pPr marL="0" marR="0" lvl="0" indent="0" algn="l" rtl="0">
              <a:lnSpc>
                <a:spcPct val="100000"/>
              </a:lnSpc>
              <a:spcBef>
                <a:spcPts val="0"/>
              </a:spcBef>
              <a:spcAft>
                <a:spcPts val="0"/>
              </a:spcAft>
              <a:buClr>
                <a:srgbClr val="000000"/>
              </a:buClr>
              <a:buSzPts val="1400"/>
              <a:buFont typeface="Arial"/>
              <a:buNone/>
            </a:pPr>
            <a:r>
              <a:rPr lang="en-US" i="1"/>
              <a:t>Another option, if you have a longer facilitation span (and also depending on the audience you have), this slide can be completed in an interactive way during the session. </a:t>
            </a:r>
            <a:endParaRPr/>
          </a:p>
          <a:p>
            <a:pPr marL="0" marR="0" lvl="0" indent="0" algn="l" rtl="0">
              <a:lnSpc>
                <a:spcPct val="100000"/>
              </a:lnSpc>
              <a:spcBef>
                <a:spcPts val="0"/>
              </a:spcBef>
              <a:spcAft>
                <a:spcPts val="0"/>
              </a:spcAft>
              <a:buClr>
                <a:srgbClr val="000000"/>
              </a:buClr>
              <a:buSzPts val="1400"/>
              <a:buFont typeface="Arial"/>
              <a:buNone/>
            </a:pPr>
            <a:r>
              <a:rPr lang="en-US" i="1"/>
              <a:t>In that case, you could:</a:t>
            </a:r>
            <a:endParaRPr/>
          </a:p>
          <a:p>
            <a:pPr marL="171450" marR="0" lvl="0" indent="-171450" algn="l" rtl="0">
              <a:lnSpc>
                <a:spcPct val="100000"/>
              </a:lnSpc>
              <a:spcBef>
                <a:spcPts val="0"/>
              </a:spcBef>
              <a:spcAft>
                <a:spcPts val="0"/>
              </a:spcAft>
              <a:buClr>
                <a:srgbClr val="000000"/>
              </a:buClr>
              <a:buSzPts val="1400"/>
              <a:buFont typeface="Calibri"/>
              <a:buChar char="-"/>
            </a:pPr>
            <a:r>
              <a:rPr lang="en-US" i="1"/>
              <a:t>split the groups into 2 or 3 smaller groups, </a:t>
            </a:r>
            <a:endParaRPr/>
          </a:p>
          <a:p>
            <a:pPr marL="171450" marR="0" lvl="0" indent="-171450" algn="l" rtl="0">
              <a:lnSpc>
                <a:spcPct val="100000"/>
              </a:lnSpc>
              <a:spcBef>
                <a:spcPts val="0"/>
              </a:spcBef>
              <a:spcAft>
                <a:spcPts val="0"/>
              </a:spcAft>
              <a:buClr>
                <a:srgbClr val="000000"/>
              </a:buClr>
              <a:buSzPts val="1400"/>
              <a:buFont typeface="Calibri"/>
              <a:buChar char="-"/>
            </a:pPr>
            <a:r>
              <a:rPr lang="en-US" i="1"/>
              <a:t>allow 15 – 20 min for them to prepare a short presentation of an </a:t>
            </a:r>
            <a:r>
              <a:rPr lang="en-US" b="0" i="1" u="none"/>
              <a:t>example from the Region/ Country/ Response, of programming that meets the standard</a:t>
            </a:r>
            <a:endParaRPr/>
          </a:p>
          <a:p>
            <a:pPr marL="171450" marR="0" lvl="0" indent="-171450" algn="l" rtl="0">
              <a:lnSpc>
                <a:spcPct val="100000"/>
              </a:lnSpc>
              <a:spcBef>
                <a:spcPts val="0"/>
              </a:spcBef>
              <a:spcAft>
                <a:spcPts val="0"/>
              </a:spcAft>
              <a:buClr>
                <a:srgbClr val="000000"/>
              </a:buClr>
              <a:buSzPts val="1400"/>
              <a:buFont typeface="Calibri"/>
              <a:buChar char="-"/>
            </a:pPr>
            <a:r>
              <a:rPr lang="en-US" b="0" i="1" u="none"/>
              <a:t>in plenary, have the groups present their examples, and discuss /compare lessons learnt out of them. </a:t>
            </a:r>
            <a:endParaRPr/>
          </a:p>
          <a:p>
            <a:pPr marL="0" marR="0" lvl="0" indent="0" algn="l" rtl="0">
              <a:lnSpc>
                <a:spcPct val="100000"/>
              </a:lnSpc>
              <a:spcBef>
                <a:spcPts val="0"/>
              </a:spcBef>
              <a:spcAft>
                <a:spcPts val="0"/>
              </a:spcAft>
              <a:buClr>
                <a:srgbClr val="000000"/>
              </a:buClr>
              <a:buSzPts val="1400"/>
              <a:buFont typeface="Calibri"/>
              <a:buNone/>
            </a:pPr>
            <a:r>
              <a:rPr lang="en-US" b="0" i="1" u="none"/>
              <a:t>If you will be sending this presentation to the participants after the training, you can fill up this slide, to keep records of the presentations.</a:t>
            </a:r>
            <a:endParaRPr/>
          </a:p>
          <a:p>
            <a:pPr marL="457200" marR="0" lvl="0" indent="-228600" algn="l" rtl="0">
              <a:lnSpc>
                <a:spcPct val="100000"/>
              </a:lnSpc>
              <a:spcBef>
                <a:spcPts val="0"/>
              </a:spcBef>
              <a:spcAft>
                <a:spcPts val="0"/>
              </a:spcAft>
              <a:buSzPts val="1400"/>
              <a:buNone/>
            </a:pPr>
            <a:endParaRPr b="0" i="1" u="none"/>
          </a:p>
          <a:p>
            <a:pPr marL="457200" marR="0" lvl="0" indent="-228600" algn="l" rtl="0">
              <a:lnSpc>
                <a:spcPct val="100000"/>
              </a:lnSpc>
              <a:spcBef>
                <a:spcPts val="0"/>
              </a:spcBef>
              <a:spcAft>
                <a:spcPts val="0"/>
              </a:spcAft>
              <a:buClr>
                <a:srgbClr val="000000"/>
              </a:buClr>
              <a:buSzPts val="1400"/>
              <a:buFont typeface="Arial"/>
              <a:buNone/>
            </a:pPr>
            <a:r>
              <a:rPr lang="en-US" b="1" i="1" u="none"/>
              <a:t>TIP</a:t>
            </a:r>
            <a:r>
              <a:rPr lang="en-US" b="0" i="1" u="none"/>
              <a:t>: you can use https://thenounproject.com/ to get map outlines like those.</a:t>
            </a:r>
            <a:endParaRPr/>
          </a:p>
          <a:p>
            <a:pPr marL="457200" marR="0" lvl="0" indent="-228600" algn="l" rtl="0">
              <a:lnSpc>
                <a:spcPct val="100000"/>
              </a:lnSpc>
              <a:spcBef>
                <a:spcPts val="0"/>
              </a:spcBef>
              <a:spcAft>
                <a:spcPts val="0"/>
              </a:spcAft>
              <a:buSzPts val="1400"/>
              <a:buNone/>
            </a:pPr>
            <a:endParaRPr b="0" i="1" u="none"/>
          </a:p>
        </p:txBody>
      </p:sp>
      <p:sp>
        <p:nvSpPr>
          <p:cNvPr id="244" name="Google Shape;244;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7</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g1346bd92c6c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5" name="Google Shape;255;g1346bd92c6c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i="1"/>
              <a:t>[Facilitators - if you can project from the internet, then we suggest you navigate people there and show them]</a:t>
            </a:r>
            <a:r>
              <a:rPr lang="en-US" i="1" u="sng">
                <a:solidFill>
                  <a:schemeClr val="hlink"/>
                </a:solidFill>
                <a:hlinkClick r:id="rId3"/>
              </a:rPr>
              <a:t> </a:t>
            </a:r>
            <a:endParaRPr i="1" u="sng">
              <a:solidFill>
                <a:schemeClr val="hlink"/>
              </a:solidFill>
            </a:endParaRPr>
          </a:p>
          <a:p>
            <a:pPr marL="0" marR="0" lvl="0" indent="0" algn="l" rtl="0">
              <a:lnSpc>
                <a:spcPct val="100000"/>
              </a:lnSpc>
              <a:spcBef>
                <a:spcPts val="0"/>
              </a:spcBef>
              <a:spcAft>
                <a:spcPts val="0"/>
              </a:spcAft>
              <a:buClr>
                <a:schemeClr val="dk1"/>
              </a:buClr>
              <a:buSzPts val="1200"/>
              <a:buFont typeface="Calibri"/>
              <a:buNone/>
            </a:pPr>
            <a:r>
              <a:rPr lang="en-US" u="sng"/>
              <a:t> </a:t>
            </a:r>
            <a:endParaRPr/>
          </a:p>
          <a:p>
            <a:pPr marL="0" marR="0" lvl="0" indent="0" algn="l" rtl="0">
              <a:lnSpc>
                <a:spcPct val="100000"/>
              </a:lnSpc>
              <a:spcBef>
                <a:spcPts val="0"/>
              </a:spcBef>
              <a:spcAft>
                <a:spcPts val="0"/>
              </a:spcAft>
              <a:buClr>
                <a:schemeClr val="dk1"/>
              </a:buClr>
              <a:buSzPts val="1200"/>
              <a:buFont typeface="Calibri"/>
              <a:buNone/>
            </a:pPr>
            <a:r>
              <a:rPr lang="en-US" b="1" u="none"/>
              <a:t>HSP:</a:t>
            </a:r>
            <a:endParaRPr/>
          </a:p>
          <a:p>
            <a:pPr marL="0" marR="0" lvl="0" indent="0" algn="l" rtl="0">
              <a:lnSpc>
                <a:spcPct val="100000"/>
              </a:lnSpc>
              <a:spcBef>
                <a:spcPts val="0"/>
              </a:spcBef>
              <a:spcAft>
                <a:spcPts val="0"/>
              </a:spcAft>
              <a:buClr>
                <a:schemeClr val="dk1"/>
              </a:buClr>
              <a:buSzPts val="1200"/>
              <a:buFont typeface="Calibri"/>
              <a:buNone/>
            </a:pPr>
            <a:r>
              <a:rPr lang="en-US" u="sng"/>
              <a:t>1. Online handbook</a:t>
            </a:r>
            <a:endParaRPr/>
          </a:p>
          <a:p>
            <a:pPr marL="0" lvl="0" indent="0" algn="l" rtl="0">
              <a:lnSpc>
                <a:spcPct val="100000"/>
              </a:lnSpc>
              <a:spcBef>
                <a:spcPts val="0"/>
              </a:spcBef>
              <a:spcAft>
                <a:spcPts val="0"/>
              </a:spcAft>
              <a:buSzPts val="1400"/>
              <a:buNone/>
            </a:pPr>
            <a:r>
              <a:rPr lang="en-US" u="sng"/>
              <a:t>2. The Humanitarian Standards Partnership App </a:t>
            </a:r>
            <a:endParaRPr/>
          </a:p>
          <a:p>
            <a:pPr marL="0" lvl="0" indent="0" algn="l" rtl="0">
              <a:lnSpc>
                <a:spcPct val="100000"/>
              </a:lnSpc>
              <a:spcBef>
                <a:spcPts val="0"/>
              </a:spcBef>
              <a:spcAft>
                <a:spcPts val="0"/>
              </a:spcAft>
              <a:buSzPts val="1400"/>
              <a:buNone/>
            </a:pPr>
            <a:r>
              <a:rPr lang="en-US"/>
              <a:t>– It is the 2</a:t>
            </a:r>
            <a:r>
              <a:rPr lang="en-US" baseline="30000"/>
              <a:t>nd</a:t>
            </a:r>
            <a:r>
              <a:rPr lang="en-US"/>
              <a:t> most popular app on that site after Sphere</a:t>
            </a:r>
            <a:endParaRPr/>
          </a:p>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Clr>
                <a:srgbClr val="000000"/>
              </a:buClr>
              <a:buSzPts val="1400"/>
              <a:buFont typeface="Arial"/>
              <a:buNone/>
            </a:pPr>
            <a:r>
              <a:rPr lang="en-US" b="1" u="none"/>
              <a:t>CPMS page:</a:t>
            </a:r>
            <a:endParaRPr/>
          </a:p>
          <a:p>
            <a:pPr marL="0" marR="0" lvl="0" indent="0" algn="l" rtl="0">
              <a:lnSpc>
                <a:spcPct val="100000"/>
              </a:lnSpc>
              <a:spcBef>
                <a:spcPts val="0"/>
              </a:spcBef>
              <a:spcAft>
                <a:spcPts val="0"/>
              </a:spcAft>
              <a:buClr>
                <a:srgbClr val="000000"/>
              </a:buClr>
              <a:buSzPts val="1400"/>
              <a:buFont typeface="Arial"/>
              <a:buNone/>
            </a:pPr>
            <a:r>
              <a:rPr lang="en-US" u="sng"/>
              <a:t>1. Interactive handbook </a:t>
            </a:r>
            <a:r>
              <a:rPr lang="en-US"/>
              <a:t>– our greatest resource</a:t>
            </a:r>
            <a:endParaRPr/>
          </a:p>
          <a:p>
            <a:pPr marL="0" marR="0" lvl="0" indent="0" algn="l" rtl="0">
              <a:lnSpc>
                <a:spcPct val="100000"/>
              </a:lnSpc>
              <a:spcBef>
                <a:spcPts val="0"/>
              </a:spcBef>
              <a:spcAft>
                <a:spcPts val="0"/>
              </a:spcAft>
              <a:buClr>
                <a:srgbClr val="000000"/>
              </a:buClr>
              <a:buSzPts val="1400"/>
              <a:buFont typeface="Arial"/>
              <a:buNone/>
            </a:pPr>
            <a:r>
              <a:rPr lang="en-US"/>
              <a:t>2. </a:t>
            </a:r>
            <a:r>
              <a:rPr lang="en-US" u="sng"/>
              <a:t>A Summary: </a:t>
            </a:r>
            <a:r>
              <a:rPr lang="en-US"/>
              <a:t>At just 32 pages, it means that it is topline but can be used to introduce the idea of minimum standards or start child protection discussions with government colleagues or other humanitarians without overwhelming them with the huge handbook.</a:t>
            </a:r>
            <a:endParaRPr/>
          </a:p>
          <a:p>
            <a:pPr marL="0" marR="0" lvl="0" indent="0" algn="l" rtl="0">
              <a:lnSpc>
                <a:spcPct val="100000"/>
              </a:lnSpc>
              <a:spcBef>
                <a:spcPts val="0"/>
              </a:spcBef>
              <a:spcAft>
                <a:spcPts val="0"/>
              </a:spcAft>
              <a:buClr>
                <a:srgbClr val="000000"/>
              </a:buClr>
              <a:buSzPts val="1400"/>
              <a:buFont typeface="Arial"/>
              <a:buNone/>
            </a:pPr>
            <a:endParaRPr/>
          </a:p>
          <a:p>
            <a:pPr marL="0" marR="0" lvl="0" indent="0" algn="l" rtl="0">
              <a:lnSpc>
                <a:spcPct val="100000"/>
              </a:lnSpc>
              <a:spcBef>
                <a:spcPts val="0"/>
              </a:spcBef>
              <a:spcAft>
                <a:spcPts val="0"/>
              </a:spcAft>
              <a:buClr>
                <a:srgbClr val="000000"/>
              </a:buClr>
              <a:buSzPts val="1400"/>
              <a:buFont typeface="Arial"/>
              <a:buNone/>
            </a:pPr>
            <a:r>
              <a:rPr lang="en-US" b="1"/>
              <a:t>Alliance website:</a:t>
            </a:r>
            <a:endParaRPr/>
          </a:p>
          <a:p>
            <a:pPr marL="228600" marR="0" lvl="0" indent="-228600" algn="l" rtl="0">
              <a:lnSpc>
                <a:spcPct val="100000"/>
              </a:lnSpc>
              <a:spcBef>
                <a:spcPts val="0"/>
              </a:spcBef>
              <a:spcAft>
                <a:spcPts val="0"/>
              </a:spcAft>
              <a:buClr>
                <a:schemeClr val="dk1"/>
              </a:buClr>
              <a:buSzPts val="1200"/>
              <a:buFont typeface="Calibri"/>
              <a:buAutoNum type="arabicPeriod"/>
            </a:pPr>
            <a:r>
              <a:rPr lang="en-US"/>
              <a:t>The </a:t>
            </a:r>
            <a:r>
              <a:rPr lang="en-US" u="sng"/>
              <a:t>PDF</a:t>
            </a:r>
            <a:r>
              <a:rPr lang="en-US"/>
              <a:t> &amp; all materials available can be downloaded if people want to print just portions of the CPMS, on the Alliance site</a:t>
            </a:r>
            <a:endParaRPr/>
          </a:p>
          <a:p>
            <a:pPr marL="228600" marR="0" lvl="0" indent="-228600" algn="l" rtl="0">
              <a:lnSpc>
                <a:spcPct val="100000"/>
              </a:lnSpc>
              <a:spcBef>
                <a:spcPts val="0"/>
              </a:spcBef>
              <a:spcAft>
                <a:spcPts val="0"/>
              </a:spcAft>
              <a:buClr>
                <a:schemeClr val="dk1"/>
              </a:buClr>
              <a:buSzPts val="1200"/>
              <a:buFont typeface="Calibri"/>
              <a:buAutoNum type="arabicPeriod"/>
            </a:pPr>
            <a:r>
              <a:rPr lang="en-US"/>
              <a:t>The “</a:t>
            </a:r>
            <a:r>
              <a:rPr lang="en-US" u="sng"/>
              <a:t>Introduction to CPMS” Briefing Pack </a:t>
            </a:r>
            <a:r>
              <a:rPr lang="en-US"/>
              <a:t>contains this PPT and facilitation notes, plus the 2 page Introduction handout.</a:t>
            </a:r>
            <a:endParaRPr/>
          </a:p>
          <a:p>
            <a:pPr marL="228600" marR="0" lvl="0" indent="-228600" algn="l" rtl="0">
              <a:lnSpc>
                <a:spcPct val="100000"/>
              </a:lnSpc>
              <a:spcBef>
                <a:spcPts val="0"/>
              </a:spcBef>
              <a:spcAft>
                <a:spcPts val="0"/>
              </a:spcAft>
              <a:buClr>
                <a:schemeClr val="dk1"/>
              </a:buClr>
              <a:buSzPts val="1200"/>
              <a:buFont typeface="Calibri"/>
              <a:buAutoNum type="arabicPeriod"/>
            </a:pPr>
            <a:r>
              <a:rPr lang="en-US"/>
              <a:t>A gallery of </a:t>
            </a:r>
            <a:r>
              <a:rPr lang="en-US" u="sng"/>
              <a:t>illustrated</a:t>
            </a:r>
            <a:r>
              <a:rPr lang="en-US"/>
              <a:t> Standards</a:t>
            </a:r>
            <a:endParaRPr/>
          </a:p>
          <a:p>
            <a:pPr marL="228600" marR="0" lvl="0" indent="-228600" algn="l" rtl="0">
              <a:lnSpc>
                <a:spcPct val="100000"/>
              </a:lnSpc>
              <a:spcBef>
                <a:spcPts val="0"/>
              </a:spcBef>
              <a:spcAft>
                <a:spcPts val="0"/>
              </a:spcAft>
              <a:buClr>
                <a:schemeClr val="dk1"/>
              </a:buClr>
              <a:buSzPts val="1200"/>
              <a:buFont typeface="Calibri"/>
              <a:buAutoNum type="arabicPeriod"/>
            </a:pPr>
            <a:r>
              <a:rPr lang="en-US" sz="1200"/>
              <a:t>Discover our </a:t>
            </a:r>
            <a:r>
              <a:rPr lang="en-US" sz="1200" u="sng"/>
              <a:t>free CPMS e-course </a:t>
            </a:r>
            <a:r>
              <a:rPr lang="en-US" sz="1200"/>
              <a:t>with a range of modules</a:t>
            </a:r>
            <a:endParaRPr/>
          </a:p>
          <a:p>
            <a:pPr marL="228600" marR="0" lvl="0" indent="-228600" algn="l" rtl="0">
              <a:lnSpc>
                <a:spcPct val="100000"/>
              </a:lnSpc>
              <a:spcBef>
                <a:spcPts val="0"/>
              </a:spcBef>
              <a:spcAft>
                <a:spcPts val="0"/>
              </a:spcAft>
              <a:buClr>
                <a:schemeClr val="dk1"/>
              </a:buClr>
              <a:buSzPts val="1200"/>
              <a:buFont typeface="Calibri"/>
              <a:buAutoNum type="arabicPeriod"/>
            </a:pPr>
            <a:r>
              <a:rPr lang="en-US" sz="1200"/>
              <a:t>Videos on the Alliance Youtube channel</a:t>
            </a:r>
            <a:endParaRPr/>
          </a:p>
          <a:p>
            <a:pPr marL="0" marR="0" lvl="0" indent="0" algn="l" rtl="0">
              <a:lnSpc>
                <a:spcPct val="100000"/>
              </a:lnSpc>
              <a:spcBef>
                <a:spcPts val="0"/>
              </a:spcBef>
              <a:spcAft>
                <a:spcPts val="0"/>
              </a:spcAft>
              <a:buClr>
                <a:schemeClr val="dk1"/>
              </a:buClr>
              <a:buSzPts val="1200"/>
              <a:buFont typeface="Calibri"/>
              <a:buNone/>
            </a:pPr>
            <a:endParaRPr/>
          </a:p>
          <a:p>
            <a:pPr marL="0" lvl="0" indent="0" algn="l" rtl="0">
              <a:lnSpc>
                <a:spcPct val="100000"/>
              </a:lnSpc>
              <a:spcBef>
                <a:spcPts val="0"/>
              </a:spcBef>
              <a:spcAft>
                <a:spcPts val="0"/>
              </a:spcAft>
              <a:buSzPts val="1400"/>
              <a:buNone/>
            </a:pPr>
            <a:r>
              <a:rPr lang="en-US"/>
              <a:t>ASK: What should our next steps as a team/agency/individual be?</a:t>
            </a:r>
            <a:endParaRPr/>
          </a:p>
          <a:p>
            <a:pPr marL="0" lvl="0" indent="0" algn="l" rtl="0">
              <a:lnSpc>
                <a:spcPct val="100000"/>
              </a:lnSpc>
              <a:spcBef>
                <a:spcPts val="0"/>
              </a:spcBef>
              <a:spcAft>
                <a:spcPts val="0"/>
              </a:spcAft>
              <a:buSzPts val="1400"/>
              <a:buNone/>
            </a:pPr>
            <a:r>
              <a:rPr lang="en-US" i="1"/>
              <a:t>(i.e. you might schedule a longer meeting to digest the changes and create a plan; or ask colleagues to present certain new/revised standards and their implications for the programme; or set up a training or ask Senior Management for a meeting to discuss accountability to children, etc)</a:t>
            </a:r>
            <a:endParaRPr/>
          </a:p>
          <a:p>
            <a:pPr marL="0" lvl="0" indent="0" algn="l" rtl="0">
              <a:lnSpc>
                <a:spcPct val="100000"/>
              </a:lnSpc>
              <a:spcBef>
                <a:spcPts val="0"/>
              </a:spcBef>
              <a:spcAft>
                <a:spcPts val="0"/>
              </a:spcAft>
              <a:buSzPts val="1400"/>
              <a:buNone/>
            </a:pPr>
            <a:r>
              <a:rPr lang="en-US"/>
              <a:t> </a:t>
            </a:r>
            <a:endParaRPr i="1"/>
          </a:p>
          <a:p>
            <a:pPr marL="0" marR="0" lvl="0" indent="0" algn="l" rtl="0">
              <a:lnSpc>
                <a:spcPct val="100000"/>
              </a:lnSpc>
              <a:spcBef>
                <a:spcPts val="0"/>
              </a:spcBef>
              <a:spcAft>
                <a:spcPts val="0"/>
              </a:spcAft>
              <a:buClr>
                <a:schemeClr val="dk1"/>
              </a:buClr>
              <a:buSzPts val="1200"/>
              <a:buFont typeface="Calibri"/>
              <a:buNone/>
            </a:pPr>
            <a:r>
              <a:rPr lang="en-US" i="1"/>
              <a:t>[Facilitators - </a:t>
            </a:r>
            <a:r>
              <a:rPr lang="en-US" i="1" u="sng"/>
              <a:t>Printed copies </a:t>
            </a:r>
            <a:r>
              <a:rPr lang="en-US" i="1"/>
              <a:t>– there is a small stockpile of the Handbook and Summary that the global Alliance has in Geneva; however, countries and regions are encouraged to print &amp; manage their own copies locally. Usually, this would be done through the inter-agency Coordination structure. On request, the Alliance can share a print-ready PDF.]</a:t>
            </a:r>
            <a:endParaRPr/>
          </a:p>
          <a:p>
            <a:pPr marL="0" marR="0" lvl="0" indent="0" algn="l" rtl="0">
              <a:lnSpc>
                <a:spcPct val="100000"/>
              </a:lnSpc>
              <a:spcBef>
                <a:spcPts val="0"/>
              </a:spcBef>
              <a:spcAft>
                <a:spcPts val="0"/>
              </a:spcAft>
              <a:buClr>
                <a:schemeClr val="dk1"/>
              </a:buClr>
              <a:buSzPts val="1200"/>
              <a:buFont typeface="Calibri"/>
              <a:buNone/>
            </a:pPr>
            <a:endParaRPr i="1"/>
          </a:p>
          <a:p>
            <a:pPr marL="0" marR="0" lvl="0" indent="0" algn="l" rtl="0">
              <a:lnSpc>
                <a:spcPct val="100000"/>
              </a:lnSpc>
              <a:spcBef>
                <a:spcPts val="0"/>
              </a:spcBef>
              <a:spcAft>
                <a:spcPts val="0"/>
              </a:spcAft>
              <a:buClr>
                <a:schemeClr val="dk1"/>
              </a:buClr>
              <a:buSzPts val="1200"/>
              <a:buFont typeface="Calibri"/>
              <a:buNone/>
            </a:pPr>
            <a:r>
              <a:rPr lang="en-US"/>
              <a:t>Thank you so much for coming together and starting to explore the CPMS. I will follow up on the next steps we discussed. And that’s the key – the CPMS is a gift that just keeps on giving every time you open it!</a:t>
            </a:r>
            <a:endParaRPr/>
          </a:p>
          <a:p>
            <a:pPr marL="0" marR="0" lvl="0" indent="0" algn="l" rtl="0">
              <a:lnSpc>
                <a:spcPct val="100000"/>
              </a:lnSpc>
              <a:spcBef>
                <a:spcPts val="0"/>
              </a:spcBef>
              <a:spcAft>
                <a:spcPts val="0"/>
              </a:spcAft>
              <a:buClr>
                <a:schemeClr val="dk1"/>
              </a:buClr>
              <a:buSzPts val="1200"/>
              <a:buFont typeface="Calibri"/>
              <a:buNone/>
            </a:pPr>
            <a:endParaRPr i="1"/>
          </a:p>
          <a:p>
            <a:pPr marL="0" lvl="0" indent="0" algn="l" rtl="0">
              <a:lnSpc>
                <a:spcPct val="100000"/>
              </a:lnSpc>
              <a:spcBef>
                <a:spcPts val="0"/>
              </a:spcBef>
              <a:spcAft>
                <a:spcPts val="0"/>
              </a:spcAft>
              <a:buSzPts val="1400"/>
              <a:buNone/>
            </a:pPr>
            <a:endParaRPr/>
          </a:p>
        </p:txBody>
      </p:sp>
      <p:sp>
        <p:nvSpPr>
          <p:cNvPr id="256" name="Google Shape;256;g1346bd92c6c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8</a:t>
            </a:fld>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type="title">
  <p:cSld name="TITLE">
    <p:spTree>
      <p:nvGrpSpPr>
        <p:cNvPr id="1" name="Shape 12"/>
        <p:cNvGrpSpPr/>
        <p:nvPr/>
      </p:nvGrpSpPr>
      <p:grpSpPr>
        <a:xfrm>
          <a:off x="0" y="0"/>
          <a:ext cx="0" cy="0"/>
          <a:chOff x="0" y="0"/>
          <a:chExt cx="0" cy="0"/>
        </a:xfrm>
      </p:grpSpPr>
      <p:sp>
        <p:nvSpPr>
          <p:cNvPr id="13" name="Google Shape;13;p58"/>
          <p:cNvSpPr txBox="1">
            <a:spLocks noGrp="1"/>
          </p:cNvSpPr>
          <p:nvPr>
            <p:ph type="ctrTitle"/>
          </p:nvPr>
        </p:nvSpPr>
        <p:spPr>
          <a:xfrm>
            <a:off x="5210339" y="1180054"/>
            <a:ext cx="6631372" cy="2387600"/>
          </a:xfrm>
          <a:prstGeom prst="rect">
            <a:avLst/>
          </a:prstGeom>
          <a:noFill/>
          <a:ln>
            <a:noFill/>
          </a:ln>
        </p:spPr>
        <p:txBody>
          <a:bodyPr spcFirstLastPara="1" wrap="square" lIns="91425" tIns="45700" rIns="91425" bIns="45700" anchor="b" anchorCtr="0">
            <a:normAutofit/>
          </a:bodyPr>
          <a:lstStyle>
            <a:lvl1pPr lvl="0" algn="r">
              <a:lnSpc>
                <a:spcPct val="90000"/>
              </a:lnSpc>
              <a:spcBef>
                <a:spcPts val="0"/>
              </a:spcBef>
              <a:spcAft>
                <a:spcPts val="0"/>
              </a:spcAft>
              <a:buSzPts val="4400"/>
              <a:buNone/>
              <a:defRPr sz="5000"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 name="Google Shape;14;p58"/>
          <p:cNvSpPr txBox="1">
            <a:spLocks noGrp="1"/>
          </p:cNvSpPr>
          <p:nvPr>
            <p:ph type="subTitle" idx="1"/>
          </p:nvPr>
        </p:nvSpPr>
        <p:spPr>
          <a:xfrm>
            <a:off x="5210338" y="3659729"/>
            <a:ext cx="6631373" cy="1655762"/>
          </a:xfrm>
          <a:prstGeom prst="rect">
            <a:avLst/>
          </a:prstGeom>
          <a:noFill/>
          <a:ln>
            <a:noFill/>
          </a:ln>
        </p:spPr>
        <p:txBody>
          <a:bodyPr spcFirstLastPara="1" wrap="square" lIns="91425" tIns="45700" rIns="91425" bIns="45700" anchor="t" anchorCtr="0">
            <a:normAutofit/>
          </a:bodyPr>
          <a:lstStyle>
            <a:lvl1pPr lvl="0" algn="r">
              <a:lnSpc>
                <a:spcPct val="90000"/>
              </a:lnSpc>
              <a:spcBef>
                <a:spcPts val="1000"/>
              </a:spcBef>
              <a:spcAft>
                <a:spcPts val="0"/>
              </a:spcAft>
              <a:buSzPts val="2800"/>
              <a:buNone/>
              <a:defRPr sz="2400"/>
            </a:lvl1pPr>
            <a:lvl2pPr lvl="1" algn="ctr">
              <a:lnSpc>
                <a:spcPct val="90000"/>
              </a:lnSpc>
              <a:spcBef>
                <a:spcPts val="500"/>
              </a:spcBef>
              <a:spcAft>
                <a:spcPts val="0"/>
              </a:spcAft>
              <a:buSzPts val="2400"/>
              <a:buNone/>
              <a:defRPr sz="2000"/>
            </a:lvl2pPr>
            <a:lvl3pPr lvl="2" algn="ctr">
              <a:lnSpc>
                <a:spcPct val="90000"/>
              </a:lnSpc>
              <a:spcBef>
                <a:spcPts val="500"/>
              </a:spcBef>
              <a:spcAft>
                <a:spcPts val="0"/>
              </a:spcAft>
              <a:buSzPts val="2000"/>
              <a:buNone/>
              <a:defRPr sz="1800"/>
            </a:lvl3pPr>
            <a:lvl4pPr lvl="3" algn="ctr">
              <a:lnSpc>
                <a:spcPct val="90000"/>
              </a:lnSpc>
              <a:spcBef>
                <a:spcPts val="500"/>
              </a:spcBef>
              <a:spcAft>
                <a:spcPts val="0"/>
              </a:spcAft>
              <a:buSzPts val="1800"/>
              <a:buNone/>
              <a:defRPr sz="1600"/>
            </a:lvl4pPr>
            <a:lvl5pPr lvl="4" algn="ctr">
              <a:lnSpc>
                <a:spcPct val="90000"/>
              </a:lnSpc>
              <a:spcBef>
                <a:spcPts val="500"/>
              </a:spcBef>
              <a:spcAft>
                <a:spcPts val="0"/>
              </a:spcAft>
              <a:buSzPts val="1800"/>
              <a:buNone/>
              <a:defRPr sz="1600"/>
            </a:lvl5pPr>
            <a:lvl6pPr lvl="5" algn="ctr">
              <a:lnSpc>
                <a:spcPct val="90000"/>
              </a:lnSpc>
              <a:spcBef>
                <a:spcPts val="500"/>
              </a:spcBef>
              <a:spcAft>
                <a:spcPts val="0"/>
              </a:spcAft>
              <a:buSzPts val="1800"/>
              <a:buNone/>
              <a:defRPr sz="1600"/>
            </a:lvl6pPr>
            <a:lvl7pPr lvl="6" algn="ctr">
              <a:lnSpc>
                <a:spcPct val="90000"/>
              </a:lnSpc>
              <a:spcBef>
                <a:spcPts val="500"/>
              </a:spcBef>
              <a:spcAft>
                <a:spcPts val="0"/>
              </a:spcAft>
              <a:buSzPts val="1800"/>
              <a:buNone/>
              <a:defRPr sz="1600"/>
            </a:lvl7pPr>
            <a:lvl8pPr lvl="7" algn="ctr">
              <a:lnSpc>
                <a:spcPct val="90000"/>
              </a:lnSpc>
              <a:spcBef>
                <a:spcPts val="500"/>
              </a:spcBef>
              <a:spcAft>
                <a:spcPts val="0"/>
              </a:spcAft>
              <a:buSzPts val="1800"/>
              <a:buNone/>
              <a:defRPr sz="1600"/>
            </a:lvl8pPr>
            <a:lvl9pPr lvl="8" algn="ctr">
              <a:lnSpc>
                <a:spcPct val="90000"/>
              </a:lnSpc>
              <a:spcBef>
                <a:spcPts val="500"/>
              </a:spcBef>
              <a:spcAft>
                <a:spcPts val="0"/>
              </a:spcAft>
              <a:buSzPts val="1800"/>
              <a:buNone/>
              <a:defRPr sz="1600"/>
            </a:lvl9pPr>
          </a:lstStyle>
          <a:p>
            <a:endParaRPr/>
          </a:p>
        </p:txBody>
      </p:sp>
      <p:grpSp>
        <p:nvGrpSpPr>
          <p:cNvPr id="15" name="Google Shape;15;p58"/>
          <p:cNvGrpSpPr/>
          <p:nvPr/>
        </p:nvGrpSpPr>
        <p:grpSpPr>
          <a:xfrm>
            <a:off x="0" y="-1"/>
            <a:ext cx="7876133" cy="6873467"/>
            <a:chOff x="0" y="0"/>
            <a:chExt cx="9161786" cy="7995450"/>
          </a:xfrm>
        </p:grpSpPr>
        <p:sp>
          <p:nvSpPr>
            <p:cNvPr id="16" name="Google Shape;16;p58"/>
            <p:cNvSpPr/>
            <p:nvPr/>
          </p:nvSpPr>
          <p:spPr>
            <a:xfrm>
              <a:off x="5155957" y="4728538"/>
              <a:ext cx="682625" cy="682625"/>
            </a:xfrm>
            <a:custGeom>
              <a:avLst/>
              <a:gdLst/>
              <a:ahLst/>
              <a:cxnLst/>
              <a:rect l="l" t="t" r="r" b="b"/>
              <a:pathLst>
                <a:path w="682625" h="682625" extrusionOk="0">
                  <a:moveTo>
                    <a:pt x="341058" y="0"/>
                  </a:moveTo>
                  <a:lnTo>
                    <a:pt x="294777" y="3113"/>
                  </a:lnTo>
                  <a:lnTo>
                    <a:pt x="250389" y="12182"/>
                  </a:lnTo>
                  <a:lnTo>
                    <a:pt x="208301" y="26801"/>
                  </a:lnTo>
                  <a:lnTo>
                    <a:pt x="168917" y="46563"/>
                  </a:lnTo>
                  <a:lnTo>
                    <a:pt x="132645" y="71062"/>
                  </a:lnTo>
                  <a:lnTo>
                    <a:pt x="99891" y="99891"/>
                  </a:lnTo>
                  <a:lnTo>
                    <a:pt x="71062" y="132645"/>
                  </a:lnTo>
                  <a:lnTo>
                    <a:pt x="46563" y="168917"/>
                  </a:lnTo>
                  <a:lnTo>
                    <a:pt x="26801" y="208301"/>
                  </a:lnTo>
                  <a:lnTo>
                    <a:pt x="12182" y="250389"/>
                  </a:lnTo>
                  <a:lnTo>
                    <a:pt x="3113" y="294777"/>
                  </a:lnTo>
                  <a:lnTo>
                    <a:pt x="0" y="341058"/>
                  </a:lnTo>
                  <a:lnTo>
                    <a:pt x="3113" y="387336"/>
                  </a:lnTo>
                  <a:lnTo>
                    <a:pt x="12182" y="431721"/>
                  </a:lnTo>
                  <a:lnTo>
                    <a:pt x="26801" y="473808"/>
                  </a:lnTo>
                  <a:lnTo>
                    <a:pt x="46563" y="513190"/>
                  </a:lnTo>
                  <a:lnTo>
                    <a:pt x="71062" y="549461"/>
                  </a:lnTo>
                  <a:lnTo>
                    <a:pt x="99891" y="582214"/>
                  </a:lnTo>
                  <a:lnTo>
                    <a:pt x="132645" y="611042"/>
                  </a:lnTo>
                  <a:lnTo>
                    <a:pt x="168917" y="635541"/>
                  </a:lnTo>
                  <a:lnTo>
                    <a:pt x="208301" y="655303"/>
                  </a:lnTo>
                  <a:lnTo>
                    <a:pt x="250389" y="669921"/>
                  </a:lnTo>
                  <a:lnTo>
                    <a:pt x="294777" y="678990"/>
                  </a:lnTo>
                  <a:lnTo>
                    <a:pt x="341058" y="682104"/>
                  </a:lnTo>
                  <a:lnTo>
                    <a:pt x="387336" y="678990"/>
                  </a:lnTo>
                  <a:lnTo>
                    <a:pt x="431721" y="669921"/>
                  </a:lnTo>
                  <a:lnTo>
                    <a:pt x="473808" y="655303"/>
                  </a:lnTo>
                  <a:lnTo>
                    <a:pt x="513190" y="635541"/>
                  </a:lnTo>
                  <a:lnTo>
                    <a:pt x="549461" y="611042"/>
                  </a:lnTo>
                  <a:lnTo>
                    <a:pt x="582214" y="582214"/>
                  </a:lnTo>
                  <a:lnTo>
                    <a:pt x="611042" y="549461"/>
                  </a:lnTo>
                  <a:lnTo>
                    <a:pt x="635541" y="513190"/>
                  </a:lnTo>
                  <a:lnTo>
                    <a:pt x="655303" y="473808"/>
                  </a:lnTo>
                  <a:lnTo>
                    <a:pt x="669921" y="431721"/>
                  </a:lnTo>
                  <a:lnTo>
                    <a:pt x="678990" y="387336"/>
                  </a:lnTo>
                  <a:lnTo>
                    <a:pt x="682104" y="341058"/>
                  </a:lnTo>
                  <a:lnTo>
                    <a:pt x="678990" y="294777"/>
                  </a:lnTo>
                  <a:lnTo>
                    <a:pt x="669921" y="250389"/>
                  </a:lnTo>
                  <a:lnTo>
                    <a:pt x="655303" y="208301"/>
                  </a:lnTo>
                  <a:lnTo>
                    <a:pt x="635541" y="168917"/>
                  </a:lnTo>
                  <a:lnTo>
                    <a:pt x="611042" y="132645"/>
                  </a:lnTo>
                  <a:lnTo>
                    <a:pt x="582214" y="99891"/>
                  </a:lnTo>
                  <a:lnTo>
                    <a:pt x="549461" y="71062"/>
                  </a:lnTo>
                  <a:lnTo>
                    <a:pt x="513190" y="46563"/>
                  </a:lnTo>
                  <a:lnTo>
                    <a:pt x="473808" y="26801"/>
                  </a:lnTo>
                  <a:lnTo>
                    <a:pt x="431721" y="12182"/>
                  </a:lnTo>
                  <a:lnTo>
                    <a:pt x="387336" y="3113"/>
                  </a:lnTo>
                  <a:lnTo>
                    <a:pt x="341058" y="0"/>
                  </a:lnTo>
                  <a:close/>
                </a:path>
              </a:pathLst>
            </a:custGeom>
            <a:solidFill>
              <a:srgbClr val="94C579"/>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17" name="Google Shape;17;p58"/>
            <p:cNvPicPr preferRelativeResize="0"/>
            <p:nvPr/>
          </p:nvPicPr>
          <p:blipFill rotWithShape="1">
            <a:blip r:embed="rId2">
              <a:alphaModFix/>
            </a:blip>
            <a:srcRect/>
            <a:stretch/>
          </p:blipFill>
          <p:spPr>
            <a:xfrm>
              <a:off x="0" y="0"/>
              <a:ext cx="9161786" cy="7995450"/>
            </a:xfrm>
            <a:prstGeom prst="rect">
              <a:avLst/>
            </a:prstGeom>
            <a:noFill/>
            <a:ln>
              <a:noFill/>
            </a:ln>
          </p:spPr>
        </p:pic>
        <p:sp>
          <p:nvSpPr>
            <p:cNvPr id="18" name="Google Shape;18;p58"/>
            <p:cNvSpPr/>
            <p:nvPr/>
          </p:nvSpPr>
          <p:spPr>
            <a:xfrm>
              <a:off x="6989405" y="6285375"/>
              <a:ext cx="319405" cy="319405"/>
            </a:xfrm>
            <a:custGeom>
              <a:avLst/>
              <a:gdLst/>
              <a:ahLst/>
              <a:cxnLst/>
              <a:rect l="l" t="t" r="r" b="b"/>
              <a:pathLst>
                <a:path w="319404" h="319404" extrusionOk="0">
                  <a:moveTo>
                    <a:pt x="159473" y="0"/>
                  </a:moveTo>
                  <a:lnTo>
                    <a:pt x="109068" y="8128"/>
                  </a:lnTo>
                  <a:lnTo>
                    <a:pt x="65290" y="30765"/>
                  </a:lnTo>
                  <a:lnTo>
                    <a:pt x="30769" y="65285"/>
                  </a:lnTo>
                  <a:lnTo>
                    <a:pt x="8130" y="109063"/>
                  </a:lnTo>
                  <a:lnTo>
                    <a:pt x="0" y="159473"/>
                  </a:lnTo>
                  <a:lnTo>
                    <a:pt x="8130" y="209879"/>
                  </a:lnTo>
                  <a:lnTo>
                    <a:pt x="30769" y="253656"/>
                  </a:lnTo>
                  <a:lnTo>
                    <a:pt x="65290" y="288178"/>
                  </a:lnTo>
                  <a:lnTo>
                    <a:pt x="109068" y="310817"/>
                  </a:lnTo>
                  <a:lnTo>
                    <a:pt x="159473" y="318947"/>
                  </a:lnTo>
                  <a:lnTo>
                    <a:pt x="209879" y="310817"/>
                  </a:lnTo>
                  <a:lnTo>
                    <a:pt x="253656" y="288178"/>
                  </a:lnTo>
                  <a:lnTo>
                    <a:pt x="288178" y="253656"/>
                  </a:lnTo>
                  <a:lnTo>
                    <a:pt x="310817" y="209879"/>
                  </a:lnTo>
                  <a:lnTo>
                    <a:pt x="318947" y="159473"/>
                  </a:lnTo>
                  <a:lnTo>
                    <a:pt x="310817" y="109063"/>
                  </a:lnTo>
                  <a:lnTo>
                    <a:pt x="288178" y="65285"/>
                  </a:lnTo>
                  <a:lnTo>
                    <a:pt x="253656" y="30765"/>
                  </a:lnTo>
                  <a:lnTo>
                    <a:pt x="209879" y="8128"/>
                  </a:lnTo>
                  <a:lnTo>
                    <a:pt x="159473" y="0"/>
                  </a:lnTo>
                  <a:close/>
                </a:path>
              </a:pathLst>
            </a:custGeom>
            <a:solidFill>
              <a:srgbClr val="119D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pic>
        <p:nvPicPr>
          <p:cNvPr id="19" name="Google Shape;19;p58"/>
          <p:cNvPicPr preferRelativeResize="0"/>
          <p:nvPr/>
        </p:nvPicPr>
        <p:blipFill rotWithShape="1">
          <a:blip r:embed="rId3">
            <a:alphaModFix/>
          </a:blip>
          <a:srcRect/>
          <a:stretch/>
        </p:blipFill>
        <p:spPr>
          <a:xfrm>
            <a:off x="7985248" y="5540654"/>
            <a:ext cx="3856463" cy="1103472"/>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98"/>
        <p:cNvGrpSpPr/>
        <p:nvPr/>
      </p:nvGrpSpPr>
      <p:grpSpPr>
        <a:xfrm>
          <a:off x="0" y="0"/>
          <a:ext cx="0" cy="0"/>
          <a:chOff x="0" y="0"/>
          <a:chExt cx="0" cy="0"/>
        </a:xfrm>
      </p:grpSpPr>
      <p:sp>
        <p:nvSpPr>
          <p:cNvPr id="99" name="Google Shape;99;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00" name="Google Shape;100;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1" name="Google Shape;101;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2" name="Google Shape;102;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3" name="Google Shape;103;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4"/>
        <p:cNvGrpSpPr/>
        <p:nvPr/>
      </p:nvGrpSpPr>
      <p:grpSpPr>
        <a:xfrm>
          <a:off x="0" y="0"/>
          <a:ext cx="0" cy="0"/>
          <a:chOff x="0" y="0"/>
          <a:chExt cx="0" cy="0"/>
        </a:xfrm>
      </p:grpSpPr>
      <p:sp>
        <p:nvSpPr>
          <p:cNvPr id="105" name="Google Shape;105;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06" name="Google Shape;106;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07" name="Google Shape;107;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8" name="Google Shape;108;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9" name="Google Shape;109;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0"/>
        <p:cNvGrpSpPr/>
        <p:nvPr/>
      </p:nvGrpSpPr>
      <p:grpSpPr>
        <a:xfrm>
          <a:off x="0" y="0"/>
          <a:ext cx="0" cy="0"/>
          <a:chOff x="0" y="0"/>
          <a:chExt cx="0" cy="0"/>
        </a:xfrm>
      </p:grpSpPr>
      <p:sp>
        <p:nvSpPr>
          <p:cNvPr id="111" name="Google Shape;111;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12" name="Google Shape;112;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3" name="Google Shape;113;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4" name="Google Shape;114;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5" name="Google Shape;115;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16"/>
        <p:cNvGrpSpPr/>
        <p:nvPr/>
      </p:nvGrpSpPr>
      <p:grpSpPr>
        <a:xfrm>
          <a:off x="0" y="0"/>
          <a:ext cx="0" cy="0"/>
          <a:chOff x="0" y="0"/>
          <a:chExt cx="0" cy="0"/>
        </a:xfrm>
      </p:grpSpPr>
      <p:sp>
        <p:nvSpPr>
          <p:cNvPr id="117" name="Google Shape;117;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18" name="Google Shape;118;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19" name="Google Shape;119;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0" name="Google Shape;120;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1" name="Google Shape;121;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2"/>
        <p:cNvGrpSpPr/>
        <p:nvPr/>
      </p:nvGrpSpPr>
      <p:grpSpPr>
        <a:xfrm>
          <a:off x="0" y="0"/>
          <a:ext cx="0" cy="0"/>
          <a:chOff x="0" y="0"/>
          <a:chExt cx="0" cy="0"/>
        </a:xfrm>
      </p:grpSpPr>
      <p:grpSp>
        <p:nvGrpSpPr>
          <p:cNvPr id="123" name="Google Shape;123;p46"/>
          <p:cNvGrpSpPr/>
          <p:nvPr/>
        </p:nvGrpSpPr>
        <p:grpSpPr>
          <a:xfrm>
            <a:off x="0" y="5303521"/>
            <a:ext cx="12192000" cy="1639827"/>
            <a:chOff x="0" y="5303521"/>
            <a:chExt cx="12192000" cy="1639827"/>
          </a:xfrm>
        </p:grpSpPr>
        <p:pic>
          <p:nvPicPr>
            <p:cNvPr id="124" name="Google Shape;124;p46"/>
            <p:cNvPicPr preferRelativeResize="0"/>
            <p:nvPr/>
          </p:nvPicPr>
          <p:blipFill rotWithShape="1">
            <a:blip r:embed="rId2">
              <a:alphaModFix amt="20000"/>
            </a:blip>
            <a:srcRect l="59835" t="10673" r="12104" b="6770"/>
            <a:stretch/>
          </p:blipFill>
          <p:spPr>
            <a:xfrm rot="5400000">
              <a:off x="2302155" y="3001365"/>
              <a:ext cx="1639827" cy="6244138"/>
            </a:xfrm>
            <a:prstGeom prst="rect">
              <a:avLst/>
            </a:prstGeom>
            <a:noFill/>
            <a:ln>
              <a:noFill/>
            </a:ln>
          </p:spPr>
        </p:pic>
        <p:pic>
          <p:nvPicPr>
            <p:cNvPr id="125" name="Google Shape;125;p46"/>
            <p:cNvPicPr preferRelativeResize="0"/>
            <p:nvPr/>
          </p:nvPicPr>
          <p:blipFill rotWithShape="1">
            <a:blip r:embed="rId2">
              <a:alphaModFix amt="20000"/>
            </a:blip>
            <a:srcRect l="60063" t="10673" r="11952" b="6770"/>
            <a:stretch/>
          </p:blipFill>
          <p:spPr>
            <a:xfrm rot="5400000">
              <a:off x="8439135" y="3108523"/>
              <a:ext cx="1557867" cy="5947862"/>
            </a:xfrm>
            <a:prstGeom prst="rect">
              <a:avLst/>
            </a:prstGeom>
            <a:noFill/>
            <a:ln>
              <a:noFill/>
            </a:ln>
          </p:spPr>
        </p:pic>
      </p:grpSp>
      <p:sp>
        <p:nvSpPr>
          <p:cNvPr id="126" name="Google Shape;126;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7" name="Google Shape;127;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8" name="Google Shape;128;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29"/>
        <p:cNvGrpSpPr/>
        <p:nvPr/>
      </p:nvGrpSpPr>
      <p:grpSpPr>
        <a:xfrm>
          <a:off x="0" y="0"/>
          <a:ext cx="0" cy="0"/>
          <a:chOff x="0" y="0"/>
          <a:chExt cx="0" cy="0"/>
        </a:xfrm>
      </p:grpSpPr>
      <p:sp>
        <p:nvSpPr>
          <p:cNvPr id="130" name="Google Shape;130;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1" name="Google Shape;131;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2" name="Google Shape;132;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3" name="Google Shape;133;p47"/>
          <p:cNvGrpSpPr/>
          <p:nvPr/>
        </p:nvGrpSpPr>
        <p:grpSpPr>
          <a:xfrm>
            <a:off x="0" y="5303521"/>
            <a:ext cx="12192000" cy="1639827"/>
            <a:chOff x="0" y="5303521"/>
            <a:chExt cx="12192000" cy="1639827"/>
          </a:xfrm>
        </p:grpSpPr>
        <p:pic>
          <p:nvPicPr>
            <p:cNvPr id="134" name="Google Shape;134;p47"/>
            <p:cNvPicPr preferRelativeResize="0"/>
            <p:nvPr/>
          </p:nvPicPr>
          <p:blipFill rotWithShape="1">
            <a:blip r:embed="rId2">
              <a:alphaModFix amt="20000"/>
            </a:blip>
            <a:srcRect l="59835" t="10673" r="12104" b="6770"/>
            <a:stretch/>
          </p:blipFill>
          <p:spPr>
            <a:xfrm rot="5400000">
              <a:off x="2302155" y="3001365"/>
              <a:ext cx="1639827" cy="6244138"/>
            </a:xfrm>
            <a:prstGeom prst="rect">
              <a:avLst/>
            </a:prstGeom>
            <a:noFill/>
            <a:ln>
              <a:noFill/>
            </a:ln>
          </p:spPr>
        </p:pic>
        <p:pic>
          <p:nvPicPr>
            <p:cNvPr id="135" name="Google Shape;135;p47"/>
            <p:cNvPicPr preferRelativeResize="0"/>
            <p:nvPr/>
          </p:nvPicPr>
          <p:blipFill rotWithShape="1">
            <a:blip r:embed="rId2">
              <a:alphaModFix amt="20000"/>
            </a:blip>
            <a:srcRect l="60063" t="10673" r="11952"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36"/>
        <p:cNvGrpSpPr/>
        <p:nvPr/>
      </p:nvGrpSpPr>
      <p:grpSpPr>
        <a:xfrm>
          <a:off x="0" y="0"/>
          <a:ext cx="0" cy="0"/>
          <a:chOff x="0" y="0"/>
          <a:chExt cx="0" cy="0"/>
        </a:xfrm>
      </p:grpSpPr>
      <p:sp>
        <p:nvSpPr>
          <p:cNvPr id="137" name="Google Shape;137;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nvGrpSpPr>
          <p:cNvPr id="138" name="Google Shape;138;p51"/>
          <p:cNvGrpSpPr/>
          <p:nvPr/>
        </p:nvGrpSpPr>
        <p:grpSpPr>
          <a:xfrm>
            <a:off x="-208789" y="0"/>
            <a:ext cx="12609575" cy="2174491"/>
            <a:chOff x="-1" y="5043119"/>
            <a:chExt cx="12192000" cy="1814883"/>
          </a:xfrm>
        </p:grpSpPr>
        <p:pic>
          <p:nvPicPr>
            <p:cNvPr id="139" name="Google Shape;139;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40" name="Google Shape;140;p51"/>
            <p:cNvPicPr preferRelativeResize="0"/>
            <p:nvPr/>
          </p:nvPicPr>
          <p:blipFill rotWithShape="1">
            <a:blip r:embed="rId2">
              <a:alphaModFix amt="20000"/>
            </a:blip>
            <a:srcRect l="54597" t="31445" r="16825" b="9028"/>
            <a:stretch/>
          </p:blipFill>
          <p:spPr>
            <a:xfrm rot="5400000">
              <a:off x="8435259" y="3077812"/>
              <a:ext cx="1791433" cy="5722047"/>
            </a:xfrm>
            <a:prstGeom prst="rect">
              <a:avLst/>
            </a:prstGeom>
            <a:noFill/>
            <a:ln>
              <a:noFill/>
            </a:ln>
          </p:spPr>
        </p:pic>
      </p:grpSp>
      <p:cxnSp>
        <p:nvCxnSpPr>
          <p:cNvPr id="141" name="Google Shape;141;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42" name="Google Shape;142;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3" name="Google Shape;143;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4" name="Google Shape;144;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5" name="Google Shape;145;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6" name="Google Shape;146;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7" name="Google Shape;147;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8" name="Google Shape;148;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49"/>
        <p:cNvGrpSpPr/>
        <p:nvPr/>
      </p:nvGrpSpPr>
      <p:grpSpPr>
        <a:xfrm>
          <a:off x="0" y="0"/>
          <a:ext cx="0" cy="0"/>
          <a:chOff x="0" y="0"/>
          <a:chExt cx="0" cy="0"/>
        </a:xfrm>
      </p:grpSpPr>
      <p:sp>
        <p:nvSpPr>
          <p:cNvPr id="150" name="Google Shape;150;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1" name="Google Shape;151;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2" name="Google Shape;152;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53" name="Google Shape;153;p52"/>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154" name="Google Shape;154;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5" name="Google Shape;155;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156"/>
        <p:cNvGrpSpPr/>
        <p:nvPr/>
      </p:nvGrpSpPr>
      <p:grpSpPr>
        <a:xfrm>
          <a:off x="0" y="0"/>
          <a:ext cx="0" cy="0"/>
          <a:chOff x="0" y="0"/>
          <a:chExt cx="0" cy="0"/>
        </a:xfrm>
      </p:grpSpPr>
      <p:sp>
        <p:nvSpPr>
          <p:cNvPr id="157" name="Google Shape;157;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8" name="Google Shape;158;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9" name="Google Shape;159;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60" name="Google Shape;160;p53"/>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161" name="Google Shape;161;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2" name="Google Shape;162;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163"/>
        <p:cNvGrpSpPr/>
        <p:nvPr/>
      </p:nvGrpSpPr>
      <p:grpSpPr>
        <a:xfrm>
          <a:off x="0" y="0"/>
          <a:ext cx="0" cy="0"/>
          <a:chOff x="0" y="0"/>
          <a:chExt cx="0" cy="0"/>
        </a:xfrm>
      </p:grpSpPr>
      <p:sp>
        <p:nvSpPr>
          <p:cNvPr id="164" name="Google Shape;164;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5" name="Google Shape;165;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6" name="Google Shape;166;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67" name="Google Shape;167;p54"/>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168" name="Google Shape;168;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9" name="Google Shape;169;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ext" type="titleOnly">
  <p:cSld name="TITLE_ONLY">
    <p:spTree>
      <p:nvGrpSpPr>
        <p:cNvPr id="1" name="Shape 20"/>
        <p:cNvGrpSpPr/>
        <p:nvPr/>
      </p:nvGrpSpPr>
      <p:grpSpPr>
        <a:xfrm>
          <a:off x="0" y="0"/>
          <a:ext cx="0" cy="0"/>
          <a:chOff x="0" y="0"/>
          <a:chExt cx="0" cy="0"/>
        </a:xfrm>
      </p:grpSpPr>
      <p:sp>
        <p:nvSpPr>
          <p:cNvPr id="21" name="Google Shape;21;p5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grpSp>
        <p:nvGrpSpPr>
          <p:cNvPr id="22" name="Google Shape;22;p59"/>
          <p:cNvGrpSpPr/>
          <p:nvPr/>
        </p:nvGrpSpPr>
        <p:grpSpPr>
          <a:xfrm>
            <a:off x="114714" y="5834381"/>
            <a:ext cx="11955892" cy="1023226"/>
            <a:chOff x="129463" y="5834381"/>
            <a:chExt cx="11955892" cy="1023226"/>
          </a:xfrm>
        </p:grpSpPr>
        <p:pic>
          <p:nvPicPr>
            <p:cNvPr id="23" name="Google Shape;23;p59"/>
            <p:cNvPicPr preferRelativeResize="0"/>
            <p:nvPr/>
          </p:nvPicPr>
          <p:blipFill rotWithShape="1">
            <a:blip r:embed="rId2">
              <a:alphaModFix/>
            </a:blip>
            <a:srcRect/>
            <a:stretch/>
          </p:blipFill>
          <p:spPr>
            <a:xfrm>
              <a:off x="2286730" y="6724373"/>
              <a:ext cx="196087" cy="132623"/>
            </a:xfrm>
            <a:prstGeom prst="rect">
              <a:avLst/>
            </a:prstGeom>
            <a:noFill/>
            <a:ln>
              <a:noFill/>
            </a:ln>
          </p:spPr>
        </p:pic>
        <p:sp>
          <p:nvSpPr>
            <p:cNvPr id="24" name="Google Shape;24;p59"/>
            <p:cNvSpPr/>
            <p:nvPr/>
          </p:nvSpPr>
          <p:spPr>
            <a:xfrm>
              <a:off x="1854177" y="5834381"/>
              <a:ext cx="657225" cy="657225"/>
            </a:xfrm>
            <a:custGeom>
              <a:avLst/>
              <a:gdLst/>
              <a:ahLst/>
              <a:cxnLst/>
              <a:rect l="l" t="t" r="r" b="b"/>
              <a:pathLst>
                <a:path w="657225" h="657225" extrusionOk="0">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 name="Google Shape;25;p59"/>
            <p:cNvSpPr/>
            <p:nvPr/>
          </p:nvSpPr>
          <p:spPr>
            <a:xfrm>
              <a:off x="3597898" y="6424361"/>
              <a:ext cx="734695" cy="433070"/>
            </a:xfrm>
            <a:custGeom>
              <a:avLst/>
              <a:gdLst/>
              <a:ahLst/>
              <a:cxnLst/>
              <a:rect l="l" t="t" r="r" b="b"/>
              <a:pathLst>
                <a:path w="734695" h="433070" extrusionOk="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 name="Google Shape;26;p59"/>
            <p:cNvSpPr/>
            <p:nvPr/>
          </p:nvSpPr>
          <p:spPr>
            <a:xfrm>
              <a:off x="4543957" y="6017589"/>
              <a:ext cx="1167130" cy="839469"/>
            </a:xfrm>
            <a:custGeom>
              <a:avLst/>
              <a:gdLst/>
              <a:ahLst/>
              <a:cxnLst/>
              <a:rect l="l" t="t" r="r" b="b"/>
              <a:pathLst>
                <a:path w="1167129" h="839470" extrusionOk="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 name="Google Shape;27;p59"/>
            <p:cNvSpPr/>
            <p:nvPr/>
          </p:nvSpPr>
          <p:spPr>
            <a:xfrm>
              <a:off x="5662307" y="5942698"/>
              <a:ext cx="1104265" cy="914400"/>
            </a:xfrm>
            <a:custGeom>
              <a:avLst/>
              <a:gdLst/>
              <a:ahLst/>
              <a:cxnLst/>
              <a:rect l="l" t="t" r="r" b="b"/>
              <a:pathLst>
                <a:path w="1104265" h="914400" extrusionOk="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extrusionOk="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 name="Google Shape;28;p59"/>
            <p:cNvSpPr/>
            <p:nvPr/>
          </p:nvSpPr>
          <p:spPr>
            <a:xfrm>
              <a:off x="3402074" y="5876809"/>
              <a:ext cx="524510" cy="524510"/>
            </a:xfrm>
            <a:custGeom>
              <a:avLst/>
              <a:gdLst/>
              <a:ahLst/>
              <a:cxnLst/>
              <a:rect l="l" t="t" r="r" b="b"/>
              <a:pathLst>
                <a:path w="524510" h="524510" extrusionOk="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 name="Google Shape;29;p59"/>
            <p:cNvSpPr/>
            <p:nvPr/>
          </p:nvSpPr>
          <p:spPr>
            <a:xfrm>
              <a:off x="4132060" y="5873460"/>
              <a:ext cx="343535" cy="343535"/>
            </a:xfrm>
            <a:custGeom>
              <a:avLst/>
              <a:gdLst/>
              <a:ahLst/>
              <a:cxnLst/>
              <a:rect l="l" t="t" r="r" b="b"/>
              <a:pathLst>
                <a:path w="343535" h="343535" extrusionOk="0">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 name="Google Shape;30;p59"/>
            <p:cNvSpPr/>
            <p:nvPr/>
          </p:nvSpPr>
          <p:spPr>
            <a:xfrm>
              <a:off x="2697889" y="6375092"/>
              <a:ext cx="687070" cy="481965"/>
            </a:xfrm>
            <a:custGeom>
              <a:avLst/>
              <a:gdLst/>
              <a:ahLst/>
              <a:cxnLst/>
              <a:rect l="l" t="t" r="r" b="b"/>
              <a:pathLst>
                <a:path w="687070" h="481965" extrusionOk="0">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 name="Google Shape;31;p59"/>
            <p:cNvSpPr/>
            <p:nvPr/>
          </p:nvSpPr>
          <p:spPr>
            <a:xfrm>
              <a:off x="2967334" y="5953587"/>
              <a:ext cx="341630" cy="341630"/>
            </a:xfrm>
            <a:custGeom>
              <a:avLst/>
              <a:gdLst/>
              <a:ahLst/>
              <a:cxnLst/>
              <a:rect l="l" t="t" r="r" b="b"/>
              <a:pathLst>
                <a:path w="341629" h="341629" extrusionOk="0">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 name="Google Shape;32;p59"/>
            <p:cNvSpPr/>
            <p:nvPr/>
          </p:nvSpPr>
          <p:spPr>
            <a:xfrm>
              <a:off x="1562369" y="6544742"/>
              <a:ext cx="520700" cy="312420"/>
            </a:xfrm>
            <a:custGeom>
              <a:avLst/>
              <a:gdLst/>
              <a:ahLst/>
              <a:cxnLst/>
              <a:rect l="l" t="t" r="r" b="b"/>
              <a:pathLst>
                <a:path w="520700" h="312420" extrusionOk="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 name="Google Shape;33;p59"/>
            <p:cNvSpPr/>
            <p:nvPr/>
          </p:nvSpPr>
          <p:spPr>
            <a:xfrm>
              <a:off x="1165620" y="6273641"/>
              <a:ext cx="351155" cy="351155"/>
            </a:xfrm>
            <a:custGeom>
              <a:avLst/>
              <a:gdLst/>
              <a:ahLst/>
              <a:cxnLst/>
              <a:rect l="l" t="t" r="r" b="b"/>
              <a:pathLst>
                <a:path w="351155" h="351154" extrusionOk="0">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 name="Google Shape;34;p59"/>
            <p:cNvSpPr/>
            <p:nvPr/>
          </p:nvSpPr>
          <p:spPr>
            <a:xfrm>
              <a:off x="129463" y="5971578"/>
              <a:ext cx="1127125" cy="885825"/>
            </a:xfrm>
            <a:custGeom>
              <a:avLst/>
              <a:gdLst/>
              <a:ahLst/>
              <a:cxnLst/>
              <a:rect l="l" t="t" r="r" b="b"/>
              <a:pathLst>
                <a:path w="1127125" h="885825" extrusionOk="0">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extrusionOk="0">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35" name="Google Shape;35;p59"/>
            <p:cNvPicPr preferRelativeResize="0"/>
            <p:nvPr/>
          </p:nvPicPr>
          <p:blipFill rotWithShape="1">
            <a:blip r:embed="rId3">
              <a:alphaModFix/>
            </a:blip>
            <a:srcRect/>
            <a:stretch/>
          </p:blipFill>
          <p:spPr>
            <a:xfrm>
              <a:off x="7893903" y="6099785"/>
              <a:ext cx="196088" cy="196087"/>
            </a:xfrm>
            <a:prstGeom prst="rect">
              <a:avLst/>
            </a:prstGeom>
            <a:noFill/>
            <a:ln>
              <a:noFill/>
            </a:ln>
          </p:spPr>
        </p:pic>
        <p:sp>
          <p:nvSpPr>
            <p:cNvPr id="36" name="Google Shape;36;p59"/>
            <p:cNvSpPr/>
            <p:nvPr/>
          </p:nvSpPr>
          <p:spPr>
            <a:xfrm>
              <a:off x="7865364" y="6528677"/>
              <a:ext cx="657225" cy="328930"/>
            </a:xfrm>
            <a:custGeom>
              <a:avLst/>
              <a:gdLst/>
              <a:ahLst/>
              <a:cxnLst/>
              <a:rect l="l" t="t" r="r" b="b"/>
              <a:pathLst>
                <a:path w="657225" h="328929" extrusionOk="0">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 name="Google Shape;37;p59"/>
            <p:cNvSpPr/>
            <p:nvPr/>
          </p:nvSpPr>
          <p:spPr>
            <a:xfrm>
              <a:off x="9217532" y="6461680"/>
              <a:ext cx="734695" cy="395605"/>
            </a:xfrm>
            <a:custGeom>
              <a:avLst/>
              <a:gdLst/>
              <a:ahLst/>
              <a:cxnLst/>
              <a:rect l="l" t="t" r="r" b="b"/>
              <a:pathLst>
                <a:path w="734695" h="395604" extrusionOk="0">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 name="Google Shape;38;p59"/>
            <p:cNvSpPr/>
            <p:nvPr/>
          </p:nvSpPr>
          <p:spPr>
            <a:xfrm>
              <a:off x="10212844" y="6200900"/>
              <a:ext cx="986790" cy="656590"/>
            </a:xfrm>
            <a:custGeom>
              <a:avLst/>
              <a:gdLst/>
              <a:ahLst/>
              <a:cxnLst/>
              <a:rect l="l" t="t" r="r" b="b"/>
              <a:pathLst>
                <a:path w="986790" h="656590" extrusionOk="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 name="Google Shape;39;p59"/>
            <p:cNvSpPr/>
            <p:nvPr/>
          </p:nvSpPr>
          <p:spPr>
            <a:xfrm>
              <a:off x="11469405" y="6180409"/>
              <a:ext cx="615950" cy="615950"/>
            </a:xfrm>
            <a:custGeom>
              <a:avLst/>
              <a:gdLst/>
              <a:ahLst/>
              <a:cxnLst/>
              <a:rect l="l" t="t" r="r" b="b"/>
              <a:pathLst>
                <a:path w="615950" h="615950" extrusionOk="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 name="Google Shape;40;p59"/>
            <p:cNvSpPr/>
            <p:nvPr/>
          </p:nvSpPr>
          <p:spPr>
            <a:xfrm>
              <a:off x="9216411" y="6041537"/>
              <a:ext cx="297180" cy="297180"/>
            </a:xfrm>
            <a:custGeom>
              <a:avLst/>
              <a:gdLst/>
              <a:ahLst/>
              <a:cxnLst/>
              <a:rect l="l" t="t" r="r" b="b"/>
              <a:pathLst>
                <a:path w="297179" h="297179" extrusionOk="0">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 name="Google Shape;41;p59"/>
            <p:cNvSpPr/>
            <p:nvPr/>
          </p:nvSpPr>
          <p:spPr>
            <a:xfrm>
              <a:off x="9716972" y="6087973"/>
              <a:ext cx="343535" cy="343535"/>
            </a:xfrm>
            <a:custGeom>
              <a:avLst/>
              <a:gdLst/>
              <a:ahLst/>
              <a:cxnLst/>
              <a:rect l="l" t="t" r="r" b="b"/>
              <a:pathLst>
                <a:path w="343534" h="343535" extrusionOk="0">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 name="Google Shape;42;p59"/>
            <p:cNvSpPr/>
            <p:nvPr/>
          </p:nvSpPr>
          <p:spPr>
            <a:xfrm>
              <a:off x="8365637" y="5918779"/>
              <a:ext cx="687070" cy="687070"/>
            </a:xfrm>
            <a:custGeom>
              <a:avLst/>
              <a:gdLst/>
              <a:ahLst/>
              <a:cxnLst/>
              <a:rect l="l" t="t" r="r" b="b"/>
              <a:pathLst>
                <a:path w="687070" h="687070" extrusionOk="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 name="Google Shape;43;p59"/>
            <p:cNvSpPr/>
            <p:nvPr/>
          </p:nvSpPr>
          <p:spPr>
            <a:xfrm>
              <a:off x="7025197" y="6143323"/>
              <a:ext cx="708660" cy="708660"/>
            </a:xfrm>
            <a:custGeom>
              <a:avLst/>
              <a:gdLst/>
              <a:ahLst/>
              <a:cxnLst/>
              <a:rect l="l" t="t" r="r" b="b"/>
              <a:pathLst>
                <a:path w="708659" h="708659" extrusionOk="0">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170"/>
        <p:cNvGrpSpPr/>
        <p:nvPr/>
      </p:nvGrpSpPr>
      <p:grpSpPr>
        <a:xfrm>
          <a:off x="0" y="0"/>
          <a:ext cx="0" cy="0"/>
          <a:chOff x="0" y="0"/>
          <a:chExt cx="0" cy="0"/>
        </a:xfrm>
      </p:grpSpPr>
      <p:sp>
        <p:nvSpPr>
          <p:cNvPr id="171" name="Google Shape;171;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2" name="Google Shape;172;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3" name="Google Shape;173;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74" name="Google Shape;174;p55"/>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175" name="Google Shape;175;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6" name="Google Shape;176;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77"/>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and objects" type="obj">
  <p:cSld name="OBJECT">
    <p:spTree>
      <p:nvGrpSpPr>
        <p:cNvPr id="1" name="Shape 44"/>
        <p:cNvGrpSpPr/>
        <p:nvPr/>
      </p:nvGrpSpPr>
      <p:grpSpPr>
        <a:xfrm>
          <a:off x="0" y="0"/>
          <a:ext cx="0" cy="0"/>
          <a:chOff x="0" y="0"/>
          <a:chExt cx="0" cy="0"/>
        </a:xfrm>
      </p:grpSpPr>
      <p:sp>
        <p:nvSpPr>
          <p:cNvPr id="45" name="Google Shape;45;p60"/>
          <p:cNvSpPr txBox="1">
            <a:spLocks noGrp="1"/>
          </p:cNvSpPr>
          <p:nvPr>
            <p:ph type="title"/>
          </p:nvPr>
        </p:nvSpPr>
        <p:spPr>
          <a:xfrm>
            <a:off x="1787856" y="365125"/>
            <a:ext cx="9565943"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60"/>
          <p:cNvSpPr txBox="1">
            <a:spLocks noGrp="1"/>
          </p:cNvSpPr>
          <p:nvPr>
            <p:ph type="body" idx="1"/>
          </p:nvPr>
        </p:nvSpPr>
        <p:spPr>
          <a:xfrm>
            <a:off x="1787856" y="1825625"/>
            <a:ext cx="9565943"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grpSp>
        <p:nvGrpSpPr>
          <p:cNvPr id="47" name="Google Shape;47;p60"/>
          <p:cNvGrpSpPr/>
          <p:nvPr/>
        </p:nvGrpSpPr>
        <p:grpSpPr>
          <a:xfrm>
            <a:off x="0" y="118224"/>
            <a:ext cx="1313073" cy="6650279"/>
            <a:chOff x="0" y="118224"/>
            <a:chExt cx="1313073" cy="6650279"/>
          </a:xfrm>
        </p:grpSpPr>
        <p:pic>
          <p:nvPicPr>
            <p:cNvPr id="48" name="Google Shape;48;p60"/>
            <p:cNvPicPr preferRelativeResize="0"/>
            <p:nvPr/>
          </p:nvPicPr>
          <p:blipFill rotWithShape="1">
            <a:blip r:embed="rId2">
              <a:alphaModFix/>
            </a:blip>
            <a:srcRect/>
            <a:stretch/>
          </p:blipFill>
          <p:spPr>
            <a:xfrm>
              <a:off x="6940" y="2275488"/>
              <a:ext cx="196075" cy="196088"/>
            </a:xfrm>
            <a:prstGeom prst="rect">
              <a:avLst/>
            </a:prstGeom>
            <a:noFill/>
            <a:ln>
              <a:noFill/>
            </a:ln>
          </p:spPr>
        </p:pic>
        <p:sp>
          <p:nvSpPr>
            <p:cNvPr id="49" name="Google Shape;49;p60"/>
            <p:cNvSpPr/>
            <p:nvPr/>
          </p:nvSpPr>
          <p:spPr>
            <a:xfrm>
              <a:off x="435820" y="1842935"/>
              <a:ext cx="657225" cy="657225"/>
            </a:xfrm>
            <a:custGeom>
              <a:avLst/>
              <a:gdLst/>
              <a:ahLst/>
              <a:cxnLst/>
              <a:rect l="l" t="t" r="r" b="b"/>
              <a:pathLst>
                <a:path w="657225" h="657225" extrusionOk="0">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 name="Google Shape;50;p60"/>
            <p:cNvSpPr/>
            <p:nvPr/>
          </p:nvSpPr>
          <p:spPr>
            <a:xfrm>
              <a:off x="0" y="3507418"/>
              <a:ext cx="675005" cy="734695"/>
            </a:xfrm>
            <a:custGeom>
              <a:avLst/>
              <a:gdLst/>
              <a:ahLst/>
              <a:cxnLst/>
              <a:rect l="l" t="t" r="r" b="b"/>
              <a:pathLst>
                <a:path w="675005" h="734695" extrusionOk="0">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 name="Google Shape;51;p60"/>
            <p:cNvSpPr/>
            <p:nvPr/>
          </p:nvSpPr>
          <p:spPr>
            <a:xfrm>
              <a:off x="0" y="4506305"/>
              <a:ext cx="1028700" cy="1167130"/>
            </a:xfrm>
            <a:custGeom>
              <a:avLst/>
              <a:gdLst/>
              <a:ahLst/>
              <a:cxnLst/>
              <a:rect l="l" t="t" r="r" b="b"/>
              <a:pathLst>
                <a:path w="1028700" h="1167129" extrusionOk="0">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2" name="Google Shape;52;p60"/>
            <p:cNvSpPr/>
            <p:nvPr/>
          </p:nvSpPr>
          <p:spPr>
            <a:xfrm>
              <a:off x="0" y="5923953"/>
              <a:ext cx="816610" cy="844550"/>
            </a:xfrm>
            <a:custGeom>
              <a:avLst/>
              <a:gdLst/>
              <a:ahLst/>
              <a:cxnLst/>
              <a:rect l="l" t="t" r="r" b="b"/>
              <a:pathLst>
                <a:path w="816610" h="844550" extrusionOk="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3" name="Google Shape;53;p60"/>
            <p:cNvSpPr/>
            <p:nvPr/>
          </p:nvSpPr>
          <p:spPr>
            <a:xfrm>
              <a:off x="895737" y="5666113"/>
              <a:ext cx="343535" cy="343535"/>
            </a:xfrm>
            <a:custGeom>
              <a:avLst/>
              <a:gdLst/>
              <a:ahLst/>
              <a:cxnLst/>
              <a:rect l="l" t="t" r="r" b="b"/>
              <a:pathLst>
                <a:path w="343534" h="343535" extrusionOk="0">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4" name="Google Shape;54;p60"/>
            <p:cNvSpPr/>
            <p:nvPr/>
          </p:nvSpPr>
          <p:spPr>
            <a:xfrm>
              <a:off x="788563" y="3390832"/>
              <a:ext cx="524510" cy="524510"/>
            </a:xfrm>
            <a:custGeom>
              <a:avLst/>
              <a:gdLst/>
              <a:ahLst/>
              <a:cxnLst/>
              <a:rect l="l" t="t" r="r" b="b"/>
              <a:pathLst>
                <a:path w="524510" h="524510" extrusionOk="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5" name="Google Shape;55;p60"/>
            <p:cNvSpPr/>
            <p:nvPr/>
          </p:nvSpPr>
          <p:spPr>
            <a:xfrm>
              <a:off x="710570" y="4120818"/>
              <a:ext cx="343535" cy="343535"/>
            </a:xfrm>
            <a:custGeom>
              <a:avLst/>
              <a:gdLst/>
              <a:ahLst/>
              <a:cxnLst/>
              <a:rect l="l" t="t" r="r" b="b"/>
              <a:pathLst>
                <a:path w="343534" h="343535" extrusionOk="0">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6" name="Google Shape;56;p60"/>
            <p:cNvSpPr/>
            <p:nvPr/>
          </p:nvSpPr>
          <p:spPr>
            <a:xfrm>
              <a:off x="0" y="2686642"/>
              <a:ext cx="552450" cy="687070"/>
            </a:xfrm>
            <a:custGeom>
              <a:avLst/>
              <a:gdLst/>
              <a:ahLst/>
              <a:cxnLst/>
              <a:rect l="l" t="t" r="r" b="b"/>
              <a:pathLst>
                <a:path w="552450" h="687070" extrusionOk="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7" name="Google Shape;57;p60"/>
            <p:cNvSpPr/>
            <p:nvPr/>
          </p:nvSpPr>
          <p:spPr>
            <a:xfrm>
              <a:off x="632360" y="2956092"/>
              <a:ext cx="341630" cy="341630"/>
            </a:xfrm>
            <a:custGeom>
              <a:avLst/>
              <a:gdLst/>
              <a:ahLst/>
              <a:cxnLst/>
              <a:rect l="l" t="t" r="r" b="b"/>
              <a:pathLst>
                <a:path w="341630" h="341629" extrusionOk="0">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8" name="Google Shape;58;p60"/>
            <p:cNvSpPr/>
            <p:nvPr/>
          </p:nvSpPr>
          <p:spPr>
            <a:xfrm>
              <a:off x="0" y="1551123"/>
              <a:ext cx="382905" cy="520700"/>
            </a:xfrm>
            <a:custGeom>
              <a:avLst/>
              <a:gdLst/>
              <a:ahLst/>
              <a:cxnLst/>
              <a:rect l="l" t="t" r="r" b="b"/>
              <a:pathLst>
                <a:path w="382905" h="520700" extrusionOk="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9" name="Google Shape;59;p60"/>
            <p:cNvSpPr/>
            <p:nvPr/>
          </p:nvSpPr>
          <p:spPr>
            <a:xfrm>
              <a:off x="302763" y="1154378"/>
              <a:ext cx="351155" cy="351155"/>
            </a:xfrm>
            <a:custGeom>
              <a:avLst/>
              <a:gdLst/>
              <a:ahLst/>
              <a:cxnLst/>
              <a:rect l="l" t="t" r="r" b="b"/>
              <a:pathLst>
                <a:path w="351155" h="351155" extrusionOk="0">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0" name="Google Shape;60;p60"/>
            <p:cNvSpPr/>
            <p:nvPr/>
          </p:nvSpPr>
          <p:spPr>
            <a:xfrm>
              <a:off x="0" y="118224"/>
              <a:ext cx="956310" cy="1144270"/>
            </a:xfrm>
            <a:custGeom>
              <a:avLst/>
              <a:gdLst/>
              <a:ahLst/>
              <a:cxnLst/>
              <a:rect l="l" t="t" r="r" b="b"/>
              <a:pathLst>
                <a:path w="956310" h="1144270" extrusionOk="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extrusionOk="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ext and objects2" type="twoObj">
  <p:cSld name="TWO_OBJECTS">
    <p:spTree>
      <p:nvGrpSpPr>
        <p:cNvPr id="1" name="Shape 61"/>
        <p:cNvGrpSpPr/>
        <p:nvPr/>
      </p:nvGrpSpPr>
      <p:grpSpPr>
        <a:xfrm>
          <a:off x="0" y="0"/>
          <a:ext cx="0" cy="0"/>
          <a:chOff x="0" y="0"/>
          <a:chExt cx="0" cy="0"/>
        </a:xfrm>
      </p:grpSpPr>
      <p:sp>
        <p:nvSpPr>
          <p:cNvPr id="62" name="Google Shape;62;p61"/>
          <p:cNvSpPr txBox="1">
            <a:spLocks noGrp="1"/>
          </p:cNvSpPr>
          <p:nvPr>
            <p:ph type="title"/>
          </p:nvPr>
        </p:nvSpPr>
        <p:spPr>
          <a:xfrm>
            <a:off x="838200" y="365125"/>
            <a:ext cx="9356678"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61"/>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64" name="Google Shape;64;p61"/>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grpSp>
        <p:nvGrpSpPr>
          <p:cNvPr id="65" name="Google Shape;65;p61"/>
          <p:cNvGrpSpPr/>
          <p:nvPr/>
        </p:nvGrpSpPr>
        <p:grpSpPr>
          <a:xfrm rot="-5713666">
            <a:off x="10623557" y="78627"/>
            <a:ext cx="1765287" cy="1591083"/>
            <a:chOff x="65562" y="75628"/>
            <a:chExt cx="1385843" cy="1249083"/>
          </a:xfrm>
        </p:grpSpPr>
        <p:sp>
          <p:nvSpPr>
            <p:cNvPr id="66" name="Google Shape;66;p61"/>
            <p:cNvSpPr/>
            <p:nvPr/>
          </p:nvSpPr>
          <p:spPr>
            <a:xfrm>
              <a:off x="214786" y="235907"/>
              <a:ext cx="657225" cy="657225"/>
            </a:xfrm>
            <a:custGeom>
              <a:avLst/>
              <a:gdLst/>
              <a:ahLst/>
              <a:cxnLst/>
              <a:rect l="l" t="t" r="r" b="b"/>
              <a:pathLst>
                <a:path w="657225" h="657225" extrusionOk="0">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7" name="Google Shape;67;p61"/>
            <p:cNvSpPr/>
            <p:nvPr/>
          </p:nvSpPr>
          <p:spPr>
            <a:xfrm>
              <a:off x="922324" y="191725"/>
              <a:ext cx="341630" cy="341630"/>
            </a:xfrm>
            <a:custGeom>
              <a:avLst/>
              <a:gdLst/>
              <a:ahLst/>
              <a:cxnLst/>
              <a:rect l="l" t="t" r="r" b="b"/>
              <a:pathLst>
                <a:path w="341630" h="341630" extrusionOk="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8" name="Google Shape;68;p61"/>
            <p:cNvSpPr/>
            <p:nvPr/>
          </p:nvSpPr>
          <p:spPr>
            <a:xfrm>
              <a:off x="835455" y="708761"/>
              <a:ext cx="615950" cy="615950"/>
            </a:xfrm>
            <a:custGeom>
              <a:avLst/>
              <a:gdLst/>
              <a:ahLst/>
              <a:cxnLst/>
              <a:rect l="l" t="t" r="r" b="b"/>
              <a:pathLst>
                <a:path w="615950" h="615950" extrusionOk="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69" name="Google Shape;69;p61"/>
            <p:cNvPicPr preferRelativeResize="0"/>
            <p:nvPr/>
          </p:nvPicPr>
          <p:blipFill rotWithShape="1">
            <a:blip r:embed="rId2">
              <a:alphaModFix/>
            </a:blip>
            <a:srcRect/>
            <a:stretch/>
          </p:blipFill>
          <p:spPr>
            <a:xfrm>
              <a:off x="65562" y="688900"/>
              <a:ext cx="152260" cy="152260"/>
            </a:xfrm>
            <a:prstGeom prst="rect">
              <a:avLst/>
            </a:prstGeom>
            <a:noFill/>
            <a:ln>
              <a:noFill/>
            </a:ln>
          </p:spPr>
        </p:pic>
        <p:sp>
          <p:nvSpPr>
            <p:cNvPr id="70" name="Google Shape;70;p61"/>
            <p:cNvSpPr/>
            <p:nvPr/>
          </p:nvSpPr>
          <p:spPr>
            <a:xfrm>
              <a:off x="416514" y="1005155"/>
              <a:ext cx="297180" cy="297180"/>
            </a:xfrm>
            <a:custGeom>
              <a:avLst/>
              <a:gdLst/>
              <a:ahLst/>
              <a:cxnLst/>
              <a:rect l="l" t="t" r="r" b="b"/>
              <a:pathLst>
                <a:path w="297180" h="297180" extrusionOk="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71" name="Google Shape;71;p61"/>
            <p:cNvPicPr preferRelativeResize="0"/>
            <p:nvPr/>
          </p:nvPicPr>
          <p:blipFill rotWithShape="1">
            <a:blip r:embed="rId3">
              <a:alphaModFix/>
            </a:blip>
            <a:srcRect/>
            <a:stretch/>
          </p:blipFill>
          <p:spPr>
            <a:xfrm>
              <a:off x="118451" y="75628"/>
              <a:ext cx="238142" cy="238142"/>
            </a:xfrm>
            <a:prstGeom prst="rect">
              <a:avLst/>
            </a:prstGeom>
            <a:noFill/>
            <a:ln>
              <a:noFill/>
            </a:ln>
          </p:spPr>
        </p:pic>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ext and objects3">
  <p:cSld name="Text and objects3">
    <p:spTree>
      <p:nvGrpSpPr>
        <p:cNvPr id="1" name="Shape 72"/>
        <p:cNvGrpSpPr/>
        <p:nvPr/>
      </p:nvGrpSpPr>
      <p:grpSpPr>
        <a:xfrm>
          <a:off x="0" y="0"/>
          <a:ext cx="0" cy="0"/>
          <a:chOff x="0" y="0"/>
          <a:chExt cx="0" cy="0"/>
        </a:xfrm>
      </p:grpSpPr>
      <p:sp>
        <p:nvSpPr>
          <p:cNvPr id="73" name="Google Shape;73;p62"/>
          <p:cNvSpPr txBox="1">
            <a:spLocks noGrp="1"/>
          </p:cNvSpPr>
          <p:nvPr>
            <p:ph type="title"/>
          </p:nvPr>
        </p:nvSpPr>
        <p:spPr>
          <a:xfrm>
            <a:off x="838200" y="365125"/>
            <a:ext cx="7227627"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62"/>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pic>
        <p:nvPicPr>
          <p:cNvPr id="75" name="Google Shape;75;p62"/>
          <p:cNvPicPr preferRelativeResize="0"/>
          <p:nvPr/>
        </p:nvPicPr>
        <p:blipFill rotWithShape="1">
          <a:blip r:embed="rId2">
            <a:alphaModFix/>
          </a:blip>
          <a:srcRect l="70610" t="10304" r="11371" b="9397"/>
          <a:stretch/>
        </p:blipFill>
        <p:spPr>
          <a:xfrm>
            <a:off x="8303342" y="0"/>
            <a:ext cx="3888658" cy="68580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plit - Teal">
  <p:cSld name="Split - Teal">
    <p:spTree>
      <p:nvGrpSpPr>
        <p:cNvPr id="1" name="Shape 76"/>
        <p:cNvGrpSpPr/>
        <p:nvPr/>
      </p:nvGrpSpPr>
      <p:grpSpPr>
        <a:xfrm>
          <a:off x="0" y="0"/>
          <a:ext cx="0" cy="0"/>
          <a:chOff x="0" y="0"/>
          <a:chExt cx="0" cy="0"/>
        </a:xfrm>
      </p:grpSpPr>
      <p:sp>
        <p:nvSpPr>
          <p:cNvPr id="77" name="Google Shape;77;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78" name="Google Shape;78;p32"/>
          <p:cNvSpPr/>
          <p:nvPr/>
        </p:nvSpPr>
        <p:spPr>
          <a:xfrm>
            <a:off x="0" y="0"/>
            <a:ext cx="357254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16794"/>
              </a:solidFill>
              <a:latin typeface="Calibri"/>
              <a:ea typeface="Calibri"/>
              <a:cs typeface="Calibri"/>
              <a:sym typeface="Calibri"/>
            </a:endParaRPr>
          </a:p>
        </p:txBody>
      </p:sp>
      <p:pic>
        <p:nvPicPr>
          <p:cNvPr id="79" name="Google Shape;79;p32"/>
          <p:cNvPicPr preferRelativeResize="0"/>
          <p:nvPr/>
        </p:nvPicPr>
        <p:blipFill rotWithShape="1">
          <a:blip r:embed="rId2">
            <a:alphaModFix amt="20000"/>
          </a:blip>
          <a:srcRect l="4826" t="9031" r="39371" b="9029"/>
          <a:stretch/>
        </p:blipFill>
        <p:spPr>
          <a:xfrm>
            <a:off x="0" y="0"/>
            <a:ext cx="3572540" cy="6858000"/>
          </a:xfrm>
          <a:prstGeom prst="rect">
            <a:avLst/>
          </a:prstGeom>
          <a:noFill/>
          <a:ln>
            <a:noFill/>
          </a:ln>
        </p:spPr>
      </p:pic>
      <p:sp>
        <p:nvSpPr>
          <p:cNvPr id="80" name="Google Shape;80;p32"/>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3200"/>
              <a:buNone/>
              <a:defRPr sz="3200" b="1">
                <a:solidFill>
                  <a:schemeClr val="accent6"/>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32"/>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 name="Google Shape;82;p32"/>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3"/>
        <p:cNvGrpSpPr/>
        <p:nvPr/>
      </p:nvGrpSpPr>
      <p:grpSpPr>
        <a:xfrm>
          <a:off x="0" y="0"/>
          <a:ext cx="0" cy="0"/>
          <a:chOff x="0" y="0"/>
          <a:chExt cx="0" cy="0"/>
        </a:xfrm>
      </p:grpSpPr>
      <p:sp>
        <p:nvSpPr>
          <p:cNvPr id="84" name="Google Shape;84;p39"/>
          <p:cNvSpPr/>
          <p:nvPr/>
        </p:nvSpPr>
        <p:spPr>
          <a:xfrm>
            <a:off x="0" y="0"/>
            <a:ext cx="12192000" cy="6858000"/>
          </a:xfrm>
          <a:prstGeom prst="rect">
            <a:avLst/>
          </a:prstGeom>
          <a:solidFill>
            <a:srgbClr val="97467D">
              <a:alpha val="77254"/>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5" name="Google Shape;85;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6" name="Google Shape;86;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405E79"/>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40"/>
          <p:cNvSpPr/>
          <p:nvPr/>
        </p:nvSpPr>
        <p:spPr>
          <a:xfrm>
            <a:off x="0" y="0"/>
            <a:ext cx="12192000" cy="6858000"/>
          </a:xfrm>
          <a:prstGeom prst="rect">
            <a:avLst/>
          </a:prstGeom>
          <a:solidFill>
            <a:srgbClr val="35B2B4">
              <a:alpha val="77254"/>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0" name="Google Shape;90;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405E79"/>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1"/>
          <p:cNvSpPr/>
          <p:nvPr/>
        </p:nvSpPr>
        <p:spPr>
          <a:xfrm>
            <a:off x="0" y="0"/>
            <a:ext cx="12192000" cy="6858000"/>
          </a:xfrm>
          <a:prstGeom prst="rect">
            <a:avLst/>
          </a:prstGeom>
          <a:solidFill>
            <a:srgbClr val="95CD7A">
              <a:alpha val="72549"/>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5" name="Google Shape;95;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405E79"/>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5.jpg"/><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jp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20.jpg"/><Relationship Id="rId5" Type="http://schemas.openxmlformats.org/officeDocument/2006/relationships/image" Target="../media/image19.png"/><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image" Target="../media/image24.png"/><Relationship Id="rId4" Type="http://schemas.openxmlformats.org/officeDocument/2006/relationships/image" Target="../media/image23.png"/></Relationships>
</file>

<file path=ppt/slides/_rels/slide6.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5.png"/><Relationship Id="rId7" Type="http://schemas.openxmlformats.org/officeDocument/2006/relationships/image" Target="../media/image15.jp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7.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31.jpg"/><Relationship Id="rId4" Type="http://schemas.openxmlformats.org/officeDocument/2006/relationships/image" Target="../media/image30.gif"/></Relationships>
</file>

<file path=ppt/slides/_rels/slide8.xml.rels><?xml version="1.0" encoding="UTF-8" standalone="yes"?>
<Relationships xmlns="http://schemas.openxmlformats.org/package/2006/relationships"><Relationship Id="rId3" Type="http://schemas.openxmlformats.org/officeDocument/2006/relationships/hyperlink" Target="http://www.alliancecpha.org/" TargetMode="External"/><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image" Target="../media/image33.png"/><Relationship Id="rId5" Type="http://schemas.openxmlformats.org/officeDocument/2006/relationships/image" Target="../media/image15.jpg"/><Relationship Id="rId4" Type="http://schemas.openxmlformats.org/officeDocument/2006/relationships/image" Target="../media/image3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10"/>
          <p:cNvSpPr txBox="1">
            <a:spLocks noGrp="1"/>
          </p:cNvSpPr>
          <p:nvPr>
            <p:ph type="subTitle" idx="1"/>
          </p:nvPr>
        </p:nvSpPr>
        <p:spPr>
          <a:xfrm>
            <a:off x="5210338" y="4240754"/>
            <a:ext cx="6631373" cy="1655762"/>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1000"/>
              </a:spcBef>
              <a:spcAft>
                <a:spcPts val="0"/>
              </a:spcAft>
              <a:buSzPts val="2800"/>
              <a:buNone/>
            </a:pPr>
            <a:r>
              <a:rPr lang="en-US" sz="3200"/>
              <a:t>SLIDE DECK</a:t>
            </a:r>
            <a:endParaRPr/>
          </a:p>
        </p:txBody>
      </p:sp>
      <p:sp>
        <p:nvSpPr>
          <p:cNvPr id="184" name="Google Shape;184;p10"/>
          <p:cNvSpPr txBox="1">
            <a:spLocks noGrp="1"/>
          </p:cNvSpPr>
          <p:nvPr>
            <p:ph type="ctrTitle"/>
          </p:nvPr>
        </p:nvSpPr>
        <p:spPr>
          <a:xfrm>
            <a:off x="5210175" y="1331913"/>
            <a:ext cx="6630988" cy="2751482"/>
          </a:xfrm>
          <a:prstGeom prst="rect">
            <a:avLst/>
          </a:prstGeom>
          <a:no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SzPts val="4400"/>
              <a:buNone/>
            </a:pPr>
            <a:r>
              <a:rPr lang="en-US" sz="4800" b="0">
                <a:solidFill>
                  <a:srgbClr val="A5A5A5"/>
                </a:solidFill>
                <a:latin typeface="Calibri"/>
                <a:ea typeface="Calibri"/>
                <a:cs typeface="Calibri"/>
                <a:sym typeface="Calibri"/>
              </a:rPr>
              <a:t>The Minimum Standards for Child Protection in Humanitarian Action </a:t>
            </a:r>
            <a:endParaRPr sz="4800" b="0">
              <a:solidFill>
                <a:srgbClr val="A5A5A5"/>
              </a:solidFill>
              <a:latin typeface="Calibri"/>
              <a:ea typeface="Calibri"/>
              <a:cs typeface="Calibri"/>
              <a:sym typeface="Calibri"/>
            </a:endParaRPr>
          </a:p>
          <a:p>
            <a:pPr marL="0" marR="0" lvl="0" indent="0" algn="ctr" rtl="0">
              <a:lnSpc>
                <a:spcPct val="90000"/>
              </a:lnSpc>
              <a:spcBef>
                <a:spcPts val="0"/>
              </a:spcBef>
              <a:spcAft>
                <a:spcPts val="0"/>
              </a:spcAft>
              <a:buSzPts val="4400"/>
              <a:buNone/>
            </a:pPr>
            <a:r>
              <a:rPr lang="en-US" sz="4800" b="0">
                <a:solidFill>
                  <a:srgbClr val="A5A5A5"/>
                </a:solidFill>
                <a:latin typeface="Calibri"/>
                <a:ea typeface="Calibri"/>
                <a:cs typeface="Calibri"/>
                <a:sym typeface="Calibri"/>
              </a:rPr>
              <a:t>CPMS</a:t>
            </a:r>
            <a:endParaRPr sz="4800" b="0">
              <a:solidFill>
                <a:srgbClr val="A5A5A5"/>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7"/>
          <p:cNvSpPr txBox="1">
            <a:spLocks noGrp="1"/>
          </p:cNvSpPr>
          <p:nvPr>
            <p:ph type="title"/>
          </p:nvPr>
        </p:nvSpPr>
        <p:spPr>
          <a:xfrm>
            <a:off x="838200" y="584581"/>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400"/>
              <a:buNone/>
            </a:pPr>
            <a:r>
              <a:rPr lang="en-US">
                <a:solidFill>
                  <a:srgbClr val="014969"/>
                </a:solidFill>
              </a:rPr>
              <a:t>Aim of the Standards</a:t>
            </a:r>
            <a:br>
              <a:rPr lang="en-US"/>
            </a:br>
            <a:endParaRPr/>
          </a:p>
        </p:txBody>
      </p:sp>
      <p:sp>
        <p:nvSpPr>
          <p:cNvPr id="191" name="Google Shape;191;p7"/>
          <p:cNvSpPr txBox="1">
            <a:spLocks noGrp="1"/>
          </p:cNvSpPr>
          <p:nvPr>
            <p:ph type="body" idx="4294967295"/>
          </p:nvPr>
        </p:nvSpPr>
        <p:spPr>
          <a:xfrm>
            <a:off x="3523797" y="1409902"/>
            <a:ext cx="9566275"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SzPts val="2800"/>
              <a:buChar char="●"/>
            </a:pPr>
            <a:r>
              <a:rPr lang="en-US">
                <a:solidFill>
                  <a:schemeClr val="dk2"/>
                </a:solidFill>
              </a:rPr>
              <a:t>Benchmark for CPHA.</a:t>
            </a:r>
            <a:endParaRPr>
              <a:solidFill>
                <a:schemeClr val="dk2"/>
              </a:solidFill>
            </a:endParaRPr>
          </a:p>
          <a:p>
            <a:pPr marL="228600" lvl="0" indent="-228600" algn="l" rtl="0">
              <a:lnSpc>
                <a:spcPct val="90000"/>
              </a:lnSpc>
              <a:spcBef>
                <a:spcPts val="0"/>
              </a:spcBef>
              <a:spcAft>
                <a:spcPts val="0"/>
              </a:spcAft>
              <a:buSzPts val="2800"/>
              <a:buChar char="●"/>
            </a:pPr>
            <a:r>
              <a:rPr lang="en-US" sz="2600">
                <a:solidFill>
                  <a:schemeClr val="dk2"/>
                </a:solidFill>
              </a:rPr>
              <a:t>Collaborative, inter-agency tool</a:t>
            </a:r>
            <a:endParaRPr sz="2600">
              <a:solidFill>
                <a:schemeClr val="dk2"/>
              </a:solidFill>
            </a:endParaRPr>
          </a:p>
          <a:p>
            <a:pPr marL="228600" lvl="0" indent="-228600" algn="l" rtl="0">
              <a:lnSpc>
                <a:spcPct val="90000"/>
              </a:lnSpc>
              <a:spcBef>
                <a:spcPts val="0"/>
              </a:spcBef>
              <a:spcAft>
                <a:spcPts val="0"/>
              </a:spcAft>
              <a:buSzPts val="2800"/>
              <a:buChar char="●"/>
            </a:pPr>
            <a:r>
              <a:rPr lang="en-US" sz="2600">
                <a:solidFill>
                  <a:schemeClr val="dk2"/>
                </a:solidFill>
              </a:rPr>
              <a:t>Links with Core Humanitarian Standard</a:t>
            </a:r>
            <a:endParaRPr sz="2600">
              <a:solidFill>
                <a:schemeClr val="dk2"/>
              </a:solidFill>
            </a:endParaRPr>
          </a:p>
          <a:p>
            <a:pPr marL="228600" lvl="0" indent="-228600" algn="l" rtl="0">
              <a:lnSpc>
                <a:spcPct val="90000"/>
              </a:lnSpc>
              <a:spcBef>
                <a:spcPts val="0"/>
              </a:spcBef>
              <a:spcAft>
                <a:spcPts val="0"/>
              </a:spcAft>
              <a:buSzPts val="2800"/>
              <a:buChar char="●"/>
            </a:pPr>
            <a:r>
              <a:rPr lang="en-US" sz="2600">
                <a:solidFill>
                  <a:schemeClr val="dk2"/>
                </a:solidFill>
              </a:rPr>
              <a:t>Contextualisation for local ownership</a:t>
            </a:r>
            <a:endParaRPr sz="2600">
              <a:solidFill>
                <a:schemeClr val="dk2"/>
              </a:solidFill>
            </a:endParaRPr>
          </a:p>
          <a:p>
            <a:pPr marL="0" lvl="0" indent="0" algn="l" rtl="0">
              <a:lnSpc>
                <a:spcPct val="90000"/>
              </a:lnSpc>
              <a:spcBef>
                <a:spcPts val="1000"/>
              </a:spcBef>
              <a:spcAft>
                <a:spcPts val="0"/>
              </a:spcAft>
              <a:buSzPts val="2800"/>
              <a:buNone/>
            </a:pPr>
            <a:endParaRPr sz="2600">
              <a:solidFill>
                <a:schemeClr val="dk2"/>
              </a:solidFill>
            </a:endParaRPr>
          </a:p>
          <a:p>
            <a:pPr marL="228600" lvl="0" indent="-228600" algn="l" rtl="0">
              <a:lnSpc>
                <a:spcPct val="90000"/>
              </a:lnSpc>
              <a:spcBef>
                <a:spcPts val="1000"/>
              </a:spcBef>
              <a:spcAft>
                <a:spcPts val="0"/>
              </a:spcAft>
              <a:buSzPts val="2800"/>
              <a:buChar char="●"/>
            </a:pPr>
            <a:r>
              <a:rPr lang="en-US" sz="2600">
                <a:solidFill>
                  <a:schemeClr val="dk2"/>
                </a:solidFill>
              </a:rPr>
              <a:t>Purpose:</a:t>
            </a:r>
            <a:endParaRPr sz="2600">
              <a:solidFill>
                <a:schemeClr val="dk2"/>
              </a:solidFill>
            </a:endParaRPr>
          </a:p>
          <a:p>
            <a:pPr marL="685800" lvl="1" indent="-241300" algn="l" rtl="0">
              <a:lnSpc>
                <a:spcPct val="90000"/>
              </a:lnSpc>
              <a:spcBef>
                <a:spcPts val="0"/>
              </a:spcBef>
              <a:spcAft>
                <a:spcPts val="0"/>
              </a:spcAft>
              <a:buSzPts val="2600"/>
              <a:buChar char="○"/>
            </a:pPr>
            <a:r>
              <a:rPr lang="en-US" sz="2600">
                <a:solidFill>
                  <a:schemeClr val="dk2"/>
                </a:solidFill>
              </a:rPr>
              <a:t>quality and accountability</a:t>
            </a:r>
            <a:endParaRPr sz="2600">
              <a:solidFill>
                <a:schemeClr val="dk2"/>
              </a:solidFill>
            </a:endParaRPr>
          </a:p>
          <a:p>
            <a:pPr marL="685800" lvl="1" indent="-241300" algn="l" rtl="0">
              <a:lnSpc>
                <a:spcPct val="90000"/>
              </a:lnSpc>
              <a:spcBef>
                <a:spcPts val="0"/>
              </a:spcBef>
              <a:spcAft>
                <a:spcPts val="0"/>
              </a:spcAft>
              <a:buSzPts val="2600"/>
              <a:buChar char="○"/>
            </a:pPr>
            <a:r>
              <a:rPr lang="en-US" sz="2600">
                <a:solidFill>
                  <a:schemeClr val="dk2"/>
                </a:solidFill>
              </a:rPr>
              <a:t>impact for children’s protection and well-being</a:t>
            </a:r>
            <a:endParaRPr>
              <a:solidFill>
                <a:schemeClr val="dk2"/>
              </a:solidFill>
            </a:endParaRPr>
          </a:p>
          <a:p>
            <a:pPr marL="228600" lvl="0" indent="-50800" algn="l" rtl="0">
              <a:lnSpc>
                <a:spcPct val="90000"/>
              </a:lnSpc>
              <a:spcBef>
                <a:spcPts val="1000"/>
              </a:spcBef>
              <a:spcAft>
                <a:spcPts val="0"/>
              </a:spcAft>
              <a:buClr>
                <a:schemeClr val="accent1"/>
              </a:buClr>
              <a:buSzPts val="2800"/>
              <a:buNone/>
            </a:pPr>
            <a:endParaRPr>
              <a:solidFill>
                <a:schemeClr val="dk2"/>
              </a:solidFill>
            </a:endParaRPr>
          </a:p>
        </p:txBody>
      </p:sp>
      <p:pic>
        <p:nvPicPr>
          <p:cNvPr id="192" name="Google Shape;192;p7"/>
          <p:cNvPicPr preferRelativeResize="0"/>
          <p:nvPr/>
        </p:nvPicPr>
        <p:blipFill rotWithShape="1">
          <a:blip r:embed="rId3">
            <a:alphaModFix/>
          </a:blip>
          <a:srcRect/>
          <a:stretch/>
        </p:blipFill>
        <p:spPr>
          <a:xfrm>
            <a:off x="10210800" y="0"/>
            <a:ext cx="1981200" cy="1771650"/>
          </a:xfrm>
          <a:prstGeom prst="rect">
            <a:avLst/>
          </a:prstGeom>
          <a:noFill/>
          <a:ln>
            <a:noFill/>
          </a:ln>
        </p:spPr>
      </p:pic>
      <p:pic>
        <p:nvPicPr>
          <p:cNvPr id="193" name="Google Shape;193;p7"/>
          <p:cNvPicPr preferRelativeResize="0"/>
          <p:nvPr/>
        </p:nvPicPr>
        <p:blipFill rotWithShape="1">
          <a:blip r:embed="rId4">
            <a:alphaModFix/>
          </a:blip>
          <a:srcRect/>
          <a:stretch/>
        </p:blipFill>
        <p:spPr>
          <a:xfrm>
            <a:off x="4127088" y="4761996"/>
            <a:ext cx="7057055" cy="879996"/>
          </a:xfrm>
          <a:prstGeom prst="rect">
            <a:avLst/>
          </a:prstGeom>
          <a:noFill/>
          <a:ln>
            <a:noFill/>
          </a:ln>
        </p:spPr>
      </p:pic>
      <p:pic>
        <p:nvPicPr>
          <p:cNvPr id="194" name="Google Shape;194;p7"/>
          <p:cNvPicPr preferRelativeResize="0"/>
          <p:nvPr/>
        </p:nvPicPr>
        <p:blipFill rotWithShape="1">
          <a:blip r:embed="rId5">
            <a:alphaModFix/>
          </a:blip>
          <a:srcRect/>
          <a:stretch/>
        </p:blipFill>
        <p:spPr>
          <a:xfrm>
            <a:off x="838200" y="1999399"/>
            <a:ext cx="2182000" cy="3109326"/>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91">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91">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91">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91">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91">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9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pic>
        <p:nvPicPr>
          <p:cNvPr id="200" name="Google Shape;200;p12" descr="Screen Shot 2019-10-07 at 9.08.18 PM.png"/>
          <p:cNvPicPr preferRelativeResize="0"/>
          <p:nvPr/>
        </p:nvPicPr>
        <p:blipFill rotWithShape="1">
          <a:blip r:embed="rId3">
            <a:alphaModFix/>
          </a:blip>
          <a:srcRect/>
          <a:stretch/>
        </p:blipFill>
        <p:spPr>
          <a:xfrm>
            <a:off x="2316100" y="16050"/>
            <a:ext cx="9875900" cy="6858001"/>
          </a:xfrm>
          <a:prstGeom prst="rect">
            <a:avLst/>
          </a:prstGeom>
          <a:noFill/>
          <a:ln>
            <a:noFill/>
          </a:ln>
        </p:spPr>
      </p:pic>
      <p:sp>
        <p:nvSpPr>
          <p:cNvPr id="201" name="Google Shape;201;p12"/>
          <p:cNvSpPr txBox="1"/>
          <p:nvPr/>
        </p:nvSpPr>
        <p:spPr>
          <a:xfrm rot="-5400000">
            <a:off x="535506" y="2906975"/>
            <a:ext cx="2558700" cy="7695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None/>
            </a:pPr>
            <a:r>
              <a:rPr lang="en-US" sz="4400">
                <a:solidFill>
                  <a:schemeClr val="accent5"/>
                </a:solidFill>
                <a:latin typeface="Helvetica Neue"/>
                <a:ea typeface="Helvetica Neue"/>
                <a:cs typeface="Helvetica Neue"/>
                <a:sym typeface="Helvetica Neue"/>
              </a:rPr>
              <a:t>Overview</a:t>
            </a:r>
            <a:endParaRPr sz="1400" b="0" i="0" u="none" strike="noStrike" cap="none">
              <a:solidFill>
                <a:srgbClr val="000000"/>
              </a:solidFill>
              <a:latin typeface="Arial"/>
              <a:ea typeface="Arial"/>
              <a:cs typeface="Arial"/>
              <a:sym typeface="Arial"/>
            </a:endParaRPr>
          </a:p>
        </p:txBody>
      </p:sp>
      <p:sp>
        <p:nvSpPr>
          <p:cNvPr id="202" name="Google Shape;202;p12"/>
          <p:cNvSpPr/>
          <p:nvPr/>
        </p:nvSpPr>
        <p:spPr>
          <a:xfrm>
            <a:off x="9454350" y="5565375"/>
            <a:ext cx="1863300" cy="596400"/>
          </a:xfrm>
          <a:prstGeom prst="rect">
            <a:avLst/>
          </a:prstGeom>
          <a:noFill/>
          <a:ln w="5715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g135469076f1_0_8"/>
          <p:cNvSpPr txBox="1">
            <a:spLocks noGrp="1"/>
          </p:cNvSpPr>
          <p:nvPr>
            <p:ph type="title"/>
          </p:nvPr>
        </p:nvSpPr>
        <p:spPr>
          <a:xfrm>
            <a:off x="1787857" y="596384"/>
            <a:ext cx="45417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400"/>
              <a:buNone/>
            </a:pPr>
            <a:r>
              <a:rPr lang="en-US"/>
              <a:t>Working Together</a:t>
            </a:r>
            <a:endParaRPr/>
          </a:p>
        </p:txBody>
      </p:sp>
      <p:sp>
        <p:nvSpPr>
          <p:cNvPr id="209" name="Google Shape;209;g135469076f1_0_8"/>
          <p:cNvSpPr txBox="1">
            <a:spLocks noGrp="1"/>
          </p:cNvSpPr>
          <p:nvPr>
            <p:ph type="body" idx="1"/>
          </p:nvPr>
        </p:nvSpPr>
        <p:spPr>
          <a:xfrm>
            <a:off x="1787857" y="2325283"/>
            <a:ext cx="3905700" cy="2725500"/>
          </a:xfrm>
          <a:prstGeom prst="rect">
            <a:avLst/>
          </a:prstGeom>
          <a:noFill/>
          <a:ln>
            <a:noFill/>
          </a:ln>
        </p:spPr>
        <p:txBody>
          <a:bodyPr spcFirstLastPara="1" wrap="square" lIns="91425" tIns="45700" rIns="91425" bIns="45700" anchor="t" anchorCtr="0">
            <a:normAutofit fontScale="85000" lnSpcReduction="10000"/>
          </a:bodyPr>
          <a:lstStyle/>
          <a:p>
            <a:pPr marL="457200" lvl="0" indent="-391983" algn="l" rtl="0">
              <a:lnSpc>
                <a:spcPct val="90000"/>
              </a:lnSpc>
              <a:spcBef>
                <a:spcPts val="1000"/>
              </a:spcBef>
              <a:spcAft>
                <a:spcPts val="0"/>
              </a:spcAft>
              <a:buSzPct val="108108"/>
              <a:buChar char="•"/>
            </a:pPr>
            <a:r>
              <a:rPr lang="en-US">
                <a:solidFill>
                  <a:schemeClr val="dk2"/>
                </a:solidFill>
              </a:rPr>
              <a:t>Interconnected needs of children</a:t>
            </a:r>
            <a:endParaRPr>
              <a:solidFill>
                <a:schemeClr val="dk2"/>
              </a:solidFill>
            </a:endParaRPr>
          </a:p>
          <a:p>
            <a:pPr marL="457200" lvl="0" indent="-391983" algn="l" rtl="0">
              <a:lnSpc>
                <a:spcPct val="90000"/>
              </a:lnSpc>
              <a:spcBef>
                <a:spcPts val="1000"/>
              </a:spcBef>
              <a:spcAft>
                <a:spcPts val="0"/>
              </a:spcAft>
              <a:buSzPct val="108108"/>
              <a:buChar char="•"/>
            </a:pPr>
            <a:r>
              <a:rPr lang="en-US">
                <a:solidFill>
                  <a:schemeClr val="dk2"/>
                </a:solidFill>
              </a:rPr>
              <a:t>Collective responsibility = Centrality of Protection</a:t>
            </a:r>
            <a:endParaRPr/>
          </a:p>
          <a:p>
            <a:pPr marL="457200" lvl="0" indent="-391983" algn="l" rtl="0">
              <a:lnSpc>
                <a:spcPct val="90000"/>
              </a:lnSpc>
              <a:spcBef>
                <a:spcPts val="1000"/>
              </a:spcBef>
              <a:spcAft>
                <a:spcPts val="0"/>
              </a:spcAft>
              <a:buSzPct val="108108"/>
              <a:buChar char="•"/>
            </a:pPr>
            <a:r>
              <a:rPr lang="en-US">
                <a:solidFill>
                  <a:schemeClr val="dk2"/>
                </a:solidFill>
              </a:rPr>
              <a:t>Higher-quality impact</a:t>
            </a:r>
            <a:endParaRPr>
              <a:solidFill>
                <a:schemeClr val="dk2"/>
              </a:solidFill>
            </a:endParaRPr>
          </a:p>
          <a:p>
            <a:pPr marL="457200" lvl="0" indent="-228600" algn="l" rtl="0">
              <a:lnSpc>
                <a:spcPct val="90000"/>
              </a:lnSpc>
              <a:spcBef>
                <a:spcPts val="1000"/>
              </a:spcBef>
              <a:spcAft>
                <a:spcPts val="0"/>
              </a:spcAft>
              <a:buSzPct val="108108"/>
              <a:buNone/>
            </a:pPr>
            <a:endParaRPr/>
          </a:p>
        </p:txBody>
      </p:sp>
      <p:pic>
        <p:nvPicPr>
          <p:cNvPr id="210" name="Google Shape;210;g135469076f1_0_8" descr="Imagen que contiene botella, exterior, firmar, parada&#10;&#10;Descripción generada automáticamente"/>
          <p:cNvPicPr preferRelativeResize="0"/>
          <p:nvPr/>
        </p:nvPicPr>
        <p:blipFill rotWithShape="1">
          <a:blip r:embed="rId3">
            <a:alphaModFix/>
          </a:blip>
          <a:srcRect/>
          <a:stretch/>
        </p:blipFill>
        <p:spPr>
          <a:xfrm>
            <a:off x="1686257" y="5625454"/>
            <a:ext cx="4256793" cy="867421"/>
          </a:xfrm>
          <a:prstGeom prst="rect">
            <a:avLst/>
          </a:prstGeom>
          <a:noFill/>
          <a:ln>
            <a:noFill/>
          </a:ln>
        </p:spPr>
      </p:pic>
      <p:pic>
        <p:nvPicPr>
          <p:cNvPr id="211" name="Google Shape;211;g135469076f1_0_8" descr="Interfaz de usuario gráfica, Texto, Aplicación, Chat o mensaje de texto&#10;&#10;Descripción generada automáticamente"/>
          <p:cNvPicPr preferRelativeResize="0"/>
          <p:nvPr/>
        </p:nvPicPr>
        <p:blipFill rotWithShape="1">
          <a:blip r:embed="rId4">
            <a:alphaModFix/>
          </a:blip>
          <a:srcRect/>
          <a:stretch/>
        </p:blipFill>
        <p:spPr>
          <a:xfrm>
            <a:off x="6498489" y="3688080"/>
            <a:ext cx="5302718" cy="2804794"/>
          </a:xfrm>
          <a:prstGeom prst="rect">
            <a:avLst/>
          </a:prstGeom>
          <a:noFill/>
          <a:ln>
            <a:noFill/>
          </a:ln>
        </p:spPr>
      </p:pic>
      <p:pic>
        <p:nvPicPr>
          <p:cNvPr id="212" name="Google Shape;212;g135469076f1_0_8" descr="Imagen de la pantalla de un celular en la mano&#10;&#10;Descripción generada automáticamente con confianza baja"/>
          <p:cNvPicPr preferRelativeResize="0"/>
          <p:nvPr/>
        </p:nvPicPr>
        <p:blipFill rotWithShape="1">
          <a:blip r:embed="rId5">
            <a:alphaModFix/>
          </a:blip>
          <a:srcRect t="13035" r="-50" b="-13075"/>
          <a:stretch/>
        </p:blipFill>
        <p:spPr>
          <a:xfrm>
            <a:off x="6498489" y="2202686"/>
            <a:ext cx="2757600" cy="1550343"/>
          </a:xfrm>
          <a:prstGeom prst="rect">
            <a:avLst/>
          </a:prstGeom>
          <a:noFill/>
          <a:ln>
            <a:noFill/>
          </a:ln>
        </p:spPr>
      </p:pic>
      <p:pic>
        <p:nvPicPr>
          <p:cNvPr id="213" name="Google Shape;213;g135469076f1_0_8" descr="Persona con playera verde&#10;&#10;Descripción generada automáticamente con confianza baja"/>
          <p:cNvPicPr preferRelativeResize="0"/>
          <p:nvPr/>
        </p:nvPicPr>
        <p:blipFill rotWithShape="1">
          <a:blip r:embed="rId6">
            <a:alphaModFix/>
          </a:blip>
          <a:srcRect t="3830" b="2060"/>
          <a:stretch/>
        </p:blipFill>
        <p:spPr>
          <a:xfrm>
            <a:off x="6496578" y="237146"/>
            <a:ext cx="2759510" cy="1836001"/>
          </a:xfrm>
          <a:prstGeom prst="rect">
            <a:avLst/>
          </a:prstGeom>
          <a:noFill/>
          <a:ln>
            <a:noFill/>
          </a:ln>
        </p:spPr>
      </p:pic>
      <p:pic>
        <p:nvPicPr>
          <p:cNvPr id="214" name="Google Shape;214;g135469076f1_0_8" descr="Imagen que contiene persona, murciélago, sostener, béisbol&#10;&#10;Descripción generada automáticamente"/>
          <p:cNvPicPr preferRelativeResize="0"/>
          <p:nvPr/>
        </p:nvPicPr>
        <p:blipFill rotWithShape="1">
          <a:blip r:embed="rId7">
            <a:alphaModFix/>
          </a:blip>
          <a:srcRect l="-3768" r="5129"/>
          <a:stretch/>
        </p:blipFill>
        <p:spPr>
          <a:xfrm>
            <a:off x="9281209" y="237146"/>
            <a:ext cx="2519997" cy="331171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213"/>
                                        </p:tgtEl>
                                        <p:attrNameLst>
                                          <p:attrName>style.visibility</p:attrName>
                                        </p:attrNameLst>
                                      </p:cBhvr>
                                      <p:to>
                                        <p:strVal val="visible"/>
                                      </p:to>
                                    </p:set>
                                    <p:anim calcmode="lin" valueType="num">
                                      <p:cBhvr additive="base">
                                        <p:cTn id="23" dur="500"/>
                                        <p:tgtEl>
                                          <p:spTgt spid="213"/>
                                        </p:tgtEl>
                                        <p:attrNameLst>
                                          <p:attrName>ppt_y</p:attrName>
                                        </p:attrNameLst>
                                      </p:cBhvr>
                                      <p:tavLst>
                                        <p:tav tm="0">
                                          <p:val>
                                            <p:strVal val="#ppt_y+1"/>
                                          </p:val>
                                        </p:tav>
                                        <p:tav tm="100000">
                                          <p:val>
                                            <p:strVal val="#ppt_y"/>
                                          </p:val>
                                        </p:tav>
                                      </p:tavLst>
                                    </p:anim>
                                  </p:childTnLst>
                                </p:cTn>
                              </p:par>
                              <p:par>
                                <p:cTn id="24" presetID="1" presetClass="entr" presetSubtype="0" fill="hold" nodeType="withEffect">
                                  <p:stCondLst>
                                    <p:cond delay="0"/>
                                  </p:stCondLst>
                                  <p:childTnLst>
                                    <p:set>
                                      <p:cBhvr>
                                        <p:cTn id="25" dur="1" fill="hold">
                                          <p:stCondLst>
                                            <p:cond delay="0"/>
                                          </p:stCondLst>
                                        </p:cTn>
                                        <p:tgtEl>
                                          <p:spTgt spid="214"/>
                                        </p:tgtEl>
                                        <p:attrNameLst>
                                          <p:attrName>style.visibility</p:attrName>
                                        </p:attrNameLst>
                                      </p:cBhvr>
                                      <p:to>
                                        <p:strVal val="visible"/>
                                      </p:to>
                                    </p:set>
                                  </p:childTnLst>
                                </p:cTn>
                              </p:par>
                              <p:par>
                                <p:cTn id="26" presetID="2" presetClass="entr" presetSubtype="4" fill="hold" nodeType="withEffect">
                                  <p:stCondLst>
                                    <p:cond delay="0"/>
                                  </p:stCondLst>
                                  <p:childTnLst>
                                    <p:set>
                                      <p:cBhvr>
                                        <p:cTn id="27" dur="1" fill="hold">
                                          <p:stCondLst>
                                            <p:cond delay="0"/>
                                          </p:stCondLst>
                                        </p:cTn>
                                        <p:tgtEl>
                                          <p:spTgt spid="212"/>
                                        </p:tgtEl>
                                        <p:attrNameLst>
                                          <p:attrName>style.visibility</p:attrName>
                                        </p:attrNameLst>
                                      </p:cBhvr>
                                      <p:to>
                                        <p:strVal val="visible"/>
                                      </p:to>
                                    </p:set>
                                    <p:anim calcmode="lin" valueType="num">
                                      <p:cBhvr additive="base">
                                        <p:cTn id="28" dur="500"/>
                                        <p:tgtEl>
                                          <p:spTgt spid="212"/>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211"/>
                                        </p:tgtEl>
                                        <p:attrNameLst>
                                          <p:attrName>style.visibility</p:attrName>
                                        </p:attrNameLst>
                                      </p:cBhvr>
                                      <p:to>
                                        <p:strVal val="visible"/>
                                      </p:to>
                                    </p:set>
                                    <p:anim calcmode="lin" valueType="num">
                                      <p:cBhvr additive="base">
                                        <p:cTn id="33" dur="500"/>
                                        <p:tgtEl>
                                          <p:spTgt spid="2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11"/>
          <p:cNvSpPr txBox="1">
            <a:spLocks noGrp="1"/>
          </p:cNvSpPr>
          <p:nvPr>
            <p:ph type="title"/>
          </p:nvPr>
        </p:nvSpPr>
        <p:spPr>
          <a:xfrm>
            <a:off x="838200" y="365125"/>
            <a:ext cx="9356678"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200"/>
              <a:buFont typeface="Helvetica Neue"/>
              <a:buNone/>
            </a:pPr>
            <a:r>
              <a:rPr lang="en-US"/>
              <a:t>An introduction to Standard 28</a:t>
            </a:r>
            <a:endParaRPr/>
          </a:p>
        </p:txBody>
      </p:sp>
      <p:sp>
        <p:nvSpPr>
          <p:cNvPr id="221" name="Google Shape;221;p11"/>
          <p:cNvSpPr txBox="1">
            <a:spLocks noGrp="1"/>
          </p:cNvSpPr>
          <p:nvPr>
            <p:ph type="body" idx="1"/>
          </p:nvPr>
        </p:nvSpPr>
        <p:spPr>
          <a:xfrm>
            <a:off x="838200" y="1825625"/>
            <a:ext cx="11049000" cy="4351338"/>
          </a:xfrm>
          <a:prstGeom prst="rect">
            <a:avLst/>
          </a:prstGeom>
          <a:noFill/>
          <a:ln>
            <a:noFill/>
          </a:ln>
        </p:spPr>
        <p:txBody>
          <a:bodyPr spcFirstLastPara="1" wrap="square" lIns="91425" tIns="45700" rIns="91425" bIns="45700" anchor="t" anchorCtr="0">
            <a:normAutofit/>
          </a:bodyPr>
          <a:lstStyle/>
          <a:p>
            <a:pPr marL="457200" lvl="0" indent="-406400" algn="l" rtl="0">
              <a:lnSpc>
                <a:spcPct val="90000"/>
              </a:lnSpc>
              <a:spcBef>
                <a:spcPts val="1000"/>
              </a:spcBef>
              <a:spcAft>
                <a:spcPts val="0"/>
              </a:spcAft>
              <a:buSzPts val="2800"/>
              <a:buChar char="•"/>
            </a:pPr>
            <a:r>
              <a:rPr lang="en-US">
                <a:solidFill>
                  <a:schemeClr val="dk2"/>
                </a:solidFill>
              </a:rPr>
              <a:t>Interconnected needs of children</a:t>
            </a:r>
            <a:endParaRPr>
              <a:solidFill>
                <a:schemeClr val="dk2"/>
              </a:solidFill>
            </a:endParaRPr>
          </a:p>
          <a:p>
            <a:pPr marL="457200" lvl="0" indent="-406400" algn="l" rtl="0">
              <a:lnSpc>
                <a:spcPct val="90000"/>
              </a:lnSpc>
              <a:spcBef>
                <a:spcPts val="1000"/>
              </a:spcBef>
              <a:spcAft>
                <a:spcPts val="0"/>
              </a:spcAft>
              <a:buSzPts val="2800"/>
              <a:buChar char="•"/>
            </a:pPr>
            <a:r>
              <a:rPr lang="en-US">
                <a:solidFill>
                  <a:schemeClr val="dk2"/>
                </a:solidFill>
              </a:rPr>
              <a:t>Collective responsibility = Centrality of Protection</a:t>
            </a:r>
            <a:endParaRPr/>
          </a:p>
          <a:p>
            <a:pPr marL="457200" lvl="0" indent="-406400" algn="l" rtl="0">
              <a:lnSpc>
                <a:spcPct val="90000"/>
              </a:lnSpc>
              <a:spcBef>
                <a:spcPts val="1000"/>
              </a:spcBef>
              <a:spcAft>
                <a:spcPts val="0"/>
              </a:spcAft>
              <a:buSzPts val="2800"/>
              <a:buChar char="•"/>
            </a:pPr>
            <a:r>
              <a:rPr lang="en-US">
                <a:solidFill>
                  <a:schemeClr val="dk2"/>
                </a:solidFill>
              </a:rPr>
              <a:t>Higher-quality impact</a:t>
            </a:r>
            <a:endParaRPr/>
          </a:p>
          <a:p>
            <a:pPr marL="0" lvl="0" indent="0" algn="l" rtl="0">
              <a:lnSpc>
                <a:spcPct val="90000"/>
              </a:lnSpc>
              <a:spcBef>
                <a:spcPts val="1000"/>
              </a:spcBef>
              <a:spcAft>
                <a:spcPts val="0"/>
              </a:spcAft>
              <a:buClr>
                <a:schemeClr val="accent3"/>
              </a:buClr>
              <a:buSzPts val="2800"/>
              <a:buNone/>
            </a:pPr>
            <a:endParaRPr>
              <a:solidFill>
                <a:schemeClr val="dk2"/>
              </a:solidFill>
            </a:endParaRPr>
          </a:p>
          <a:p>
            <a:pPr marL="342900" lvl="0" indent="-342900" algn="l" rtl="0">
              <a:lnSpc>
                <a:spcPct val="90000"/>
              </a:lnSpc>
              <a:spcBef>
                <a:spcPts val="0"/>
              </a:spcBef>
              <a:spcAft>
                <a:spcPts val="0"/>
              </a:spcAft>
              <a:buClr>
                <a:schemeClr val="accent3"/>
              </a:buClr>
              <a:buSzPts val="2800"/>
              <a:buChar char="•"/>
            </a:pPr>
            <a:r>
              <a:rPr lang="en-US">
                <a:solidFill>
                  <a:schemeClr val="dk2"/>
                </a:solidFill>
              </a:rPr>
              <a:t>Access to life-saving assistance and protection services</a:t>
            </a:r>
            <a:endParaRPr/>
          </a:p>
          <a:p>
            <a:pPr marL="342900" lvl="0" indent="-342900" algn="l" rtl="0">
              <a:lnSpc>
                <a:spcPct val="90000"/>
              </a:lnSpc>
              <a:spcBef>
                <a:spcPts val="0"/>
              </a:spcBef>
              <a:spcAft>
                <a:spcPts val="0"/>
              </a:spcAft>
              <a:buClr>
                <a:schemeClr val="accent3"/>
              </a:buClr>
              <a:buSzPts val="2800"/>
              <a:buChar char="•"/>
            </a:pPr>
            <a:r>
              <a:rPr lang="en-US">
                <a:solidFill>
                  <a:schemeClr val="dk2"/>
                </a:solidFill>
              </a:rPr>
              <a:t>Child participation</a:t>
            </a:r>
            <a:endParaRPr/>
          </a:p>
          <a:p>
            <a:pPr marL="342900" lvl="0" indent="-342900" algn="l" rtl="0">
              <a:lnSpc>
                <a:spcPct val="90000"/>
              </a:lnSpc>
              <a:spcBef>
                <a:spcPts val="0"/>
              </a:spcBef>
              <a:spcAft>
                <a:spcPts val="0"/>
              </a:spcAft>
              <a:buClr>
                <a:schemeClr val="accent3"/>
              </a:buClr>
              <a:buSzPts val="2800"/>
              <a:buChar char="•"/>
            </a:pPr>
            <a:r>
              <a:rPr lang="en-US">
                <a:solidFill>
                  <a:schemeClr val="dk2"/>
                </a:solidFill>
              </a:rPr>
              <a:t>Safety</a:t>
            </a:r>
            <a:endParaRPr/>
          </a:p>
          <a:p>
            <a:pPr marL="457200" lvl="0" indent="-279400" algn="l" rtl="0">
              <a:lnSpc>
                <a:spcPct val="90000"/>
              </a:lnSpc>
              <a:spcBef>
                <a:spcPts val="0"/>
              </a:spcBef>
              <a:spcAft>
                <a:spcPts val="0"/>
              </a:spcAft>
              <a:buClr>
                <a:schemeClr val="accent3"/>
              </a:buClr>
              <a:buSzPts val="2800"/>
              <a:buNone/>
            </a:pPr>
            <a:endParaRPr sz="2800">
              <a:solidFill>
                <a:schemeClr val="dk2"/>
              </a:solidFill>
            </a:endParaRPr>
          </a:p>
          <a:p>
            <a:pPr marL="457200" lvl="0" indent="-279400" algn="l" rtl="0">
              <a:lnSpc>
                <a:spcPct val="90000"/>
              </a:lnSpc>
              <a:spcBef>
                <a:spcPts val="0"/>
              </a:spcBef>
              <a:spcAft>
                <a:spcPts val="0"/>
              </a:spcAft>
              <a:buClr>
                <a:schemeClr val="accent3"/>
              </a:buClr>
              <a:buSzPts val="2800"/>
              <a:buNone/>
            </a:pPr>
            <a:endParaRPr>
              <a:solidFill>
                <a:schemeClr val="dk2"/>
              </a:solidFill>
            </a:endParaRPr>
          </a:p>
          <a:p>
            <a:pPr marL="457200" lvl="0" indent="-228600" algn="l" rtl="0">
              <a:lnSpc>
                <a:spcPct val="90000"/>
              </a:lnSpc>
              <a:spcBef>
                <a:spcPts val="1000"/>
              </a:spcBef>
              <a:spcAft>
                <a:spcPts val="0"/>
              </a:spcAft>
              <a:buSzPts val="2800"/>
              <a:buNone/>
            </a:pPr>
            <a:endParaRPr/>
          </a:p>
        </p:txBody>
      </p:sp>
      <p:pic>
        <p:nvPicPr>
          <p:cNvPr id="222" name="Google Shape;222;p11"/>
          <p:cNvPicPr preferRelativeResize="0"/>
          <p:nvPr/>
        </p:nvPicPr>
        <p:blipFill rotWithShape="1">
          <a:blip r:embed="rId3">
            <a:alphaModFix/>
          </a:blip>
          <a:srcRect/>
          <a:stretch/>
        </p:blipFill>
        <p:spPr>
          <a:xfrm>
            <a:off x="8823159" y="1226543"/>
            <a:ext cx="1563802" cy="928290"/>
          </a:xfrm>
          <a:prstGeom prst="rect">
            <a:avLst/>
          </a:prstGeom>
          <a:noFill/>
          <a:ln>
            <a:noFill/>
          </a:ln>
        </p:spPr>
      </p:pic>
      <p:pic>
        <p:nvPicPr>
          <p:cNvPr id="223" name="Google Shape;223;p11"/>
          <p:cNvPicPr preferRelativeResize="0"/>
          <p:nvPr/>
        </p:nvPicPr>
        <p:blipFill rotWithShape="1">
          <a:blip r:embed="rId4">
            <a:alphaModFix/>
          </a:blip>
          <a:srcRect/>
          <a:stretch/>
        </p:blipFill>
        <p:spPr>
          <a:xfrm>
            <a:off x="4051898" y="5158026"/>
            <a:ext cx="1469700" cy="1449000"/>
          </a:xfrm>
          <a:prstGeom prst="rect">
            <a:avLst/>
          </a:prstGeom>
          <a:noFill/>
          <a:ln>
            <a:noFill/>
          </a:ln>
        </p:spPr>
      </p:pic>
      <p:pic>
        <p:nvPicPr>
          <p:cNvPr id="224" name="Google Shape;224;p11"/>
          <p:cNvPicPr preferRelativeResize="0"/>
          <p:nvPr/>
        </p:nvPicPr>
        <p:blipFill rotWithShape="1">
          <a:blip r:embed="rId5">
            <a:alphaModFix/>
          </a:blip>
          <a:srcRect/>
          <a:stretch/>
        </p:blipFill>
        <p:spPr>
          <a:xfrm>
            <a:off x="0" y="5673551"/>
            <a:ext cx="1251548" cy="10189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1">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21">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21">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21">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21">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21">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6"/>
          <p:cNvSpPr txBox="1">
            <a:spLocks noGrp="1"/>
          </p:cNvSpPr>
          <p:nvPr>
            <p:ph type="body" idx="1"/>
          </p:nvPr>
        </p:nvSpPr>
        <p:spPr>
          <a:xfrm>
            <a:off x="685801" y="1374336"/>
            <a:ext cx="4746812" cy="3381667"/>
          </a:xfrm>
          <a:prstGeom prst="rect">
            <a:avLst/>
          </a:prstGeom>
          <a:noFill/>
          <a:ln>
            <a:noFill/>
          </a:ln>
        </p:spPr>
        <p:txBody>
          <a:bodyPr spcFirstLastPara="1" wrap="square" lIns="91425" tIns="45700" rIns="91425" bIns="45700" anchor="t" anchorCtr="0">
            <a:normAutofit/>
          </a:bodyPr>
          <a:lstStyle/>
          <a:p>
            <a:pPr marL="50800" lvl="0" indent="0" algn="ctr" rtl="0">
              <a:lnSpc>
                <a:spcPct val="90000"/>
              </a:lnSpc>
              <a:spcBef>
                <a:spcPts val="1000"/>
              </a:spcBef>
              <a:spcAft>
                <a:spcPts val="0"/>
              </a:spcAft>
              <a:buSzPts val="2800"/>
              <a:buNone/>
            </a:pPr>
            <a:r>
              <a:rPr lang="en-US" sz="2400">
                <a:solidFill>
                  <a:schemeClr val="dk2"/>
                </a:solidFill>
              </a:rPr>
              <a:t>“</a:t>
            </a:r>
            <a:r>
              <a:rPr lang="en-US" sz="2400"/>
              <a:t>Camp management activities address the needs and protection concerns of children affected by forced displacement.”</a:t>
            </a:r>
            <a:endParaRPr sz="2400">
              <a:solidFill>
                <a:schemeClr val="dk2"/>
              </a:solidFill>
            </a:endParaRPr>
          </a:p>
        </p:txBody>
      </p:sp>
      <p:sp>
        <p:nvSpPr>
          <p:cNvPr id="231" name="Google Shape;231;p6"/>
          <p:cNvSpPr txBox="1">
            <a:spLocks noGrp="1"/>
          </p:cNvSpPr>
          <p:nvPr>
            <p:ph type="body" idx="2"/>
          </p:nvPr>
        </p:nvSpPr>
        <p:spPr>
          <a:xfrm>
            <a:off x="6234073" y="2151937"/>
            <a:ext cx="5679610" cy="4330656"/>
          </a:xfrm>
          <a:prstGeom prst="rect">
            <a:avLst/>
          </a:prstGeom>
          <a:noFill/>
          <a:ln>
            <a:noFill/>
          </a:ln>
        </p:spPr>
        <p:txBody>
          <a:bodyPr spcFirstLastPara="1" wrap="square" lIns="91425" tIns="45700" rIns="91425" bIns="45700" anchor="t" anchorCtr="0">
            <a:normAutofit/>
          </a:bodyPr>
          <a:lstStyle/>
          <a:p>
            <a:pPr marL="457200" lvl="0" indent="-406400" algn="l" rtl="0">
              <a:lnSpc>
                <a:spcPct val="90000"/>
              </a:lnSpc>
              <a:spcBef>
                <a:spcPts val="1000"/>
              </a:spcBef>
              <a:spcAft>
                <a:spcPts val="0"/>
              </a:spcAft>
              <a:buSzPts val="2800"/>
              <a:buChar char="•"/>
            </a:pPr>
            <a:r>
              <a:rPr lang="en-US"/>
              <a:t>Equal access to services </a:t>
            </a:r>
            <a:endParaRPr/>
          </a:p>
          <a:p>
            <a:pPr marL="457200" lvl="0" indent="-406400" algn="l" rtl="0">
              <a:lnSpc>
                <a:spcPct val="90000"/>
              </a:lnSpc>
              <a:spcBef>
                <a:spcPts val="1000"/>
              </a:spcBef>
              <a:spcAft>
                <a:spcPts val="0"/>
              </a:spcAft>
              <a:buSzPts val="2800"/>
              <a:buChar char="•"/>
            </a:pPr>
            <a:r>
              <a:rPr lang="en-US"/>
              <a:t>Site planning &amp; improvement</a:t>
            </a:r>
            <a:endParaRPr/>
          </a:p>
          <a:p>
            <a:pPr marL="457200" lvl="0" indent="-406400" algn="l" rtl="0">
              <a:lnSpc>
                <a:spcPct val="90000"/>
              </a:lnSpc>
              <a:spcBef>
                <a:spcPts val="1000"/>
              </a:spcBef>
              <a:spcAft>
                <a:spcPts val="0"/>
              </a:spcAft>
              <a:buSzPts val="2800"/>
              <a:buChar char="•"/>
            </a:pPr>
            <a:r>
              <a:rPr lang="en-US"/>
              <a:t>Two-way communication systems</a:t>
            </a:r>
            <a:endParaRPr/>
          </a:p>
          <a:p>
            <a:pPr marL="457200" lvl="0" indent="-406400" algn="l" rtl="0">
              <a:lnSpc>
                <a:spcPct val="90000"/>
              </a:lnSpc>
              <a:spcBef>
                <a:spcPts val="1000"/>
              </a:spcBef>
              <a:spcAft>
                <a:spcPts val="0"/>
              </a:spcAft>
              <a:buSzPts val="2800"/>
              <a:buChar char="•"/>
            </a:pPr>
            <a:r>
              <a:rPr lang="en-US"/>
              <a:t>CP risks identification</a:t>
            </a:r>
            <a:endParaRPr/>
          </a:p>
          <a:p>
            <a:pPr marL="457200" lvl="0" indent="-406400" algn="l" rtl="0">
              <a:lnSpc>
                <a:spcPct val="90000"/>
              </a:lnSpc>
              <a:spcBef>
                <a:spcPts val="1000"/>
              </a:spcBef>
              <a:spcAft>
                <a:spcPts val="0"/>
              </a:spcAft>
              <a:buSzPts val="2800"/>
              <a:buChar char="•"/>
            </a:pPr>
            <a:r>
              <a:rPr lang="en-US"/>
              <a:t>Risk mitigation activities </a:t>
            </a:r>
            <a:endParaRPr/>
          </a:p>
        </p:txBody>
      </p:sp>
      <p:sp>
        <p:nvSpPr>
          <p:cNvPr id="232" name="Google Shape;232;p6"/>
          <p:cNvSpPr txBox="1">
            <a:spLocks noGrp="1"/>
          </p:cNvSpPr>
          <p:nvPr>
            <p:ph type="title"/>
          </p:nvPr>
        </p:nvSpPr>
        <p:spPr>
          <a:xfrm>
            <a:off x="6372148" y="1269009"/>
            <a:ext cx="540346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400"/>
              <a:buNone/>
            </a:pPr>
            <a:r>
              <a:rPr lang="en-US" sz="3200"/>
              <a:t>Joint Actions</a:t>
            </a:r>
            <a:endParaRPr sz="3200"/>
          </a:p>
        </p:txBody>
      </p:sp>
      <p:grpSp>
        <p:nvGrpSpPr>
          <p:cNvPr id="233" name="Google Shape;233;p6"/>
          <p:cNvGrpSpPr/>
          <p:nvPr/>
        </p:nvGrpSpPr>
        <p:grpSpPr>
          <a:xfrm rot="-1963633">
            <a:off x="438341" y="5335425"/>
            <a:ext cx="979340" cy="1040548"/>
            <a:chOff x="10883591" y="5571442"/>
            <a:chExt cx="979340" cy="1040548"/>
          </a:xfrm>
        </p:grpSpPr>
        <p:pic>
          <p:nvPicPr>
            <p:cNvPr id="234" name="Google Shape;234;p6"/>
            <p:cNvPicPr preferRelativeResize="0"/>
            <p:nvPr/>
          </p:nvPicPr>
          <p:blipFill rotWithShape="1">
            <a:blip r:embed="rId3">
              <a:alphaModFix/>
            </a:blip>
            <a:srcRect/>
            <a:stretch/>
          </p:blipFill>
          <p:spPr>
            <a:xfrm>
              <a:off x="10883591" y="5571442"/>
              <a:ext cx="979340" cy="1040548"/>
            </a:xfrm>
            <a:prstGeom prst="rect">
              <a:avLst/>
            </a:prstGeom>
            <a:noFill/>
            <a:ln>
              <a:noFill/>
            </a:ln>
          </p:spPr>
        </p:pic>
        <p:pic>
          <p:nvPicPr>
            <p:cNvPr id="235" name="Google Shape;235;p6" descr="Point d’interrogation"/>
            <p:cNvPicPr preferRelativeResize="0"/>
            <p:nvPr/>
          </p:nvPicPr>
          <p:blipFill rotWithShape="1">
            <a:blip r:embed="rId4">
              <a:alphaModFix/>
            </a:blip>
            <a:srcRect/>
            <a:stretch/>
          </p:blipFill>
          <p:spPr>
            <a:xfrm>
              <a:off x="11005748" y="5727562"/>
              <a:ext cx="735026" cy="735026"/>
            </a:xfrm>
            <a:prstGeom prst="rect">
              <a:avLst/>
            </a:prstGeom>
            <a:noFill/>
            <a:ln>
              <a:noFill/>
            </a:ln>
          </p:spPr>
        </p:pic>
      </p:grpSp>
      <p:sp>
        <p:nvSpPr>
          <p:cNvPr id="236" name="Google Shape;236;p6"/>
          <p:cNvSpPr txBox="1"/>
          <p:nvPr/>
        </p:nvSpPr>
        <p:spPr>
          <a:xfrm>
            <a:off x="1437692" y="5747459"/>
            <a:ext cx="4934456" cy="83099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0" i="0" u="none" strike="noStrike" cap="none">
                <a:solidFill>
                  <a:srgbClr val="000000"/>
                </a:solidFill>
                <a:latin typeface="Arial"/>
                <a:ea typeface="Arial"/>
                <a:cs typeface="Arial"/>
                <a:sym typeface="Arial"/>
              </a:rPr>
              <a:t>Can you give examples of risk mitigation activities?</a:t>
            </a:r>
            <a:endParaRPr/>
          </a:p>
        </p:txBody>
      </p:sp>
      <p:pic>
        <p:nvPicPr>
          <p:cNvPr id="237" name="Google Shape;237;p6"/>
          <p:cNvPicPr preferRelativeResize="0"/>
          <p:nvPr/>
        </p:nvPicPr>
        <p:blipFill rotWithShape="1">
          <a:blip r:embed="rId5">
            <a:alphaModFix/>
          </a:blip>
          <a:srcRect/>
          <a:stretch/>
        </p:blipFill>
        <p:spPr>
          <a:xfrm>
            <a:off x="2136319" y="586854"/>
            <a:ext cx="1987652" cy="539778"/>
          </a:xfrm>
          <a:prstGeom prst="rect">
            <a:avLst/>
          </a:prstGeom>
          <a:noFill/>
          <a:ln>
            <a:noFill/>
          </a:ln>
        </p:spPr>
      </p:pic>
      <p:pic>
        <p:nvPicPr>
          <p:cNvPr id="238" name="Google Shape;238;p6"/>
          <p:cNvPicPr preferRelativeResize="0"/>
          <p:nvPr/>
        </p:nvPicPr>
        <p:blipFill rotWithShape="1">
          <a:blip r:embed="rId6">
            <a:alphaModFix/>
          </a:blip>
          <a:srcRect/>
          <a:stretch/>
        </p:blipFill>
        <p:spPr>
          <a:xfrm>
            <a:off x="7257873" y="301715"/>
            <a:ext cx="1816005" cy="1110056"/>
          </a:xfrm>
          <a:prstGeom prst="rect">
            <a:avLst/>
          </a:prstGeom>
          <a:noFill/>
          <a:ln>
            <a:noFill/>
          </a:ln>
        </p:spPr>
      </p:pic>
      <p:pic>
        <p:nvPicPr>
          <p:cNvPr id="239" name="Google Shape;239;p6"/>
          <p:cNvPicPr preferRelativeResize="0"/>
          <p:nvPr/>
        </p:nvPicPr>
        <p:blipFill rotWithShape="1">
          <a:blip r:embed="rId7">
            <a:alphaModFix/>
          </a:blip>
          <a:srcRect/>
          <a:stretch/>
        </p:blipFill>
        <p:spPr>
          <a:xfrm>
            <a:off x="2341624" y="3429002"/>
            <a:ext cx="1435175" cy="1971924"/>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pic>
        <p:nvPicPr>
          <p:cNvPr id="240" name="Google Shape;240;p6"/>
          <p:cNvPicPr preferRelativeResize="0"/>
          <p:nvPr/>
        </p:nvPicPr>
        <p:blipFill rotWithShape="1">
          <a:blip r:embed="rId8">
            <a:alphaModFix/>
          </a:blip>
          <a:srcRect/>
          <a:stretch/>
        </p:blipFill>
        <p:spPr>
          <a:xfrm>
            <a:off x="10662125" y="5653476"/>
            <a:ext cx="1251548" cy="10189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31">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31">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31">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31">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31">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3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4"/>
          <p:cNvSpPr txBox="1">
            <a:spLocks noGrp="1"/>
          </p:cNvSpPr>
          <p:nvPr>
            <p:ph type="title"/>
          </p:nvPr>
        </p:nvSpPr>
        <p:spPr>
          <a:xfrm>
            <a:off x="678402" y="147914"/>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400"/>
              <a:buNone/>
            </a:pPr>
            <a:r>
              <a:rPr lang="en-US"/>
              <a:t>Examples from the Region</a:t>
            </a:r>
            <a:endParaRPr/>
          </a:p>
        </p:txBody>
      </p:sp>
      <p:sp>
        <p:nvSpPr>
          <p:cNvPr id="247" name="Google Shape;247;p4"/>
          <p:cNvSpPr txBox="1"/>
          <p:nvPr/>
        </p:nvSpPr>
        <p:spPr>
          <a:xfrm>
            <a:off x="4539980" y="4115301"/>
            <a:ext cx="2978193" cy="181588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 COUNTRY NAME] </a:t>
            </a:r>
            <a:br>
              <a:rPr lang="en-US" sz="1400" b="0" i="0" u="none" strike="noStrike" cap="none">
                <a:solidFill>
                  <a:srgbClr val="000000"/>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key presentation sentence about a specific program/project using Standard 28</a:t>
            </a:r>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name of organisations</a:t>
            </a:r>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key message / numbers</a:t>
            </a:r>
            <a:endParaRPr/>
          </a:p>
        </p:txBody>
      </p:sp>
      <p:pic>
        <p:nvPicPr>
          <p:cNvPr id="248" name="Google Shape;248;p4" descr="Indonesia outline map vector illustration"/>
          <p:cNvPicPr preferRelativeResize="0"/>
          <p:nvPr/>
        </p:nvPicPr>
        <p:blipFill rotWithShape="1">
          <a:blip r:embed="rId3">
            <a:alphaModFix/>
          </a:blip>
          <a:srcRect r="1642" b="14100"/>
          <a:stretch/>
        </p:blipFill>
        <p:spPr>
          <a:xfrm>
            <a:off x="8114210" y="1956428"/>
            <a:ext cx="3344092" cy="1372817"/>
          </a:xfrm>
          <a:prstGeom prst="rect">
            <a:avLst/>
          </a:prstGeom>
          <a:noFill/>
          <a:ln>
            <a:noFill/>
          </a:ln>
        </p:spPr>
      </p:pic>
      <p:sp>
        <p:nvSpPr>
          <p:cNvPr id="249" name="Google Shape;249;p4"/>
          <p:cNvSpPr txBox="1"/>
          <p:nvPr/>
        </p:nvSpPr>
        <p:spPr>
          <a:xfrm>
            <a:off x="7766074" y="3804819"/>
            <a:ext cx="4153989" cy="138499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 COUNTRY NAME] </a:t>
            </a:r>
            <a:br>
              <a:rPr lang="en-US" sz="1400" b="0" i="0" u="none" strike="noStrike" cap="none">
                <a:solidFill>
                  <a:srgbClr val="000000"/>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key presentation sentence about a specific program/project using Standard 28</a:t>
            </a:r>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name of organisations</a:t>
            </a:r>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key message / numbers</a:t>
            </a:r>
            <a:endParaRPr/>
          </a:p>
        </p:txBody>
      </p:sp>
      <p:pic>
        <p:nvPicPr>
          <p:cNvPr id="250" name="Google Shape;250;p4" descr="Nepal Map Outline Png #1438897 - PNG Images - PNGio"/>
          <p:cNvPicPr preferRelativeResize="0"/>
          <p:nvPr/>
        </p:nvPicPr>
        <p:blipFill rotWithShape="1">
          <a:blip r:embed="rId4">
            <a:alphaModFix/>
          </a:blip>
          <a:srcRect/>
          <a:stretch/>
        </p:blipFill>
        <p:spPr>
          <a:xfrm>
            <a:off x="761637" y="1711264"/>
            <a:ext cx="3235962" cy="1617981"/>
          </a:xfrm>
          <a:prstGeom prst="rect">
            <a:avLst/>
          </a:prstGeom>
          <a:noFill/>
          <a:ln>
            <a:noFill/>
          </a:ln>
        </p:spPr>
      </p:pic>
      <p:sp>
        <p:nvSpPr>
          <p:cNvPr id="251" name="Google Shape;251;p4"/>
          <p:cNvSpPr txBox="1"/>
          <p:nvPr/>
        </p:nvSpPr>
        <p:spPr>
          <a:xfrm>
            <a:off x="566421" y="3429000"/>
            <a:ext cx="3457668" cy="160043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[COUNTRY NAME] </a:t>
            </a:r>
            <a:br>
              <a:rPr lang="en-US" sz="1400" b="0" i="0" u="none" strike="noStrike" cap="none">
                <a:solidFill>
                  <a:srgbClr val="000000"/>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key presentation sentence about a specific program/project using Standard 28</a:t>
            </a:r>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name of organisations</a:t>
            </a:r>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key message / numbers</a:t>
            </a:r>
            <a:endParaRPr/>
          </a:p>
        </p:txBody>
      </p:sp>
      <p:pic>
        <p:nvPicPr>
          <p:cNvPr id="252" name="Google Shape;252;p4" descr="Outline Map of Myanmar | Free Vector Maps"/>
          <p:cNvPicPr preferRelativeResize="0"/>
          <p:nvPr/>
        </p:nvPicPr>
        <p:blipFill rotWithShape="1">
          <a:blip r:embed="rId5">
            <a:alphaModFix/>
          </a:blip>
          <a:srcRect l="21619" r="22094"/>
          <a:stretch/>
        </p:blipFill>
        <p:spPr>
          <a:xfrm>
            <a:off x="5134563" y="1217419"/>
            <a:ext cx="2135710" cy="2845807"/>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Google Shape;258;g1346bd92c6c_0_0"/>
          <p:cNvSpPr txBox="1">
            <a:spLocks noGrp="1"/>
          </p:cNvSpPr>
          <p:nvPr>
            <p:ph type="title"/>
          </p:nvPr>
        </p:nvSpPr>
        <p:spPr>
          <a:xfrm>
            <a:off x="680802" y="275189"/>
            <a:ext cx="97242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4"/>
              </a:buClr>
              <a:buSzPts val="3600"/>
              <a:buFont typeface="Helvetica Neue"/>
              <a:buNone/>
            </a:pPr>
            <a:r>
              <a:rPr lang="en-US" sz="4100"/>
              <a:t>Need more than the hard copy?</a:t>
            </a:r>
            <a:endParaRPr sz="4100"/>
          </a:p>
        </p:txBody>
      </p:sp>
      <p:sp>
        <p:nvSpPr>
          <p:cNvPr id="259" name="Google Shape;259;g1346bd92c6c_0_0"/>
          <p:cNvSpPr txBox="1">
            <a:spLocks noGrp="1"/>
          </p:cNvSpPr>
          <p:nvPr>
            <p:ph type="body" idx="1"/>
          </p:nvPr>
        </p:nvSpPr>
        <p:spPr>
          <a:xfrm>
            <a:off x="680802" y="1367983"/>
            <a:ext cx="8320800" cy="5268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2800"/>
              <a:buNone/>
            </a:pPr>
            <a:r>
              <a:rPr lang="en-US" sz="2400"/>
              <a:t>On the Alliance website</a:t>
            </a:r>
            <a:endParaRPr/>
          </a:p>
          <a:p>
            <a:pPr marL="985837" lvl="1" indent="-312737" algn="l" rtl="0">
              <a:lnSpc>
                <a:spcPct val="90000"/>
              </a:lnSpc>
              <a:spcBef>
                <a:spcPts val="1700"/>
              </a:spcBef>
              <a:spcAft>
                <a:spcPts val="0"/>
              </a:spcAft>
              <a:buSzPts val="2400"/>
              <a:buFont typeface="Noto Sans Symbols"/>
              <a:buChar char="⮚"/>
            </a:pPr>
            <a:r>
              <a:rPr lang="en-US" sz="1800"/>
              <a:t>PDF version</a:t>
            </a:r>
            <a:endParaRPr/>
          </a:p>
          <a:p>
            <a:pPr marL="985837" lvl="1" indent="-312737" algn="l" rtl="0">
              <a:lnSpc>
                <a:spcPct val="90000"/>
              </a:lnSpc>
              <a:spcBef>
                <a:spcPts val="500"/>
              </a:spcBef>
              <a:spcAft>
                <a:spcPts val="0"/>
              </a:spcAft>
              <a:buSzPts val="2400"/>
              <a:buFont typeface="Noto Sans Symbols"/>
              <a:buChar char="⮚"/>
            </a:pPr>
            <a:r>
              <a:rPr lang="en-US" sz="1800"/>
              <a:t>Briefing &amp; Implementation Pack</a:t>
            </a:r>
            <a:endParaRPr/>
          </a:p>
          <a:p>
            <a:pPr marL="985837" lvl="1" indent="-312737" algn="l" rtl="0">
              <a:lnSpc>
                <a:spcPct val="90000"/>
              </a:lnSpc>
              <a:spcBef>
                <a:spcPts val="500"/>
              </a:spcBef>
              <a:spcAft>
                <a:spcPts val="0"/>
              </a:spcAft>
              <a:buSzPts val="2400"/>
              <a:buFont typeface="Noto Sans Symbols"/>
              <a:buChar char="⮚"/>
            </a:pPr>
            <a:r>
              <a:rPr lang="en-US" sz="1800"/>
              <a:t>25-page Summary</a:t>
            </a:r>
            <a:endParaRPr/>
          </a:p>
          <a:p>
            <a:pPr marL="985837" lvl="1" indent="-312737" algn="l" rtl="0">
              <a:lnSpc>
                <a:spcPct val="90000"/>
              </a:lnSpc>
              <a:spcBef>
                <a:spcPts val="500"/>
              </a:spcBef>
              <a:spcAft>
                <a:spcPts val="0"/>
              </a:spcAft>
              <a:buSzPts val="2400"/>
              <a:buFont typeface="Noto Sans Symbols"/>
              <a:buChar char="⮚"/>
            </a:pPr>
            <a:r>
              <a:rPr lang="en-US" sz="1800"/>
              <a:t>E-course </a:t>
            </a:r>
            <a:endParaRPr/>
          </a:p>
          <a:p>
            <a:pPr marL="985837" lvl="1" indent="-312737" algn="l" rtl="0">
              <a:lnSpc>
                <a:spcPct val="90000"/>
              </a:lnSpc>
              <a:spcBef>
                <a:spcPts val="500"/>
              </a:spcBef>
              <a:spcAft>
                <a:spcPts val="0"/>
              </a:spcAft>
              <a:buSzPts val="2400"/>
              <a:buFont typeface="Noto Sans Symbols"/>
              <a:buChar char="⮚"/>
            </a:pPr>
            <a:r>
              <a:rPr lang="en-US" sz="1800"/>
              <a:t>YouTube videos</a:t>
            </a:r>
            <a:endParaRPr/>
          </a:p>
          <a:p>
            <a:pPr marL="985837" lvl="1" indent="-312737" algn="l" rtl="0">
              <a:lnSpc>
                <a:spcPct val="90000"/>
              </a:lnSpc>
              <a:spcBef>
                <a:spcPts val="500"/>
              </a:spcBef>
              <a:spcAft>
                <a:spcPts val="0"/>
              </a:spcAft>
              <a:buSzPts val="2400"/>
              <a:buFont typeface="Noto Sans Symbols"/>
              <a:buChar char="⮚"/>
            </a:pPr>
            <a:r>
              <a:rPr lang="en-US" sz="1800"/>
              <a:t>A gallery of illustrated Standards</a:t>
            </a:r>
            <a:endParaRPr/>
          </a:p>
          <a:p>
            <a:pPr marL="9525" lvl="1" indent="0" algn="l" rtl="0">
              <a:lnSpc>
                <a:spcPct val="90000"/>
              </a:lnSpc>
              <a:spcBef>
                <a:spcPts val="1200"/>
              </a:spcBef>
              <a:spcAft>
                <a:spcPts val="0"/>
              </a:spcAft>
              <a:buSzPts val="2400"/>
              <a:buNone/>
            </a:pPr>
            <a:r>
              <a:rPr lang="en-US">
                <a:solidFill>
                  <a:srgbClr val="00B0F0"/>
                </a:solidFill>
              </a:rPr>
              <a:t>	👉</a:t>
            </a:r>
            <a:r>
              <a:rPr lang="en-US" sz="1800">
                <a:solidFill>
                  <a:srgbClr val="00B0F0"/>
                </a:solidFill>
              </a:rPr>
              <a:t>  </a:t>
            </a:r>
            <a:r>
              <a:rPr lang="en-US" sz="1800" u="sng">
                <a:solidFill>
                  <a:srgbClr val="00B0F0"/>
                </a:solidFill>
                <a:hlinkClick r:id="rId3">
                  <a:extLst>
                    <a:ext uri="{A12FA001-AC4F-418D-AE19-62706E023703}">
                      <ahyp:hlinkClr xmlns:ahyp="http://schemas.microsoft.com/office/drawing/2018/hyperlinkcolor" val="tx"/>
                    </a:ext>
                  </a:extLst>
                </a:hlinkClick>
              </a:rPr>
              <a:t>www.AllianceCPHA.org</a:t>
            </a:r>
            <a:endParaRPr sz="1800">
              <a:solidFill>
                <a:srgbClr val="00B0F0"/>
              </a:solidFill>
            </a:endParaRPr>
          </a:p>
          <a:p>
            <a:pPr marL="9525" lvl="1" indent="0" algn="l" rtl="0">
              <a:lnSpc>
                <a:spcPct val="90000"/>
              </a:lnSpc>
              <a:spcBef>
                <a:spcPts val="1200"/>
              </a:spcBef>
              <a:spcAft>
                <a:spcPts val="0"/>
              </a:spcAft>
              <a:buSzPts val="2400"/>
              <a:buNone/>
            </a:pPr>
            <a:r>
              <a:rPr lang="en-US"/>
              <a:t>On the </a:t>
            </a:r>
            <a:r>
              <a:rPr lang="en-US" sz="2400"/>
              <a:t>Humanitarian Standards Partnership website</a:t>
            </a:r>
            <a:endParaRPr/>
          </a:p>
          <a:p>
            <a:pPr marL="985837" lvl="1" indent="-322262" algn="l" rtl="0">
              <a:lnSpc>
                <a:spcPct val="90000"/>
              </a:lnSpc>
              <a:spcBef>
                <a:spcPts val="500"/>
              </a:spcBef>
              <a:spcAft>
                <a:spcPts val="0"/>
              </a:spcAft>
              <a:buSzPts val="2400"/>
              <a:buFont typeface="Noto Sans Symbols"/>
              <a:buChar char="⮚"/>
            </a:pPr>
            <a:r>
              <a:rPr lang="en-US" sz="1800"/>
              <a:t>Online, interactive version</a:t>
            </a:r>
            <a:endParaRPr/>
          </a:p>
          <a:p>
            <a:pPr marL="985837" lvl="1" indent="-322262" algn="l" rtl="0">
              <a:lnSpc>
                <a:spcPct val="90000"/>
              </a:lnSpc>
              <a:spcBef>
                <a:spcPts val="500"/>
              </a:spcBef>
              <a:spcAft>
                <a:spcPts val="0"/>
              </a:spcAft>
              <a:buSzPts val="2400"/>
              <a:buFont typeface="Noto Sans Symbols"/>
              <a:buChar char="⮚"/>
            </a:pPr>
            <a:r>
              <a:rPr lang="en-US" sz="1800"/>
              <a:t>HSP App for mobile phones and tablets </a:t>
            </a:r>
            <a:endParaRPr/>
          </a:p>
          <a:p>
            <a:pPr marL="0" lvl="0" indent="0" algn="l" rtl="0">
              <a:lnSpc>
                <a:spcPct val="90000"/>
              </a:lnSpc>
              <a:spcBef>
                <a:spcPts val="1200"/>
              </a:spcBef>
              <a:spcAft>
                <a:spcPts val="0"/>
              </a:spcAft>
              <a:buSzPts val="2800"/>
              <a:buNone/>
            </a:pPr>
            <a:r>
              <a:rPr lang="en-US" sz="1800">
                <a:solidFill>
                  <a:srgbClr val="00B0F0"/>
                </a:solidFill>
              </a:rPr>
              <a:t>	</a:t>
            </a:r>
            <a:r>
              <a:rPr lang="en-US" sz="2400">
                <a:solidFill>
                  <a:srgbClr val="00B0F0"/>
                </a:solidFill>
              </a:rPr>
              <a:t>👉</a:t>
            </a:r>
            <a:r>
              <a:rPr lang="en-US" sz="1800">
                <a:solidFill>
                  <a:srgbClr val="00B0F0"/>
                </a:solidFill>
              </a:rPr>
              <a:t>  www.HumanitarianStandardsPartnership.org</a:t>
            </a:r>
            <a:endParaRPr/>
          </a:p>
          <a:p>
            <a:pPr marL="0" lvl="0" indent="0" algn="l" rtl="0">
              <a:lnSpc>
                <a:spcPct val="90000"/>
              </a:lnSpc>
              <a:spcBef>
                <a:spcPts val="1000"/>
              </a:spcBef>
              <a:spcAft>
                <a:spcPts val="0"/>
              </a:spcAft>
              <a:buSzPts val="2800"/>
              <a:buNone/>
            </a:pPr>
            <a:endParaRPr sz="1600"/>
          </a:p>
        </p:txBody>
      </p:sp>
      <p:pic>
        <p:nvPicPr>
          <p:cNvPr id="260" name="Google Shape;260;g1346bd92c6c_0_0"/>
          <p:cNvPicPr preferRelativeResize="0"/>
          <p:nvPr/>
        </p:nvPicPr>
        <p:blipFill rotWithShape="1">
          <a:blip r:embed="rId4">
            <a:alphaModFix/>
          </a:blip>
          <a:srcRect/>
          <a:stretch/>
        </p:blipFill>
        <p:spPr>
          <a:xfrm>
            <a:off x="9535849" y="5258587"/>
            <a:ext cx="1400375" cy="1416533"/>
          </a:xfrm>
          <a:prstGeom prst="rect">
            <a:avLst/>
          </a:prstGeom>
          <a:noFill/>
          <a:ln>
            <a:noFill/>
          </a:ln>
        </p:spPr>
      </p:pic>
      <p:pic>
        <p:nvPicPr>
          <p:cNvPr id="261" name="Google Shape;261;g1346bd92c6c_0_0"/>
          <p:cNvPicPr preferRelativeResize="0"/>
          <p:nvPr/>
        </p:nvPicPr>
        <p:blipFill rotWithShape="1">
          <a:blip r:embed="rId5">
            <a:alphaModFix/>
          </a:blip>
          <a:srcRect/>
          <a:stretch/>
        </p:blipFill>
        <p:spPr>
          <a:xfrm rot="547355">
            <a:off x="6996516" y="1670472"/>
            <a:ext cx="1684004" cy="2326276"/>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pic>
        <p:nvPicPr>
          <p:cNvPr id="262" name="Google Shape;262;g1346bd92c6c_0_0" descr="Imagen que contiene Icono&#10;&#10;Descripción generada automáticamente"/>
          <p:cNvPicPr preferRelativeResize="0"/>
          <p:nvPr/>
        </p:nvPicPr>
        <p:blipFill rotWithShape="1">
          <a:blip r:embed="rId6">
            <a:alphaModFix/>
          </a:blip>
          <a:srcRect/>
          <a:stretch/>
        </p:blipFill>
        <p:spPr>
          <a:xfrm>
            <a:off x="10082326" y="3298017"/>
            <a:ext cx="1977869" cy="1432732"/>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2290</Words>
  <Application>Microsoft Office PowerPoint</Application>
  <PresentationFormat>Widescreen</PresentationFormat>
  <Paragraphs>163</Paragraphs>
  <Slides>8</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Noto Sans Symbols</vt:lpstr>
      <vt:lpstr>Arial</vt:lpstr>
      <vt:lpstr>Helvetica Neue</vt:lpstr>
      <vt:lpstr>Calibri</vt:lpstr>
      <vt:lpstr>Office Theme</vt:lpstr>
      <vt:lpstr>The Minimum Standards for Child Protection in Humanitarian Action  CPMS</vt:lpstr>
      <vt:lpstr>Aim of the Standards </vt:lpstr>
      <vt:lpstr>PowerPoint Presentation</vt:lpstr>
      <vt:lpstr>Working Together</vt:lpstr>
      <vt:lpstr>An introduction to Standard 28</vt:lpstr>
      <vt:lpstr>Joint Actions</vt:lpstr>
      <vt:lpstr>Examples from the Region</vt:lpstr>
      <vt:lpstr>Need more than the hard copy?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Minimum Standards for Child Protection in Humanitarian Action  CPMS</dc:title>
  <dc:creator>Colleen Fitzgerald</dc:creator>
  <cp:lastModifiedBy>Joanna Wedge</cp:lastModifiedBy>
  <cp:revision>1</cp:revision>
  <dcterms:created xsi:type="dcterms:W3CDTF">2017-12-20T18:51:03Z</dcterms:created>
  <dcterms:modified xsi:type="dcterms:W3CDTF">2022-07-05T21:38:15Z</dcterms:modified>
</cp:coreProperties>
</file>