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90" r:id="rId2"/>
  </p:sldMasterIdLst>
  <p:notesMasterIdLst>
    <p:notesMasterId r:id="rId11"/>
  </p:notesMasterIdLst>
  <p:sldIdLst>
    <p:sldId id="289" r:id="rId3"/>
    <p:sldId id="298" r:id="rId4"/>
    <p:sldId id="291" r:id="rId5"/>
    <p:sldId id="262" r:id="rId6"/>
    <p:sldId id="288" r:id="rId7"/>
    <p:sldId id="261" r:id="rId8"/>
    <p:sldId id="293" r:id="rId9"/>
    <p:sldId id="297" r:id="rId10"/>
  </p:sldIdLst>
  <p:sldSz cx="12192000" cy="6858000"/>
  <p:notesSz cx="6858000" cy="9144000"/>
  <p:embeddedFontLst>
    <p:embeddedFont>
      <p:font typeface="Calibri" panose="020F0502020204030204" pitchFamily="34" charset="0"/>
      <p:regular r:id="rId12"/>
      <p:bold r:id="rId13"/>
      <p:italic r:id="rId14"/>
      <p:boldItalic r:id="rId15"/>
    </p:embeddedFont>
    <p:embeddedFont>
      <p:font typeface="Helvetica Neue" panose="020B0604020202020204" charset="0"/>
      <p:regular r:id="rId16"/>
      <p:bold r:id="rId17"/>
      <p:italic r:id="rId18"/>
      <p:boldItalic r:id="rId19"/>
    </p:embeddedFont>
    <p:embeddedFont>
      <p:font typeface="Ink Free" panose="03080402000500000000" pitchFamily="66" charset="0"/>
      <p:regular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08" autoAdjust="0"/>
    <p:restoredTop sz="54864" autoAdjust="0"/>
  </p:normalViewPr>
  <p:slideViewPr>
    <p:cSldViewPr snapToGrid="0">
      <p:cViewPr varScale="1">
        <p:scale>
          <a:sx n="43" d="100"/>
          <a:sy n="43" d="100"/>
        </p:scale>
        <p:origin x="1372" y="4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18" Type="http://schemas.openxmlformats.org/officeDocument/2006/relationships/font" Target="fonts/font7.fntdata"/><Relationship Id="rId39" Type="http://schemas.openxmlformats.org/officeDocument/2006/relationships/presProps" Target="presProps.xml"/><Relationship Id="rId3" Type="http://schemas.openxmlformats.org/officeDocument/2006/relationships/slide" Target="slides/slide1.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font" Target="fonts/font6.fntdata"/><Relationship Id="rId38"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font" Target="fonts/font5.fntdata"/><Relationship Id="rId20" Type="http://schemas.openxmlformats.org/officeDocument/2006/relationships/font" Target="fonts/font9.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4.fntdata"/><Relationship Id="rId10" Type="http://schemas.openxmlformats.org/officeDocument/2006/relationships/slide" Target="slides/slide8.xml"/><Relationship Id="rId19"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andbook.spherestandards.org/en/cpms/#ch047"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28</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7</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a:t>
            </a:r>
            <a:r>
              <a:rPr lang="fr-FR"/>
              <a:t>Les SMPE </a:t>
            </a:r>
            <a:r>
              <a:rPr lang="fr-FR" dirty="0"/>
              <a:t>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Pilier 4 : Standards pour une collaboration accrue entre secteurs.</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51c3ce7f4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51c3ce7f4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fr-FR" dirty="0"/>
              <a:t>Le CPMS comporte une section complète consacrée au personnel de la protection de l'enfance qui travaille avec d'autres acteurs humanitaires et apprend d'eux pour améliorer la protection et le bien-être des enfants.</a:t>
            </a:r>
          </a:p>
          <a:p>
            <a:pPr marL="171450" marR="0" lvl="0" indent="-171450" algn="l" rtl="0">
              <a:lnSpc>
                <a:spcPct val="100000"/>
              </a:lnSpc>
              <a:spcBef>
                <a:spcPts val="0"/>
              </a:spcBef>
              <a:spcAft>
                <a:spcPts val="0"/>
              </a:spcAft>
              <a:buClr>
                <a:schemeClr val="dk1"/>
              </a:buClr>
              <a:buSzPts val="1200"/>
              <a:buFont typeface="Arial"/>
              <a:buChar char="•"/>
            </a:pPr>
            <a:endParaRPr lang="fr-FR" dirty="0"/>
          </a:p>
          <a:p>
            <a:pPr marL="171450" marR="0" lvl="0" indent="-171450" algn="l" rtl="0">
              <a:lnSpc>
                <a:spcPct val="100000"/>
              </a:lnSpc>
              <a:spcBef>
                <a:spcPts val="0"/>
              </a:spcBef>
              <a:spcAft>
                <a:spcPts val="0"/>
              </a:spcAft>
              <a:buClr>
                <a:schemeClr val="dk1"/>
              </a:buClr>
              <a:buSzPts val="1200"/>
              <a:buFont typeface="Arial"/>
              <a:buChar char="•"/>
            </a:pPr>
            <a:r>
              <a:rPr lang="fr-FR" dirty="0"/>
              <a:t>CLICK : Les approches multisectorielles reflètent les besoins interconnectés des enfants et soulignent la responsabilité collective de tous les acteurs humanitaires pour protéger les enfants et leurs familles. </a:t>
            </a:r>
          </a:p>
          <a:p>
            <a:pPr marL="171450" marR="0" lvl="0" indent="-171450" algn="l" rtl="0">
              <a:lnSpc>
                <a:spcPct val="100000"/>
              </a:lnSpc>
              <a:spcBef>
                <a:spcPts val="0"/>
              </a:spcBef>
              <a:spcAft>
                <a:spcPts val="0"/>
              </a:spcAft>
              <a:buClr>
                <a:schemeClr val="dk1"/>
              </a:buClr>
              <a:buSzPts val="1200"/>
              <a:buFont typeface="Arial"/>
              <a:buChar char="•"/>
            </a:pPr>
            <a:r>
              <a:rPr lang="fr-FR" dirty="0"/>
              <a:t>CLIC : les approches multisectorielles reflètent les besoins interconnectés des enfants et soulignent la responsabilité collective de tous les acteurs humanitaires pour protéger les enfants et leurs familles. Les risques liés à la protection des enfants sont étroitement liés au travail des acteurs humanitaires car leurs besoins relèvent de tous les secteurs. </a:t>
            </a:r>
          </a:p>
          <a:p>
            <a:pPr marL="171450" marR="0" lvl="0" indent="-171450" algn="l" rtl="0">
              <a:lnSpc>
                <a:spcPct val="100000"/>
              </a:lnSpc>
              <a:spcBef>
                <a:spcPts val="0"/>
              </a:spcBef>
              <a:spcAft>
                <a:spcPts val="0"/>
              </a:spcAft>
              <a:buClr>
                <a:schemeClr val="dk1"/>
              </a:buClr>
              <a:buSzPts val="1200"/>
              <a:buFont typeface="Arial"/>
              <a:buChar char="•"/>
            </a:pPr>
            <a:endParaRPr lang="fr-FR" dirty="0"/>
          </a:p>
          <a:p>
            <a:pPr marL="171450" marR="0" lvl="0" indent="-171450" algn="l" rtl="0">
              <a:lnSpc>
                <a:spcPct val="100000"/>
              </a:lnSpc>
              <a:spcBef>
                <a:spcPts val="0"/>
              </a:spcBef>
              <a:spcAft>
                <a:spcPts val="0"/>
              </a:spcAft>
              <a:buClr>
                <a:schemeClr val="dk1"/>
              </a:buClr>
              <a:buSzPts val="1200"/>
              <a:buFont typeface="Arial"/>
              <a:buChar char="•"/>
            </a:pPr>
            <a:r>
              <a:rPr lang="fr-FR" dirty="0"/>
              <a:t>CLIQUEZ : La programmation multisectorielle - qui inclut et prend en compte les considérations de protection de l'enfant (telles que les risques particuliers, les vulnérabilités, les stades de développement, etc.) peut être un moyen efficace d'obtenir des résultats réels et de meilleure qualité pour les deux / tous les secteurs.</a:t>
            </a:r>
          </a:p>
          <a:p>
            <a:pPr marL="171450" marR="0" lvl="0" indent="-171450" algn="l" rtl="0">
              <a:lnSpc>
                <a:spcPct val="100000"/>
              </a:lnSpc>
              <a:spcBef>
                <a:spcPts val="0"/>
              </a:spcBef>
              <a:spcAft>
                <a:spcPts val="0"/>
              </a:spcAft>
              <a:buClr>
                <a:schemeClr val="dk1"/>
              </a:buClr>
              <a:buSzPts val="1200"/>
              <a:buFont typeface="Arial"/>
              <a:buChar char="•"/>
            </a:pPr>
            <a:endParaRPr lang="fr-FR" dirty="0"/>
          </a:p>
          <a:p>
            <a:pPr marL="171450" marR="0" lvl="0" indent="-171450" algn="l" rtl="0">
              <a:lnSpc>
                <a:spcPct val="100000"/>
              </a:lnSpc>
              <a:spcBef>
                <a:spcPts val="0"/>
              </a:spcBef>
              <a:spcAft>
                <a:spcPts val="0"/>
              </a:spcAft>
              <a:buClr>
                <a:schemeClr val="dk1"/>
              </a:buClr>
              <a:buSzPts val="1200"/>
              <a:buFont typeface="Arial"/>
              <a:buChar char="•"/>
            </a:pPr>
            <a:r>
              <a:rPr lang="fr-FR" dirty="0"/>
              <a:t>CLIQUEZ : </a:t>
            </a:r>
            <a:r>
              <a:rPr lang="fr-FR" dirty="0" err="1"/>
              <a:t>Working</a:t>
            </a:r>
            <a:r>
              <a:rPr lang="fr-FR" dirty="0"/>
              <a:t> </a:t>
            </a:r>
            <a:r>
              <a:rPr lang="fr-FR" dirty="0" err="1"/>
              <a:t>Together</a:t>
            </a:r>
            <a:r>
              <a:rPr lang="fr-FR" dirty="0"/>
              <a:t> (Travailler Ensemble) est un cadre intersectoriel visant à promouvoir la protection et le bien-être des enfants à l'aide de normes humanitaires. Il a été créé par un processus consultatif à grande échelle, et est mis à jour tous les 6 mois. Actuellement, les secteurs prioritaires sont : la santé, l'éducation, la sécurité alimentaire, la coordination et la gestion des camps.</a:t>
            </a:r>
          </a:p>
          <a:p>
            <a:pPr marL="171450" marR="0" lvl="0" indent="-171450" algn="l" rtl="0">
              <a:lnSpc>
                <a:spcPct val="100000"/>
              </a:lnSpc>
              <a:spcBef>
                <a:spcPts val="0"/>
              </a:spcBef>
              <a:spcAft>
                <a:spcPts val="0"/>
              </a:spcAft>
              <a:buClr>
                <a:schemeClr val="dk1"/>
              </a:buClr>
              <a:buSzPts val="1200"/>
              <a:buFont typeface="Arial"/>
              <a:buChar char="•"/>
            </a:pPr>
            <a:r>
              <a:rPr lang="fr-FR" dirty="0"/>
              <a:t>CLIQUEZ : Consultez le microsite de l'initiative mondiale "</a:t>
            </a:r>
            <a:r>
              <a:rPr lang="fr-FR" dirty="0" err="1"/>
              <a:t>Working</a:t>
            </a:r>
            <a:r>
              <a:rPr lang="fr-FR" dirty="0"/>
              <a:t> </a:t>
            </a:r>
            <a:r>
              <a:rPr lang="fr-FR" dirty="0" err="1"/>
              <a:t>across</a:t>
            </a:r>
            <a:r>
              <a:rPr lang="fr-FR" dirty="0"/>
              <a:t> </a:t>
            </a:r>
            <a:r>
              <a:rPr lang="fr-FR" dirty="0" err="1"/>
              <a:t>Sectors</a:t>
            </a:r>
            <a:r>
              <a:rPr lang="fr-FR" dirty="0"/>
              <a:t>" et les dossiers de ressources spécifiques aux secteurs.</a:t>
            </a:r>
          </a:p>
          <a:p>
            <a:pPr marL="0" marR="0" lvl="0" indent="0" algn="l" rtl="0">
              <a:lnSpc>
                <a:spcPct val="100000"/>
              </a:lnSpc>
              <a:spcBef>
                <a:spcPts val="0"/>
              </a:spcBef>
              <a:spcAft>
                <a:spcPts val="0"/>
              </a:spcAft>
              <a:buClr>
                <a:schemeClr val="dk1"/>
              </a:buClr>
              <a:buSzPts val="1200"/>
              <a:buFont typeface="Arial"/>
              <a:buNone/>
            </a:pPr>
            <a:endParaRPr dirty="0"/>
          </a:p>
        </p:txBody>
      </p:sp>
      <p:sp>
        <p:nvSpPr>
          <p:cNvPr id="206" name="Google Shape;206;g1351c3ce7f4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Font typeface="Arial" panose="020B0604020202020204" pitchFamily="34" charset="0"/>
              <a:buNone/>
            </a:pPr>
            <a:endParaRPr lang="en-US" dirty="0"/>
          </a:p>
          <a:p>
            <a:pPr marL="171450" lvl="0" indent="-171450" algn="l" rtl="0">
              <a:spcBef>
                <a:spcPts val="0"/>
              </a:spcBef>
              <a:spcAft>
                <a:spcPts val="0"/>
              </a:spcAft>
              <a:buFont typeface="Arial" panose="020B0604020202020204" pitchFamily="34" charset="0"/>
              <a:buChar char="•"/>
            </a:pPr>
            <a:r>
              <a:rPr lang="fr-FR" dirty="0"/>
              <a:t>Ce Standard fait partie du quatrième pilier des standards relatifs au travail multisectoriel. </a:t>
            </a:r>
          </a:p>
          <a:p>
            <a:pPr marL="171450" lvl="0" indent="-171450" algn="l" rtl="0">
              <a:spcBef>
                <a:spcPts val="0"/>
              </a:spcBef>
              <a:spcAft>
                <a:spcPts val="0"/>
              </a:spcAft>
              <a:buFont typeface="Arial" panose="020B0604020202020204" pitchFamily="34" charset="0"/>
              <a:buChar char="•"/>
            </a:pPr>
            <a:r>
              <a:rPr lang="fr-FR" dirty="0"/>
              <a:t>Les approches multisectorielles reflètent les besoins interconnectés des enfants et soulignent la responsabilité collective de tous les acteurs humanitaires pour protéger les enfants et leurs familles. Les risques liés à la protection des enfants sont étroitement liés au travail des autres secteurs, car les enfants ont des besoins qui relèvent de tous les secteurs. </a:t>
            </a:r>
          </a:p>
          <a:p>
            <a:pPr marL="171450" lvl="0" indent="-171450" algn="l" rtl="0">
              <a:spcBef>
                <a:spcPts val="0"/>
              </a:spcBef>
              <a:spcAft>
                <a:spcPts val="0"/>
              </a:spcAft>
              <a:buFont typeface="Arial" panose="020B0604020202020204" pitchFamily="34" charset="0"/>
              <a:buChar char="•"/>
            </a:pPr>
            <a:r>
              <a:rPr lang="fr-FR" dirty="0"/>
              <a:t>Un moyen très efficace d'obtenir un impact réel et de meilleure qualité est la programmation multisectorielle qui inclut et prend en compte les considérations de protection de l'enfance (telles que les risques particuliers, les vulnérabilités, les stades de développement, etc. des enfants).</a:t>
            </a:r>
          </a:p>
          <a:p>
            <a:pPr marL="171450" lvl="0" indent="-171450" algn="l" rtl="0">
              <a:spcBef>
                <a:spcPts val="0"/>
              </a:spcBef>
              <a:spcAft>
                <a:spcPts val="0"/>
              </a:spcAft>
              <a:buFont typeface="Arial" panose="020B0604020202020204" pitchFamily="34" charset="0"/>
              <a:buChar char="•"/>
            </a:pPr>
            <a:endParaRPr lang="fr-FR" dirty="0"/>
          </a:p>
          <a:p>
            <a:pPr marL="171450" lvl="0" indent="-171450" algn="l" rtl="0">
              <a:spcBef>
                <a:spcPts val="0"/>
              </a:spcBef>
              <a:spcAft>
                <a:spcPts val="0"/>
              </a:spcAft>
              <a:buFont typeface="Arial" panose="020B0604020202020204" pitchFamily="34" charset="0"/>
              <a:buChar char="•"/>
            </a:pPr>
            <a:r>
              <a:rPr lang="fr-FR" dirty="0"/>
              <a:t>L'objectif principal de la gestion des camps est de soutenir l'accès équitable et digne des populations déplacées vivant dans des installations temporaires (y compris les camps, les centres collectifs/évacuation et les installations spontanées) à une assistance vitale et à des services de protection. Les acteurs de la gestion des camps travaillent en étroite coordination avec d'autres secteurs, notamment ceux de la protection de l'enfance et de l'éducation, pour veiller à ce que les droits des enfants soient respectés et qu'ils aient accès aux services essentiels (établissements scolaires, soins de santé, services psychosociaux, possibilités de loisirs...)</a:t>
            </a:r>
          </a:p>
          <a:p>
            <a:pPr marL="171450" lvl="0" indent="-171450" algn="l" rtl="0">
              <a:spcBef>
                <a:spcPts val="0"/>
              </a:spcBef>
              <a:spcAft>
                <a:spcPts val="0"/>
              </a:spcAft>
              <a:buFont typeface="Arial" panose="020B0604020202020204" pitchFamily="34" charset="0"/>
              <a:buChar char="•"/>
            </a:pPr>
            <a:endParaRPr lang="en-US" dirty="0"/>
          </a:p>
          <a:p>
            <a:pPr marL="171450" lvl="0" indent="-171450" algn="l" rtl="0">
              <a:spcBef>
                <a:spcPts val="0"/>
              </a:spcBef>
              <a:spcAft>
                <a:spcPts val="0"/>
              </a:spcAft>
              <a:buFont typeface="Arial" panose="020B0604020202020204" pitchFamily="34" charset="0"/>
              <a:buChar char="•"/>
            </a:pPr>
            <a:r>
              <a:rPr lang="fr-FR" dirty="0"/>
              <a:t>Les acteurs de la protection de l'enfance et de la gestion des camps doivent collaborer pour garantir</a:t>
            </a:r>
            <a:r>
              <a:rPr lang="en-US" dirty="0"/>
              <a:t> </a:t>
            </a:r>
            <a:r>
              <a:rPr lang="fr-FR" dirty="0"/>
              <a:t>une participation significative des enfants</a:t>
            </a:r>
            <a:r>
              <a:rPr lang="en-US" dirty="0"/>
              <a:t> (</a:t>
            </a:r>
            <a:r>
              <a:rPr lang="en-US" dirty="0">
                <a:hlinkClick r:id="rId3"/>
              </a:rPr>
              <a:t>children’s meaningful participation</a:t>
            </a:r>
            <a:r>
              <a:rPr lang="en-US" dirty="0"/>
              <a:t>), </a:t>
            </a:r>
            <a:r>
              <a:rPr lang="fr-FR" dirty="0"/>
              <a:t>dans la conception, le suivi et l'ajustement des programmes et dans les mécanismes de représentation dans les structures de gestion des camps, afin de s'assurer qu'ils ont une voix et peuvent exprimer leurs besoins, leurs préoccupations et leurs aspirations, et que les défis auxquels ils sont confrontés sont traités en collaboration par les secteurs concernés</a:t>
            </a:r>
          </a:p>
          <a:p>
            <a:pPr marL="171450" lvl="0" indent="-171450" algn="l" rtl="0">
              <a:spcBef>
                <a:spcPts val="0"/>
              </a:spcBef>
              <a:spcAft>
                <a:spcPts val="0"/>
              </a:spcAft>
              <a:buFont typeface="Arial" panose="020B0604020202020204" pitchFamily="34" charset="0"/>
              <a:buChar char="•"/>
            </a:pPr>
            <a:endParaRPr lang="fr-FR" dirty="0"/>
          </a:p>
          <a:p>
            <a:pPr marL="171450" lvl="0" indent="-171450" algn="l" rtl="0">
              <a:spcBef>
                <a:spcPts val="0"/>
              </a:spcBef>
              <a:spcAft>
                <a:spcPts val="0"/>
              </a:spcAft>
              <a:buFont typeface="Arial" panose="020B0604020202020204" pitchFamily="34" charset="0"/>
              <a:buChar char="•"/>
            </a:pPr>
            <a:r>
              <a:rPr lang="fr-FR" dirty="0">
                <a:latin typeface="Arial"/>
                <a:ea typeface="Arial"/>
                <a:cs typeface="Arial"/>
                <a:sym typeface="Arial"/>
              </a:rPr>
              <a:t>La gestion du camp contribue à surveiller les problèmes de sécurité qui affectent les enfants vivant dans des installations temporaires, et aide à concevoir et à coordonner la mise en œuvre d'activités d'atténuation des risques en étroite collaboration avec les personnes concernées [</a:t>
            </a:r>
            <a:r>
              <a:rPr lang="fr-FR" dirty="0">
                <a:latin typeface="Arial"/>
                <a:ea typeface="Arial"/>
                <a:cs typeface="Arial"/>
                <a:sym typeface="Wingdings" panose="05000000000000000000" pitchFamily="2" charset="2"/>
              </a:rPr>
              <a:t></a:t>
            </a:r>
            <a:r>
              <a:rPr lang="fr-FR" dirty="0">
                <a:latin typeface="Arial"/>
                <a:ea typeface="Arial"/>
                <a:cs typeface="Arial"/>
                <a:sym typeface="Arial"/>
              </a:rPr>
              <a:t> l'icône de </a:t>
            </a:r>
            <a:r>
              <a:rPr lang="fr-FR" b="1" dirty="0">
                <a:latin typeface="Arial"/>
                <a:ea typeface="Arial"/>
                <a:cs typeface="Arial"/>
                <a:sym typeface="Arial"/>
              </a:rPr>
              <a:t>prévention</a:t>
            </a:r>
            <a:r>
              <a:rPr lang="fr-FR" dirty="0">
                <a:latin typeface="Arial"/>
                <a:ea typeface="Arial"/>
                <a:cs typeface="Arial"/>
                <a:sym typeface="Arial"/>
              </a:rPr>
              <a:t>].</a:t>
            </a:r>
            <a:endParaRPr lang="en-US" dirty="0">
              <a:latin typeface="Arial"/>
              <a:ea typeface="Arial"/>
              <a:cs typeface="Arial"/>
              <a:sym typeface="Arial"/>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5</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dirty="0"/>
              <a:t>Le standard 28 stipule exactement ce qui suit : "Les activités de gestion des camps répondent aux besoins et aux préoccupations en matière de protection des enfants touchés par les déplacements forcés." </a:t>
            </a:r>
          </a:p>
          <a:p>
            <a:pPr marL="0" marR="0" lvl="0" indent="0" algn="l" rtl="0">
              <a:lnSpc>
                <a:spcPct val="100000"/>
              </a:lnSpc>
              <a:spcBef>
                <a:spcPts val="0"/>
              </a:spcBef>
              <a:spcAft>
                <a:spcPts val="0"/>
              </a:spcAft>
              <a:buClr>
                <a:schemeClr val="dk1"/>
              </a:buClr>
              <a:buSzPts val="1200"/>
              <a:buFont typeface="Calibri"/>
              <a:buNone/>
            </a:pPr>
            <a:endParaRPr lang="en-US" dirty="0"/>
          </a:p>
          <a:p>
            <a:pPr marL="4000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t>Les acteurs de la gestion des camps peuvent surveiller l'inclusion et l'accessibilité des services du camp en effectuant des contrôles ponctuels réguliers et en aidant à analyser les tendances et à identifier les difficultés d'accès aux services, en examinant diverses caractéristiques, notamment l'âge, le sexe et le handicap des personnes ayant recours à l'assistance. Ils peuvent également jouer un rôle clé pour garantir l'égalité d'accès aux informations essentielles pour toutes les personnes vivant dans des sites temporaires, et concevoir des stratégies spécifiques pour atteindre les personnes susceptibles d'être exclues des canaux de communication habituels.</a:t>
            </a:r>
          </a:p>
          <a:p>
            <a:pPr marL="4000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t>Il est essentiel que les acteurs de la gestion des camps et de la protection de l'enfance réfléchissent ensemble à la manière dont ils vont répondre aux besoins des enfants en matière d'espaces sûrs et accessibles pour apprendre et jouer dans les sites temporaires. Cette collaboration doit commencer dès les premières étapes de la planification du site et se poursuivre tout au long des processus d'amélioration du site. Une planification adéquate permet d'éviter que les espaces pour enfants ne soient situés dans des endroits dangereux (plans d'eau ouverts, fossés/drainages, zones isolées) ou qu'ils soient carrément exclus par manque d'espace disponible.</a:t>
            </a:r>
          </a:p>
          <a:p>
            <a:pPr marL="4000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t>Les acteurs de la protection de l'enfance et de la gestion du camp doivent également collaborer pour établir des systèmes de communication bidirectionnels pour les enfants, y compris des mécanismes de retour d'information et de signalement, afin de recueillir régulièrement leurs réactions et de comprendre leurs préoccupations, et en utilisant des méthodes appropriées adaptées à leurs besoins. (note : il est probable que des mesures spécifiques devront être mises en place par la CM et la CP à cette fin, car les outils communs ne sont généralement pas adaptés aux enfants)</a:t>
            </a:r>
          </a:p>
          <a:p>
            <a:pPr marL="4000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t>La protection de l'enfance et la direction du camp doivent également mener des audits conjoints périodiques sur la sécurité et l'accessibilité des infrastructures et des services sur le site et collaborer à des évaluations des risques et/ou de la sécurité de la protection de l'enfance afin d'identifier les risques de protection de l'enfance et de mettre en œuvre des activités d'atténuation des risques répondant aux besoins identifiés sur les sites de déplacement</a:t>
            </a: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US" dirty="0"/>
          </a:p>
          <a:p>
            <a:pPr marL="400050" indent="-171450">
              <a:buFont typeface="Arial" panose="020B0604020202020204" pitchFamily="34" charset="0"/>
              <a:buChar char="•"/>
            </a:pPr>
            <a:endParaRPr lang="en-US" dirty="0">
              <a:solidFill>
                <a:srgbClr val="5F7085"/>
              </a:solidFill>
              <a:effectLst/>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b="1" dirty="0" err="1">
                <a:latin typeface="Arial"/>
                <a:ea typeface="Arial"/>
                <a:cs typeface="Arial"/>
                <a:sym typeface="Arial"/>
              </a:rPr>
              <a:t>Sujet</a:t>
            </a:r>
            <a:r>
              <a:rPr lang="en-US" b="1" dirty="0">
                <a:latin typeface="Arial"/>
                <a:ea typeface="Arial"/>
                <a:cs typeface="Arial"/>
                <a:sym typeface="Arial"/>
              </a:rPr>
              <a:t> de discussion : </a:t>
            </a:r>
            <a:r>
              <a:rPr lang="fr-FR" sz="1200" dirty="0">
                <a:latin typeface="Ink Free" panose="03080402000500000000" pitchFamily="66" charset="0"/>
              </a:rPr>
              <a:t>Pouvez-vous donner des exemples d'activités d'atténuation des risques ?</a:t>
            </a:r>
            <a:endParaRPr lang="en-US" sz="1200" dirty="0">
              <a:latin typeface="Ink Free" panose="03080402000500000000" pitchFamily="66" charset="0"/>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dirty="0"/>
              <a:t>-&gt; </a:t>
            </a:r>
            <a:r>
              <a:rPr lang="en-US" dirty="0" err="1"/>
              <a:t>I.e</a:t>
            </a:r>
            <a:r>
              <a:rPr lang="en-US" dirty="0"/>
              <a:t>: </a:t>
            </a:r>
            <a:r>
              <a:rPr lang="fr-FR" dirty="0">
                <a:solidFill>
                  <a:srgbClr val="00B050"/>
                </a:solidFill>
                <a:effectLst/>
              </a:rPr>
              <a:t>placer un éclairage approprié dans les zones fréquemment utilisées par les femmes et les enfants (filles et garçons), patrouiller sur les itinéraires de collecte de bois de chauffage, surveiller et prendre des mesures pour améliorer la sécurité sur les itinéraires scolaires, clôturer les zones d'eau libre ou les zones identifiées comme étant contaminées par des munitions explosives, former le personnel de gestion du camp aux principes et aux préoccupations en matière de protection de l'enfance, à des orientations sûres ; plaider pour la fourniture de documents civils par les autorités compétentes, créer des structures de participation représentatives, etc. </a:t>
            </a:r>
            <a:endParaRPr lang="en-US"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0"/>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0"/>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0"/>
          <p:cNvGrpSpPr/>
          <p:nvPr/>
        </p:nvGrpSpPr>
        <p:grpSpPr>
          <a:xfrm>
            <a:off x="0" y="118224"/>
            <a:ext cx="1313073" cy="6650279"/>
            <a:chOff x="0" y="118224"/>
            <a:chExt cx="1313073" cy="6650279"/>
          </a:xfrm>
        </p:grpSpPr>
        <p:pic>
          <p:nvPicPr>
            <p:cNvPr id="48" name="Google Shape;48;p60"/>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0"/>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0"/>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0"/>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0"/>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0"/>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0"/>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0"/>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0"/>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0"/>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0"/>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0"/>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0"/>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9" r:id="rId2"/>
    <p:sldLayoutId id="2147483683" r:id="rId3"/>
    <p:sldLayoutId id="2147483682" r:id="rId4"/>
    <p:sldLayoutId id="2147483654"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3" r:id="rId15"/>
    <p:sldLayoutId id="2147483674" r:id="rId16"/>
    <p:sldLayoutId id="2147483675" r:id="rId17"/>
    <p:sldLayoutId id="2147483676" r:id="rId18"/>
    <p:sldLayoutId id="2147483677" r:id="rId19"/>
    <p:sldLayoutId id="2147483678"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30.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14.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51c3ce7f4_0_7"/>
          <p:cNvSpPr txBox="1">
            <a:spLocks noGrp="1"/>
          </p:cNvSpPr>
          <p:nvPr>
            <p:ph type="title"/>
          </p:nvPr>
        </p:nvSpPr>
        <p:spPr>
          <a:xfrm>
            <a:off x="1787857" y="596384"/>
            <a:ext cx="4541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dirty="0" err="1"/>
              <a:t>Travailler</a:t>
            </a:r>
            <a:r>
              <a:rPr lang="en-US" dirty="0"/>
              <a:t> Ensemble</a:t>
            </a:r>
            <a:endParaRPr dirty="0"/>
          </a:p>
        </p:txBody>
      </p:sp>
      <p:sp>
        <p:nvSpPr>
          <p:cNvPr id="209" name="Google Shape;209;g1351c3ce7f4_0_7"/>
          <p:cNvSpPr txBox="1">
            <a:spLocks noGrp="1"/>
          </p:cNvSpPr>
          <p:nvPr>
            <p:ph type="body" idx="1"/>
          </p:nvPr>
        </p:nvSpPr>
        <p:spPr>
          <a:xfrm>
            <a:off x="1787857" y="2325283"/>
            <a:ext cx="3905700" cy="2725500"/>
          </a:xfrm>
          <a:prstGeom prst="rect">
            <a:avLst/>
          </a:prstGeom>
          <a:noFill/>
          <a:ln>
            <a:noFill/>
          </a:ln>
        </p:spPr>
        <p:txBody>
          <a:bodyPr spcFirstLastPara="1" wrap="square" lIns="91425" tIns="45700" rIns="91425" bIns="45700" anchor="t" anchorCtr="0">
            <a:normAutofit fontScale="92500" lnSpcReduction="20000"/>
          </a:bodyPr>
          <a:lstStyle/>
          <a:p>
            <a:pPr lvl="0" indent="-391983">
              <a:buSzPct val="108108"/>
            </a:pPr>
            <a:r>
              <a:rPr lang="fr-FR" dirty="0">
                <a:solidFill>
                  <a:schemeClr val="dk2"/>
                </a:solidFill>
              </a:rPr>
              <a:t>Besoins interconnectés des enfants</a:t>
            </a:r>
          </a:p>
          <a:p>
            <a:pPr lvl="0" indent="-391983">
              <a:buSzPct val="108108"/>
            </a:pPr>
            <a:r>
              <a:rPr lang="fr-FR" dirty="0">
                <a:solidFill>
                  <a:schemeClr val="dk2"/>
                </a:solidFill>
              </a:rPr>
              <a:t>Responsabilité collective = centralité de la protection</a:t>
            </a:r>
          </a:p>
          <a:p>
            <a:pPr lvl="0" indent="-391983">
              <a:buSzPct val="108108"/>
            </a:pPr>
            <a:r>
              <a:rPr lang="fr-FR" dirty="0">
                <a:solidFill>
                  <a:schemeClr val="dk2"/>
                </a:solidFill>
              </a:rPr>
              <a:t>Impact de meilleure qualité</a:t>
            </a:r>
          </a:p>
          <a:p>
            <a:pPr marL="457200" lvl="0" indent="-391983" algn="l" rtl="0">
              <a:lnSpc>
                <a:spcPct val="90000"/>
              </a:lnSpc>
              <a:spcBef>
                <a:spcPts val="1000"/>
              </a:spcBef>
              <a:spcAft>
                <a:spcPts val="0"/>
              </a:spcAft>
              <a:buSzPct val="108108"/>
              <a:buChar char="•"/>
            </a:pPr>
            <a:endParaRPr dirty="0">
              <a:solidFill>
                <a:schemeClr val="dk2"/>
              </a:solidFill>
            </a:endParaRPr>
          </a:p>
          <a:p>
            <a:pPr marL="457200" lvl="0" indent="-228600" algn="l" rtl="0">
              <a:lnSpc>
                <a:spcPct val="90000"/>
              </a:lnSpc>
              <a:spcBef>
                <a:spcPts val="1000"/>
              </a:spcBef>
              <a:spcAft>
                <a:spcPts val="0"/>
              </a:spcAft>
              <a:buSzPct val="108108"/>
              <a:buNone/>
            </a:pPr>
            <a:endParaRPr dirty="0"/>
          </a:p>
        </p:txBody>
      </p:sp>
      <p:pic>
        <p:nvPicPr>
          <p:cNvPr id="212" name="Google Shape;212;g1351c3ce7f4_0_7" descr="Imagen de la pantalla de un celular en la mano&#10;&#10;Descripción generada automáticamente con confianza baja"/>
          <p:cNvPicPr preferRelativeResize="0"/>
          <p:nvPr/>
        </p:nvPicPr>
        <p:blipFill rotWithShape="1">
          <a:blip r:embed="rId3">
            <a:alphaModFix/>
          </a:blip>
          <a:srcRect t="13035" r="-50" b="-13075"/>
          <a:stretch/>
        </p:blipFill>
        <p:spPr>
          <a:xfrm>
            <a:off x="6498489" y="2202686"/>
            <a:ext cx="2757600" cy="1550343"/>
          </a:xfrm>
          <a:prstGeom prst="rect">
            <a:avLst/>
          </a:prstGeom>
          <a:noFill/>
          <a:ln>
            <a:noFill/>
          </a:ln>
        </p:spPr>
      </p:pic>
      <p:pic>
        <p:nvPicPr>
          <p:cNvPr id="214" name="Google Shape;214;g1351c3ce7f4_0_7" descr="Imagen que contiene persona, murciélago, sostener, béisbol&#10;&#10;Descripción generada automáticamente"/>
          <p:cNvPicPr preferRelativeResize="0"/>
          <p:nvPr/>
        </p:nvPicPr>
        <p:blipFill rotWithShape="1">
          <a:blip r:embed="rId4">
            <a:alphaModFix/>
          </a:blip>
          <a:srcRect l="-3768" r="5129"/>
          <a:stretch/>
        </p:blipFill>
        <p:spPr>
          <a:xfrm>
            <a:off x="9281209" y="237146"/>
            <a:ext cx="2519997" cy="3311714"/>
          </a:xfrm>
          <a:prstGeom prst="rect">
            <a:avLst/>
          </a:prstGeom>
          <a:noFill/>
          <a:ln>
            <a:noFill/>
          </a:ln>
        </p:spPr>
      </p:pic>
      <p:pic>
        <p:nvPicPr>
          <p:cNvPr id="3" name="Picture 2">
            <a:extLst>
              <a:ext uri="{FF2B5EF4-FFF2-40B4-BE49-F238E27FC236}">
                <a16:creationId xmlns:a16="http://schemas.microsoft.com/office/drawing/2014/main" id="{47A4C6D3-67DB-92B1-D042-BC3C8C4F1F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3697" y="5408262"/>
            <a:ext cx="4809660" cy="927775"/>
          </a:xfrm>
          <a:prstGeom prst="rect">
            <a:avLst/>
          </a:prstGeom>
        </p:spPr>
      </p:pic>
      <p:pic>
        <p:nvPicPr>
          <p:cNvPr id="5" name="Picture 4">
            <a:extLst>
              <a:ext uri="{FF2B5EF4-FFF2-40B4-BE49-F238E27FC236}">
                <a16:creationId xmlns:a16="http://schemas.microsoft.com/office/drawing/2014/main" id="{AFE5DE7F-0705-A13C-A0D5-0EB30729D4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3369" y="254462"/>
            <a:ext cx="2757599" cy="1954819"/>
          </a:xfrm>
          <a:prstGeom prst="rect">
            <a:avLst/>
          </a:prstGeom>
        </p:spPr>
      </p:pic>
      <p:pic>
        <p:nvPicPr>
          <p:cNvPr id="7" name="Picture 6">
            <a:extLst>
              <a:ext uri="{FF2B5EF4-FFF2-40B4-BE49-F238E27FC236}">
                <a16:creationId xmlns:a16="http://schemas.microsoft.com/office/drawing/2014/main" id="{51D3FFA7-7184-94D5-9A65-BC6CBDDF7F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98445" y="3753029"/>
            <a:ext cx="5302761" cy="3093542"/>
          </a:xfrm>
          <a:prstGeom prst="rect">
            <a:avLst/>
          </a:prstGeom>
        </p:spPr>
      </p:pic>
    </p:spTree>
    <p:extLst>
      <p:ext uri="{BB962C8B-B14F-4D97-AF65-F5344CB8AC3E}">
        <p14:creationId xmlns:p14="http://schemas.microsoft.com/office/powerpoint/2010/main" val="3225723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4"/>
                                        </p:tgtEl>
                                        <p:attrNameLst>
                                          <p:attrName>style.visibility</p:attrName>
                                        </p:attrNameLst>
                                      </p:cBhvr>
                                      <p:to>
                                        <p:strVal val="visible"/>
                                      </p:to>
                                    </p:set>
                                  </p:childTnLst>
                                </p:cTn>
                              </p:par>
                              <p:par>
                                <p:cTn id="17" presetID="2" presetClass="entr" presetSubtype="4" fill="hold" nodeType="withEffect">
                                  <p:stCondLst>
                                    <p:cond delay="0"/>
                                  </p:stCondLst>
                                  <p:childTnLst>
                                    <p:set>
                                      <p:cBhvr>
                                        <p:cTn id="18" dur="1" fill="hold">
                                          <p:stCondLst>
                                            <p:cond delay="0"/>
                                          </p:stCondLst>
                                        </p:cTn>
                                        <p:tgtEl>
                                          <p:spTgt spid="212"/>
                                        </p:tgtEl>
                                        <p:attrNameLst>
                                          <p:attrName>style.visibility</p:attrName>
                                        </p:attrNameLst>
                                      </p:cBhvr>
                                      <p:to>
                                        <p:strVal val="visible"/>
                                      </p:to>
                                    </p:set>
                                    <p:anim calcmode="lin" valueType="num">
                                      <p:cBhvr additive="base">
                                        <p:cTn id="19" dur="500"/>
                                        <p:tgtEl>
                                          <p:spTgt spid="2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Une introduction au Standard 28</a:t>
            </a:r>
            <a:endParaRPr dirty="0"/>
          </a:p>
        </p:txBody>
      </p:sp>
      <p:sp>
        <p:nvSpPr>
          <p:cNvPr id="2" name="Espace réservé du contenu 1">
            <a:extLst>
              <a:ext uri="{FF2B5EF4-FFF2-40B4-BE49-F238E27FC236}">
                <a16:creationId xmlns:a16="http://schemas.microsoft.com/office/drawing/2014/main" id="{B57960B5-C219-43D2-B864-62F86EA4C023}"/>
              </a:ext>
            </a:extLst>
          </p:cNvPr>
          <p:cNvSpPr>
            <a:spLocks noGrp="1"/>
          </p:cNvSpPr>
          <p:nvPr>
            <p:ph sz="half" idx="1"/>
          </p:nvPr>
        </p:nvSpPr>
        <p:spPr>
          <a:xfrm>
            <a:off x="838200" y="1825625"/>
            <a:ext cx="11049000" cy="4351338"/>
          </a:xfrm>
        </p:spPr>
        <p:txBody>
          <a:bodyPr>
            <a:normAutofit/>
          </a:bodyPr>
          <a:lstStyle/>
          <a:p>
            <a:pPr marL="342900" indent="-342900">
              <a:spcBef>
                <a:spcPts val="0"/>
              </a:spcBef>
              <a:buClr>
                <a:schemeClr val="accent3"/>
              </a:buClr>
              <a:buSzPct val="100000"/>
            </a:pPr>
            <a:r>
              <a:rPr lang="fr-FR" dirty="0">
                <a:solidFill>
                  <a:schemeClr val="bg2"/>
                </a:solidFill>
              </a:rPr>
              <a:t>Besoins interconnectés des enfants</a:t>
            </a:r>
          </a:p>
          <a:p>
            <a:pPr marL="342900" indent="-342900">
              <a:spcBef>
                <a:spcPts val="0"/>
              </a:spcBef>
              <a:buClr>
                <a:schemeClr val="accent3"/>
              </a:buClr>
              <a:buSzPct val="100000"/>
            </a:pPr>
            <a:r>
              <a:rPr lang="fr-FR" dirty="0">
                <a:solidFill>
                  <a:schemeClr val="bg2"/>
                </a:solidFill>
              </a:rPr>
              <a:t>Responsabilité collective = centralité de la protection</a:t>
            </a:r>
          </a:p>
          <a:p>
            <a:pPr marL="342900" indent="-342900">
              <a:spcBef>
                <a:spcPts val="0"/>
              </a:spcBef>
              <a:buClr>
                <a:schemeClr val="accent3"/>
              </a:buClr>
              <a:buSzPct val="100000"/>
            </a:pPr>
            <a:r>
              <a:rPr lang="fr-FR" dirty="0">
                <a:solidFill>
                  <a:schemeClr val="bg2"/>
                </a:solidFill>
              </a:rPr>
              <a:t>Impact de meilleure qualité</a:t>
            </a:r>
          </a:p>
          <a:p>
            <a:pPr marL="342900" indent="-342900">
              <a:spcBef>
                <a:spcPts val="0"/>
              </a:spcBef>
              <a:buClr>
                <a:schemeClr val="accent3"/>
              </a:buClr>
              <a:buSzPct val="100000"/>
            </a:pPr>
            <a:endParaRPr lang="fr-FR" dirty="0">
              <a:solidFill>
                <a:schemeClr val="bg2"/>
              </a:solidFill>
            </a:endParaRPr>
          </a:p>
          <a:p>
            <a:pPr marL="342900" indent="-342900">
              <a:spcBef>
                <a:spcPts val="0"/>
              </a:spcBef>
              <a:buClr>
                <a:schemeClr val="accent3"/>
              </a:buClr>
              <a:buSzPct val="100000"/>
            </a:pPr>
            <a:r>
              <a:rPr lang="fr-FR" dirty="0">
                <a:solidFill>
                  <a:schemeClr val="bg2"/>
                </a:solidFill>
              </a:rPr>
              <a:t>Accès aux services d'assistance et de protection qui sauvent des vies</a:t>
            </a:r>
          </a:p>
          <a:p>
            <a:pPr marL="342900" indent="-342900">
              <a:spcBef>
                <a:spcPts val="0"/>
              </a:spcBef>
              <a:buClr>
                <a:schemeClr val="accent3"/>
              </a:buClr>
              <a:buSzPct val="100000"/>
            </a:pPr>
            <a:r>
              <a:rPr lang="fr-FR" dirty="0">
                <a:solidFill>
                  <a:schemeClr val="bg2"/>
                </a:solidFill>
              </a:rPr>
              <a:t>Participation des enfants</a:t>
            </a:r>
          </a:p>
          <a:p>
            <a:pPr marL="342900" indent="-342900">
              <a:spcBef>
                <a:spcPts val="0"/>
              </a:spcBef>
              <a:buClr>
                <a:schemeClr val="accent3"/>
              </a:buClr>
              <a:buSzPct val="100000"/>
            </a:pPr>
            <a:r>
              <a:rPr lang="fr-FR" dirty="0">
                <a:solidFill>
                  <a:schemeClr val="bg2"/>
                </a:solidFill>
              </a:rPr>
              <a:t>Sécurité</a:t>
            </a:r>
            <a:endParaRPr lang="en-US" dirty="0">
              <a:solidFill>
                <a:schemeClr val="bg2"/>
              </a:solidFill>
            </a:endParaRPr>
          </a:p>
          <a:p>
            <a:pPr indent="-457200">
              <a:spcBef>
                <a:spcPts val="0"/>
              </a:spcBef>
              <a:buClr>
                <a:schemeClr val="accent3"/>
              </a:buClr>
              <a:buSzPct val="100000"/>
            </a:pPr>
            <a:endParaRPr lang="en-US" sz="2800" dirty="0">
              <a:solidFill>
                <a:schemeClr val="bg2"/>
              </a:solidFill>
            </a:endParaRPr>
          </a:p>
          <a:p>
            <a:pPr indent="-457200">
              <a:spcBef>
                <a:spcPts val="0"/>
              </a:spcBef>
              <a:buClr>
                <a:schemeClr val="accent3"/>
              </a:buClr>
              <a:buSzPct val="100000"/>
            </a:pPr>
            <a:endParaRPr lang="en-US" dirty="0">
              <a:solidFill>
                <a:schemeClr val="bg2"/>
              </a:solidFill>
            </a:endParaRPr>
          </a:p>
          <a:p>
            <a:endParaRPr lang="fr-FR" dirty="0"/>
          </a:p>
        </p:txBody>
      </p:sp>
      <p:pic>
        <p:nvPicPr>
          <p:cNvPr id="10" name="Image 9">
            <a:extLst>
              <a:ext uri="{FF2B5EF4-FFF2-40B4-BE49-F238E27FC236}">
                <a16:creationId xmlns:a16="http://schemas.microsoft.com/office/drawing/2014/main" id="{DA9A3DCF-8B7D-4C24-A6BC-A2429079CDB8}"/>
              </a:ext>
            </a:extLst>
          </p:cNvPr>
          <p:cNvPicPr>
            <a:picLocks noChangeAspect="1"/>
          </p:cNvPicPr>
          <p:nvPr/>
        </p:nvPicPr>
        <p:blipFill>
          <a:blip r:embed="rId3"/>
          <a:stretch>
            <a:fillRect/>
          </a:stretch>
        </p:blipFill>
        <p:spPr>
          <a:xfrm>
            <a:off x="8823159" y="1226543"/>
            <a:ext cx="1563802" cy="928290"/>
          </a:xfrm>
          <a:prstGeom prst="rect">
            <a:avLst/>
          </a:prstGeom>
        </p:spPr>
      </p:pic>
      <p:pic>
        <p:nvPicPr>
          <p:cNvPr id="8" name="Image 7">
            <a:extLst>
              <a:ext uri="{FF2B5EF4-FFF2-40B4-BE49-F238E27FC236}">
                <a16:creationId xmlns:a16="http://schemas.microsoft.com/office/drawing/2014/main" id="{BBF2B937-2D5D-45B9-98CF-4A7B51FB02D3}"/>
              </a:ext>
            </a:extLst>
          </p:cNvPr>
          <p:cNvPicPr>
            <a:picLocks noChangeAspect="1"/>
          </p:cNvPicPr>
          <p:nvPr/>
        </p:nvPicPr>
        <p:blipFill>
          <a:blip r:embed="rId4"/>
          <a:stretch>
            <a:fillRect/>
          </a:stretch>
        </p:blipFill>
        <p:spPr>
          <a:xfrm>
            <a:off x="3792504" y="5158023"/>
            <a:ext cx="1033495" cy="1018940"/>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685801" y="1374336"/>
            <a:ext cx="4746812" cy="3381667"/>
          </a:xfrm>
        </p:spPr>
        <p:txBody>
          <a:bodyPr>
            <a:normAutofit/>
          </a:bodyPr>
          <a:lstStyle/>
          <a:p>
            <a:pPr marL="50800" indent="0" algn="ctr">
              <a:buNone/>
            </a:pPr>
            <a:r>
              <a:rPr lang="fr-FR" sz="2400" dirty="0">
                <a:solidFill>
                  <a:schemeClr val="bg2"/>
                </a:solidFill>
              </a:rPr>
              <a:t>"Les activités de gestion des camps répondent aux besoins et aux préoccupations de protection des enfants touchés par les déplacements forcés."</a:t>
            </a:r>
          </a:p>
        </p:txBody>
      </p:sp>
      <p:sp>
        <p:nvSpPr>
          <p:cNvPr id="21" name="Espace réservé du contenu 3">
            <a:extLst>
              <a:ext uri="{FF2B5EF4-FFF2-40B4-BE49-F238E27FC236}">
                <a16:creationId xmlns:a16="http://schemas.microsoft.com/office/drawing/2014/main" id="{B26FEA30-FD37-4055-ADFD-96A8F41929F2}"/>
              </a:ext>
            </a:extLst>
          </p:cNvPr>
          <p:cNvSpPr>
            <a:spLocks noGrp="1"/>
          </p:cNvSpPr>
          <p:nvPr>
            <p:ph sz="half" idx="2"/>
          </p:nvPr>
        </p:nvSpPr>
        <p:spPr>
          <a:xfrm>
            <a:off x="6234073" y="2151937"/>
            <a:ext cx="5679610" cy="4330656"/>
          </a:xfrm>
        </p:spPr>
        <p:txBody>
          <a:bodyPr>
            <a:normAutofit/>
          </a:bodyPr>
          <a:lstStyle/>
          <a:p>
            <a:r>
              <a:rPr lang="fr-FR" dirty="0"/>
              <a:t>Égalité d'accès aux services </a:t>
            </a:r>
          </a:p>
          <a:p>
            <a:r>
              <a:rPr lang="fr-FR" dirty="0"/>
              <a:t>Aménagement et amélioration du site</a:t>
            </a:r>
          </a:p>
          <a:p>
            <a:r>
              <a:rPr lang="fr-FR" dirty="0"/>
              <a:t>Systèmes de communication bidirectionnelle</a:t>
            </a:r>
          </a:p>
          <a:p>
            <a:r>
              <a:rPr lang="fr-FR" dirty="0"/>
              <a:t>Identification des risques liés à la PC</a:t>
            </a:r>
          </a:p>
          <a:p>
            <a:r>
              <a:rPr lang="fr-FR" dirty="0"/>
              <a:t>Activités d'atténuation des risques </a:t>
            </a:r>
            <a:endParaRPr lang="en-US" dirty="0"/>
          </a:p>
        </p:txBody>
      </p:sp>
      <p:sp>
        <p:nvSpPr>
          <p:cNvPr id="13" name="Titre 1">
            <a:extLst>
              <a:ext uri="{FF2B5EF4-FFF2-40B4-BE49-F238E27FC236}">
                <a16:creationId xmlns:a16="http://schemas.microsoft.com/office/drawing/2014/main" id="{4E4E24C0-35FF-4B77-ABE6-3131F78C4F3E}"/>
              </a:ext>
            </a:extLst>
          </p:cNvPr>
          <p:cNvSpPr>
            <a:spLocks noGrp="1"/>
          </p:cNvSpPr>
          <p:nvPr>
            <p:ph type="title"/>
          </p:nvPr>
        </p:nvSpPr>
        <p:spPr>
          <a:xfrm>
            <a:off x="6372148" y="1269009"/>
            <a:ext cx="5403461" cy="1325563"/>
          </a:xfrm>
        </p:spPr>
        <p:txBody>
          <a:bodyPr>
            <a:normAutofit/>
          </a:bodyPr>
          <a:lstStyle/>
          <a:p>
            <a:r>
              <a:rPr lang="en-US" sz="3200" dirty="0"/>
              <a:t>Actions Communes</a:t>
            </a:r>
            <a:endParaRPr lang="fr-FR" sz="3200" dirty="0"/>
          </a:p>
        </p:txBody>
      </p:sp>
      <p:grpSp>
        <p:nvGrpSpPr>
          <p:cNvPr id="17" name="Groupe 16">
            <a:extLst>
              <a:ext uri="{FF2B5EF4-FFF2-40B4-BE49-F238E27FC236}">
                <a16:creationId xmlns:a16="http://schemas.microsoft.com/office/drawing/2014/main" id="{1FD63D7D-0705-4DD8-AB96-EF0931A25CE1}"/>
              </a:ext>
            </a:extLst>
          </p:cNvPr>
          <p:cNvGrpSpPr/>
          <p:nvPr/>
        </p:nvGrpSpPr>
        <p:grpSpPr>
          <a:xfrm rot="19636367">
            <a:off x="438341" y="5335425"/>
            <a:ext cx="979340" cy="1040548"/>
            <a:chOff x="10883591" y="5571442"/>
            <a:chExt cx="979340" cy="1040548"/>
          </a:xfrm>
        </p:grpSpPr>
        <p:pic>
          <p:nvPicPr>
            <p:cNvPr id="18" name="Image 17">
              <a:extLst>
                <a:ext uri="{FF2B5EF4-FFF2-40B4-BE49-F238E27FC236}">
                  <a16:creationId xmlns:a16="http://schemas.microsoft.com/office/drawing/2014/main" id="{D0864F4C-5044-4741-9B2F-2A7AE6C5EB21}"/>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9" name="Graphique 18" descr="Point d’interrogation">
              <a:extLst>
                <a:ext uri="{FF2B5EF4-FFF2-40B4-BE49-F238E27FC236}">
                  <a16:creationId xmlns:a16="http://schemas.microsoft.com/office/drawing/2014/main" id="{5EAEF396-9087-433A-955A-119F0E21CD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sp>
        <p:nvSpPr>
          <p:cNvPr id="22" name="ZoneTexte 21">
            <a:extLst>
              <a:ext uri="{FF2B5EF4-FFF2-40B4-BE49-F238E27FC236}">
                <a16:creationId xmlns:a16="http://schemas.microsoft.com/office/drawing/2014/main" id="{2C6F09B7-865D-4030-887A-3DC582B942CD}"/>
              </a:ext>
            </a:extLst>
          </p:cNvPr>
          <p:cNvSpPr txBox="1"/>
          <p:nvPr/>
        </p:nvSpPr>
        <p:spPr>
          <a:xfrm>
            <a:off x="1307380" y="5873743"/>
            <a:ext cx="5131550" cy="830997"/>
          </a:xfrm>
          <a:prstGeom prst="rect">
            <a:avLst/>
          </a:prstGeom>
          <a:noFill/>
        </p:spPr>
        <p:txBody>
          <a:bodyPr wrap="square">
            <a:spAutoFit/>
          </a:bodyPr>
          <a:lstStyle/>
          <a:p>
            <a:r>
              <a:rPr lang="fr-FR" sz="2400" dirty="0">
                <a:latin typeface="Ink Free" panose="03080402000500000000" pitchFamily="66" charset="0"/>
              </a:rPr>
              <a:t>Pouvez-vous donner des exemples d'activités d'atténuation des risques ?</a:t>
            </a:r>
            <a:endParaRPr lang="en-US" sz="2400" dirty="0">
              <a:latin typeface="Ink Free" panose="03080402000500000000" pitchFamily="66" charset="0"/>
            </a:endParaRPr>
          </a:p>
        </p:txBody>
      </p:sp>
      <p:pic>
        <p:nvPicPr>
          <p:cNvPr id="3" name="Image 2">
            <a:extLst>
              <a:ext uri="{FF2B5EF4-FFF2-40B4-BE49-F238E27FC236}">
                <a16:creationId xmlns:a16="http://schemas.microsoft.com/office/drawing/2014/main" id="{1FF55683-DC49-4833-9E84-02D50580FD68}"/>
              </a:ext>
            </a:extLst>
          </p:cNvPr>
          <p:cNvPicPr>
            <a:picLocks noChangeAspect="1"/>
          </p:cNvPicPr>
          <p:nvPr/>
        </p:nvPicPr>
        <p:blipFill>
          <a:blip r:embed="rId6"/>
          <a:stretch>
            <a:fillRect/>
          </a:stretch>
        </p:blipFill>
        <p:spPr>
          <a:xfrm>
            <a:off x="2136319" y="586854"/>
            <a:ext cx="1987652" cy="539778"/>
          </a:xfrm>
          <a:prstGeom prst="rect">
            <a:avLst/>
          </a:prstGeom>
        </p:spPr>
      </p:pic>
      <p:pic>
        <p:nvPicPr>
          <p:cNvPr id="6" name="Image 5">
            <a:extLst>
              <a:ext uri="{FF2B5EF4-FFF2-40B4-BE49-F238E27FC236}">
                <a16:creationId xmlns:a16="http://schemas.microsoft.com/office/drawing/2014/main" id="{D9CC317B-5184-4242-A434-FDE438773E77}"/>
              </a:ext>
            </a:extLst>
          </p:cNvPr>
          <p:cNvPicPr>
            <a:picLocks noChangeAspect="1"/>
          </p:cNvPicPr>
          <p:nvPr/>
        </p:nvPicPr>
        <p:blipFill>
          <a:blip r:embed="rId7">
            <a:duotone>
              <a:schemeClr val="accent5">
                <a:shade val="45000"/>
                <a:satMod val="135000"/>
              </a:schemeClr>
              <a:prstClr val="white"/>
            </a:duotone>
          </a:blip>
          <a:stretch>
            <a:fillRect/>
          </a:stretch>
        </p:blipFill>
        <p:spPr>
          <a:xfrm>
            <a:off x="7257873" y="301715"/>
            <a:ext cx="1816005" cy="1110056"/>
          </a:xfrm>
          <a:prstGeom prst="rect">
            <a:avLst/>
          </a:prstGeom>
        </p:spPr>
      </p:pic>
      <p:pic>
        <p:nvPicPr>
          <p:cNvPr id="12" name="Image 11">
            <a:extLst>
              <a:ext uri="{FF2B5EF4-FFF2-40B4-BE49-F238E27FC236}">
                <a16:creationId xmlns:a16="http://schemas.microsoft.com/office/drawing/2014/main" id="{9378CB5C-AA07-4840-B515-A65CC3AB85F3}"/>
              </a:ext>
            </a:extLst>
          </p:cNvPr>
          <p:cNvPicPr>
            <a:picLocks noChangeAspect="1"/>
          </p:cNvPicPr>
          <p:nvPr/>
        </p:nvPicPr>
        <p:blipFill>
          <a:blip r:embed="rId8"/>
          <a:stretch>
            <a:fillRect/>
          </a:stretch>
        </p:blipFill>
        <p:spPr>
          <a:xfrm>
            <a:off x="2136319" y="3184083"/>
            <a:ext cx="2106542" cy="26845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21" grpId="0" build="p"/>
      <p:bldP spid="13"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que </a:t>
            </a:r>
            <a:br>
              <a:rPr lang="fr-FR" sz="4100" dirty="0"/>
            </a:br>
            <a:r>
              <a:rPr lang="fr-FR" sz="4100" dirty="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A64FD376-F935-5F7E-9FAD-AD7B5A5E3D02}"/>
              </a:ext>
            </a:extLst>
          </p:cNvPr>
          <p:cNvPicPr preferRelativeResize="0"/>
          <p:nvPr/>
        </p:nvPicPr>
        <p:blipFill>
          <a:blip r:embed="rId6">
            <a:alphaModFix/>
          </a:blip>
          <a:stretch>
            <a:fillRect/>
          </a:stretch>
        </p:blipFill>
        <p:spPr>
          <a:xfrm>
            <a:off x="9433096" y="2696095"/>
            <a:ext cx="3103774" cy="2410162"/>
          </a:xfrm>
          <a:prstGeom prst="rect">
            <a:avLst/>
          </a:prstGeom>
          <a:noFill/>
          <a:ln>
            <a:noFill/>
          </a:ln>
        </p:spPr>
      </p:pic>
    </p:spTree>
    <p:extLst>
      <p:ext uri="{BB962C8B-B14F-4D97-AF65-F5344CB8AC3E}">
        <p14:creationId xmlns:p14="http://schemas.microsoft.com/office/powerpoint/2010/main" val="1443463938"/>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1619</TotalTime>
  <Words>2785</Words>
  <Application>Microsoft Office PowerPoint</Application>
  <PresentationFormat>Widescreen</PresentationFormat>
  <Paragraphs>162</Paragraphs>
  <Slides>8</Slides>
  <Notes>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8</vt:i4>
      </vt:variant>
    </vt:vector>
  </HeadingPairs>
  <TitlesOfParts>
    <vt:vector size="17" baseType="lpstr">
      <vt:lpstr>Arial</vt:lpstr>
      <vt:lpstr>Symbol</vt:lpstr>
      <vt:lpstr>Helvetica Neue</vt:lpstr>
      <vt:lpstr>Calibri</vt:lpstr>
      <vt:lpstr>Ink Free</vt:lpstr>
      <vt:lpstr>Wingdings</vt:lpstr>
      <vt:lpstr>Times New Roman</vt:lpstr>
      <vt:lpstr>Office Theme</vt:lpstr>
      <vt:lpstr>Office Theme</vt:lpstr>
      <vt:lpstr>Standards Minimums pour la Protection de l’Enfance dans l’Action Humanitaire. - SMPE -</vt:lpstr>
      <vt:lpstr>But des Standards </vt:lpstr>
      <vt:lpstr>PowerPoint Presentation</vt:lpstr>
      <vt:lpstr>Travailler Ensemble</vt:lpstr>
      <vt:lpstr>Une introduction au Standard 28</vt:lpstr>
      <vt:lpstr>Actions Communes</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234</cp:revision>
  <dcterms:created xsi:type="dcterms:W3CDTF">2017-12-20T18:51:03Z</dcterms:created>
  <dcterms:modified xsi:type="dcterms:W3CDTF">2022-12-06T05:56:00Z</dcterms:modified>
</cp:coreProperties>
</file>