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87" r:id="rId2"/>
    <p:sldId id="262" r:id="rId3"/>
    <p:sldId id="265" r:id="rId4"/>
    <p:sldId id="288" r:id="rId5"/>
    <p:sldId id="261" r:id="rId6"/>
    <p:sldId id="259" r:id="rId7"/>
    <p:sldId id="289" r:id="rId8"/>
  </p:sldIdLst>
  <p:sldSz cx="12192000" cy="6858000"/>
  <p:notesSz cx="6858000" cy="9144000"/>
  <p:embeddedFontLst>
    <p:embeddedFont>
      <p:font typeface="Calibri" panose="020F0502020204030204" pitchFamily="34" charset="0"/>
      <p:regular r:id="rId10"/>
      <p:bold r:id="rId11"/>
      <p:italic r:id="rId12"/>
      <p:boldItalic r:id="rId13"/>
    </p:embeddedFont>
    <p:embeddedFont>
      <p:font typeface="Helvetica Neue" panose="020B0604020202020204" charset="0"/>
      <p:regular r:id="rId14"/>
      <p:bold r:id="rId15"/>
      <p:italic r:id="rId16"/>
      <p:boldItalic r:id="rId17"/>
    </p:embeddedFont>
    <p:embeddedFont>
      <p:font typeface="Ink Free" panose="03080402000500000000" pitchFamily="66" charset="0"/>
      <p:regular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55689" autoAdjust="0"/>
  </p:normalViewPr>
  <p:slideViewPr>
    <p:cSldViewPr snapToGrid="0">
      <p:cViewPr varScale="1">
        <p:scale>
          <a:sx n="37" d="100"/>
          <a:sy n="37" d="100"/>
        </p:scale>
        <p:origin x="192"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the-standar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lliancecpha.com/en/child-protection-online-library/child-protection-humanitarian-action-competency-framework-testin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2</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0" lvl="0" indent="0" algn="l" rtl="0">
              <a:spcBef>
                <a:spcPts val="0"/>
              </a:spcBef>
              <a:spcAft>
                <a:spcPts val="0"/>
              </a:spcAft>
              <a:buNone/>
            </a:pPr>
            <a:endParaRPr lang="en-US" b="1"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7</a:t>
            </a:r>
          </a:p>
          <a:p>
            <a:endParaRPr lang="fr-FR"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They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2: Human Resources</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first Pillar related to quality response, which are  common across all areas of child protection programming, applicable in all situations and contexts, during </a:t>
            </a:r>
            <a:r>
              <a:rPr lang="fr-FR" dirty="0" err="1"/>
              <a:t>preparedness</a:t>
            </a:r>
            <a:r>
              <a:rPr lang="fr-FR" dirty="0"/>
              <a:t> and </a:t>
            </a:r>
            <a:r>
              <a:rPr lang="fr-FR" dirty="0" err="1"/>
              <a:t>response</a:t>
            </a:r>
            <a:r>
              <a:rPr lang="fr-FR" dirty="0"/>
              <a:t> phases. </a:t>
            </a:r>
            <a:r>
              <a:rPr lang="fr-FR" dirty="0" err="1"/>
              <a:t>They</a:t>
            </a:r>
            <a:r>
              <a:rPr lang="fr-FR" dirty="0"/>
              <a:t> are ALL </a:t>
            </a:r>
            <a:r>
              <a:rPr lang="fr-FR" dirty="0" err="1"/>
              <a:t>fundamental</a:t>
            </a:r>
            <a:r>
              <a:rPr lang="fr-FR" dirty="0"/>
              <a:t> to </a:t>
            </a:r>
            <a:r>
              <a:rPr lang="fr-FR" dirty="0" err="1"/>
              <a:t>reach</a:t>
            </a:r>
            <a:r>
              <a:rPr lang="fr-FR" dirty="0"/>
              <a:t> the </a:t>
            </a:r>
            <a:r>
              <a:rPr lang="fr-FR" dirty="0" err="1"/>
              <a:t>quality</a:t>
            </a:r>
            <a:r>
              <a:rPr lang="fr-FR" dirty="0"/>
              <a:t> </a:t>
            </a:r>
            <a:r>
              <a:rPr lang="fr-FR" dirty="0" err="1"/>
              <a:t>we</a:t>
            </a:r>
            <a:r>
              <a:rPr lang="fr-FR" dirty="0"/>
              <a:t> are </a:t>
            </a:r>
            <a:r>
              <a:rPr lang="fr-FR" dirty="0" err="1"/>
              <a:t>aiming</a:t>
            </a:r>
            <a:r>
              <a:rPr lang="fr-FR" dirty="0"/>
              <a:t> for as </a:t>
            </a:r>
            <a:r>
              <a:rPr lang="fr-FR" dirty="0" err="1"/>
              <a:t>practioners</a:t>
            </a:r>
            <a:r>
              <a:rPr lang="fr-FR"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Quality standards should be used in conjunction with all the rest of the Standards (7–28) &amp; </a:t>
            </a:r>
            <a:r>
              <a:rPr lang="fr-FR" dirty="0"/>
              <a:t>the </a:t>
            </a:r>
            <a:r>
              <a:rPr lang="fr-FR" i="1" dirty="0"/>
              <a:t>CPMS</a:t>
            </a:r>
            <a:r>
              <a:rPr lang="fr-FR" dirty="0"/>
              <a:t> </a:t>
            </a:r>
            <a:r>
              <a:rPr lang="fr-FR" dirty="0" err="1"/>
              <a:t>principles</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This Standard </a:t>
            </a:r>
            <a:r>
              <a:rPr lang="fr-FR" dirty="0" err="1"/>
              <a:t>is</a:t>
            </a:r>
            <a:r>
              <a:rPr lang="fr-FR" dirty="0"/>
              <a:t> </a:t>
            </a:r>
            <a:r>
              <a:rPr lang="en-US" dirty="0"/>
              <a:t>complementary to the </a:t>
            </a:r>
            <a:r>
              <a:rPr lang="en-US" i="1" dirty="0">
                <a:hlinkClick r:id="rId3"/>
              </a:rPr>
              <a:t>Core Humanitarian Standard on Quality and Accountability (CHS)</a:t>
            </a:r>
            <a:r>
              <a:rPr lang="en-US" i="1" dirty="0"/>
              <a:t>, </a:t>
            </a:r>
            <a:r>
              <a:rPr lang="en-US" dirty="0"/>
              <a:t>and should be used with it. More specifically, it links with Commitment 8, which describes the need to support staff to do their jobs effectively and to treat staff fairly and equitably.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effectLst/>
                <a:latin typeface="Arial" panose="020B0604020202020204" pitchFamily="34" charset="0"/>
              </a:rPr>
              <a:t>Communities and people affected by crisis receive the assistance they require from competent and well-managed staff and volunteers.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effectLst/>
                <a:latin typeface="Arial" panose="020B0604020202020204" pitchFamily="34" charset="0"/>
              </a:rPr>
              <a:t>Quality Criterion: Staff are supported to do their job effectively, and are treated fairly and equitably.</a:t>
            </a:r>
            <a:endParaRPr lang="en-US" i="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i="1" dirty="0">
              <a:effectLst/>
              <a:latin typeface="Arial" panose="020B0604020202020204" pitchFamily="34" charset="0"/>
            </a:endParaRP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This standard aims at ensuring that child protection services are delivered by staff and associates who have proven competence in their areas of work &amp; have developed the skills and expertise needed to do their work </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It puts a focus on HR processes, procedures and policies that promote measures to protect children and community members from maltreatment and harm by humanitarian workers: all </a:t>
            </a:r>
            <a:r>
              <a:rPr lang="en-US" dirty="0" err="1">
                <a:latin typeface="Arial"/>
                <a:ea typeface="Arial"/>
                <a:cs typeface="Arial"/>
                <a:sym typeface="Arial"/>
              </a:rPr>
              <a:t>organisations</a:t>
            </a:r>
            <a:r>
              <a:rPr lang="en-US" dirty="0">
                <a:latin typeface="Arial"/>
                <a:ea typeface="Arial"/>
                <a:cs typeface="Arial"/>
                <a:sym typeface="Arial"/>
              </a:rPr>
              <a:t> should have a ‘child safeguarding’ or ‘child protection’ policy, procedures and an implementation plan that seek to prevent staff, operations or </a:t>
            </a:r>
            <a:r>
              <a:rPr lang="en-US" dirty="0" err="1">
                <a:latin typeface="Arial"/>
                <a:ea typeface="Arial"/>
                <a:cs typeface="Arial"/>
                <a:sym typeface="Arial"/>
              </a:rPr>
              <a:t>programmes</a:t>
            </a:r>
            <a:r>
              <a:rPr lang="en-US" dirty="0">
                <a:latin typeface="Arial"/>
                <a:ea typeface="Arial"/>
                <a:cs typeface="Arial"/>
                <a:sym typeface="Arial"/>
              </a:rPr>
              <a:t> from harming children. They also need to implement simple, accessible, child-friendly, anonymous </a:t>
            </a:r>
            <a:r>
              <a:rPr lang="en-US" dirty="0" err="1">
                <a:latin typeface="Arial"/>
                <a:ea typeface="Arial"/>
                <a:cs typeface="Arial"/>
                <a:sym typeface="Arial"/>
              </a:rPr>
              <a:t>programme</a:t>
            </a:r>
            <a:r>
              <a:rPr lang="en-US" dirty="0">
                <a:latin typeface="Arial"/>
                <a:ea typeface="Arial"/>
                <a:cs typeface="Arial"/>
                <a:sym typeface="Arial"/>
              </a:rPr>
              <a:t> feedback and reporting mechanisms at each project site.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safeguarding</a:t>
            </a:r>
            <a:r>
              <a:rPr lang="en-US" i="1" dirty="0">
                <a:latin typeface="Arial"/>
                <a:ea typeface="Arial"/>
                <a:cs typeface="Arial"/>
                <a:sym typeface="Arial"/>
              </a:rPr>
              <a:t> icon</a:t>
            </a:r>
            <a:r>
              <a:rPr lang="en-US" i="1" dirty="0"/>
              <a:t>]</a:t>
            </a:r>
            <a:endParaRPr lang="en-US" dirty="0">
              <a:latin typeface="Arial"/>
              <a:ea typeface="Arial"/>
              <a:cs typeface="Arial"/>
              <a:sym typeface="Arial"/>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b="0" dirty="0">
              <a:latin typeface="Calibri"/>
              <a:ea typeface="Arial"/>
              <a:cs typeface="Calibri"/>
              <a:sym typeface="Calibri"/>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a:latin typeface="Arial"/>
                <a:ea typeface="Arial"/>
                <a:cs typeface="Arial"/>
                <a:sym typeface="Arial"/>
              </a:rPr>
              <a:t>Discussion Prompt: </a:t>
            </a:r>
            <a:r>
              <a:rPr lang="en-US" dirty="0">
                <a:latin typeface="Arial"/>
                <a:ea typeface="Arial"/>
                <a:cs typeface="Arial"/>
                <a:sym typeface="Arial"/>
              </a:rPr>
              <a:t>who is concerned by </a:t>
            </a:r>
            <a:r>
              <a:rPr lang="fr-FR" dirty="0" err="1"/>
              <a:t>safeguarding</a:t>
            </a:r>
            <a:r>
              <a:rPr lang="fr-FR" dirty="0"/>
              <a:t> </a:t>
            </a:r>
            <a:r>
              <a:rPr lang="fr-FR" dirty="0" err="1"/>
              <a:t>policies</a:t>
            </a:r>
            <a:r>
              <a:rPr lang="fr-FR" dirty="0"/>
              <a:t>?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dirty="0"/>
              <a:t>-&gt; </a:t>
            </a:r>
            <a:r>
              <a:rPr lang="en-US" dirty="0"/>
              <a:t>All staff and associates who provide child protection services (including volunteers, incentive workers, contractors, consultants, partners and anyone else associated with or representing your </a:t>
            </a:r>
            <a:r>
              <a:rPr lang="en-US" dirty="0" err="1"/>
              <a:t>organisation</a:t>
            </a:r>
            <a:r>
              <a:rPr lang="en-US" dirty="0"/>
              <a:t>) </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2 states : </a:t>
            </a:r>
            <a:r>
              <a:rPr lang="en-US" dirty="0"/>
              <a:t>“Child protection services are delivered by staff and associates who have proven competence in their areas of work and are guided by human resources processes and policies that promote equitable working arrangements and measures to protect children from maltreatment by humanitarian workers.”</a:t>
            </a:r>
            <a:endParaRPr lang="fr-FR" dirty="0"/>
          </a:p>
          <a:p>
            <a:pPr marL="0" marR="0" lvl="0" indent="0" algn="l" rtl="0">
              <a:lnSpc>
                <a:spcPct val="100000"/>
              </a:lnSpc>
              <a:spcBef>
                <a:spcPts val="0"/>
              </a:spcBef>
              <a:spcAft>
                <a:spcPts val="0"/>
              </a:spcAft>
              <a:buClr>
                <a:schemeClr val="dk1"/>
              </a:buClr>
              <a:buSzPts val="1200"/>
              <a:buFont typeface="Calibri"/>
              <a:buNone/>
            </a:pPr>
            <a:endParaRPr lang="en-US" sz="1200" b="0" i="0" u="none" strike="noStrike" baseline="0" dirty="0">
              <a:latin typeface="+mn-l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This standard does not replace other safeguarding standards the organization might have put in place</a:t>
            </a:r>
          </a:p>
          <a:p>
            <a:pPr marL="0" marR="0" lvl="0" indent="0" algn="l" rtl="0">
              <a:lnSpc>
                <a:spcPct val="100000"/>
              </a:lnSpc>
              <a:spcBef>
                <a:spcPts val="0"/>
              </a:spcBef>
              <a:spcAft>
                <a:spcPts val="0"/>
              </a:spcAft>
              <a:buClr>
                <a:schemeClr val="dk1"/>
              </a:buClr>
              <a:buSzPts val="1200"/>
              <a:buFont typeface="Calibri"/>
              <a:buNone/>
            </a:pPr>
            <a:endParaRPr lang="en-US" sz="1200" b="0" i="0" u="none" strike="noStrike" baseline="0" dirty="0">
              <a:latin typeface="+mn-lt"/>
            </a:endParaRPr>
          </a:p>
          <a:p>
            <a:pPr marL="171450" lvl="0" indent="-171450" algn="l" rtl="0">
              <a:spcBef>
                <a:spcPts val="0"/>
              </a:spcBef>
              <a:spcAft>
                <a:spcPts val="0"/>
              </a:spcAft>
              <a:buFont typeface="Arial" panose="020B0604020202020204" pitchFamily="34" charset="0"/>
              <a:buChar char="•"/>
            </a:pPr>
            <a:r>
              <a:rPr lang="en-US" dirty="0"/>
              <a:t>Example of processes covered by the standard:</a:t>
            </a:r>
          </a:p>
          <a:p>
            <a:pPr marL="171450" lvl="0" indent="-171450" algn="l" rtl="0">
              <a:spcBef>
                <a:spcPts val="0"/>
              </a:spcBef>
              <a:spcAft>
                <a:spcPts val="0"/>
              </a:spcAft>
              <a:buFontTx/>
              <a:buChar char="-"/>
            </a:pPr>
            <a:r>
              <a:rPr lang="en-US" dirty="0"/>
              <a:t>Emergency preparedness human resources plan (to ensure rapid recruitment and training and avoid weakening the staffing structures)</a:t>
            </a:r>
          </a:p>
          <a:p>
            <a:pPr marL="171450" lvl="0" indent="-171450" algn="l" rtl="0">
              <a:spcBef>
                <a:spcPts val="0"/>
              </a:spcBef>
              <a:spcAft>
                <a:spcPts val="0"/>
              </a:spcAft>
              <a:buFontTx/>
              <a:buChar char="-"/>
            </a:pPr>
            <a:r>
              <a:rPr lang="en-US" dirty="0"/>
              <a:t>Rapid deployment mechanisms &amp; global and regional standby personnel</a:t>
            </a:r>
          </a:p>
          <a:p>
            <a:pPr marL="171450" lvl="0" indent="-171450" algn="l" rtl="0">
              <a:spcBef>
                <a:spcPts val="0"/>
              </a:spcBef>
              <a:spcAft>
                <a:spcPts val="0"/>
              </a:spcAft>
              <a:buFontTx/>
              <a:buChar char="-"/>
            </a:pPr>
            <a:r>
              <a:rPr lang="es-ES" sz="1800" b="0" i="0" u="none" strike="noStrike" baseline="0" dirty="0" err="1">
                <a:solidFill>
                  <a:srgbClr val="000000"/>
                </a:solidFill>
                <a:latin typeface="HelveticaNeue-Light-Identity-H"/>
              </a:rPr>
              <a:t>Code</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of</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conduct</a:t>
            </a:r>
            <a:r>
              <a:rPr lang="es-ES" sz="1800" b="0" i="0" u="none" strike="noStrike" baseline="0" dirty="0">
                <a:solidFill>
                  <a:srgbClr val="000000"/>
                </a:solidFill>
                <a:latin typeface="HelveticaNeue-Light-Identity-H"/>
              </a:rPr>
              <a:t>, d</a:t>
            </a:r>
            <a:r>
              <a:rPr lang="fr-FR" sz="1800" b="0" i="0" u="none" strike="noStrike" baseline="0" dirty="0" err="1">
                <a:solidFill>
                  <a:srgbClr val="000000"/>
                </a:solidFill>
                <a:latin typeface="HelveticaNeue-Light-Identity-H"/>
              </a:rPr>
              <a:t>isciplinary</a:t>
            </a:r>
            <a:r>
              <a:rPr lang="fr-FR" sz="1800" b="0" i="0" u="none" strike="noStrike" baseline="0" dirty="0">
                <a:solidFill>
                  <a:srgbClr val="000000"/>
                </a:solidFill>
                <a:latin typeface="HelveticaNeue-Light-Identity-H"/>
              </a:rPr>
              <a:t>, </a:t>
            </a:r>
            <a:r>
              <a:rPr lang="fr-FR" sz="1800" b="0" i="0" u="none" strike="noStrike" baseline="0" dirty="0" err="1">
                <a:solidFill>
                  <a:srgbClr val="000000"/>
                </a:solidFill>
                <a:latin typeface="HelveticaNeue-Light-Identity-H"/>
              </a:rPr>
              <a:t>grievance</a:t>
            </a:r>
            <a:r>
              <a:rPr lang="fr-FR" sz="1800" b="0" i="0" u="none" strike="noStrike" baseline="0" dirty="0">
                <a:solidFill>
                  <a:srgbClr val="000000"/>
                </a:solidFill>
                <a:latin typeface="HelveticaNeue-Light-Identity-H"/>
              </a:rPr>
              <a:t>, non-</a:t>
            </a:r>
            <a:r>
              <a:rPr lang="fr-FR" sz="1800" b="0" i="0" u="none" strike="noStrike" baseline="0" dirty="0" err="1">
                <a:solidFill>
                  <a:srgbClr val="000000"/>
                </a:solidFill>
                <a:latin typeface="HelveticaNeue-Light-Identity-H"/>
              </a:rPr>
              <a:t>harassment</a:t>
            </a:r>
            <a:r>
              <a:rPr lang="fr-FR" sz="1800" b="0" i="0" u="none" strike="noStrike" baseline="0" dirty="0">
                <a:solidFill>
                  <a:srgbClr val="000000"/>
                </a:solidFill>
                <a:latin typeface="HelveticaNeue-Light-Identity-H"/>
              </a:rPr>
              <a:t> and non-discrimination </a:t>
            </a:r>
            <a:r>
              <a:rPr lang="es-ES" sz="1800" b="0" i="0" u="none" strike="noStrike" baseline="0" dirty="0" err="1">
                <a:solidFill>
                  <a:srgbClr val="000000"/>
                </a:solidFill>
                <a:latin typeface="HelveticaNeue-Light-Identity-H"/>
              </a:rPr>
              <a:t>policies</a:t>
            </a:r>
            <a:endParaRPr lang="en-US" dirty="0"/>
          </a:p>
          <a:p>
            <a:pPr marL="171450" lvl="0" indent="-171450" algn="l" rtl="0">
              <a:spcBef>
                <a:spcPts val="0"/>
              </a:spcBef>
              <a:spcAft>
                <a:spcPts val="0"/>
              </a:spcAft>
              <a:buFontTx/>
              <a:buChar char="-"/>
            </a:pPr>
            <a:r>
              <a:rPr lang="en-US" sz="1000" b="0" i="0" u="none" strike="noStrike" baseline="0" dirty="0">
                <a:latin typeface="Calibri"/>
              </a:rPr>
              <a:t>I</a:t>
            </a:r>
            <a:r>
              <a:rPr lang="en-US" sz="1200" b="0" i="0" u="none" strike="noStrike" baseline="0" dirty="0">
                <a:latin typeface="HelveticaNeue-Light-Identity-H"/>
              </a:rPr>
              <a:t>ndicators and processes for monitoring organizational </a:t>
            </a:r>
            <a:r>
              <a:rPr lang="es-ES" sz="1200" b="0" i="0" u="none" strike="noStrike" baseline="0" dirty="0" err="1">
                <a:latin typeface="HelveticaNeue-Light-Identity-H"/>
              </a:rPr>
              <a:t>diversity</a:t>
            </a:r>
            <a:r>
              <a:rPr lang="es-ES" sz="1200" b="0" i="0" u="none" strike="noStrike" baseline="0" dirty="0">
                <a:latin typeface="HelveticaNeue-Light-Identity-H"/>
              </a:rPr>
              <a:t> &amp; </a:t>
            </a:r>
            <a:r>
              <a:rPr lang="es-ES" sz="1200" b="0" i="0" u="none" strike="noStrike" baseline="0" dirty="0" err="1">
                <a:latin typeface="HelveticaNeue-Light-Identity-H"/>
              </a:rPr>
              <a:t>inclusion</a:t>
            </a:r>
            <a:r>
              <a:rPr lang="es-ES" sz="1200" b="0" i="0" u="none" strike="noStrike" baseline="0" dirty="0">
                <a:latin typeface="HelveticaNeue-Light-Identity-H"/>
              </a:rPr>
              <a:t> </a:t>
            </a:r>
            <a:r>
              <a:rPr lang="en-US" b="0" dirty="0"/>
              <a:t>(safe recruitment; </a:t>
            </a:r>
            <a:r>
              <a:rPr lang="fr-FR" dirty="0"/>
              <a:t>non-</a:t>
            </a:r>
            <a:r>
              <a:rPr lang="fr-FR" dirty="0" err="1"/>
              <a:t>discriminatory</a:t>
            </a:r>
            <a:r>
              <a:rPr lang="en-US" b="0" dirty="0"/>
              <a:t> </a:t>
            </a:r>
            <a:r>
              <a:rPr lang="fr-FR" dirty="0"/>
              <a:t>interview panels; </a:t>
            </a:r>
            <a:r>
              <a:rPr lang="en-US" dirty="0"/>
              <a:t>hiring and fairly compensating beneficiaries of programs, including </a:t>
            </a:r>
            <a:r>
              <a:rPr lang="fr-FR" sz="1800" b="0" i="0" u="none" strike="noStrike" baseline="0" dirty="0" err="1">
                <a:latin typeface="HelveticaNeue-Light-Identity-H"/>
              </a:rPr>
              <a:t>refugees</a:t>
            </a:r>
            <a:r>
              <a:rPr lang="fr-FR" sz="1800" b="0" i="0" u="none" strike="noStrike" baseline="0" dirty="0">
                <a:latin typeface="HelveticaNeue-Light-Identity-H"/>
              </a:rPr>
              <a:t>, </a:t>
            </a:r>
            <a:r>
              <a:rPr lang="fr-FR" sz="1800" b="0" i="0" u="none" strike="noStrike" baseline="0" dirty="0" err="1">
                <a:latin typeface="HelveticaNeue-Light-Identity-H"/>
              </a:rPr>
              <a:t>internally</a:t>
            </a:r>
            <a:r>
              <a:rPr lang="fr-FR" sz="1800" b="0" i="0" u="none" strike="noStrike" baseline="0" dirty="0">
                <a:latin typeface="HelveticaNeue-Light-Identity-H"/>
              </a:rPr>
              <a:t> </a:t>
            </a:r>
            <a:r>
              <a:rPr lang="en-US" sz="1800" b="0" i="0" u="none" strike="noStrike" baseline="0" dirty="0">
                <a:latin typeface="HelveticaNeue-Light-Identity-H"/>
              </a:rPr>
              <a:t>displaced persons, migrants and stateless persons,</a:t>
            </a:r>
            <a:r>
              <a:rPr lang="en-US" dirty="0"/>
              <a:t> etc.)</a:t>
            </a:r>
          </a:p>
          <a:p>
            <a:pPr marL="171450" lvl="0" indent="-171450" algn="l" rtl="0">
              <a:spcBef>
                <a:spcPts val="0"/>
              </a:spcBef>
              <a:spcAft>
                <a:spcPts val="0"/>
              </a:spcAft>
              <a:buFontTx/>
              <a:buChar char="-"/>
            </a:pPr>
            <a:r>
              <a:rPr lang="en-US" dirty="0"/>
              <a:t>Induction processes</a:t>
            </a:r>
          </a:p>
          <a:p>
            <a:pPr marL="171450" lvl="0" indent="-171450" algn="l" rtl="0">
              <a:spcBef>
                <a:spcPts val="0"/>
              </a:spcBef>
              <a:spcAft>
                <a:spcPts val="0"/>
              </a:spcAft>
              <a:buFontTx/>
              <a:buChar char="-"/>
            </a:pPr>
            <a:r>
              <a:rPr lang="en-US" dirty="0"/>
              <a:t>Learning, capacity-building plans, </a:t>
            </a:r>
            <a:r>
              <a:rPr lang="en-US" sz="1800" b="0" i="0" u="none" strike="noStrike" baseline="0" dirty="0">
                <a:latin typeface="HelveticaNeue-Light-Identity-H"/>
              </a:rPr>
              <a:t>training for staff and associates</a:t>
            </a:r>
          </a:p>
          <a:p>
            <a:pPr marL="171450" lvl="0" indent="-171450" algn="l" rtl="0">
              <a:spcBef>
                <a:spcPts val="0"/>
              </a:spcBef>
              <a:spcAft>
                <a:spcPts val="0"/>
              </a:spcAft>
              <a:buFontTx/>
              <a:buChar char="-"/>
            </a:pPr>
            <a:r>
              <a:rPr lang="en-US" sz="1800" b="0" i="0" u="none" strike="noStrike" baseline="0" dirty="0" err="1">
                <a:latin typeface="HelveticaNeue-Light-Identity-H"/>
              </a:rPr>
              <a:t>Organisational</a:t>
            </a:r>
            <a:r>
              <a:rPr lang="en-US" sz="1800" b="0" i="0" u="none" strike="noStrike" baseline="0" dirty="0">
                <a:latin typeface="HelveticaNeue-Light-Identity-H"/>
              </a:rPr>
              <a:t> safeguarding feedback and reporting mechanism that is accessible to all children, staff, associates and </a:t>
            </a:r>
            <a:r>
              <a:rPr lang="es-ES" sz="1800" b="0" i="0" u="none" strike="noStrike" baseline="0" dirty="0" err="1">
                <a:latin typeface="HelveticaNeue-Light-Identity-H"/>
              </a:rPr>
              <a:t>community</a:t>
            </a:r>
            <a:r>
              <a:rPr lang="es-ES" sz="1800" b="0" i="0" u="none" strike="noStrike" baseline="0" dirty="0">
                <a:latin typeface="HelveticaNeue-Light-Identity-H"/>
              </a:rPr>
              <a:t> </a:t>
            </a:r>
            <a:r>
              <a:rPr lang="es-ES" sz="1800" b="0" i="0" u="none" strike="noStrike" baseline="0" dirty="0" err="1">
                <a:latin typeface="HelveticaNeue-Light-Identity-H"/>
              </a:rPr>
              <a:t>members</a:t>
            </a: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t>Well-being &amp; stress management to create a healthy working environment</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t>Capacity needs assessment &amp; strengthening, using </a:t>
            </a:r>
            <a:r>
              <a:rPr lang="en-US" dirty="0">
                <a:hlinkClick r:id="rId3"/>
              </a:rPr>
              <a:t>CPHA Competency Framework</a:t>
            </a: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endParaRPr b="0"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2</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r>
              <a:rPr lang="en-US" b="1" i="1" u="none" dirty="0"/>
              <a:t>TIP</a:t>
            </a:r>
            <a:r>
              <a:rPr lang="en-US" b="0" i="1" u="none" dirty="0"/>
              <a:t>: you can use https://thenounproject.com/ to get map outlines like those.</a:t>
            </a: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is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CPHA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etc.</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49836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26.jpeg"/><Relationship Id="rId4" Type="http://schemas.openxmlformats.org/officeDocument/2006/relationships/image" Target="../media/image25.gif"/></Relationships>
</file>

<file path=ppt/slides/_rels/slide7.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3951840" y="1885603"/>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2 </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1787524" y="1749954"/>
            <a:ext cx="8456425"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Pillar 1 related to quality response</a:t>
            </a:r>
          </a:p>
          <a:p>
            <a:pPr marL="342900" indent="-342900">
              <a:spcBef>
                <a:spcPts val="0"/>
              </a:spcBef>
              <a:buClr>
                <a:schemeClr val="accent3"/>
              </a:buClr>
            </a:pPr>
            <a:r>
              <a:rPr lang="en-US" dirty="0">
                <a:solidFill>
                  <a:schemeClr val="bg2"/>
                </a:solidFill>
                <a:latin typeface="Helvetica Neue" panose="020B0604020202020204" charset="0"/>
              </a:rPr>
              <a:t>To be used w/ Standards </a:t>
            </a:r>
            <a:r>
              <a:rPr lang="en-US" dirty="0"/>
              <a:t>(7–28) </a:t>
            </a:r>
            <a:r>
              <a:rPr lang="en-US" dirty="0">
                <a:solidFill>
                  <a:schemeClr val="bg2"/>
                </a:solidFill>
                <a:latin typeface="Helvetica Neue" panose="020B0604020202020204" charset="0"/>
              </a:rPr>
              <a:t>&amp; </a:t>
            </a:r>
            <a:r>
              <a:rPr lang="fr-FR" dirty="0">
                <a:solidFill>
                  <a:schemeClr val="bg2"/>
                </a:solidFill>
                <a:latin typeface="Helvetica Neue" panose="020B0604020202020204" charset="0"/>
              </a:rPr>
              <a:t>the </a:t>
            </a:r>
            <a:r>
              <a:rPr lang="fr-FR" i="1" dirty="0">
                <a:solidFill>
                  <a:schemeClr val="bg2"/>
                </a:solidFill>
                <a:latin typeface="Helvetica Neue" panose="020B0604020202020204" charset="0"/>
              </a:rPr>
              <a:t>CPMS</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principles</a:t>
            </a:r>
            <a:endParaRPr lang="fr-FR" dirty="0">
              <a:solidFill>
                <a:schemeClr val="bg2"/>
              </a:solidFill>
              <a:latin typeface="Helvetica Neue" panose="020B0604020202020204" charset="0"/>
            </a:endParaRP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r>
              <a:rPr lang="fr-FR" dirty="0" err="1">
                <a:solidFill>
                  <a:schemeClr val="bg2"/>
                </a:solidFill>
                <a:latin typeface="Helvetica Neue" panose="020B0604020202020204" charset="0"/>
              </a:rPr>
              <a:t>Commitment</a:t>
            </a:r>
            <a:r>
              <a:rPr lang="fr-FR" dirty="0">
                <a:solidFill>
                  <a:schemeClr val="bg2"/>
                </a:solidFill>
                <a:latin typeface="Helvetica Neue" panose="020B0604020202020204" charset="0"/>
              </a:rPr>
              <a:t> 8 of the CHS</a:t>
            </a: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228600" indent="-241934">
              <a:buClr>
                <a:schemeClr val="accent3"/>
              </a:buClr>
            </a:pPr>
            <a:r>
              <a:rPr lang="fr-FR" dirty="0" err="1">
                <a:solidFill>
                  <a:schemeClr val="bg2"/>
                </a:solidFill>
                <a:latin typeface="Helvetica Neue" panose="020B0604020202020204" charset="0"/>
              </a:rPr>
              <a:t>Skills</a:t>
            </a:r>
            <a:r>
              <a:rPr lang="fr-FR" dirty="0">
                <a:solidFill>
                  <a:schemeClr val="bg2"/>
                </a:solidFill>
                <a:latin typeface="Helvetica Neue" panose="020B0604020202020204" charset="0"/>
              </a:rPr>
              <a:t> and expertise </a:t>
            </a:r>
            <a:r>
              <a:rPr lang="fr-FR" dirty="0" err="1">
                <a:solidFill>
                  <a:schemeClr val="bg2"/>
                </a:solidFill>
                <a:latin typeface="Helvetica Neue" panose="020B0604020202020204" charset="0"/>
              </a:rPr>
              <a:t>needed</a:t>
            </a:r>
            <a:endParaRPr lang="fr-FR" dirty="0">
              <a:solidFill>
                <a:schemeClr val="bg2"/>
              </a:solidFill>
              <a:latin typeface="Helvetica Neue" panose="020B0604020202020204" charset="0"/>
            </a:endParaRPr>
          </a:p>
          <a:p>
            <a:pPr marL="228600" indent="-241934">
              <a:buClr>
                <a:schemeClr val="accent3"/>
              </a:buClr>
            </a:pPr>
            <a:r>
              <a:rPr lang="en-US" dirty="0">
                <a:solidFill>
                  <a:schemeClr val="bg2"/>
                </a:solidFill>
                <a:latin typeface="Helvetica Neue" panose="020B0604020202020204" charset="0"/>
                <a:ea typeface="Arial"/>
                <a:cs typeface="Arial"/>
                <a:sym typeface="Arial"/>
              </a:rPr>
              <a:t>HR processes, procedures and policies </a:t>
            </a:r>
            <a:endParaRPr lang="fr-FR" dirty="0">
              <a:solidFill>
                <a:schemeClr val="bg2"/>
              </a:solidFill>
              <a:latin typeface="Helvetica Neue" panose="020B0604020202020204" charset="0"/>
            </a:endParaRPr>
          </a:p>
          <a:p>
            <a:pPr marL="228600" indent="-241934">
              <a:buClr>
                <a:schemeClr val="accent3"/>
              </a:buClr>
            </a:pPr>
            <a:r>
              <a:rPr lang="en-US" dirty="0">
                <a:solidFill>
                  <a:schemeClr val="bg2"/>
                </a:solidFill>
                <a:latin typeface="Helvetica Neue" panose="020B0604020202020204" charset="0"/>
              </a:rPr>
              <a:t>Safeguarding</a:t>
            </a:r>
            <a:br>
              <a:rPr lang="en-US" dirty="0">
                <a:solidFill>
                  <a:schemeClr val="bg2"/>
                </a:solidFill>
                <a:latin typeface="Helvetica Neue" panose="020B0604020202020204" charset="0"/>
              </a:rPr>
            </a:br>
            <a:endParaRPr lang="en-US" dirty="0">
              <a:solidFill>
                <a:schemeClr val="bg2"/>
              </a:solidFill>
              <a:latin typeface="Helvetica Neue" panose="020B0604020202020204" charset="0"/>
            </a:endParaRPr>
          </a:p>
        </p:txBody>
      </p:sp>
      <p:pic>
        <p:nvPicPr>
          <p:cNvPr id="6" name="Google Shape;326;p14" descr="Screen Shot 2019-10-08 at 5.14.22 PM.png">
            <a:extLst>
              <a:ext uri="{FF2B5EF4-FFF2-40B4-BE49-F238E27FC236}">
                <a16:creationId xmlns:a16="http://schemas.microsoft.com/office/drawing/2014/main" id="{1F392EA3-CA38-460A-88D3-7B9079184831}"/>
              </a:ext>
            </a:extLst>
          </p:cNvPr>
          <p:cNvPicPr preferRelativeResize="0"/>
          <p:nvPr/>
        </p:nvPicPr>
        <p:blipFill rotWithShape="1">
          <a:blip r:embed="rId3">
            <a:alphaModFix/>
          </a:blip>
          <a:srcRect/>
          <a:stretch/>
        </p:blipFill>
        <p:spPr>
          <a:xfrm>
            <a:off x="8824021" y="4239403"/>
            <a:ext cx="1044598" cy="954108"/>
          </a:xfrm>
          <a:prstGeom prst="rect">
            <a:avLst/>
          </a:prstGeom>
          <a:noFill/>
          <a:ln>
            <a:noFill/>
          </a:ln>
        </p:spPr>
      </p:pic>
      <p:pic>
        <p:nvPicPr>
          <p:cNvPr id="7" name="Image 6">
            <a:extLst>
              <a:ext uri="{FF2B5EF4-FFF2-40B4-BE49-F238E27FC236}">
                <a16:creationId xmlns:a16="http://schemas.microsoft.com/office/drawing/2014/main" id="{6DDB134F-6FC3-4B32-83F9-47084C03DD56}"/>
              </a:ext>
            </a:extLst>
          </p:cNvPr>
          <p:cNvPicPr>
            <a:picLocks noChangeAspect="1"/>
          </p:cNvPicPr>
          <p:nvPr/>
        </p:nvPicPr>
        <p:blipFill>
          <a:blip r:embed="rId4"/>
          <a:stretch>
            <a:fillRect/>
          </a:stretch>
        </p:blipFill>
        <p:spPr>
          <a:xfrm>
            <a:off x="6570662" y="2724034"/>
            <a:ext cx="1072342" cy="1058939"/>
          </a:xfrm>
          <a:prstGeom prst="rect">
            <a:avLst/>
          </a:prstGeom>
        </p:spPr>
      </p:pic>
      <p:sp>
        <p:nvSpPr>
          <p:cNvPr id="8" name="ZoneTexte 7">
            <a:extLst>
              <a:ext uri="{FF2B5EF4-FFF2-40B4-BE49-F238E27FC236}">
                <a16:creationId xmlns:a16="http://schemas.microsoft.com/office/drawing/2014/main" id="{0EC33DF6-2955-4AAC-A461-4F75DED12DAE}"/>
              </a:ext>
            </a:extLst>
          </p:cNvPr>
          <p:cNvSpPr txBox="1"/>
          <p:nvPr/>
        </p:nvSpPr>
        <p:spPr>
          <a:xfrm>
            <a:off x="7506008" y="5700196"/>
            <a:ext cx="3847792" cy="954107"/>
          </a:xfrm>
          <a:prstGeom prst="rect">
            <a:avLst/>
          </a:prstGeom>
          <a:noFill/>
        </p:spPr>
        <p:txBody>
          <a:bodyPr wrap="square">
            <a:spAutoFit/>
          </a:bodyPr>
          <a:lstStyle/>
          <a:p>
            <a:r>
              <a:rPr lang="en-US" sz="2800" dirty="0">
                <a:latin typeface="Ink Free" panose="03080402000500000000" pitchFamily="66" charset="0"/>
                <a:ea typeface="Arial"/>
                <a:cs typeface="Arial"/>
                <a:sym typeface="Arial"/>
              </a:rPr>
              <a:t>Who is concerned by </a:t>
            </a:r>
            <a:r>
              <a:rPr lang="fr-FR" sz="2800" dirty="0" err="1">
                <a:latin typeface="Ink Free" panose="03080402000500000000" pitchFamily="66" charset="0"/>
              </a:rPr>
              <a:t>safeguarding</a:t>
            </a:r>
            <a:r>
              <a:rPr lang="fr-FR" sz="2800" dirty="0">
                <a:latin typeface="Ink Free" panose="03080402000500000000" pitchFamily="66" charset="0"/>
              </a:rPr>
              <a:t> </a:t>
            </a:r>
            <a:r>
              <a:rPr lang="fr-FR" sz="2800" dirty="0" err="1">
                <a:latin typeface="Ink Free" panose="03080402000500000000" pitchFamily="66" charset="0"/>
              </a:rPr>
              <a:t>policies</a:t>
            </a:r>
            <a:r>
              <a:rPr lang="en-US" sz="2800" dirty="0">
                <a:latin typeface="Ink Free" panose="03080402000500000000" pitchFamily="66" charset="0"/>
                <a:ea typeface="Arial"/>
                <a:cs typeface="Arial"/>
                <a:sym typeface="Arial"/>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62009" y="517000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8"/>
            <a:ext cx="6076521" cy="3570162"/>
          </a:xfrm>
        </p:spPr>
        <p:txBody>
          <a:bodyPr>
            <a:normAutofit fontScale="92500"/>
          </a:bodyPr>
          <a:lstStyle/>
          <a:p>
            <a:pPr marL="50800" indent="0" algn="ctr">
              <a:buNone/>
            </a:pPr>
            <a:r>
              <a:rPr lang="en-US" dirty="0"/>
              <a:t>“Child protection services are delivered by staff and associates who have </a:t>
            </a:r>
            <a:r>
              <a:rPr lang="en-US" b="1" dirty="0"/>
              <a:t>proven competence </a:t>
            </a:r>
            <a:r>
              <a:rPr lang="en-US" dirty="0"/>
              <a:t>in their areas of work and are guided by human resources </a:t>
            </a:r>
            <a:r>
              <a:rPr lang="en-US" b="1" dirty="0"/>
              <a:t>processes and policies </a:t>
            </a:r>
            <a:r>
              <a:rPr lang="en-US" dirty="0"/>
              <a:t>that promote </a:t>
            </a:r>
            <a:r>
              <a:rPr lang="en-US" b="1" dirty="0"/>
              <a:t>equitable</a:t>
            </a:r>
            <a:r>
              <a:rPr lang="en-US" dirty="0"/>
              <a:t> working arrangements and measures to </a:t>
            </a:r>
            <a:r>
              <a:rPr lang="en-US" b="1" dirty="0"/>
              <a:t>protect</a:t>
            </a:r>
            <a:r>
              <a:rPr lang="en-US" dirty="0"/>
              <a:t> children from maltreatment by humanitarian workers.”</a:t>
            </a:r>
            <a:endParaRPr lang="fr-FR" dirty="0"/>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283050" y="4889857"/>
            <a:ext cx="1498650" cy="1748091"/>
          </a:xfrm>
          <a:prstGeom prst="rect">
            <a:avLst/>
          </a:prstGeom>
          <a:noFill/>
          <a:ln>
            <a:noFill/>
          </a:ln>
        </p:spPr>
      </p:pic>
      <p:pic>
        <p:nvPicPr>
          <p:cNvPr id="3" name="Image 2">
            <a:extLst>
              <a:ext uri="{FF2B5EF4-FFF2-40B4-BE49-F238E27FC236}">
                <a16:creationId xmlns:a16="http://schemas.microsoft.com/office/drawing/2014/main" id="{9DC0E07D-B25B-4825-9B90-572FCAFD5AA8}"/>
              </a:ext>
            </a:extLst>
          </p:cNvPr>
          <p:cNvPicPr>
            <a:picLocks noChangeAspect="1"/>
          </p:cNvPicPr>
          <p:nvPr/>
        </p:nvPicPr>
        <p:blipFill>
          <a:blip r:embed="rId4"/>
          <a:stretch>
            <a:fillRect/>
          </a:stretch>
        </p:blipFill>
        <p:spPr>
          <a:xfrm>
            <a:off x="1828754" y="465447"/>
            <a:ext cx="2638878" cy="898341"/>
          </a:xfrm>
          <a:prstGeom prst="rect">
            <a:avLst/>
          </a:prstGeom>
        </p:spPr>
      </p:pic>
      <p:sp>
        <p:nvSpPr>
          <p:cNvPr id="9" name="ZoneTexte 8">
            <a:extLst>
              <a:ext uri="{FF2B5EF4-FFF2-40B4-BE49-F238E27FC236}">
                <a16:creationId xmlns:a16="http://schemas.microsoft.com/office/drawing/2014/main" id="{572F60FB-6B88-4C0C-A1EB-7A0853EB6B5C}"/>
              </a:ext>
            </a:extLst>
          </p:cNvPr>
          <p:cNvSpPr txBox="1"/>
          <p:nvPr/>
        </p:nvSpPr>
        <p:spPr>
          <a:xfrm>
            <a:off x="6790897" y="1783488"/>
            <a:ext cx="5133975" cy="5262979"/>
          </a:xfrm>
          <a:prstGeom prst="rect">
            <a:avLst/>
          </a:prstGeom>
          <a:noFill/>
        </p:spPr>
        <p:txBody>
          <a:bodyPr wrap="square">
            <a:spAutoFit/>
          </a:bodyPr>
          <a:lstStyle/>
          <a:p>
            <a:pPr marL="285750" indent="-285750">
              <a:buFont typeface="Arial" panose="020B0604020202020204" pitchFamily="34" charset="0"/>
              <a:buChar char="•"/>
            </a:pPr>
            <a:r>
              <a:rPr lang="en-US" sz="2800" dirty="0"/>
              <a:t>Does not replace other safeguarding standards</a:t>
            </a:r>
          </a:p>
          <a:p>
            <a:pPr marL="285750" indent="-285750">
              <a:buFont typeface="Arial" panose="020B0604020202020204" pitchFamily="34" charset="0"/>
              <a:buChar char="•"/>
            </a:pPr>
            <a:r>
              <a:rPr lang="en-US" sz="2800" b="1" dirty="0"/>
              <a:t>Processes</a:t>
            </a:r>
            <a:r>
              <a:rPr lang="en-US" sz="2800" dirty="0"/>
              <a:t>:</a:t>
            </a:r>
          </a:p>
          <a:p>
            <a:pPr marL="457200" indent="-457200" algn="ctr">
              <a:buFont typeface="Wingdings" panose="05000000000000000000" pitchFamily="2" charset="2"/>
              <a:buChar char="ü"/>
            </a:pPr>
            <a:r>
              <a:rPr lang="fr-FR" sz="2400" dirty="0"/>
              <a:t>Human </a:t>
            </a:r>
            <a:r>
              <a:rPr lang="fr-FR" sz="2400" dirty="0" err="1"/>
              <a:t>resources</a:t>
            </a:r>
            <a:r>
              <a:rPr lang="fr-FR" sz="2400" dirty="0"/>
              <a:t> plan</a:t>
            </a:r>
          </a:p>
          <a:p>
            <a:pPr marL="457200" indent="-457200" algn="ctr">
              <a:buFont typeface="Wingdings" panose="05000000000000000000" pitchFamily="2" charset="2"/>
              <a:buChar char="ü"/>
            </a:pPr>
            <a:r>
              <a:rPr lang="fr-FR" sz="2400" dirty="0" err="1"/>
              <a:t>Deployment</a:t>
            </a:r>
            <a:r>
              <a:rPr lang="fr-FR" sz="2400" dirty="0"/>
              <a:t> </a:t>
            </a:r>
            <a:r>
              <a:rPr lang="fr-FR" sz="2400" dirty="0" err="1"/>
              <a:t>capacity</a:t>
            </a:r>
            <a:r>
              <a:rPr lang="fr-FR" sz="3200" dirty="0"/>
              <a:t> </a:t>
            </a:r>
          </a:p>
          <a:p>
            <a:pPr marL="457200" indent="-457200" algn="ctr">
              <a:buFont typeface="Wingdings" panose="05000000000000000000" pitchFamily="2" charset="2"/>
              <a:buChar char="ü"/>
            </a:pPr>
            <a:r>
              <a:rPr lang="fr-FR" sz="2400" dirty="0" err="1"/>
              <a:t>CoC</a:t>
            </a:r>
            <a:endParaRPr lang="fr-FR" sz="2400" dirty="0"/>
          </a:p>
          <a:p>
            <a:pPr marL="457200" indent="-457200" algn="ctr">
              <a:buFont typeface="Wingdings" panose="05000000000000000000" pitchFamily="2" charset="2"/>
              <a:buChar char="ü"/>
            </a:pPr>
            <a:r>
              <a:rPr lang="en-US" sz="2400" dirty="0"/>
              <a:t>Advocacy and awareness</a:t>
            </a:r>
            <a:endParaRPr lang="fr-FR" sz="2400" dirty="0"/>
          </a:p>
          <a:p>
            <a:pPr marL="457200" indent="-457200" algn="ctr">
              <a:buFont typeface="Wingdings" panose="05000000000000000000" pitchFamily="2" charset="2"/>
              <a:buChar char="ü"/>
            </a:pPr>
            <a:r>
              <a:rPr lang="en-US" sz="2400" dirty="0"/>
              <a:t>Induction</a:t>
            </a:r>
          </a:p>
          <a:p>
            <a:pPr marL="457200" indent="-457200" algn="ctr">
              <a:buFont typeface="Wingdings" panose="05000000000000000000" pitchFamily="2" charset="2"/>
              <a:buChar char="ü"/>
            </a:pPr>
            <a:r>
              <a:rPr lang="en-US" sz="2400" dirty="0"/>
              <a:t>Learning</a:t>
            </a:r>
          </a:p>
          <a:p>
            <a:pPr marL="457200" indent="-457200" algn="ctr">
              <a:buFont typeface="Wingdings" panose="05000000000000000000" pitchFamily="2" charset="2"/>
              <a:buChar char="ü"/>
            </a:pPr>
            <a:r>
              <a:rPr lang="fr-FR" sz="2400" dirty="0"/>
              <a:t>Feedback and </a:t>
            </a:r>
            <a:r>
              <a:rPr lang="fr-FR" sz="2400" dirty="0" err="1"/>
              <a:t>reporting</a:t>
            </a:r>
            <a:r>
              <a:rPr lang="fr-FR" sz="2400" dirty="0"/>
              <a:t> </a:t>
            </a:r>
            <a:r>
              <a:rPr lang="fr-FR" sz="2400" dirty="0" err="1"/>
              <a:t>mechanism</a:t>
            </a:r>
            <a:endParaRPr lang="en-US" sz="2400" dirty="0"/>
          </a:p>
          <a:p>
            <a:pPr marL="457200" indent="-457200" algn="ctr">
              <a:buFont typeface="Wingdings" panose="05000000000000000000" pitchFamily="2" charset="2"/>
              <a:buChar char="ü"/>
            </a:pPr>
            <a:r>
              <a:rPr lang="fr-FR" sz="2400" dirty="0" err="1"/>
              <a:t>Working</a:t>
            </a:r>
            <a:r>
              <a:rPr lang="fr-FR" sz="2400" dirty="0"/>
              <a:t> </a:t>
            </a:r>
            <a:r>
              <a:rPr lang="fr-FR" sz="2400" dirty="0" err="1"/>
              <a:t>environment</a:t>
            </a:r>
            <a:endParaRPr lang="en-US" sz="2400" dirty="0"/>
          </a:p>
          <a:p>
            <a:endParaRPr lang="fr-FR" sz="2800" dirty="0"/>
          </a:p>
        </p:txBody>
      </p:sp>
      <p:pic>
        <p:nvPicPr>
          <p:cNvPr id="6" name="Image 5">
            <a:extLst>
              <a:ext uri="{FF2B5EF4-FFF2-40B4-BE49-F238E27FC236}">
                <a16:creationId xmlns:a16="http://schemas.microsoft.com/office/drawing/2014/main" id="{8A5E35BE-06B9-4ED1-AD95-86769A7C8DE9}"/>
              </a:ext>
            </a:extLst>
          </p:cNvPr>
          <p:cNvPicPr>
            <a:picLocks noChangeAspect="1"/>
          </p:cNvPicPr>
          <p:nvPr/>
        </p:nvPicPr>
        <p:blipFill>
          <a:blip r:embed="rId5"/>
          <a:stretch>
            <a:fillRect/>
          </a:stretch>
        </p:blipFill>
        <p:spPr>
          <a:xfrm>
            <a:off x="5553075" y="5124339"/>
            <a:ext cx="1085850" cy="15136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2</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2</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2</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1969</Words>
  <Application>Microsoft Office PowerPoint</Application>
  <PresentationFormat>Widescreen</PresentationFormat>
  <Paragraphs>166</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Helvetica Neue</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 to Standard 2 </vt:lpstr>
      <vt:lpstr>PowerPoint Presentation</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64</cp:revision>
  <dcterms:created xsi:type="dcterms:W3CDTF">2017-12-20T18:51:03Z</dcterms:created>
  <dcterms:modified xsi:type="dcterms:W3CDTF">2022-05-24T02:39:29Z</dcterms:modified>
</cp:coreProperties>
</file>