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0"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09" autoAdjust="0"/>
    <p:restoredTop sz="91565" autoAdjust="0"/>
  </p:normalViewPr>
  <p:slideViewPr>
    <p:cSldViewPr snapToGrid="0">
      <p:cViewPr varScale="1">
        <p:scale>
          <a:sx n="112" d="100"/>
          <a:sy n="112" d="100"/>
        </p:scale>
        <p:origin x="1320" y="19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pen.edu/openlearncreate/mod/resource/view.php?id=53750" TargetMode="External"/><Relationship Id="rId7" Type="http://schemas.openxmlformats.org/officeDocument/2006/relationships/hyperlink" Target="https://www.popcouncil.org/uploads/pdfs/horizons/childrenethics.pdf"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resourcecentre.savethechildren.net/library/nine-basic-requirements-meaningful-and-ethical-childrens-participation" TargetMode="External"/><Relationship Id="rId5" Type="http://schemas.openxmlformats.org/officeDocument/2006/relationships/hyperlink" Target="https://sites.unicef.org/cbsc/index_42148.html" TargetMode="External"/><Relationship Id="rId4" Type="http://schemas.openxmlformats.org/officeDocument/2006/relationships/hyperlink" Target="https://www.unicef.org/rosa/media/2436/file/ROSA%20C4D%20Strategic%20Framework.pdf"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ites.unicef.org/cbsc/index_42148.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47"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file:///C:/Users/Caudy/Desktop/CPMS%20ref%20group%20comments/CPMS%20complete%20for%20final%20delivery%20with%20ref%20group%20comments%20included.docx#_vx1227"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a:t>
            </a:r>
            <a:r>
              <a:rPr lang="en-US" b="0" i="0" dirty="0">
                <a:solidFill>
                  <a:srgbClr val="1B2733"/>
                </a:solidFill>
                <a:effectLst/>
                <a:latin typeface="Calibri" panose="020F0502020204030204" pitchFamily="34" charset="0"/>
                <a:cs typeface="Calibri" panose="020F0502020204030204" pitchFamily="34" charset="0"/>
              </a:rPr>
              <a:t>3</a:t>
            </a:r>
            <a:endParaRPr lang="ar-LB"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a:t>تخطّوا الشريحتَين </a:t>
            </a:r>
            <a:r>
              <a:rPr lang="ar" dirty="0"/>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3: التواصل والمناصرة</a:t>
            </a:r>
          </a:p>
          <a:p>
            <a:pPr marL="0" lvl="0" indent="0" algn="r" rtl="0">
              <a:spcBef>
                <a:spcPts val="0"/>
              </a:spcBef>
              <a:spcAft>
                <a:spcPts val="0"/>
              </a:spcAft>
              <a:buNone/>
            </a:pPr>
            <a:endParaRPr lang="ar-LB" dirty="0"/>
          </a:p>
          <a:p>
            <a:pPr marL="0" lvl="0" indent="0" algn="r" rtl="1">
              <a:spcBef>
                <a:spcPts val="0"/>
              </a:spcBef>
              <a:spcAft>
                <a:spcPts val="0"/>
              </a:spcAft>
              <a:buNone/>
            </a:pPr>
            <a:r>
              <a:rPr lang="ar-LB" dirty="0"/>
              <a:t>في حال طلب المشاركون مواد إضافية للمطالعة، أنظروا أدناه. وفي حال توفر لكم الوقت، لا تترددوا في إرشاد المشاركين إلى هذه الوثائق / في طباعتها على الورق لتوزيعها / تشاركها بواسطة مفتاح </a:t>
            </a:r>
            <a:r>
              <a:rPr lang="fr-FR" b="0" i="1" dirty="0"/>
              <a:t>USB</a:t>
            </a:r>
            <a:r>
              <a:rPr lang="ar-LB" dirty="0"/>
              <a:t> ليقرأها المشاركون لاحقًا:   </a:t>
            </a:r>
          </a:p>
          <a:p>
            <a:pPr marL="0" lvl="0" indent="0" algn="r" rtl="1">
              <a:spcBef>
                <a:spcPts val="0"/>
              </a:spcBef>
              <a:spcAft>
                <a:spcPts val="0"/>
              </a:spcAft>
              <a:buNone/>
            </a:pPr>
            <a:endParaRPr lang="ar-LB" dirty="0"/>
          </a:p>
          <a:p>
            <a:pPr marL="0" lvl="0" indent="0" algn="r" rtl="1">
              <a:spcBef>
                <a:spcPts val="0"/>
              </a:spcBef>
              <a:spcAft>
                <a:spcPts val="0"/>
              </a:spcAft>
              <a:buNone/>
            </a:pPr>
            <a:r>
              <a:rPr lang="ar-LB" dirty="0"/>
              <a:t>المناصرة في المجال الإنساني</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fr-FR" sz="1200" dirty="0">
                <a:effectLst/>
                <a:latin typeface="Calibri" panose="020F0502020204030204" pitchFamily="34" charset="0"/>
                <a:hlinkClick r:id="rId3"/>
              </a:rPr>
              <a:t>https://www.open.edu/openlearncreate/mod/resource/view.php?id=53750</a:t>
            </a:r>
            <a:endParaRPr lang="fr-FR" dirty="0"/>
          </a:p>
          <a:p>
            <a:pPr marL="0" lvl="0" indent="0" algn="r" rtl="1">
              <a:spcBef>
                <a:spcPts val="0"/>
              </a:spcBef>
              <a:spcAft>
                <a:spcPts val="0"/>
              </a:spcAft>
              <a:buNone/>
            </a:pPr>
            <a:endParaRPr lang="ar-LB" dirty="0"/>
          </a:p>
          <a:p>
            <a:pPr marL="0" lvl="0" indent="0" algn="r" rtl="1">
              <a:spcBef>
                <a:spcPts val="0"/>
              </a:spcBef>
              <a:spcAft>
                <a:spcPts val="0"/>
              </a:spcAft>
              <a:buNone/>
            </a:pPr>
            <a:r>
              <a:rPr lang="ar-LB" dirty="0"/>
              <a:t>اليونيسف، التواصل من أجل التنمية</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fr-FR" sz="1200" dirty="0">
                <a:effectLst/>
                <a:latin typeface="Calibri" panose="020F0502020204030204" pitchFamily="34" charset="0"/>
                <a:hlinkClick r:id="rId4"/>
              </a:rPr>
              <a:t>ROSA C4D Strategic Framework.pdf (unicef.org)</a:t>
            </a:r>
            <a:endParaRPr lang="fr-FR" dirty="0"/>
          </a:p>
          <a:p>
            <a:pPr marL="0" lvl="0" indent="0" algn="r" rtl="1">
              <a:spcBef>
                <a:spcPts val="0"/>
              </a:spcBef>
              <a:spcAft>
                <a:spcPts val="0"/>
              </a:spcAft>
              <a:buNone/>
            </a:pPr>
            <a:endParaRPr lang="ar-LB" dirty="0"/>
          </a:p>
          <a:p>
            <a:pPr marL="0" lvl="0" indent="0" algn="r" rtl="1">
              <a:spcBef>
                <a:spcPts val="0"/>
              </a:spcBef>
              <a:spcAft>
                <a:spcPts val="0"/>
              </a:spcAft>
              <a:buNone/>
            </a:pPr>
            <a:r>
              <a:rPr lang="ar-LB" dirty="0"/>
              <a:t>المناصرة</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fr-FR" sz="1200" dirty="0">
                <a:effectLst/>
                <a:latin typeface="Calibri" panose="020F0502020204030204" pitchFamily="34" charset="0"/>
                <a:hlinkClick r:id="rId5"/>
              </a:rPr>
              <a:t>C4D </a:t>
            </a:r>
            <a:r>
              <a:rPr lang="fr-FR" sz="1200" dirty="0" err="1">
                <a:effectLst/>
                <a:latin typeface="Calibri" panose="020F0502020204030204" pitchFamily="34" charset="0"/>
                <a:hlinkClick r:id="rId5"/>
              </a:rPr>
              <a:t>approaches</a:t>
            </a:r>
            <a:r>
              <a:rPr lang="fr-FR" sz="1200" dirty="0">
                <a:effectLst/>
                <a:latin typeface="Calibri" panose="020F0502020204030204" pitchFamily="34" charset="0"/>
                <a:hlinkClick r:id="rId5"/>
              </a:rPr>
              <a:t> | Communication for </a:t>
            </a:r>
            <a:r>
              <a:rPr lang="fr-FR" sz="1200" dirty="0" err="1">
                <a:effectLst/>
                <a:latin typeface="Calibri" panose="020F0502020204030204" pitchFamily="34" charset="0"/>
                <a:hlinkClick r:id="rId5"/>
              </a:rPr>
              <a:t>Development</a:t>
            </a:r>
            <a:r>
              <a:rPr lang="fr-FR" sz="1200" dirty="0">
                <a:effectLst/>
                <a:latin typeface="Calibri" panose="020F0502020204030204" pitchFamily="34" charset="0"/>
                <a:hlinkClick r:id="rId5"/>
              </a:rPr>
              <a:t> (C4D) | UNICEF</a:t>
            </a:r>
            <a:endParaRPr lang="fr-FR" dirty="0"/>
          </a:p>
          <a:p>
            <a:pPr marL="0" lvl="0" indent="0" algn="r" rtl="1">
              <a:spcBef>
                <a:spcPts val="0"/>
              </a:spcBef>
              <a:spcAft>
                <a:spcPts val="0"/>
              </a:spcAft>
              <a:buNone/>
            </a:pPr>
            <a:endParaRPr lang="ar-LB" dirty="0"/>
          </a:p>
          <a:p>
            <a:pPr marL="0" lvl="0" indent="0" algn="r" rtl="1">
              <a:spcBef>
                <a:spcPts val="0"/>
              </a:spcBef>
              <a:spcAft>
                <a:spcPts val="0"/>
              </a:spcAft>
              <a:buNone/>
            </a:pPr>
            <a:r>
              <a:rPr lang="ar-LB" dirty="0"/>
              <a:t>مشاركة الأطفال</a:t>
            </a:r>
            <a:endParaRPr lang="ar" dirty="0"/>
          </a:p>
          <a:p>
            <a:pPr algn="r"/>
            <a:r>
              <a:rPr lang="fr-FR" sz="1200" dirty="0">
                <a:effectLst/>
                <a:latin typeface="Calibri" panose="020F0502020204030204" pitchFamily="34" charset="0"/>
                <a:hlinkClick r:id="rId6"/>
              </a:rPr>
              <a:t>The </a:t>
            </a:r>
            <a:r>
              <a:rPr lang="fr-FR" sz="1200" dirty="0" err="1">
                <a:effectLst/>
                <a:latin typeface="Calibri" panose="020F0502020204030204" pitchFamily="34" charset="0"/>
                <a:hlinkClick r:id="rId6"/>
              </a:rPr>
              <a:t>Nine</a:t>
            </a:r>
            <a:r>
              <a:rPr lang="fr-FR" sz="1200" dirty="0">
                <a:effectLst/>
                <a:latin typeface="Calibri" panose="020F0502020204030204" pitchFamily="34" charset="0"/>
                <a:hlinkClick r:id="rId6"/>
              </a:rPr>
              <a:t> Basic </a:t>
            </a:r>
            <a:r>
              <a:rPr lang="fr-FR" sz="1200" dirty="0" err="1">
                <a:effectLst/>
                <a:latin typeface="Calibri" panose="020F0502020204030204" pitchFamily="34" charset="0"/>
                <a:hlinkClick r:id="rId6"/>
              </a:rPr>
              <a:t>Requirements</a:t>
            </a:r>
            <a:r>
              <a:rPr lang="fr-FR" sz="1200" dirty="0">
                <a:effectLst/>
                <a:latin typeface="Calibri" panose="020F0502020204030204" pitchFamily="34" charset="0"/>
                <a:hlinkClick r:id="rId6"/>
              </a:rPr>
              <a:t> for </a:t>
            </a:r>
            <a:r>
              <a:rPr lang="fr-FR" sz="1200" dirty="0" err="1">
                <a:effectLst/>
                <a:latin typeface="Calibri" panose="020F0502020204030204" pitchFamily="34" charset="0"/>
                <a:hlinkClick r:id="rId6"/>
              </a:rPr>
              <a:t>Meaningful</a:t>
            </a:r>
            <a:r>
              <a:rPr lang="fr-FR" sz="1200" dirty="0">
                <a:effectLst/>
                <a:latin typeface="Calibri" panose="020F0502020204030204" pitchFamily="34" charset="0"/>
                <a:hlinkClick r:id="rId6"/>
              </a:rPr>
              <a:t> and </a:t>
            </a:r>
            <a:r>
              <a:rPr lang="fr-FR" sz="1200" dirty="0" err="1">
                <a:effectLst/>
                <a:latin typeface="Calibri" panose="020F0502020204030204" pitchFamily="34" charset="0"/>
                <a:hlinkClick r:id="rId6"/>
              </a:rPr>
              <a:t>Ethical</a:t>
            </a:r>
            <a:r>
              <a:rPr lang="fr-FR" sz="1200" dirty="0">
                <a:effectLst/>
                <a:latin typeface="Calibri" panose="020F0502020204030204" pitchFamily="34" charset="0"/>
                <a:hlinkClick r:id="rId6"/>
              </a:rPr>
              <a:t> </a:t>
            </a:r>
            <a:r>
              <a:rPr lang="fr-FR" sz="1200" dirty="0" err="1">
                <a:effectLst/>
                <a:latin typeface="Calibri" panose="020F0502020204030204" pitchFamily="34" charset="0"/>
                <a:hlinkClick r:id="rId6"/>
              </a:rPr>
              <a:t>Children's</a:t>
            </a:r>
            <a:r>
              <a:rPr lang="fr-FR" sz="1200" dirty="0">
                <a:effectLst/>
                <a:latin typeface="Calibri" panose="020F0502020204030204" pitchFamily="34" charset="0"/>
                <a:hlinkClick r:id="rId6"/>
              </a:rPr>
              <a:t> Participation | Resource Centre (savethechildren.net)</a:t>
            </a:r>
            <a:r>
              <a:rPr lang="fr-FR" sz="1200" dirty="0">
                <a:effectLst/>
                <a:latin typeface="Calibri" panose="020F0502020204030204" pitchFamily="34" charset="0"/>
              </a:rPr>
              <a:t> </a:t>
            </a:r>
            <a:endParaRPr lang="fr-FR" dirty="0"/>
          </a:p>
          <a:p>
            <a:pPr algn="r"/>
            <a:r>
              <a:rPr lang="fr-FR" sz="1200" dirty="0">
                <a:solidFill>
                  <a:srgbClr val="1F497D"/>
                </a:solidFill>
                <a:effectLst/>
                <a:latin typeface="Calibri" panose="020F0502020204030204" pitchFamily="34" charset="0"/>
              </a:rPr>
              <a:t> </a:t>
            </a:r>
            <a:endParaRPr lang="fr-FR" dirty="0"/>
          </a:p>
          <a:p>
            <a:pPr algn="r"/>
            <a:r>
              <a:rPr lang="fr-FR" sz="1200" dirty="0" err="1">
                <a:effectLst/>
                <a:latin typeface="Calibri" panose="020F0502020204030204" pitchFamily="34" charset="0"/>
                <a:hlinkClick r:id="rId7"/>
              </a:rPr>
              <a:t>Ethical</a:t>
            </a:r>
            <a:r>
              <a:rPr lang="fr-FR" sz="1200" dirty="0">
                <a:effectLst/>
                <a:latin typeface="Calibri" panose="020F0502020204030204" pitchFamily="34" charset="0"/>
                <a:hlinkClick r:id="rId7"/>
              </a:rPr>
              <a:t> </a:t>
            </a:r>
            <a:r>
              <a:rPr lang="fr-FR" sz="1200" dirty="0" err="1">
                <a:effectLst/>
                <a:latin typeface="Calibri" panose="020F0502020204030204" pitchFamily="34" charset="0"/>
                <a:hlinkClick r:id="rId7"/>
              </a:rPr>
              <a:t>Approaches</a:t>
            </a:r>
            <a:r>
              <a:rPr lang="fr-FR" sz="1200" dirty="0">
                <a:effectLst/>
                <a:latin typeface="Calibri" panose="020F0502020204030204" pitchFamily="34" charset="0"/>
                <a:hlinkClick r:id="rId7"/>
              </a:rPr>
              <a:t> to </a:t>
            </a:r>
            <a:r>
              <a:rPr lang="fr-FR" sz="1200" dirty="0" err="1">
                <a:effectLst/>
                <a:latin typeface="Calibri" panose="020F0502020204030204" pitchFamily="34" charset="0"/>
                <a:hlinkClick r:id="rId7"/>
              </a:rPr>
              <a:t>Gathering</a:t>
            </a:r>
            <a:r>
              <a:rPr lang="fr-FR" sz="1200" dirty="0">
                <a:effectLst/>
                <a:latin typeface="Calibri" panose="020F0502020204030204" pitchFamily="34" charset="0"/>
                <a:hlinkClick r:id="rId7"/>
              </a:rPr>
              <a:t> Information </a:t>
            </a:r>
            <a:r>
              <a:rPr lang="fr-FR" sz="1200" dirty="0" err="1">
                <a:effectLst/>
                <a:latin typeface="Calibri" panose="020F0502020204030204" pitchFamily="34" charset="0"/>
                <a:hlinkClick r:id="rId7"/>
              </a:rPr>
              <a:t>from</a:t>
            </a:r>
            <a:r>
              <a:rPr lang="fr-FR" sz="1200" dirty="0">
                <a:effectLst/>
                <a:latin typeface="Calibri" panose="020F0502020204030204" pitchFamily="34" charset="0"/>
                <a:hlinkClick r:id="rId7"/>
              </a:rPr>
              <a:t> </a:t>
            </a:r>
            <a:r>
              <a:rPr lang="fr-FR" sz="1200" dirty="0" err="1">
                <a:effectLst/>
                <a:latin typeface="Calibri" panose="020F0502020204030204" pitchFamily="34" charset="0"/>
                <a:hlinkClick r:id="rId7"/>
              </a:rPr>
              <a:t>Children</a:t>
            </a:r>
            <a:r>
              <a:rPr lang="fr-FR" sz="1200" dirty="0">
                <a:effectLst/>
                <a:latin typeface="Calibri" panose="020F0502020204030204" pitchFamily="34" charset="0"/>
                <a:hlinkClick r:id="rId7"/>
              </a:rPr>
              <a:t> and Adolescents in International Settings: Guidelines and </a:t>
            </a:r>
            <a:r>
              <a:rPr lang="fr-FR" sz="1200" dirty="0" err="1">
                <a:effectLst/>
                <a:latin typeface="Calibri" panose="020F0502020204030204" pitchFamily="34" charset="0"/>
                <a:hlinkClick r:id="rId7"/>
              </a:rPr>
              <a:t>Resources</a:t>
            </a:r>
            <a:endParaRPr lang="fr-FR" dirty="0"/>
          </a:p>
          <a:p>
            <a:pPr marL="0" lvl="0" indent="0" algn="l" rtl="1">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1 من المعايير المتعلقة بالاستجابة ذات الجودة، وهي معايير </a:t>
            </a:r>
            <a:r>
              <a:rPr lang="ar-SA" sz="1800" dirty="0">
                <a:effectLst/>
                <a:ea typeface="Calibri" panose="020F0502020204030204" pitchFamily="34" charset="0"/>
                <a:cs typeface="Simplified Arabic" panose="02020603050405020304" pitchFamily="18" charset="-78"/>
              </a:rPr>
              <a:t>مشتركة</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جميع المجالات المعنية بوضع البرامج الخاصة بحماية الطفل ويمكن تطبيقها في كل الحالات</a:t>
            </a:r>
            <a:r>
              <a:rPr lang="ar-LB" sz="1800" dirty="0">
                <a:effectLst/>
                <a:ea typeface="Calibri" panose="020F0502020204030204" pitchFamily="34" charset="0"/>
                <a:cs typeface="Simplified Arabic" panose="02020603050405020304" pitchFamily="18" charset="-78"/>
              </a:rPr>
              <a:t> والسياقات</a:t>
            </a:r>
            <a:r>
              <a:rPr lang="ar-LB" dirty="0"/>
              <a:t>، خلال مراحل الاستعداد والاستجابة. وهي </a:t>
            </a:r>
            <a:r>
              <a:rPr lang="ar-LB" b="1" u="none" dirty="0"/>
              <a:t>جميعًا</a:t>
            </a:r>
            <a:r>
              <a:rPr lang="ar-LB" dirty="0"/>
              <a:t> أساسية للتوصل إلى الجودة التي نهدف إليها نحن الممارسين.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استخدام معايير</a:t>
            </a:r>
            <a:r>
              <a:rPr lang="ar-LB" sz="1800" dirty="0">
                <a:effectLst/>
                <a:ea typeface="Calibri" panose="020F0502020204030204" pitchFamily="34" charset="0"/>
                <a:cs typeface="Simplified Arabic" panose="02020603050405020304" pitchFamily="18" charset="-78"/>
              </a:rPr>
              <a:t> الجودة هذه</a:t>
            </a:r>
            <a:r>
              <a:rPr lang="ar-SA" sz="1800" dirty="0">
                <a:effectLst/>
                <a:ea typeface="Calibri" panose="020F0502020204030204" pitchFamily="34" charset="0"/>
                <a:cs typeface="Simplified Arabic" panose="02020603050405020304" pitchFamily="18" charset="-78"/>
              </a:rPr>
              <a:t> بالتزامن مع </a:t>
            </a:r>
            <a:r>
              <a:rPr lang="ar-LB" sz="1800" dirty="0">
                <a:effectLst/>
                <a:ea typeface="Calibri" panose="020F0502020204030204" pitchFamily="34" charset="0"/>
                <a:cs typeface="Simplified Arabic" panose="02020603050405020304" pitchFamily="18" charset="-78"/>
              </a:rPr>
              <a:t>بقية </a:t>
            </a:r>
            <a:r>
              <a:rPr lang="ar-SA" sz="1800" dirty="0">
                <a:effectLst/>
                <a:ea typeface="Calibri" panose="020F0502020204030204" pitchFamily="34" charset="0"/>
                <a:cs typeface="Simplified Arabic" panose="02020603050405020304" pitchFamily="18" charset="-78"/>
              </a:rPr>
              <a:t>المعايير </a:t>
            </a:r>
            <a:r>
              <a:rPr lang="ar-LB" sz="1800" dirty="0">
                <a:effectLst/>
                <a:ea typeface="Calibri" panose="020F0502020204030204" pitchFamily="34" charset="0"/>
                <a:cs typeface="Simplified Arabic" panose="02020603050405020304" pitchFamily="18" charset="-78"/>
              </a:rPr>
              <a:t>(1-6)</a:t>
            </a:r>
            <a:r>
              <a:rPr lang="ar-LB" dirty="0"/>
              <a:t> الباقية ومبادئ المعايير الإنسانية لحماية الطفل.</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هذا المعيار مكمل لل</a:t>
            </a:r>
            <a:r>
              <a:rPr lang="ar-LB" u="sng" dirty="0"/>
              <a:t>معيار الإنساني الأساسي للجودة والمساءلة</a:t>
            </a:r>
            <a:r>
              <a:rPr lang="ar-LB" dirty="0"/>
              <a:t> ويجب استخدامه معه. وهو يرتبط بشكل أكثر تحديدًا بالالتزام 4 الذي يصف الحاجة إلى عمليات تواصل خارجية دقيقة وأخلاقية ومحترمة.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تتم مناصرة مسائل حماية الطفل والتواصل فيها مع احترام لكرامة الأطفال ومصالحهم الفضلى وسلامتهم.</a:t>
            </a:r>
            <a:endPar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يمكن أن تدعم عملية التواصل والمناصرة الفعالة تعبير الأطفال عن ذاتهم وحمايتهم وتمكينهم</a:t>
            </a:r>
            <a:r>
              <a:rPr lang="ar-SY" sz="1800" dirty="0">
                <a:effectLst/>
                <a:ea typeface="Calibri" panose="020F0502020204030204" pitchFamily="34" charset="0"/>
                <a:cs typeface="Simplified Arabic" panose="02020603050405020304" pitchFamily="18" charset="-78"/>
              </a:rPr>
              <a:t>.</a:t>
            </a:r>
            <a:r>
              <a:rPr lang="ar-LB" dirty="0"/>
              <a:t>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يجب أن تعطي مواد التواصل والمناصرة، بما فيها حملات التوعية والرسائل والاستراتيجيات، الأولوية لمبدأَي عدم إلحاق الأذى والمصالح الفضلى للطفل؛ وتضمن السرية وحماية البيانات؛ وتدعم حماية الطفل</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يرتبط هذا المعيار بشكل خاص بمسألة </a:t>
            </a:r>
            <a:r>
              <a:rPr lang="ar-LB" b="1" dirty="0"/>
              <a:t>الوقاية</a:t>
            </a:r>
            <a:r>
              <a:rPr lang="ar-LB" dirty="0"/>
              <a:t>: يجب تنفيذ تقييم المخاطر قبل عمل التواصل والمناصرة، لتحديد وتخفيف الآثار السلبية المحتملة على الأطفال والعائلات والمجتمعات المحلية. ويجب أن تستخدم الحملات أيضًا طرق التواصل المحلية والرسائل المكيفة وفقًا للسياق، وأن تعزز السلوكيات الحمائية والآمنة</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latin typeface="Arial"/>
                <a:ea typeface="Arial"/>
                <a:cs typeface="Arial"/>
                <a:sym typeface="Arial"/>
              </a:rPr>
              <a:t> </a:t>
            </a:r>
            <a:r>
              <a:rPr lang="ar-LB" i="0" dirty="0">
                <a:latin typeface="Arial" panose="020B0604020202020204" pitchFamily="34" charset="0"/>
                <a:ea typeface="Arial"/>
                <a:cs typeface="Arial" panose="020B0604020202020204" pitchFamily="34" charset="0"/>
                <a:sym typeface="Arial"/>
              </a:rPr>
              <a:t>[← </a:t>
            </a:r>
            <a:r>
              <a:rPr lang="ar-LB" i="0" dirty="0">
                <a:latin typeface="Arial"/>
                <a:ea typeface="Arial"/>
                <a:cs typeface="Arial"/>
                <a:sym typeface="Arial"/>
              </a:rPr>
              <a:t>رمز الوقاية ]</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i="0" dirty="0">
              <a:latin typeface="Arial"/>
              <a:cs typeface="Arial"/>
              <a:sym typeface="Arial"/>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b="1" i="0" dirty="0">
                <a:latin typeface="Arial"/>
                <a:cs typeface="Arial"/>
                <a:sym typeface="Arial"/>
              </a:rPr>
              <a:t>إطلاق المناقشة: </a:t>
            </a:r>
            <a:r>
              <a:rPr lang="ar-LB" i="0" dirty="0">
                <a:latin typeface="Arial"/>
                <a:cs typeface="Arial"/>
                <a:sym typeface="Arial"/>
              </a:rPr>
              <a:t>ما الفرق بين التواصل والمناصرة؟</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i="0" dirty="0">
                <a:latin typeface="Arial" panose="020B0604020202020204" pitchFamily="34" charset="0"/>
                <a:ea typeface="Arial"/>
                <a:cs typeface="Arial" panose="020B0604020202020204" pitchFamily="34" charset="0"/>
                <a:sym typeface="Arial"/>
              </a:rPr>
              <a:t>← غالباً ما يكون التواصل والمناصرة متكاملَين. فمن الصعب القيام بأي شكل من أشكال المناصرة بدون نوع من التواصل، ومعظم عمليات التواصل تهدف إلى التأثير على الآراء و/أو السياسات و/أو صانعي القرارات. لكن التواصل يهتلف عن المناصرة. </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i="0" dirty="0">
                <a:latin typeface="Arial" panose="020B0604020202020204" pitchFamily="34" charset="0"/>
                <a:ea typeface="Arial"/>
                <a:cs typeface="Arial" panose="020B0604020202020204" pitchFamily="34" charset="0"/>
                <a:sym typeface="Arial"/>
              </a:rPr>
              <a:t>التعريف: التواصل من أجل التنمية: عملية قائمة على الأدلة تستخدم مزيجًا من أدوات وقنوات ونهج التواصل لتسهيل المشاركة والتعامل مع الأطفال والعائلات والمجتمعات المحلية والشبكات، من أجل إحداث تغيير اجتماعي وسلوكي في السياقات الإنمائية كما في السياقات الإنسانية (اليونيسف، 2018</a:t>
            </a:r>
            <a:r>
              <a:rPr lang="ar-LB" i="0" u="sng" dirty="0">
                <a:highlight>
                  <a:srgbClr val="FFFF00"/>
                </a:highlight>
                <a:latin typeface="Arial" panose="020B0604020202020204" pitchFamily="34" charset="0"/>
                <a:ea typeface="Arial"/>
                <a:cs typeface="Arial" panose="020B0604020202020204" pitchFamily="34" charset="0"/>
                <a:sym typeface="Arial"/>
              </a:rPr>
              <a:t>) </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i="0" u="none" dirty="0">
                <a:highlight>
                  <a:srgbClr val="FFFF00"/>
                </a:highlight>
                <a:latin typeface="Arial" panose="020B0604020202020204" pitchFamily="34" charset="0"/>
                <a:cs typeface="Arial" panose="020B0604020202020204" pitchFamily="34" charset="0"/>
                <a:sym typeface="Arial"/>
              </a:rPr>
              <a:t>التعريف: المناصرة: نشاط يقوم به فرد أو مجموعة أفراد، يهدف إلى التأثير على القرارات في المؤسسات السياسية والاقتصادية والاجتماعية. وتتضمن المناصرة نشاطات ومنشورات للتأثير على السياسة العامة والقوانين والموازنات من خلال استخدام الوقائع وعلاقاتهم الاجتماعية ووسائل الإعلام ووضع الرسائل لتثقيف المسؤولين الحكوميين وعموم الناس (اليونيسف </a:t>
            </a:r>
            <a:r>
              <a:rPr lang="en-US" sz="1200" dirty="0">
                <a:solidFill>
                  <a:srgbClr val="000000"/>
                </a:solidFill>
                <a:effectLst/>
                <a:latin typeface="Calibri" panose="020F0502020204030204" pitchFamily="34" charset="0"/>
                <a:hlinkClick r:id="rId3"/>
              </a:rPr>
              <a:t>C4D Advocacy</a:t>
            </a:r>
            <a:r>
              <a:rPr lang="ar-LB" sz="1200" dirty="0">
                <a:solidFill>
                  <a:srgbClr val="000000"/>
                </a:solidFill>
                <a:effectLst/>
                <a:latin typeface="Calibri" panose="020F0502020204030204" pitchFamily="34" charset="0"/>
              </a:rPr>
              <a:t>).</a:t>
            </a:r>
            <a:r>
              <a:rPr lang="ar-LB" i="0" u="none" dirty="0">
                <a:highlight>
                  <a:srgbClr val="FFFF00"/>
                </a:highlight>
                <a:latin typeface="Arial" panose="020B0604020202020204" pitchFamily="34" charset="0"/>
                <a:cs typeface="Arial" panose="020B0604020202020204" pitchFamily="34" charset="0"/>
                <a:sym typeface="Arial"/>
              </a:rPr>
              <a:t>  </a:t>
            </a:r>
            <a:endParaRPr lang="fr-FR" u="none" dirty="0">
              <a:highlight>
                <a:srgbClr val="FFFF00"/>
              </a:highlight>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b="0" dirty="0">
              <a:latin typeface="Calibri"/>
              <a:ea typeface="Arial"/>
              <a:cs typeface="Calibri"/>
              <a:sym typeface="Calibri"/>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Calibri"/>
              </a:rPr>
              <a:t>ينص المعيار 3 على ما يلي: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تتم مناصرة مسائل حماية الطفل والتواصل فيها مع احترام لكرامة الأطفال ومصالحهم الفضلى وسلامتهم.</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rtl="0">
              <a:lnSpc>
                <a:spcPct val="100000"/>
              </a:lnSpc>
              <a:spcBef>
                <a:spcPts val="0"/>
              </a:spcBef>
              <a:spcAft>
                <a:spcPts val="0"/>
              </a:spcAft>
              <a:buClr>
                <a:schemeClr val="dk1"/>
              </a:buClr>
              <a:buSzPts val="1200"/>
              <a:buFont typeface="Calibri"/>
              <a:buNone/>
            </a:pPr>
            <a:endParaRPr lang="en-US" sz="1200" b="0" i="0" u="none" strike="noStrike" baseline="0" dirty="0">
              <a:latin typeface="+mn-lt"/>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أن تخضع الرسائل والطرق المستخدمة لإيصالها، لاختبار ميداني، قبل إتمامها للحرص على أنها خاصة بالسياق، وشاملة، ويمكن الوصول إليها، ومفهومة، ومفيدة، وواقعية، ومقنعة</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cs typeface="Simplified Arabic" panose="02020603050405020304" pitchFamily="18" charset="-78"/>
              </a:rPr>
              <a:t>يجب أن تقوي الاستجابة الإنسانية القدرة على المناصرة لدى الجهات الفاعلة الرسمية وغير الرسمية، والمحلية والوطنية لحماية الطفل، من خلال التشجيع على تعاون أمتن وعمل تشاركي. فالتنسيق مع هذه الجهات سيفيد في دعم تمكين الأطفال والمجتمعات المحلية، وتعزيز عمليات التواصل والمناصرة العاطفية، وتحقيق توافق الرسائل وتقليل الالتباس والتكرار.   </a:t>
            </a:r>
            <a:endParaRPr lang="ar-LB"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ar-LB" sz="1200" b="0" i="0" u="none" strike="noStrike" baseline="0" dirty="0">
              <a:latin typeface="+mn-lt"/>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sz="1200" b="1" i="0" u="none" strike="noStrike" baseline="0" dirty="0">
                <a:latin typeface="+mn-lt"/>
              </a:rPr>
              <a:t>إطلاق المناقشة: </a:t>
            </a:r>
            <a:r>
              <a:rPr lang="ar-LB" sz="1200" b="0" i="0" u="none" strike="noStrike" baseline="0" dirty="0">
                <a:latin typeface="+mn-lt"/>
              </a:rPr>
              <a:t>ماذا نعني بمواد التواصل؟</a:t>
            </a:r>
          </a:p>
          <a:p>
            <a:pPr marL="0" marR="0" lvl="0" indent="0" algn="r" rtl="1">
              <a:lnSpc>
                <a:spcPct val="100000"/>
              </a:lnSpc>
              <a:spcBef>
                <a:spcPts val="0"/>
              </a:spcBef>
              <a:spcAft>
                <a:spcPts val="0"/>
              </a:spcAft>
              <a:buClr>
                <a:schemeClr val="dk1"/>
              </a:buClr>
              <a:buSzPts val="1200"/>
              <a:buFont typeface="Arial" panose="020B0604020202020204" pitchFamily="34" charset="0"/>
              <a:buNone/>
            </a:pPr>
            <a:r>
              <a:rPr lang="ar-LB" i="0" dirty="0">
                <a:latin typeface="Arial" panose="020B0604020202020204" pitchFamily="34" charset="0"/>
                <a:ea typeface="Arial"/>
                <a:cs typeface="Arial" panose="020B0604020202020204" pitchFamily="34" charset="0"/>
                <a:sym typeface="Arial"/>
              </a:rPr>
              <a:t>← جميع أنواع أدوات ومنتجات التواصل التي نستخدمها للمناصرة، بما في ذلك النصوص، والصور، والتسجيلات الصوتية، والفيديو، ووسائل الإعلام، والشخصيات من المجتمع المحلي، والملصقات والمنشورات، وتطبيقات التواصل الاجتماعي و/أو الهواتف المحمولة (الإذاعة، والوسائل المحلية والمجتمعية...).</a:t>
            </a: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ar-LB" dirty="0">
              <a:hlinkClick r:id="rId3"/>
            </a:endParaRP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يمكن أن تحسن </a:t>
            </a:r>
            <a:r>
              <a:rPr lang="ar-SA" sz="1800" u="sng" dirty="0">
                <a:solidFill>
                  <a:srgbClr val="0563C1"/>
                </a:solidFill>
                <a:effectLst/>
                <a:ea typeface="Calibri" panose="020F0502020204030204" pitchFamily="34" charset="0"/>
                <a:cs typeface="Simplified Arabic" panose="02020603050405020304" pitchFamily="18" charset="-78"/>
                <a:hlinkClick r:id="rId4">
                  <a:extLst>
                    <a:ext uri="{A12FA001-AC4F-418D-AE19-62706E023703}">
                      <ahyp:hlinkClr xmlns:ahyp="http://schemas.microsoft.com/office/drawing/2018/hyperlinkcolor" val="tx"/>
                    </a:ext>
                  </a:extLst>
                </a:hlinkClick>
              </a:rPr>
              <a:t>مشاركة الأطفال </a:t>
            </a:r>
            <a:r>
              <a:rPr lang="ar-SA" sz="1800" dirty="0">
                <a:effectLst/>
                <a:ea typeface="Calibri" panose="020F0502020204030204" pitchFamily="34" charset="0"/>
                <a:cs typeface="Simplified Arabic" panose="02020603050405020304" pitchFamily="18" charset="-78"/>
              </a:rPr>
              <a:t>من جودة رسائل حماية الطفل ودقتها وقدرتها على الإقناع</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وتستطيع أيضًا أن تمكّن الأطفال وتساعدهم على استعادة الشعور بالسيطرة والهوية والقدرة والمرونة</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أن تكون مشاركة الأطفال في التواصل والمناصرة آمنة وأخلاقية وذات مغزى، ويجب أن تحدث فقط في حال توفر موافقة مستنيرة</a:t>
            </a:r>
            <a:r>
              <a:rPr lang="ar-LB" sz="1800" dirty="0">
                <a:effectLst/>
                <a:ea typeface="Calibri" panose="020F0502020204030204" pitchFamily="34" charset="0"/>
                <a:cs typeface="Simplified Arabic" panose="02020603050405020304" pitchFamily="18" charset="-78"/>
              </a:rPr>
              <a:t> كاملة</a:t>
            </a:r>
            <a:r>
              <a:rPr lang="ar-SA" sz="1800" dirty="0">
                <a:effectLst/>
                <a:ea typeface="Calibri" panose="020F0502020204030204" pitchFamily="34" charset="0"/>
                <a:cs typeface="Simplified Arabic" panose="02020603050405020304" pitchFamily="18" charset="-78"/>
              </a:rPr>
              <a:t>/قبول مستنير كامل من الطفل وأي من مقدّمي الرعاية </a:t>
            </a:r>
            <a:endParaRPr lang="ar-LB" dirty="0">
              <a:hlinkClick r:id="rId3"/>
            </a:endParaRPr>
          </a:p>
          <a:p>
            <a:endParaRPr lang="ar-LB" dirty="0"/>
          </a:p>
          <a:p>
            <a:pPr algn="r" rtl="1"/>
            <a:r>
              <a:rPr lang="ar-LB" dirty="0"/>
              <a:t>ينبغي بعمليات التواصل والمناصرة:</a:t>
            </a:r>
          </a:p>
          <a:p>
            <a:pPr algn="r" rtl="1"/>
            <a:r>
              <a:rPr lang="ar-LB" b="1" dirty="0"/>
              <a:t>القيام بما يلي: </a:t>
            </a:r>
          </a:p>
          <a:p>
            <a:pPr algn="r" rtl="1">
              <a:buFont typeface="Arial" panose="020B0604020202020204" pitchFamily="34" charset="0"/>
              <a:buChar char="•"/>
            </a:pPr>
            <a:r>
              <a:rPr lang="ar-LB" dirty="0"/>
              <a:t>تعزيز السلوك الحمائي والآمن؛</a:t>
            </a:r>
          </a:p>
          <a:p>
            <a:pPr algn="r" rtl="1">
              <a:buFont typeface="Arial" panose="020B0604020202020204" pitchFamily="34" charset="0"/>
              <a:buChar char="•"/>
            </a:pPr>
            <a:r>
              <a:rPr lang="ar-LB" dirty="0"/>
              <a:t>تعزيز الإنصاف؛</a:t>
            </a:r>
          </a:p>
          <a:p>
            <a:pPr algn="r" rtl="1">
              <a:buFont typeface="Arial" panose="020B0604020202020204" pitchFamily="34" charset="0"/>
              <a:buChar char="•"/>
            </a:pPr>
            <a:r>
              <a:rPr lang="ar-LB" dirty="0"/>
              <a:t>التشديد على قدرات الأطفال وإمكاناتهم ومرونتهم؛</a:t>
            </a:r>
          </a:p>
          <a:p>
            <a:pPr algn="r" rtl="1">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تحديدًا </a:t>
            </a:r>
            <a:r>
              <a:rPr lang="ar-SA" sz="1800" dirty="0">
                <a:effectLst/>
                <a:ea typeface="Calibri" panose="020F0502020204030204" pitchFamily="34" charset="0"/>
                <a:cs typeface="Simplified Arabic" panose="02020603050405020304" pitchFamily="18" charset="-78"/>
              </a:rPr>
              <a:t>فى السياقات الإنسانية،</a:t>
            </a:r>
            <a:r>
              <a:rPr lang="ar-LB" sz="1800" dirty="0">
                <a:effectLst/>
                <a:ea typeface="Calibri" panose="020F0502020204030204" pitchFamily="34" charset="0"/>
                <a:cs typeface="Simplified Arabic" panose="02020603050405020304" pitchFamily="18" charset="-78"/>
              </a:rPr>
              <a:t> حيث لا يمكننا افتراض أن مشاركة الأطفال ستشكل دومًا النهج الأفضل، وتماشيًا مع مبدأ عدم إلحاق الأذى، يجب إجراء تقييم للمخاطر لتقليل المخاطر على الأطفال (الإساءة، الاستغلال أو العنف، وصمة العار أو النبذ، الآثار السلبية) لتحديد ما إذا كان باستطاعتنا استخدام اسم االطفل الحقيقي. ف</a:t>
            </a:r>
            <a:r>
              <a:rPr lang="ar-SA" sz="1800" dirty="0">
                <a:effectLst/>
                <a:ea typeface="Calibri" panose="020F0502020204030204" pitchFamily="34" charset="0"/>
                <a:cs typeface="Simplified Arabic" panose="02020603050405020304" pitchFamily="18" charset="-78"/>
              </a:rPr>
              <a:t>غالبًا ما ينطوي الكشف العلني عن هوية الطفل و/أو صورته على مخاطر أو أخطار</a:t>
            </a:r>
            <a:r>
              <a:rPr lang="ar-LB" sz="1800" dirty="0">
                <a:effectLst/>
                <a:ea typeface="Calibri" panose="020F0502020204030204" pitchFamily="34" charset="0"/>
                <a:cs typeface="Simplified Arabic" panose="02020603050405020304" pitchFamily="18" charset="-78"/>
              </a:rPr>
              <a:t>، لذلك، يجب أن نقيم بعناية </a:t>
            </a:r>
            <a:r>
              <a:rPr lang="ar-SA" sz="1800" dirty="0">
                <a:effectLst/>
                <a:ea typeface="Calibri" panose="020F0502020204030204" pitchFamily="34" charset="0"/>
                <a:cs typeface="Simplified Arabic" panose="02020603050405020304" pitchFamily="18" charset="-78"/>
              </a:rPr>
              <a:t>قدرة كل مشارك على تقديم الموافقة المستنيرة/القبول المستنير، </a:t>
            </a:r>
            <a:r>
              <a:rPr lang="ar-LB" sz="1800" dirty="0">
                <a:effectLst/>
                <a:ea typeface="Calibri" panose="020F0502020204030204" pitchFamily="34" charset="0"/>
                <a:cs typeface="Simplified Arabic" panose="02020603050405020304" pitchFamily="18" charset="-78"/>
              </a:rPr>
              <a:t>وفقًا لمبدأّي المصالح الفضلى للطفل وعدم إلحاق الأذى. </a:t>
            </a:r>
          </a:p>
          <a:p>
            <a:pPr algn="r" rtl="1">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ا</a:t>
            </a:r>
            <a:r>
              <a:rPr lang="ar-SA" sz="1800" dirty="0">
                <a:effectLst/>
                <a:ea typeface="Calibri" panose="020F0502020204030204" pitchFamily="34" charset="0"/>
                <a:cs typeface="Simplified Arabic" panose="02020603050405020304" pitchFamily="18" charset="-78"/>
              </a:rPr>
              <a:t>لموافقة المستنيرة</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القبول المستنير </a:t>
            </a:r>
            <a:r>
              <a:rPr lang="ar-LB" sz="1800" dirty="0">
                <a:effectLst/>
                <a:ea typeface="Calibri" panose="020F0502020204030204" pitchFamily="34" charset="0"/>
                <a:cs typeface="Simplified Arabic" panose="02020603050405020304" pitchFamily="18" charset="-78"/>
              </a:rPr>
              <a:t>اللذان </a:t>
            </a:r>
            <a:r>
              <a:rPr lang="ar-SA" sz="1800" dirty="0">
                <a:effectLst/>
                <a:ea typeface="Calibri" panose="020F0502020204030204" pitchFamily="34" charset="0"/>
                <a:cs typeface="Simplified Arabic" panose="02020603050405020304" pitchFamily="18" charset="-78"/>
              </a:rPr>
              <a:t>يدعمان ملكية المشاركين لمعلوماتهم الشخصية واستخدامها ويتجنبان تضاربًا محتملاً للمصالح بين جامعى البيانات ومقدّمي الإجابات</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 </a:t>
            </a:r>
            <a:endParaRPr lang="en-US" dirty="0"/>
          </a:p>
          <a:p>
            <a:pPr marL="228600" indent="0">
              <a:buFont typeface="Arial" panose="020B0604020202020204" pitchFamily="34" charset="0"/>
              <a:buNone/>
            </a:pPr>
            <a:endParaRPr lang="ar-LB" dirty="0">
              <a:solidFill>
                <a:srgbClr val="B496A5"/>
              </a:solidFill>
              <a:effectLst/>
            </a:endParaRPr>
          </a:p>
          <a:p>
            <a:pPr marL="228600" indent="0" algn="r" rtl="1">
              <a:buFont typeface="Arial" panose="020B0604020202020204" pitchFamily="34" charset="0"/>
              <a:buNone/>
            </a:pPr>
            <a:r>
              <a:rPr lang="ar-LB" b="1" dirty="0">
                <a:solidFill>
                  <a:srgbClr val="B496A5"/>
                </a:solidFill>
                <a:effectLst/>
              </a:rPr>
              <a:t>عدم القيام بما يلي:</a:t>
            </a:r>
          </a:p>
          <a:p>
            <a:pPr marL="400050" indent="-171450" algn="r" rtl="1">
              <a:buFont typeface="Arial" panose="020B0604020202020204" pitchFamily="34" charset="0"/>
              <a:buChar char="•"/>
            </a:pPr>
            <a:r>
              <a:rPr lang="ar-LB" dirty="0">
                <a:solidFill>
                  <a:srgbClr val="B496A5"/>
                </a:solidFill>
                <a:effectLst/>
              </a:rPr>
              <a:t>تخطي المجموعة الكاملة لتجارب الأطفال المتضررين، بما في ذلك آراء </a:t>
            </a:r>
            <a:r>
              <a:rPr lang="ar-SA" sz="1800" dirty="0">
                <a:solidFill>
                  <a:srgbClr val="000000"/>
                </a:solidFill>
                <a:effectLst/>
                <a:ea typeface="Calibri" panose="020F0502020204030204" pitchFamily="34" charset="0"/>
                <a:cs typeface="Simplified Arabic" panose="02020603050405020304" pitchFamily="18" charset="-78"/>
              </a:rPr>
              <a:t>الأطفال من مختلف الأنواع الاجتماعية، والأعمار، والإعاقات، وغيرها من خصائص أو أوجه التنوع</a:t>
            </a:r>
            <a:r>
              <a:rPr lang="ar-LB" sz="1800" dirty="0">
                <a:solidFill>
                  <a:srgbClr val="000000"/>
                </a:solidFill>
                <a:effectLst/>
                <a:ea typeface="Calibri" panose="020F0502020204030204" pitchFamily="34" charset="0"/>
                <a:cs typeface="Simplified Arabic" panose="02020603050405020304" pitchFamily="18" charset="-78"/>
              </a:rPr>
              <a:t>.</a:t>
            </a:r>
          </a:p>
          <a:p>
            <a:pPr marL="400050" indent="-171450" algn="r" rtl="1">
              <a:buFont typeface="Arial" panose="020B0604020202020204" pitchFamily="34" charset="0"/>
              <a:buChar char="•"/>
            </a:pPr>
            <a:r>
              <a:rPr lang="ar-LB" dirty="0">
                <a:solidFill>
                  <a:srgbClr val="B496A5"/>
                </a:solidFill>
                <a:effectLst/>
              </a:rPr>
              <a:t>الأطفال هم أصحاب مصلحة لهم حقوقهم وقدراتهم على المساهمة. لذلك، لا ينبغي النظر إليهم على أنهم متلقون غير فاعلين للمساعدة أو ضحايا. </a:t>
            </a:r>
          </a:p>
          <a:p>
            <a:pPr marL="400050" indent="-171450" algn="r" rtl="1">
              <a:buFont typeface="Arial" panose="020B0604020202020204" pitchFamily="34" charset="0"/>
              <a:buChar char="•"/>
            </a:pPr>
            <a:r>
              <a:rPr lang="ar-LB" dirty="0">
                <a:solidFill>
                  <a:srgbClr val="B496A5"/>
                </a:solidFill>
                <a:effectLst/>
              </a:rPr>
              <a:t>إدارة توقعات جميع المشاركين في أنشطة التواصل والمناصرة. فيجب أن يفهموا أن الجهود المبذولة قد لا تؤدي مباشرة إلى زيادة المساعدة والموارد، أو إلى تغيير مهم في السياق.</a:t>
            </a:r>
          </a:p>
          <a:p>
            <a:pPr marL="400050" indent="-171450" algn="r" rtl="1">
              <a:buFont typeface="Arial" panose="020B0604020202020204" pitchFamily="34" charset="0"/>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لا ينبغي إجبارهم على مناقشة تجربة صعبة مرارًا وتكرارًا، لأن هذا قد يكون مسببًا للضيق</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ف</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لديهم الحق فى التوقف عن المشاركة في أي وقت، بغض النظر عن الوضع</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يجب تدريب </a:t>
            </a:r>
            <a:r>
              <a:rPr lang="ar-LB" sz="1800" dirty="0">
                <a:effectLst/>
                <a:ea typeface="Calibri" panose="020F0502020204030204" pitchFamily="34" charset="0"/>
                <a:cs typeface="Simplified Arabic" panose="02020603050405020304" pitchFamily="18" charset="-78"/>
              </a:rPr>
              <a:t>ال</a:t>
            </a:r>
            <a:r>
              <a:rPr lang="ar-SA" sz="1800" dirty="0">
                <a:effectLst/>
                <a:ea typeface="Calibri" panose="020F0502020204030204" pitchFamily="34" charset="0"/>
                <a:cs typeface="Simplified Arabic" panose="02020603050405020304" pitchFamily="18" charset="-78"/>
              </a:rPr>
              <a:t>مناصري</a:t>
            </a:r>
            <a:r>
              <a:rPr lang="ar-LB" sz="1800" dirty="0">
                <a:effectLst/>
                <a:ea typeface="Calibri" panose="020F0502020204030204" pitchFamily="34" charset="0"/>
                <a:cs typeface="Simplified Arabic" panose="02020603050405020304" pitchFamily="18" charset="-78"/>
              </a:rPr>
              <a:t>ن الأطفال</a:t>
            </a:r>
            <a:r>
              <a:rPr lang="ar-SA" sz="1800" dirty="0">
                <a:effectLst/>
                <a:ea typeface="Calibri" panose="020F0502020204030204" pitchFamily="34" charset="0"/>
                <a:cs typeface="Simplified Arabic" panose="02020603050405020304" pitchFamily="18" charset="-78"/>
              </a:rPr>
              <a:t> على تقديم رسائل فعالة بدون الكشف بالضرورة عن تجاربهم الشخصية</a:t>
            </a:r>
            <a:r>
              <a:rPr lang="ar-SY" sz="1800" dirty="0">
                <a:effectLst/>
                <a:ea typeface="Calibri" panose="020F0502020204030204" pitchFamily="34" charset="0"/>
                <a:cs typeface="Simplified Arabic" panose="02020603050405020304" pitchFamily="18" charset="-78"/>
              </a:rPr>
              <a:t>. </a:t>
            </a:r>
            <a:endParaRPr lang="en-US" dirty="0">
              <a:solidFill>
                <a:srgbClr val="B496A5"/>
              </a:solidFill>
              <a:effectLst/>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ar-LB" dirty="0">
              <a:solidFill>
                <a:srgbClr val="B496A5"/>
              </a:solidFill>
              <a:effectLst/>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dirty="0">
                <a:solidFill>
                  <a:srgbClr val="B496A5"/>
                </a:solidFill>
                <a:effectLst/>
              </a:rPr>
              <a:t>تذكروا ما يلي: </a:t>
            </a:r>
          </a:p>
          <a:p>
            <a:pPr marL="4000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LB" dirty="0">
                <a:solidFill>
                  <a:srgbClr val="B496A5"/>
                </a:solidFill>
                <a:effectLst/>
              </a:rPr>
              <a:t>إن إشراك الأطفال يساعد في تقديم قرارات أفضل للأطفال، وبالتالي، استجابات وحلول ونتائج مستنيرة أفضل.</a:t>
            </a:r>
          </a:p>
          <a:p>
            <a:pPr marL="4000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LB" dirty="0">
                <a:solidFill>
                  <a:srgbClr val="B496A5"/>
                </a:solidFill>
                <a:effectLst/>
              </a:rPr>
              <a:t>يستفيد الأطفال من المشاركة، فهي تساهم في مهاراتهم وقوتهم وثقتهم وتمتعهم.</a:t>
            </a:r>
          </a:p>
          <a:p>
            <a:pPr marL="4000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LB" dirty="0">
                <a:solidFill>
                  <a:srgbClr val="B496A5"/>
                </a:solidFill>
                <a:effectLst/>
              </a:rPr>
              <a:t>يساعد الإشراك المجدي للأطفال في جعلنا نخضع للمزيد من المساءلة، من خلال الاعتراف بمساهمات الأطفال والعمل على هذا الأساس. </a:t>
            </a:r>
          </a:p>
          <a:p>
            <a:pPr marL="400050" marR="0" lvl="0" indent="-171450" algn="r" defTabSz="914400" rtl="1" eaLnBrk="1" fontAlgn="auto" latinLnBrk="0" hangingPunct="1">
              <a:lnSpc>
                <a:spcPct val="100000"/>
              </a:lnSpc>
              <a:spcBef>
                <a:spcPts val="0"/>
              </a:spcBef>
              <a:spcAft>
                <a:spcPts val="0"/>
              </a:spcAft>
              <a:buClr>
                <a:srgbClr val="000000"/>
              </a:buClr>
              <a:buSzPts val="1400"/>
              <a:buFontTx/>
              <a:buChar char="-"/>
              <a:tabLst/>
              <a:defRPr/>
            </a:pPr>
            <a:r>
              <a:rPr lang="ar-LB" dirty="0">
                <a:solidFill>
                  <a:srgbClr val="B496A5"/>
                </a:solidFill>
                <a:effectLst/>
              </a:rPr>
              <a:t>يتمتع الأطفال بحق التأثير على القرارات التي تطالهم.    </a:t>
            </a:r>
            <a:endParaRPr lang="en-US" dirty="0">
              <a:solidFill>
                <a:srgbClr val="B496A5"/>
              </a:solidFill>
              <a:effectLst/>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2068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3</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A8398C88-30AA-DE98-1F4F-6A8EDDAE7FCB}"/>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961319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14.jpg"/><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3.jpeg"/><Relationship Id="rId4" Type="http://schemas.openxmlformats.org/officeDocument/2006/relationships/image" Target="../media/image22.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32657"/>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3</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1787524" y="1749954"/>
            <a:ext cx="8456425"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1 المتعلقة بالاستجابة ذات الجودة</a:t>
            </a:r>
          </a:p>
          <a:p>
            <a:pPr marL="342900" indent="-342900" algn="r" rtl="1">
              <a:spcBef>
                <a:spcPts val="0"/>
              </a:spcBef>
              <a:buClr>
                <a:schemeClr val="accent3"/>
              </a:buClr>
            </a:pPr>
            <a:r>
              <a:rPr lang="ar-LB" dirty="0">
                <a:solidFill>
                  <a:schemeClr val="bg2"/>
                </a:solidFill>
                <a:latin typeface="Helvetica Neue" panose="020B0604020202020204" charset="0"/>
              </a:rPr>
              <a:t>يستخدم مع المعايير (7-28) و</a:t>
            </a:r>
            <a:r>
              <a:rPr lang="ar-LB" dirty="0"/>
              <a:t>مبادئ المعايير الدنيا لحماية الطفل</a:t>
            </a:r>
            <a:endParaRPr lang="fr-FR" dirty="0">
              <a:solidFill>
                <a:schemeClr val="bg2"/>
              </a:solidFill>
            </a:endParaRPr>
          </a:p>
          <a:p>
            <a:pPr marL="342900" indent="-342900" algn="r" rtl="1">
              <a:spcBef>
                <a:spcPts val="0"/>
              </a:spcBef>
              <a:buClr>
                <a:schemeClr val="accent3"/>
              </a:buClr>
            </a:pPr>
            <a:r>
              <a:rPr lang="ar-LB" dirty="0">
                <a:solidFill>
                  <a:schemeClr val="bg2"/>
                </a:solidFill>
              </a:rPr>
              <a:t>الالتزام 4 من المعايير الإنسانية الأساسية</a:t>
            </a:r>
            <a:endParaRPr lang="en-US" dirty="0">
              <a:solidFill>
                <a:schemeClr val="bg2"/>
              </a:solidFill>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rPr>
              <a:t>الكرامة والمصالح الفضلى والسلامة</a:t>
            </a:r>
          </a:p>
          <a:p>
            <a:pPr marL="342900" indent="-342900" algn="r" rtl="1">
              <a:spcBef>
                <a:spcPts val="0"/>
              </a:spcBef>
              <a:buClr>
                <a:schemeClr val="accent3"/>
              </a:buClr>
            </a:pPr>
            <a:r>
              <a:rPr lang="ar-LB" dirty="0">
                <a:solidFill>
                  <a:schemeClr val="bg2"/>
                </a:solidFill>
              </a:rPr>
              <a:t>أصوات الأطفال</a:t>
            </a:r>
          </a:p>
          <a:p>
            <a:pPr marL="342900" indent="-342900" algn="r" rtl="1">
              <a:spcBef>
                <a:spcPts val="0"/>
              </a:spcBef>
              <a:buClr>
                <a:schemeClr val="accent3"/>
              </a:buClr>
            </a:pPr>
            <a:r>
              <a:rPr lang="ar-LB" dirty="0">
                <a:solidFill>
                  <a:schemeClr val="bg2"/>
                </a:solidFill>
              </a:rPr>
              <a:t>عدم إلحاق الأذى</a:t>
            </a: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096000" y="5435985"/>
            <a:ext cx="4319696" cy="954107"/>
          </a:xfrm>
          <a:prstGeom prst="rect">
            <a:avLst/>
          </a:prstGeom>
          <a:noFill/>
        </p:spPr>
        <p:txBody>
          <a:bodyPr wrap="square">
            <a:spAutoFit/>
          </a:bodyPr>
          <a:lstStyle/>
          <a:p>
            <a:pPr algn="r"/>
            <a:r>
              <a:rPr lang="ar-LB" sz="2800" dirty="0">
                <a:latin typeface="Ink Free" panose="03080402000500000000" pitchFamily="66" charset="0"/>
              </a:rPr>
              <a:t>ما الفرق بين التواصل والمناصرة؟</a:t>
            </a:r>
            <a:endParaRPr lang="fr-FR" sz="2800" dirty="0">
              <a:latin typeface="Ink Free" panose="03080402000500000000" pitchFamily="66" charset="0"/>
            </a:endParaRPr>
          </a:p>
          <a:p>
            <a:pPr algn="r"/>
            <a:r>
              <a:rPr lang="en-US" sz="2800" dirty="0">
                <a:latin typeface="Ink Free" panose="03080402000500000000" pitchFamily="66" charset="0"/>
                <a:ea typeface="Arial"/>
                <a:cs typeface="Arial"/>
                <a:sym typeface="Arial"/>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0583014" y="5197036"/>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4" name="Image 13">
            <a:extLst>
              <a:ext uri="{FF2B5EF4-FFF2-40B4-BE49-F238E27FC236}">
                <a16:creationId xmlns:a16="http://schemas.microsoft.com/office/drawing/2014/main" id="{8292CBE6-5E7D-4638-B1BA-CEEB3E3C1842}"/>
              </a:ext>
            </a:extLst>
          </p:cNvPr>
          <p:cNvPicPr>
            <a:picLocks noChangeAspect="1"/>
          </p:cNvPicPr>
          <p:nvPr/>
        </p:nvPicPr>
        <p:blipFill>
          <a:blip r:embed="rId6"/>
          <a:stretch>
            <a:fillRect/>
          </a:stretch>
        </p:blipFill>
        <p:spPr>
          <a:xfrm>
            <a:off x="1300281" y="2442022"/>
            <a:ext cx="995003" cy="1007760"/>
          </a:xfrm>
          <a:prstGeom prst="rect">
            <a:avLst/>
          </a:prstGeom>
        </p:spPr>
      </p:pic>
      <p:pic>
        <p:nvPicPr>
          <p:cNvPr id="15" name="Google Shape;327;p14" descr="Screen Shot 2019-10-08 at 5.14.15 PM.png">
            <a:extLst>
              <a:ext uri="{FF2B5EF4-FFF2-40B4-BE49-F238E27FC236}">
                <a16:creationId xmlns:a16="http://schemas.microsoft.com/office/drawing/2014/main" id="{162E031D-B339-4E20-99D8-DA68BD6284C1}"/>
              </a:ext>
            </a:extLst>
          </p:cNvPr>
          <p:cNvPicPr preferRelativeResize="0"/>
          <p:nvPr/>
        </p:nvPicPr>
        <p:blipFill rotWithShape="1">
          <a:blip r:embed="rId7">
            <a:alphaModFix/>
          </a:blip>
          <a:srcRect/>
          <a:stretch/>
        </p:blipFill>
        <p:spPr>
          <a:xfrm>
            <a:off x="4701758" y="3925623"/>
            <a:ext cx="1313978" cy="1077034"/>
          </a:xfrm>
          <a:prstGeom prst="rect">
            <a:avLst/>
          </a:prstGeom>
          <a:noFill/>
          <a:ln>
            <a:noFill/>
          </a:ln>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9" y="229414"/>
            <a:ext cx="6076521" cy="2306846"/>
          </a:xfrm>
        </p:spPr>
        <p:txBody>
          <a:bodyPr>
            <a:normAutofit/>
          </a:bodyPr>
          <a:lstStyle/>
          <a:p>
            <a:pPr marL="50800" indent="0" algn="ctr" rtl="1">
              <a:buNone/>
            </a:pPr>
            <a:r>
              <a:rPr lang="ar-LB" sz="3200" dirty="0"/>
              <a:t>المعيار 3:</a:t>
            </a:r>
          </a:p>
          <a:p>
            <a:pPr marL="50800" indent="0" algn="r" rtl="1">
              <a:buNone/>
            </a:pPr>
            <a:r>
              <a:rPr lang="ar-LB" dirty="0"/>
              <a:t>"</a:t>
            </a:r>
            <a:r>
              <a:rPr lang="ar-SA" dirty="0"/>
              <a:t>تتم مناصرة مسائل حماية الطفل والتواصل فيها مع احترام لكرامة الأطفال ومصالحهم الفضلى وسلامتهم.</a:t>
            </a:r>
            <a:r>
              <a:rPr lang="ar-LB" dirty="0"/>
              <a:t>"</a:t>
            </a:r>
            <a:endParaRPr lang="en-US" dirty="0"/>
          </a:p>
        </p:txBody>
      </p:sp>
      <p:sp>
        <p:nvSpPr>
          <p:cNvPr id="9" name="ZoneTexte 8">
            <a:extLst>
              <a:ext uri="{FF2B5EF4-FFF2-40B4-BE49-F238E27FC236}">
                <a16:creationId xmlns:a16="http://schemas.microsoft.com/office/drawing/2014/main" id="{572F60FB-6B88-4C0C-A1EB-7A0853EB6B5C}"/>
              </a:ext>
            </a:extLst>
          </p:cNvPr>
          <p:cNvSpPr txBox="1"/>
          <p:nvPr/>
        </p:nvSpPr>
        <p:spPr>
          <a:xfrm>
            <a:off x="6343650" y="1382837"/>
            <a:ext cx="4853086" cy="4647426"/>
          </a:xfrm>
          <a:prstGeom prst="rect">
            <a:avLst/>
          </a:prstGeom>
          <a:noFill/>
        </p:spPr>
        <p:txBody>
          <a:bodyPr wrap="square">
            <a:spAutoFit/>
          </a:bodyPr>
          <a:lstStyle/>
          <a:p>
            <a:pPr marL="285750" indent="-285750" algn="ctr" rtl="1">
              <a:buFont typeface="Arial" panose="020B0604020202020204" pitchFamily="34" charset="0"/>
              <a:buChar char="•"/>
            </a:pPr>
            <a:r>
              <a:rPr lang="ar-LB" sz="2800" dirty="0"/>
              <a:t>عمليات تواصل / مناصرة حمائية وآمنة: </a:t>
            </a:r>
          </a:p>
          <a:p>
            <a:pPr marL="457200" indent="-457200" algn="ctr" rtl="1">
              <a:buFont typeface="Wingdings" panose="05000000000000000000" pitchFamily="2" charset="2"/>
              <a:buChar char="ü"/>
            </a:pPr>
            <a:r>
              <a:rPr lang="ar-LB" sz="2400" dirty="0"/>
              <a:t>مختبرة ميدانيًا</a:t>
            </a:r>
          </a:p>
          <a:p>
            <a:pPr marL="457200" indent="-457200" algn="ctr" rtl="1">
              <a:buFont typeface="Wingdings" panose="05000000000000000000" pitchFamily="2" charset="2"/>
              <a:buChar char="ü"/>
            </a:pPr>
            <a:r>
              <a:rPr lang="ar-LB" sz="2400" dirty="0"/>
              <a:t>مكيفة وفقًا للسياق</a:t>
            </a:r>
          </a:p>
          <a:p>
            <a:pPr marL="457200" indent="-457200" algn="ctr" rtl="1">
              <a:buFont typeface="Wingdings" panose="05000000000000000000" pitchFamily="2" charset="2"/>
              <a:buChar char="ü"/>
            </a:pPr>
            <a:r>
              <a:rPr lang="ar-LB" sz="2400" dirty="0"/>
              <a:t>شاملة </a:t>
            </a:r>
          </a:p>
          <a:p>
            <a:pPr marL="457200" indent="-457200" algn="ctr" rtl="1">
              <a:buFont typeface="Wingdings" panose="05000000000000000000" pitchFamily="2" charset="2"/>
              <a:buChar char="ü"/>
            </a:pPr>
            <a:r>
              <a:rPr lang="ar-LB" sz="2400" dirty="0"/>
              <a:t>يمكن الوصول إليها</a:t>
            </a:r>
          </a:p>
          <a:p>
            <a:pPr marL="457200" indent="-457200" algn="ctr" rtl="1">
              <a:buFont typeface="Wingdings" panose="05000000000000000000" pitchFamily="2" charset="2"/>
              <a:buChar char="ü"/>
            </a:pPr>
            <a:r>
              <a:rPr lang="ar-LB" sz="2400" dirty="0"/>
              <a:t>يمكن فهمها</a:t>
            </a:r>
          </a:p>
          <a:p>
            <a:pPr marL="457200" indent="-457200" algn="ctr" rtl="1">
              <a:buFont typeface="Wingdings" panose="05000000000000000000" pitchFamily="2" charset="2"/>
              <a:buChar char="ü"/>
            </a:pPr>
            <a:r>
              <a:rPr lang="ar-LB" sz="2400" dirty="0"/>
              <a:t>مفيدة</a:t>
            </a:r>
          </a:p>
          <a:p>
            <a:pPr marL="457200" indent="-457200" algn="ctr" rtl="1">
              <a:buFont typeface="Wingdings" panose="05000000000000000000" pitchFamily="2" charset="2"/>
              <a:buChar char="ü"/>
            </a:pPr>
            <a:r>
              <a:rPr lang="ar-LB" sz="2400" dirty="0"/>
              <a:t>واقعية</a:t>
            </a:r>
          </a:p>
          <a:p>
            <a:pPr marL="457200" indent="-457200" algn="ctr" rtl="1">
              <a:buFont typeface="Wingdings" panose="05000000000000000000" pitchFamily="2" charset="2"/>
              <a:buChar char="ü"/>
            </a:pPr>
            <a:r>
              <a:rPr lang="ar-LB" sz="2400" dirty="0"/>
              <a:t>مقنعة</a:t>
            </a:r>
          </a:p>
          <a:p>
            <a:pPr marL="342900" indent="-342900" algn="ctr" rtl="1">
              <a:buFont typeface="Arial" panose="020B0604020202020204" pitchFamily="34" charset="0"/>
              <a:buChar char="•"/>
            </a:pPr>
            <a:r>
              <a:rPr lang="ar-LB" sz="2400" dirty="0"/>
              <a:t>الجهات الفاعلة الرسمية وغير الرسمية، المحلية والوطنية</a:t>
            </a:r>
            <a:endParaRPr lang="fr-FR" sz="2400" dirty="0"/>
          </a:p>
        </p:txBody>
      </p:sp>
      <p:sp>
        <p:nvSpPr>
          <p:cNvPr id="6" name="ZoneTexte 5">
            <a:extLst>
              <a:ext uri="{FF2B5EF4-FFF2-40B4-BE49-F238E27FC236}">
                <a16:creationId xmlns:a16="http://schemas.microsoft.com/office/drawing/2014/main" id="{E7603A2C-D7E4-4BB9-8487-0157BA9979DD}"/>
              </a:ext>
            </a:extLst>
          </p:cNvPr>
          <p:cNvSpPr txBox="1"/>
          <p:nvPr/>
        </p:nvSpPr>
        <p:spPr>
          <a:xfrm>
            <a:off x="777508" y="5812722"/>
            <a:ext cx="3504939" cy="954107"/>
          </a:xfrm>
          <a:prstGeom prst="rect">
            <a:avLst/>
          </a:prstGeom>
          <a:noFill/>
        </p:spPr>
        <p:txBody>
          <a:bodyPr wrap="square">
            <a:spAutoFit/>
          </a:bodyPr>
          <a:lstStyle/>
          <a:p>
            <a:pPr algn="r"/>
            <a:r>
              <a:rPr lang="ar-LB" sz="2800" dirty="0">
                <a:latin typeface="Ink Free" panose="03080402000500000000" pitchFamily="66" charset="0"/>
              </a:rPr>
              <a:t>ماذا نعني بمواد التواصل؟</a:t>
            </a:r>
            <a:endParaRPr lang="fr-FR" sz="2800" dirty="0">
              <a:latin typeface="Ink Free" panose="03080402000500000000" pitchFamily="66" charset="0"/>
            </a:endParaRPr>
          </a:p>
          <a:p>
            <a:pPr algn="r"/>
            <a:r>
              <a:rPr lang="en-US" sz="2800" dirty="0">
                <a:latin typeface="Ink Free" panose="03080402000500000000" pitchFamily="66" charset="0"/>
                <a:ea typeface="Arial"/>
                <a:cs typeface="Arial"/>
                <a:sym typeface="Arial"/>
              </a:rPr>
              <a:t> </a:t>
            </a:r>
          </a:p>
        </p:txBody>
      </p:sp>
      <p:grpSp>
        <p:nvGrpSpPr>
          <p:cNvPr id="7" name="Groupe 6">
            <a:extLst>
              <a:ext uri="{FF2B5EF4-FFF2-40B4-BE49-F238E27FC236}">
                <a16:creationId xmlns:a16="http://schemas.microsoft.com/office/drawing/2014/main" id="{9C4EAC57-BBCD-475B-938B-DEE5600339EA}"/>
              </a:ext>
            </a:extLst>
          </p:cNvPr>
          <p:cNvGrpSpPr/>
          <p:nvPr/>
        </p:nvGrpSpPr>
        <p:grpSpPr>
          <a:xfrm rot="19602894">
            <a:off x="236524" y="5638865"/>
            <a:ext cx="979340" cy="1040548"/>
            <a:chOff x="10883591" y="5571442"/>
            <a:chExt cx="979340" cy="1040548"/>
          </a:xfrm>
        </p:grpSpPr>
        <p:pic>
          <p:nvPicPr>
            <p:cNvPr id="8" name="Image 7">
              <a:extLst>
                <a:ext uri="{FF2B5EF4-FFF2-40B4-BE49-F238E27FC236}">
                  <a16:creationId xmlns:a16="http://schemas.microsoft.com/office/drawing/2014/main" id="{099A649C-55E4-434E-9408-E894D999EFA8}"/>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0" name="Graphique 9" descr="Point d’interrogation">
              <a:extLst>
                <a:ext uri="{FF2B5EF4-FFF2-40B4-BE49-F238E27FC236}">
                  <a16:creationId xmlns:a16="http://schemas.microsoft.com/office/drawing/2014/main" id="{7BE15F6B-0DBC-4737-8D98-E5FE210867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Picture 11">
            <a:extLst>
              <a:ext uri="{FF2B5EF4-FFF2-40B4-BE49-F238E27FC236}">
                <a16:creationId xmlns:a16="http://schemas.microsoft.com/office/drawing/2014/main" id="{40E4D8D1-C634-40D4-B9D5-3D311A4577C4}"/>
              </a:ext>
            </a:extLst>
          </p:cNvPr>
          <p:cNvPicPr>
            <a:picLocks noChangeAspect="1"/>
          </p:cNvPicPr>
          <p:nvPr/>
        </p:nvPicPr>
        <p:blipFill>
          <a:blip r:embed="rId6"/>
          <a:srcRect/>
          <a:stretch/>
        </p:blipFill>
        <p:spPr>
          <a:xfrm>
            <a:off x="2328331" y="2561417"/>
            <a:ext cx="1954116" cy="26998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0D4C1-5DCB-4DFC-BA81-6BB832401D3D}"/>
              </a:ext>
            </a:extLst>
          </p:cNvPr>
          <p:cNvSpPr>
            <a:spLocks noGrp="1"/>
          </p:cNvSpPr>
          <p:nvPr>
            <p:ph type="title"/>
          </p:nvPr>
        </p:nvSpPr>
        <p:spPr/>
        <p:txBody>
          <a:bodyPr/>
          <a:lstStyle/>
          <a:p>
            <a:pPr algn="r" rtl="1"/>
            <a:r>
              <a:rPr lang="ar-LB" dirty="0"/>
              <a:t>مشاركة الأطفال</a:t>
            </a:r>
            <a:endParaRPr lang="fr-FR" dirty="0"/>
          </a:p>
        </p:txBody>
      </p:sp>
      <p:sp>
        <p:nvSpPr>
          <p:cNvPr id="3" name="Espace réservé du contenu 2">
            <a:extLst>
              <a:ext uri="{FF2B5EF4-FFF2-40B4-BE49-F238E27FC236}">
                <a16:creationId xmlns:a16="http://schemas.microsoft.com/office/drawing/2014/main" id="{D455275B-A0E6-4AEF-A9EC-970C4B097469}"/>
              </a:ext>
            </a:extLst>
          </p:cNvPr>
          <p:cNvSpPr>
            <a:spLocks noGrp="1"/>
          </p:cNvSpPr>
          <p:nvPr>
            <p:ph sz="half" idx="1"/>
          </p:nvPr>
        </p:nvSpPr>
        <p:spPr>
          <a:xfrm>
            <a:off x="6490854" y="1890569"/>
            <a:ext cx="5181600" cy="4351338"/>
          </a:xfrm>
        </p:spPr>
        <p:txBody>
          <a:bodyPr>
            <a:normAutofit/>
          </a:bodyPr>
          <a:lstStyle/>
          <a:p>
            <a:pPr marL="50800" indent="0" algn="r" rtl="1">
              <a:buNone/>
            </a:pPr>
            <a:r>
              <a:rPr lang="ar-LB" sz="2800" b="1" dirty="0">
                <a:solidFill>
                  <a:schemeClr val="bg2"/>
                </a:solidFill>
              </a:rPr>
              <a:t>القيام بما يلي:</a:t>
            </a:r>
          </a:p>
          <a:p>
            <a:pPr algn="r" rtl="1">
              <a:buFontTx/>
              <a:buChar char="-"/>
            </a:pPr>
            <a:r>
              <a:rPr lang="ar-LB" sz="2800" b="1" dirty="0">
                <a:solidFill>
                  <a:schemeClr val="bg2"/>
                </a:solidFill>
              </a:rPr>
              <a:t>تعزيز السلوك الحمائي والآمن</a:t>
            </a:r>
          </a:p>
          <a:p>
            <a:pPr algn="r" rtl="1">
              <a:buFontTx/>
              <a:buChar char="-"/>
            </a:pPr>
            <a:r>
              <a:rPr lang="ar-LB" sz="2800" b="1" dirty="0">
                <a:solidFill>
                  <a:schemeClr val="bg2"/>
                </a:solidFill>
              </a:rPr>
              <a:t>ضمان الإنصاف</a:t>
            </a:r>
          </a:p>
          <a:p>
            <a:pPr algn="r" rtl="1">
              <a:buFontTx/>
              <a:buChar char="-"/>
            </a:pPr>
            <a:r>
              <a:rPr lang="ar-LB" sz="2800" b="1" dirty="0">
                <a:solidFill>
                  <a:schemeClr val="bg2"/>
                </a:solidFill>
              </a:rPr>
              <a:t>التشديد على القدرات والإمكانات والمرونة</a:t>
            </a:r>
          </a:p>
          <a:p>
            <a:pPr algn="r" rtl="1">
              <a:buFontTx/>
              <a:buChar char="-"/>
            </a:pPr>
            <a:r>
              <a:rPr lang="ar-LB" sz="2800" b="1" dirty="0">
                <a:solidFill>
                  <a:schemeClr val="bg2"/>
                </a:solidFill>
              </a:rPr>
              <a:t>إجراء عمليات تقييم للمخاطر </a:t>
            </a:r>
          </a:p>
          <a:p>
            <a:pPr algn="r" rtl="1">
              <a:buFontTx/>
              <a:buChar char="-"/>
            </a:pPr>
            <a:r>
              <a:rPr lang="ar-LB" sz="2800" b="1" dirty="0">
                <a:solidFill>
                  <a:schemeClr val="bg2"/>
                </a:solidFill>
              </a:rPr>
              <a:t>ضمان الموافقة المستنيرة/القبول المستنير</a:t>
            </a:r>
            <a:endParaRPr lang="fr-FR" sz="2800" b="1" dirty="0">
              <a:solidFill>
                <a:schemeClr val="bg2"/>
              </a:solidFill>
            </a:endParaRPr>
          </a:p>
        </p:txBody>
      </p:sp>
      <p:sp>
        <p:nvSpPr>
          <p:cNvPr id="4" name="Espace réservé du contenu 3">
            <a:extLst>
              <a:ext uri="{FF2B5EF4-FFF2-40B4-BE49-F238E27FC236}">
                <a16:creationId xmlns:a16="http://schemas.microsoft.com/office/drawing/2014/main" id="{94685824-B470-448E-B3F8-255A3D96CB7C}"/>
              </a:ext>
            </a:extLst>
          </p:cNvPr>
          <p:cNvSpPr>
            <a:spLocks noGrp="1"/>
          </p:cNvSpPr>
          <p:nvPr>
            <p:ph sz="half" idx="2"/>
          </p:nvPr>
        </p:nvSpPr>
        <p:spPr>
          <a:xfrm>
            <a:off x="914400" y="1890569"/>
            <a:ext cx="5181600" cy="4351338"/>
          </a:xfrm>
        </p:spPr>
        <p:txBody>
          <a:bodyPr>
            <a:normAutofit/>
          </a:bodyPr>
          <a:lstStyle/>
          <a:p>
            <a:pPr marL="50800" indent="0" algn="r" rtl="1">
              <a:buNone/>
            </a:pPr>
            <a:r>
              <a:rPr lang="ar-LB" b="1" dirty="0">
                <a:solidFill>
                  <a:schemeClr val="bg2"/>
                </a:solidFill>
              </a:rPr>
              <a:t>عدم القيام بما يلي:</a:t>
            </a:r>
          </a:p>
          <a:p>
            <a:pPr algn="r" rtl="1">
              <a:buFontTx/>
              <a:buChar char="-"/>
            </a:pPr>
            <a:r>
              <a:rPr lang="ar-LB" b="1" dirty="0">
                <a:solidFill>
                  <a:schemeClr val="bg2"/>
                </a:solidFill>
              </a:rPr>
              <a:t>اعتبارات التنوع</a:t>
            </a:r>
          </a:p>
          <a:p>
            <a:pPr algn="r" rtl="1">
              <a:buFontTx/>
              <a:buChar char="-"/>
            </a:pPr>
            <a:r>
              <a:rPr lang="ar-LB" b="1" dirty="0">
                <a:solidFill>
                  <a:schemeClr val="bg2"/>
                </a:solidFill>
              </a:rPr>
              <a:t>تقديم الأطفال على أنهم ضحايا أو متلقون غير فاعلين للمساعدة</a:t>
            </a:r>
          </a:p>
          <a:p>
            <a:pPr algn="r" rtl="1">
              <a:buFontTx/>
              <a:buChar char="-"/>
            </a:pPr>
            <a:r>
              <a:rPr lang="ar-LB" b="1" dirty="0">
                <a:solidFill>
                  <a:schemeClr val="bg2"/>
                </a:solidFill>
              </a:rPr>
              <a:t>رفع مستوى التوقعات</a:t>
            </a:r>
          </a:p>
          <a:p>
            <a:pPr algn="r" rtl="1">
              <a:buFontTx/>
              <a:buChar char="-"/>
            </a:pPr>
            <a:r>
              <a:rPr lang="ar-LB" b="1" dirty="0">
                <a:solidFill>
                  <a:schemeClr val="bg2"/>
                </a:solidFill>
              </a:rPr>
              <a:t>إجبار الأطفال على المشاركة</a:t>
            </a:r>
            <a:endParaRPr lang="fr-FR" b="1" dirty="0">
              <a:solidFill>
                <a:schemeClr val="bg2"/>
              </a:solidFill>
            </a:endParaRPr>
          </a:p>
        </p:txBody>
      </p:sp>
    </p:spTree>
    <p:extLst>
      <p:ext uri="{BB962C8B-B14F-4D97-AF65-F5344CB8AC3E}">
        <p14:creationId xmlns:p14="http://schemas.microsoft.com/office/powerpoint/2010/main" val="408069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147914"/>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648200" y="4115301"/>
            <a:ext cx="286997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3</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3</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3</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727</TotalTime>
  <Words>2539</Words>
  <Application>Microsoft Macintosh PowerPoint</Application>
  <PresentationFormat>Panorámica</PresentationFormat>
  <Paragraphs>215</Paragraphs>
  <Slides>8</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Calibri</vt:lpstr>
      <vt:lpstr>Helvetica Neue</vt:lpstr>
      <vt:lpstr>Ink Free</vt:lpstr>
      <vt:lpstr>Office Theme</vt:lpstr>
      <vt:lpstr>المعايير الدنيا لحماية الطفل في العمل الإنساني  CPMS</vt:lpstr>
      <vt:lpstr>الهدف من المعايير </vt:lpstr>
      <vt:lpstr>Presentación de PowerPoint</vt:lpstr>
      <vt:lpstr>مقدمة عامة عن المعيار 3</vt:lpstr>
      <vt:lpstr>Presentación de PowerPoint</vt:lpstr>
      <vt:lpstr>مشاركة الأطفال</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80</cp:revision>
  <dcterms:created xsi:type="dcterms:W3CDTF">2017-12-20T18:51:03Z</dcterms:created>
  <dcterms:modified xsi:type="dcterms:W3CDTF">2023-01-17T15:38:56Z</dcterms:modified>
</cp:coreProperties>
</file>