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306" r:id="rId5"/>
    <p:sldId id="261" r:id="rId6"/>
    <p:sldId id="307"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0939" autoAdjust="0"/>
  </p:normalViewPr>
  <p:slideViewPr>
    <p:cSldViewPr snapToGrid="0">
      <p:cViewPr varScale="1">
        <p:scale>
          <a:sx n="48" d="100"/>
          <a:sy n="48" d="100"/>
        </p:scale>
        <p:origin x="1364" y="2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norme 4 – la gestion du cycle de programme</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premier pilier de Standards porte sur la qualité des interventions : ils sont communs à tous les domaines entourant les programmes de protection de l’enfance et sont applicables à tous les contextes et situations, pendant les phases de préparation et d’intervention. Ils sont TOUS essentiels pour atteindre le niveau de qualité que nous visons en tant que praticiens.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Ces Standards doivent être utilisés avec tous les autres (7 - 28) &amp; les Principes SMPE</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complémentaire à la </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Norme humanitaire fondamentale de qualité et de redevabilité</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rPr>
              <a:t> (CHS en anglais), </a:t>
            </a:r>
            <a:r>
              <a:rPr lang="fr-FR" sz="1200" dirty="0">
                <a:effectLst/>
                <a:latin typeface="Calibri" panose="020F0502020204030204" pitchFamily="34" charset="0"/>
                <a:ea typeface="Calibri" panose="020F0502020204030204" pitchFamily="34" charset="0"/>
                <a:cs typeface="Arial" panose="020B0604020202020204" pitchFamily="34" charset="0"/>
              </a:rPr>
              <a:t>et doit être utilisé avec celle-ci.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200" dirty="0">
              <a:effectLst/>
              <a:latin typeface="Calibri" panose="020F0502020204030204" pitchFamily="34" charset="0"/>
              <a:ea typeface="Arial"/>
              <a:cs typeface="Arial" panose="020B0604020202020204" pitchFamily="34" charset="0"/>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DEF: </a:t>
            </a:r>
            <a:r>
              <a:rPr lang="fr-FR" sz="1200" b="0" i="0" u="none" strike="noStrike" baseline="0" dirty="0">
                <a:latin typeface="HelveticaNeue-Light-Identity-H"/>
              </a:rPr>
              <a:t>La gestion du cycle de programme (GCP) fait référence au processus cyclique de conception, planification, gestion, contrôle et évaluation des programmes. </a:t>
            </a:r>
            <a:r>
              <a:rPr lang="fr-FR" sz="1800" dirty="0"/>
              <a:t>Sur la base de l'apprentissage et des preuves générées à travers les 5 étapes, la programmation doit être continuellement adaptée (voir image du cycle du programme)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sz="1800" dirty="0"/>
          </a:p>
          <a:p>
            <a:pPr marL="285750" indent="-285750" algn="l">
              <a:buFont typeface="Arial" panose="020B0604020202020204" pitchFamily="34" charset="0"/>
              <a:buChar char="•"/>
            </a:pPr>
            <a:r>
              <a:rPr lang="es-ES" sz="1200" b="0" i="0" u="none" strike="noStrike" baseline="0" dirty="0">
                <a:latin typeface="HelveticaNeue-Light-Identity-H"/>
              </a:rPr>
              <a:t>Ce standard </a:t>
            </a:r>
            <a:r>
              <a:rPr lang="es-ES" sz="1200" b="0" i="0" u="none" strike="noStrike" baseline="0" dirty="0" err="1">
                <a:latin typeface="HelveticaNeue-Light-Identity-H"/>
              </a:rPr>
              <a:t>met</a:t>
            </a:r>
            <a:r>
              <a:rPr lang="es-ES" sz="1200" b="0" i="0" u="none" strike="noStrike" baseline="0" dirty="0">
                <a:latin typeface="HelveticaNeue-Light-Identity-H"/>
              </a:rPr>
              <a:t> </a:t>
            </a:r>
            <a:r>
              <a:rPr lang="es-ES" sz="1200" b="0" i="0" u="none" strike="noStrike" baseline="0" dirty="0" err="1">
                <a:latin typeface="HelveticaNeue-Light-Identity-H"/>
              </a:rPr>
              <a:t>l’accent</a:t>
            </a:r>
            <a:r>
              <a:rPr lang="es-ES" sz="1200" b="0" i="0" u="none" strike="noStrike" baseline="0" dirty="0">
                <a:latin typeface="HelveticaNeue-Light-Identity-H"/>
              </a:rPr>
              <a:t> </a:t>
            </a:r>
            <a:r>
              <a:rPr lang="fr-FR" sz="1200" b="0" i="0" u="none" strike="noStrike" baseline="0" dirty="0">
                <a:latin typeface="HelveticaNeue-Light-Identity-H"/>
              </a:rPr>
              <a:t>sur la protection de l’enfance dans la GCP en intégrant des considérations liées au développement de l’enfant et aux droits de l’enfant dans l’action </a:t>
            </a:r>
            <a:r>
              <a:rPr lang="es-ES" sz="1200" b="0" i="0" u="none" strike="noStrike" baseline="0" dirty="0" err="1">
                <a:latin typeface="HelveticaNeue-Light-Identity-H"/>
              </a:rPr>
              <a:t>humanitaire</a:t>
            </a:r>
            <a:r>
              <a:rPr lang="es-ES" sz="1200" b="0" i="0" u="none" strike="noStrike" baseline="0" dirty="0">
                <a:latin typeface="HelveticaNeue-Light-Identity-H"/>
              </a:rPr>
              <a:t>. </a:t>
            </a:r>
            <a:r>
              <a:rPr lang="fr-FR" sz="1200" dirty="0"/>
              <a:t>Il souligne l'importance de la programmation orientée vers la protection de l’enfance</a:t>
            </a:r>
          </a:p>
          <a:p>
            <a:pPr marL="285750" indent="-285750" algn="l">
              <a:buFont typeface="Arial" panose="020B0604020202020204" pitchFamily="34" charset="0"/>
              <a:buChar char="•"/>
            </a:pPr>
            <a:r>
              <a:rPr lang="fr-FR" sz="1200" b="0" i="0" u="none" strike="noStrike" baseline="0" dirty="0">
                <a:solidFill>
                  <a:srgbClr val="FFFFFF"/>
                </a:solidFill>
                <a:latin typeface="HelveticaNeue-Roman-Identity-H"/>
              </a:rPr>
              <a:t>L’idée est que </a:t>
            </a:r>
            <a:r>
              <a:rPr lang="fr-FR" sz="1800" b="0" i="0" u="none" strike="noStrike" baseline="0" dirty="0">
                <a:solidFill>
                  <a:srgbClr val="FFFFFF"/>
                </a:solidFill>
                <a:latin typeface="HelveticaNeue-Roman-Identity-H"/>
              </a:rPr>
              <a:t>les programmes de protection de l’enfance soient conçus, programmés, gérés, suivis et évalués à travers des processus</a:t>
            </a:r>
          </a:p>
          <a:p>
            <a:pPr algn="l"/>
            <a:r>
              <a:rPr lang="fr-FR" sz="1800" b="0" i="0" u="none" strike="noStrike" baseline="0" dirty="0">
                <a:solidFill>
                  <a:srgbClr val="FFFFFF"/>
                </a:solidFill>
                <a:latin typeface="HelveticaNeue-Roman-Identity-H"/>
              </a:rPr>
              <a:t>et des méthodologies structurés.</a:t>
            </a:r>
          </a:p>
          <a:p>
            <a:pPr marL="514350" indent="-285750" algn="l">
              <a:buFont typeface="Arial" panose="020B0604020202020204" pitchFamily="34" charset="0"/>
              <a:buChar char="•"/>
            </a:pPr>
            <a:endParaRPr lang="fr-FR" sz="1800" b="0" i="0" u="none" strike="noStrike" baseline="0" dirty="0">
              <a:solidFill>
                <a:srgbClr val="FFFFFF"/>
              </a:solidFill>
              <a:latin typeface="HelveticaNeue-Roman-Identity-H"/>
            </a:endParaRPr>
          </a:p>
          <a:p>
            <a:pPr marL="514350" indent="-285750" algn="l">
              <a:buFont typeface="Arial" panose="020B0604020202020204" pitchFamily="34" charset="0"/>
              <a:buChar char="•"/>
            </a:pPr>
            <a:r>
              <a:rPr lang="fr-FR" sz="1800" dirty="0"/>
              <a:t>Il souligne également l'importance </a:t>
            </a:r>
            <a:r>
              <a:rPr lang="fr-FR" sz="2800" dirty="0"/>
              <a:t>d'adapter en permanence nos programmes, sur la base de l'apprentissage et de la génération de preuves collectées par des méthodes, outils et procédures contextualisés de GCP</a:t>
            </a:r>
            <a:endParaRPr lang="fr-FR" sz="1800" dirty="0"/>
          </a:p>
          <a:p>
            <a:pPr marL="514350" indent="-285750" algn="l">
              <a:buFont typeface="Arial" panose="020B0604020202020204" pitchFamily="34" charset="0"/>
              <a:buChar char="•"/>
            </a:pPr>
            <a:r>
              <a:rPr lang="fr-FR" sz="2800" dirty="0"/>
              <a:t>Nous devons mettre en place un mécanisme proactif pour recueillir les feedbacks des enfants et des membres de la communauté (qui peuvent inclure des enquêtes et des plaintes) pour réorienter / ajuster l'intervention (l'approche, la méthodologie…) ou résoudre les problèmes de sauvegarde (engagement CHS 4 et 5) </a:t>
            </a:r>
            <a:endParaRPr lang="fr-FR" sz="1800" dirty="0"/>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dirty="0"/>
              <a:t>Cette norme est liée à l'approche de </a:t>
            </a:r>
            <a:r>
              <a:rPr lang="fr-FR" sz="1800" b="1" dirty="0"/>
              <a:t>prévention</a:t>
            </a:r>
            <a:r>
              <a:rPr lang="fr-FR" sz="1800" dirty="0"/>
              <a:t>, cherchant à identifier et atténuer les risques possibles pour les enfants et les adolescents et leurs familles que la programmation peut causer, directement ou indirectement (avec la collecte de données, par exemple) [</a:t>
            </a:r>
            <a:r>
              <a:rPr lang="es-ES" sz="1800" i="1" dirty="0">
                <a:latin typeface="Arial"/>
                <a:ea typeface="Arial"/>
                <a:cs typeface="Arial"/>
                <a:sym typeface="Wingdings" panose="05000000000000000000" pitchFamily="2" charset="2"/>
              </a:rPr>
              <a:t></a:t>
            </a:r>
            <a:r>
              <a:rPr lang="fr-FR" sz="1800" dirty="0"/>
              <a:t> icône de prévention] </a:t>
            </a:r>
            <a:endParaRPr lang="fr-FR" sz="1200" b="0" i="0" u="none" strike="noStrike" baseline="0" dirty="0">
              <a:solidFill>
                <a:schemeClr val="tx1"/>
              </a:solidFill>
              <a:latin typeface="HelveticaNeue-Light-Identity-H"/>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0" dirty="0">
              <a:latin typeface="Calibri"/>
              <a:ea typeface="Arial"/>
              <a:cs typeface="Calibri"/>
              <a:sym typeface="Calibri"/>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latin typeface="Arial"/>
                <a:ea typeface="Arial"/>
                <a:cs typeface="Arial"/>
                <a:sym typeface="Arial"/>
              </a:rPr>
              <a:t>Quelles sont les étapes principales de la GCP?</a:t>
            </a:r>
            <a:endParaRPr lang="fr-FR" dirty="0"/>
          </a:p>
          <a:p>
            <a:pPr algn="l"/>
            <a:r>
              <a:rPr lang="fr-FR" dirty="0"/>
              <a:t>-&gt; </a:t>
            </a:r>
            <a:r>
              <a:rPr lang="fr-FR" sz="1800" b="0" i="0" u="none" strike="noStrike" baseline="0" dirty="0">
                <a:latin typeface="HelveticaNeue-Light-Identity-H"/>
              </a:rPr>
              <a:t>Le cycle de programme se compose de cinq étapes principales: (1) Préparation; (2) évaluation des besoins et analyse de la situation; (3) conception et planification; (4) mise en </a:t>
            </a:r>
            <a:r>
              <a:rPr lang="fr-FR" sz="1800" b="0" i="0" u="none" strike="noStrike" baseline="0" dirty="0" err="1">
                <a:latin typeface="HelveticaNeue-Light-Identity-H"/>
              </a:rPr>
              <a:t>oeuvre</a:t>
            </a:r>
            <a:r>
              <a:rPr lang="fr-FR" sz="1800" b="0" i="0" u="none" strike="noStrike" baseline="0" dirty="0">
                <a:latin typeface="HelveticaNeue-Light-Identity-H"/>
              </a:rPr>
              <a:t> et suivi; et (5) évaluation et </a:t>
            </a:r>
            <a:r>
              <a:rPr lang="es-ES" sz="1800" b="0" i="0" u="none" strike="noStrike" baseline="0" dirty="0" err="1">
                <a:latin typeface="HelveticaNeue-Light-Identity-H"/>
              </a:rPr>
              <a:t>apprentissage</a:t>
            </a:r>
            <a:r>
              <a:rPr lang="es-ES" sz="1800" b="0" i="0" u="none" strike="noStrike" baseline="0" dirty="0">
                <a:latin typeface="HelveticaNeue-Light-Identity-H"/>
              </a:rPr>
              <a:t>.</a:t>
            </a:r>
            <a:endParaRPr lang="en-US" dirty="0"/>
          </a:p>
          <a:p>
            <a:pPr marL="457200" marR="0" lvl="1"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4 </a:t>
            </a:r>
            <a:r>
              <a:rPr lang="fr-FR" dirty="0"/>
              <a:t>énonce exactement ce qui suit </a:t>
            </a:r>
            <a:r>
              <a:rPr lang="en-US" sz="1200" b="0" i="0" u="none" strike="noStrike" baseline="0" dirty="0">
                <a:latin typeface="+mn-lt"/>
              </a:rPr>
              <a:t>: </a:t>
            </a:r>
            <a:r>
              <a:rPr lang="en-US" dirty="0"/>
              <a:t>“</a:t>
            </a:r>
            <a:r>
              <a:rPr lang="fr-FR" sz="1800" b="0" i="0" u="none" strike="noStrike" baseline="0" dirty="0">
                <a:solidFill>
                  <a:srgbClr val="FFFFFF"/>
                </a:solidFill>
                <a:latin typeface="HelveticaNeue-Roman-Identity-H"/>
              </a:rPr>
              <a:t>Tous les programmes de protection de l’enfance sont conçus, programmés, gérés, suivis et évalués à travers des processus et des méthodologies structurés qui renforcent les capacités et les ressources déjà existantes. Ils abordent également tous les nouveaux risques et prennent en considération les besoins en matière de protection de l’enfance et sont continuellement adaptés sur la base de l’apprentissage et des données collectées</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b="1" dirty="0"/>
              <a:t>(1) Préparation</a:t>
            </a:r>
            <a:r>
              <a:rPr lang="en-US" b="1" dirty="0"/>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Le Standard souligne que le point de départ de toute intervention est une compréhension de la situation actuelle en protection de l'enfance dans un contexte donné. Ceci comprend: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Comprendre quels sont les systèmes formels et informels de protection de l'enfance à tous les niveaux du modèle socio-écologique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Comprendre les normes culturelles et sociales liées aux enfants et à leur protection, les rôles de genre et les identités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Enquêter sur les interventions de protection de l'enfance au niveau communautaire et les capacités de protection communautaires, y compris les mécanismes d'adaptation traditionnels ;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Connaître le cadre juridique international, les lois et politiques nationales relatives aux droits des enfants et aux populations à risque ; et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Autres informations relatives à la protection des enfants. </a:t>
            </a:r>
            <a:endParaRPr lang="en-US"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Cela implique non seulement d'examiner les besoins, mais également de comprendre les capacités inhérentes des enfants, des familles, des communautés et du système de protection de l'enfance dans un contexte donné et, si possible, d'utiliser une approche fondée sur les droits. </a:t>
            </a: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1" dirty="0"/>
              <a:t>(2) </a:t>
            </a:r>
            <a:r>
              <a:rPr lang="fr-FR" sz="1200" b="1" dirty="0">
                <a:latin typeface="Helvetica Neue" panose="020B0604020202020204" charset="0"/>
              </a:rPr>
              <a:t>Evaluation de besoin / Analyse de situation</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Une évaluation et une analyse structurées et coordonnées des besoins de protection de l'enfance ainsi que des ressources et des capacités des communautés à protéger les enfants est un élément essentiel d'une réponse humanitaire de protection de l'enfance.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Les évaluations et l'analyse des données fournissent la base de preuves pour la planification stratégique et établissent l’information de base sur laquelle s'appuieront les systèmes de suivi de la situation et de la réponse.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La manière dont les informations sont recueillies, partagées, protégées, analysées et utilisées pour éclairer la conception des programmes et des projets détermine s'il s'agit d'un processus de qualité qui permet une meilleure protection des enfants et répond à leurs besoins d'une manière appropriée et respectueuse qui facilite l'appropriation par la communauté.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r>
              <a:rPr lang="en-US" b="1" dirty="0"/>
              <a:t>(3) Conception et planification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Les programmes de protection de l'enfance doivent être conçus pour répondre aux besoins de protection de l'enfance les plus répandus et les plus fréquents qui ne peuvent pas ou ne seront pas satisfaits par les capacités existantes de l'État ou de la communauté, en donnant la priorité aux actions qui sauvent des vies dans la phase initiale de réponse à l’urgence, tout en s'appuyant sur des structures fonctionnelles/</a:t>
            </a:r>
            <a:r>
              <a:rPr lang="fr-FR" sz="1200" b="0" i="0" u="none" strike="noStrike" baseline="0" dirty="0">
                <a:latin typeface="HelveticaNeue-Light-Identity-H"/>
              </a:rPr>
              <a:t>approches durables au niveau communautaire,</a:t>
            </a:r>
            <a:r>
              <a:rPr lang="fr-FR" dirty="0"/>
              <a:t> là où elles existent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Les stratégies de protection de l'enfance du SMPE (St 15-18) peuvent être utilisées pour répondre aux besoins prioritaires en matière de protection de l'enfance, comme détaillé dans les normes 7-14.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Planifier et mettre en œuvre des actions qui créent une complémentarité entre les organisations communautaires, nationales et internationales afin que la réponse humanitaire renforce et ne sape pas les structures et systèmes existants.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Les programmes de protection de l'enfance devraient se concentrer sur : la prévention ou l'atténuation des facteurs qui exposent les enfants à des risques ; renforcer la résilience des enfants ; aider les familles à prendre soin de leurs enfants et à les protéger ; prendre en compte les enfants marginalisés et les plus à risque ; renforcer les mécanismes de protection existants au sein des communautés, y compris les mécanismes de protection communautaires informels et d'autres organisations communautaires ; et renforcer ou étendre les composantes existantes du système de protection de l'enfance.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Il est important de réfléchir à l’objectif final en jeu dès la phase de conception en termes de ce que le programme doit réaliser et d'un budget couvrant la mise en œuvre de qualité, le suivi, l'évaluation et les activités d'apprentissage. </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effectLst/>
              <a:latin typeface="Arial" panose="020B0604020202020204" pitchFamily="34" charset="0"/>
            </a:endParaRPr>
          </a:p>
          <a:p>
            <a:r>
              <a:rPr lang="en-US" b="1" dirty="0"/>
              <a:t>(4) </a:t>
            </a:r>
            <a:r>
              <a:rPr lang="fr-FR" sz="1200" b="1" dirty="0">
                <a:latin typeface="Helvetica Neue" panose="020B0604020202020204" charset="0"/>
              </a:rPr>
              <a:t>Mise en œuvre / Suivi</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Il est essentiel de vérifier l'impact de nos activités sur les enfants, les progrès accomplis grâce aux programmes, grâce au suivi des résultats et des effets.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Les Standards des SMPE 1 à 6 peuvent être utilisés pour garantir la qualité, qui dépend de : la coordination ; des ressources humaines, y compris les politiques de sauvegarde de l'enfance ; de la communication, du plaidoyer et des médias ; de la gestion du cycle de programme; gestion et suivi de l'information.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Les SMPE détaillent les principales considérations en matière de sauvegarde de l'enfance (c'est-à-dire des mécanismes sensibles et adaptés au genre, à l'âge, au handicap et à la culture).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Les plans et services du programme doivent être inclusifs et accessibles dès le début de la mise en œuvre, et doivent atténuer les risques, les conséquences négatives imprévues des interventions du programme, et garantir que la participation des enfants et des communautés dans le suivi ne causera pas de préjudice </a:t>
            </a:r>
            <a:endParaRPr lang="en-US"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a:t>(5) Evaluation et </a:t>
            </a:r>
            <a:r>
              <a:rPr lang="en-US" b="1" dirty="0" err="1"/>
              <a:t>apprentissage</a:t>
            </a:r>
            <a:endParaRPr lang="en-US" dirty="0">
              <a:effectLst/>
              <a:latin typeface="Arial" panose="020B0604020202020204" pitchFamily="34" charset="0"/>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L’une des principales manières d'utiliser les </a:t>
            </a:r>
            <a:r>
              <a:rPr lang="en-US" dirty="0">
                <a:effectLst/>
                <a:latin typeface="Arial" panose="020B0604020202020204" pitchFamily="34" charset="0"/>
              </a:rPr>
              <a:t>Standards</a:t>
            </a:r>
            <a:r>
              <a:rPr lang="fr-FR" dirty="0"/>
              <a:t> est de guider l'évaluation de la qualité et de l'efficacité des interventions humanitaires. Les SMPE peuvent aider à structurer et éclairer l'évaluation en fournissant une base de bonnes pratiques, des repères pour les actions clés et des indicateurs par rapport auxquels le projet ou programme de protection de l'enfance peut être évalué.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Les SMPE éclairent également le processus d'évaluation, en guidant le processus lui-même, grâce à la participation des parties prenantes et à la prise en compte des principes. Les personnes concernées, y compris les enfants, sont les meilleurs juges des changements dans leur vie et les SMPE mettent l'accent sur leur participation dans les processus d'évaluation et d'apprentissage.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Cet </a:t>
            </a:r>
            <a:r>
              <a:rPr lang="en-US" dirty="0">
                <a:effectLst/>
                <a:latin typeface="Arial" panose="020B0604020202020204" pitchFamily="34" charset="0"/>
              </a:rPr>
              <a:t>Standard</a:t>
            </a:r>
            <a:r>
              <a:rPr lang="fr-FR" dirty="0"/>
              <a:t> encourage la coordination et l'engagement dans des initiatives d'apprentissage conjointes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dirty="0"/>
              <a:t>Il est important de permettre une flexibilité dans la programmation pour intégrer les feedbacks, ajuster les programmes et éclairer la conception des interventions futures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dirty="0">
              <a:effectLst/>
              <a:latin typeface="Arial" panose="020B0604020202020204" pitchFamily="34" charset="0"/>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370640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93972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7.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14.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838199" y="365125"/>
            <a:ext cx="992256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4 </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808645"/>
            <a:ext cx="8456425" cy="4351338"/>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solidFill>
                  <a:schemeClr val="bg2"/>
                </a:solidFill>
                <a:latin typeface="Helvetica Neue" panose="020B0604020202020204" charset="0"/>
              </a:rPr>
              <a:t>Partie</a:t>
            </a:r>
            <a:r>
              <a:rPr lang="en-US" dirty="0">
                <a:solidFill>
                  <a:schemeClr val="bg2"/>
                </a:solidFill>
                <a:latin typeface="Helvetica Neue" panose="020B0604020202020204" charset="0"/>
              </a:rPr>
              <a:t> du </a:t>
            </a:r>
            <a:r>
              <a:rPr lang="en-US" dirty="0" err="1">
                <a:solidFill>
                  <a:schemeClr val="bg2"/>
                </a:solidFill>
                <a:latin typeface="Helvetica Neue" panose="020B0604020202020204" charset="0"/>
              </a:rPr>
              <a:t>Pilier</a:t>
            </a:r>
            <a:r>
              <a:rPr lang="en-US" dirty="0">
                <a:solidFill>
                  <a:schemeClr val="bg2"/>
                </a:solidFill>
                <a:latin typeface="Helvetica Neue" panose="020B0604020202020204" charset="0"/>
              </a:rPr>
              <a:t> 1 </a:t>
            </a:r>
            <a:r>
              <a:rPr lang="fr-FR" dirty="0">
                <a:solidFill>
                  <a:schemeClr val="bg2"/>
                </a:solidFill>
                <a:latin typeface="Helvetica Neue" panose="020B0604020202020204" charset="0"/>
              </a:rPr>
              <a:t>sur la qualité des interventions </a:t>
            </a:r>
            <a:endParaRPr lang="en-US"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latin typeface="Helvetica Neue" panose="020B0604020202020204" charset="0"/>
              </a:rPr>
              <a:t>A être utilisés avec tous les autres (7 - 28) &amp; les Principes SMPE</a:t>
            </a: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latin typeface="Helvetica Neue" panose="020B0604020202020204" charset="0"/>
              </a:rPr>
              <a:t>CHS</a:t>
            </a: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lnSpc>
                <a:spcPct val="110000"/>
              </a:lnSpc>
              <a:buClr>
                <a:schemeClr val="accent3"/>
              </a:buClr>
              <a:buSzPct val="100000"/>
            </a:pPr>
            <a:r>
              <a:rPr lang="fr-FR" dirty="0">
                <a:solidFill>
                  <a:schemeClr val="bg2"/>
                </a:solidFill>
              </a:rPr>
              <a:t>Programmation orientée vers la protection de l’enfance</a:t>
            </a:r>
          </a:p>
          <a:p>
            <a:pPr marL="285750" indent="-285750">
              <a:buFont typeface="Arial" panose="020B0604020202020204" pitchFamily="34" charset="0"/>
              <a:buChar char="•"/>
            </a:pPr>
            <a:r>
              <a:rPr lang="fr-FR" dirty="0">
                <a:solidFill>
                  <a:schemeClr val="bg2"/>
                </a:solidFill>
              </a:rPr>
              <a:t>Processus et méthodologies de conception, planification et gestion</a:t>
            </a:r>
          </a:p>
          <a:p>
            <a:pPr marL="342900" indent="-342900">
              <a:lnSpc>
                <a:spcPct val="110000"/>
              </a:lnSpc>
              <a:buClr>
                <a:schemeClr val="accent3"/>
              </a:buClr>
              <a:buSzPct val="100000"/>
            </a:pPr>
            <a:r>
              <a:rPr lang="es-ES" dirty="0" err="1">
                <a:solidFill>
                  <a:schemeClr val="bg2"/>
                </a:solidFill>
              </a:rPr>
              <a:t>Apprentissage</a:t>
            </a:r>
            <a:r>
              <a:rPr lang="es-ES" dirty="0">
                <a:solidFill>
                  <a:schemeClr val="bg2"/>
                </a:solidFill>
              </a:rPr>
              <a:t> </a:t>
            </a:r>
            <a:r>
              <a:rPr lang="es-ES" dirty="0" err="1">
                <a:solidFill>
                  <a:schemeClr val="bg2"/>
                </a:solidFill>
              </a:rPr>
              <a:t>pour</a:t>
            </a:r>
            <a:r>
              <a:rPr lang="es-ES" dirty="0">
                <a:solidFill>
                  <a:schemeClr val="bg2"/>
                </a:solidFill>
              </a:rPr>
              <a:t> </a:t>
            </a:r>
            <a:r>
              <a:rPr lang="es-ES" dirty="0" err="1">
                <a:solidFill>
                  <a:schemeClr val="bg2"/>
                </a:solidFill>
              </a:rPr>
              <a:t>ajuster</a:t>
            </a:r>
            <a:r>
              <a:rPr lang="es-ES" dirty="0">
                <a:solidFill>
                  <a:schemeClr val="bg2"/>
                </a:solidFill>
              </a:rPr>
              <a:t> les </a:t>
            </a:r>
            <a:r>
              <a:rPr lang="es-ES" dirty="0" err="1">
                <a:solidFill>
                  <a:schemeClr val="bg2"/>
                </a:solidFill>
              </a:rPr>
              <a:t>programmes</a:t>
            </a:r>
            <a:r>
              <a:rPr lang="en-US" dirty="0">
                <a:solidFill>
                  <a:schemeClr val="bg2"/>
                </a:solidFill>
                <a:sym typeface="Arial"/>
              </a:rPr>
              <a:t> </a:t>
            </a:r>
          </a:p>
          <a:p>
            <a:pPr marL="342900" indent="-342900">
              <a:lnSpc>
                <a:spcPct val="110000"/>
              </a:lnSpc>
              <a:buClr>
                <a:schemeClr val="accent3"/>
              </a:buClr>
              <a:buSzPct val="100000"/>
            </a:pPr>
            <a:r>
              <a:rPr lang="en-US" dirty="0" err="1">
                <a:solidFill>
                  <a:schemeClr val="bg2"/>
                </a:solidFill>
                <a:sym typeface="Arial"/>
              </a:rPr>
              <a:t>Mécanismes</a:t>
            </a:r>
            <a:r>
              <a:rPr lang="en-US" dirty="0">
                <a:solidFill>
                  <a:schemeClr val="bg2"/>
                </a:solidFill>
                <a:sym typeface="Arial"/>
              </a:rPr>
              <a:t> de feedback et de </a:t>
            </a:r>
            <a:r>
              <a:rPr lang="en-US" dirty="0" err="1">
                <a:solidFill>
                  <a:schemeClr val="bg2"/>
                </a:solidFill>
                <a:sym typeface="Arial"/>
              </a:rPr>
              <a:t>plaintes</a:t>
            </a:r>
            <a:endParaRPr lang="fr-FR" dirty="0">
              <a:solidFill>
                <a:schemeClr val="bg2"/>
              </a:solidFill>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7991907" y="5518087"/>
            <a:ext cx="3234402" cy="1631216"/>
          </a:xfrm>
          <a:prstGeom prst="rect">
            <a:avLst/>
          </a:prstGeom>
          <a:noFill/>
        </p:spPr>
        <p:txBody>
          <a:bodyPr wrap="square">
            <a:spAutoFit/>
          </a:bodyPr>
          <a:lstStyle/>
          <a:p>
            <a:pPr marL="457200" lvl="1">
              <a:buClrTx/>
              <a:defRPr/>
            </a:pPr>
            <a:r>
              <a:rPr lang="fr-FR" sz="2400" dirty="0">
                <a:latin typeface="Ink Free" panose="03080402000500000000" pitchFamily="66" charset="0"/>
              </a:rPr>
              <a:t>Quelles sont les étapes principales de la GCP? </a:t>
            </a:r>
          </a:p>
          <a:p>
            <a:pPr algn="r"/>
            <a:r>
              <a:rPr lang="en-US" sz="2800" dirty="0">
                <a:latin typeface="Ink Free" panose="03080402000500000000" pitchFamily="66" charset="0"/>
                <a:ea typeface="Arial"/>
                <a:cs typeface="Arial"/>
                <a:sym typeface="Arial"/>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5" name="Google Shape;327;p14" descr="Screen Shot 2019-10-08 at 5.14.15 PM.png">
            <a:extLst>
              <a:ext uri="{FF2B5EF4-FFF2-40B4-BE49-F238E27FC236}">
                <a16:creationId xmlns:a16="http://schemas.microsoft.com/office/drawing/2014/main" id="{162E031D-B339-4E20-99D8-DA68BD6284C1}"/>
              </a:ext>
            </a:extLst>
          </p:cNvPr>
          <p:cNvPicPr preferRelativeResize="0"/>
          <p:nvPr/>
        </p:nvPicPr>
        <p:blipFill rotWithShape="1">
          <a:blip r:embed="rId6">
            <a:alphaModFix/>
          </a:blip>
          <a:srcRect/>
          <a:stretch/>
        </p:blipFill>
        <p:spPr>
          <a:xfrm>
            <a:off x="8844425" y="3940457"/>
            <a:ext cx="1313978" cy="1077034"/>
          </a:xfrm>
          <a:prstGeom prst="rect">
            <a:avLst/>
          </a:prstGeom>
          <a:noFill/>
          <a:ln>
            <a:noFill/>
          </a:ln>
        </p:spPr>
      </p:pic>
      <p:pic>
        <p:nvPicPr>
          <p:cNvPr id="3" name="Picture 2">
            <a:extLst>
              <a:ext uri="{FF2B5EF4-FFF2-40B4-BE49-F238E27FC236}">
                <a16:creationId xmlns:a16="http://schemas.microsoft.com/office/drawing/2014/main" id="{991C568B-CA98-EDD3-7C4F-A4736C8FD1D5}"/>
              </a:ext>
            </a:extLst>
          </p:cNvPr>
          <p:cNvPicPr>
            <a:picLocks noChangeAspect="1"/>
          </p:cNvPicPr>
          <p:nvPr/>
        </p:nvPicPr>
        <p:blipFill>
          <a:blip r:embed="rId7"/>
          <a:stretch>
            <a:fillRect/>
          </a:stretch>
        </p:blipFill>
        <p:spPr>
          <a:xfrm flipH="1">
            <a:off x="3617843" y="2587580"/>
            <a:ext cx="1103378" cy="1003555"/>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fontScale="85000" lnSpcReduction="20000"/>
          </a:bodyPr>
          <a:lstStyle/>
          <a:p>
            <a:pPr marL="50800" indent="0" algn="ctr">
              <a:buNone/>
            </a:pPr>
            <a:r>
              <a:rPr lang="en-US" sz="2400" dirty="0">
                <a:solidFill>
                  <a:schemeClr val="bg2"/>
                </a:solidFill>
              </a:rPr>
              <a:t>“</a:t>
            </a:r>
            <a:r>
              <a:rPr lang="fr-FR" dirty="0"/>
              <a:t>Tous les programmes de protection de l’enfance sont conçus, programmés, gérés, suivis et évalués à travers des </a:t>
            </a:r>
            <a:r>
              <a:rPr lang="fr-FR" b="1" dirty="0"/>
              <a:t>processus et des méthodologies </a:t>
            </a:r>
            <a:r>
              <a:rPr lang="fr-FR" dirty="0"/>
              <a:t>structurés qui renforcent les capacités et les ressources déjà existantes. Ils abordent également tous les nouveaux </a:t>
            </a:r>
            <a:r>
              <a:rPr lang="fr-FR" b="1" dirty="0"/>
              <a:t>risques</a:t>
            </a:r>
            <a:r>
              <a:rPr lang="fr-FR" dirty="0"/>
              <a:t> et prennent en considération les besoins en matière de protection de l’enfance et sont continuellement adaptés sur la base de </a:t>
            </a:r>
            <a:r>
              <a:rPr lang="fr-FR" b="1" dirty="0"/>
              <a:t>l’apprentissage et des données collectées</a:t>
            </a:r>
            <a:r>
              <a:rPr lang="fr-FR" dirty="0"/>
              <a:t>. »</a:t>
            </a:r>
            <a:endParaRPr lang="fr-FR" sz="2400" dirty="0">
              <a:solidFill>
                <a:schemeClr val="bg2"/>
              </a:solidFill>
            </a:endParaRPr>
          </a:p>
        </p:txBody>
      </p:sp>
      <p:pic>
        <p:nvPicPr>
          <p:cNvPr id="3" name="Image 2">
            <a:extLst>
              <a:ext uri="{FF2B5EF4-FFF2-40B4-BE49-F238E27FC236}">
                <a16:creationId xmlns:a16="http://schemas.microsoft.com/office/drawing/2014/main" id="{3961F6D5-C949-466F-9090-E47F4980A555}"/>
              </a:ext>
            </a:extLst>
          </p:cNvPr>
          <p:cNvPicPr>
            <a:picLocks noChangeAspect="1"/>
          </p:cNvPicPr>
          <p:nvPr/>
        </p:nvPicPr>
        <p:blipFill>
          <a:blip r:embed="rId3"/>
          <a:stretch>
            <a:fillRect/>
          </a:stretch>
        </p:blipFill>
        <p:spPr>
          <a:xfrm>
            <a:off x="1664796" y="549644"/>
            <a:ext cx="2939649" cy="784603"/>
          </a:xfrm>
          <a:prstGeom prst="rect">
            <a:avLst/>
          </a:prstGeom>
        </p:spPr>
      </p:pic>
      <p:sp>
        <p:nvSpPr>
          <p:cNvPr id="10" name="ZoneTexte 9">
            <a:extLst>
              <a:ext uri="{FF2B5EF4-FFF2-40B4-BE49-F238E27FC236}">
                <a16:creationId xmlns:a16="http://schemas.microsoft.com/office/drawing/2014/main" id="{368483B0-A8CE-4163-9037-2F1C4A48A5B7}"/>
              </a:ext>
            </a:extLst>
          </p:cNvPr>
          <p:cNvSpPr txBox="1"/>
          <p:nvPr/>
        </p:nvSpPr>
        <p:spPr>
          <a:xfrm>
            <a:off x="7078105" y="2993354"/>
            <a:ext cx="5425779" cy="3908762"/>
          </a:xfrm>
          <a:prstGeom prst="rect">
            <a:avLst/>
          </a:prstGeom>
          <a:noFill/>
        </p:spPr>
        <p:txBody>
          <a:bodyPr wrap="square">
            <a:spAutoFit/>
          </a:bodyPr>
          <a:lstStyle/>
          <a:p>
            <a:r>
              <a:rPr lang="fr-FR" sz="2800" b="1" dirty="0">
                <a:solidFill>
                  <a:schemeClr val="bg2"/>
                </a:solidFill>
              </a:rPr>
              <a:t>ETAPE 1: </a:t>
            </a:r>
            <a:r>
              <a:rPr lang="fr-FR" sz="2800" dirty="0">
                <a:solidFill>
                  <a:schemeClr val="bg2"/>
                </a:solidFill>
              </a:rPr>
              <a:t>Préparation </a:t>
            </a:r>
            <a:endParaRPr lang="fr-FR" sz="2800" b="1" dirty="0">
              <a:solidFill>
                <a:schemeClr val="bg2"/>
              </a:solidFill>
            </a:endParaRPr>
          </a:p>
          <a:p>
            <a:endParaRPr lang="fr-FR" sz="2800" b="1" dirty="0">
              <a:solidFill>
                <a:schemeClr val="bg2"/>
              </a:solidFill>
              <a:latin typeface="Helvetica Neue"/>
              <a:ea typeface="Helvetica Neue"/>
              <a:cs typeface="Helvetica Neue"/>
              <a:sym typeface="Helvetica Neue"/>
            </a:endParaRPr>
          </a:p>
          <a:p>
            <a:r>
              <a:rPr lang="fr-FR" sz="2400" dirty="0">
                <a:solidFill>
                  <a:schemeClr val="bg2"/>
                </a:solidFill>
                <a:latin typeface="Helvetica Neue" panose="020B0604020202020204" charset="0"/>
                <a:ea typeface="Helvetica Neue"/>
                <a:cs typeface="Helvetica Neue"/>
                <a:sym typeface="Helvetica Neue"/>
              </a:rPr>
              <a:t>Comprendre:</a:t>
            </a:r>
          </a:p>
          <a:p>
            <a:pPr marL="457200" indent="-457200">
              <a:buFontTx/>
              <a:buChar char="-"/>
            </a:pPr>
            <a:r>
              <a:rPr lang="fr-FR" sz="2400" dirty="0"/>
              <a:t>systèmes de protection de l'enfance </a:t>
            </a:r>
          </a:p>
          <a:p>
            <a:pPr marL="457200" indent="-457200">
              <a:buFontTx/>
              <a:buChar char="-"/>
            </a:pPr>
            <a:r>
              <a:rPr lang="fr-FR" sz="2400" dirty="0"/>
              <a:t>normes culturelles et sociales </a:t>
            </a:r>
          </a:p>
          <a:p>
            <a:pPr marL="457200" indent="-457200">
              <a:buFontTx/>
              <a:buChar char="-"/>
            </a:pPr>
            <a:r>
              <a:rPr lang="fr-FR" sz="2400" dirty="0"/>
              <a:t>capacités de protection communautaires </a:t>
            </a:r>
          </a:p>
          <a:p>
            <a:pPr marL="457200" indent="-457200">
              <a:buFontTx/>
              <a:buChar char="-"/>
            </a:pPr>
            <a:r>
              <a:rPr lang="fr-FR" sz="2400" dirty="0"/>
              <a:t>lois et politiques</a:t>
            </a:r>
          </a:p>
          <a:p>
            <a:r>
              <a:rPr lang="fr-FR" sz="2400" dirty="0">
                <a:solidFill>
                  <a:schemeClr val="bg2"/>
                </a:solidFill>
                <a:latin typeface="Helvetica Neue" panose="020B0604020202020204" charset="0"/>
                <a:ea typeface="Helvetica Neue"/>
                <a:cs typeface="Helvetica Neue"/>
                <a:sym typeface="Helvetica Neue"/>
              </a:rPr>
              <a:t> -&gt; risques, besoins &amp; capacités</a:t>
            </a:r>
          </a:p>
        </p:txBody>
      </p:sp>
      <p:pic>
        <p:nvPicPr>
          <p:cNvPr id="5" name="Image 4">
            <a:extLst>
              <a:ext uri="{FF2B5EF4-FFF2-40B4-BE49-F238E27FC236}">
                <a16:creationId xmlns:a16="http://schemas.microsoft.com/office/drawing/2014/main" id="{ECFD4CCE-388E-402F-9FA0-C0EAEE5D98C9}"/>
              </a:ext>
            </a:extLst>
          </p:cNvPr>
          <p:cNvPicPr>
            <a:picLocks noChangeAspect="1"/>
          </p:cNvPicPr>
          <p:nvPr/>
        </p:nvPicPr>
        <p:blipFill>
          <a:blip r:embed="rId4"/>
          <a:stretch>
            <a:fillRect/>
          </a:stretch>
        </p:blipFill>
        <p:spPr>
          <a:xfrm>
            <a:off x="6999999" y="173923"/>
            <a:ext cx="2939650" cy="2833580"/>
          </a:xfrm>
          <a:prstGeom prst="rect">
            <a:avLst/>
          </a:prstGeom>
        </p:spPr>
      </p:pic>
      <p:pic>
        <p:nvPicPr>
          <p:cNvPr id="9" name="Image 8">
            <a:extLst>
              <a:ext uri="{FF2B5EF4-FFF2-40B4-BE49-F238E27FC236}">
                <a16:creationId xmlns:a16="http://schemas.microsoft.com/office/drawing/2014/main" id="{E3CE02C0-7583-4B93-8FE4-249C8C2B86D3}"/>
              </a:ext>
            </a:extLst>
          </p:cNvPr>
          <p:cNvPicPr>
            <a:picLocks noChangeAspect="1"/>
          </p:cNvPicPr>
          <p:nvPr/>
        </p:nvPicPr>
        <p:blipFill>
          <a:blip r:embed="rId5"/>
          <a:stretch>
            <a:fillRect/>
          </a:stretch>
        </p:blipFill>
        <p:spPr>
          <a:xfrm>
            <a:off x="2974241" y="4813094"/>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9" name="ZoneTexte 8">
            <a:extLst>
              <a:ext uri="{FF2B5EF4-FFF2-40B4-BE49-F238E27FC236}">
                <a16:creationId xmlns:a16="http://schemas.microsoft.com/office/drawing/2014/main" id="{572F60FB-6B88-4C0C-A1EB-7A0853EB6B5C}"/>
              </a:ext>
            </a:extLst>
          </p:cNvPr>
          <p:cNvSpPr txBox="1"/>
          <p:nvPr/>
        </p:nvSpPr>
        <p:spPr>
          <a:xfrm>
            <a:off x="5570850" y="315122"/>
            <a:ext cx="4556412" cy="3170099"/>
          </a:xfrm>
          <a:prstGeom prst="rect">
            <a:avLst/>
          </a:prstGeom>
          <a:noFill/>
        </p:spPr>
        <p:txBody>
          <a:bodyPr wrap="square">
            <a:spAutoFit/>
          </a:bodyPr>
          <a:lstStyle/>
          <a:p>
            <a:r>
              <a:rPr lang="fr-FR" sz="2800" b="1" dirty="0">
                <a:solidFill>
                  <a:schemeClr val="bg2"/>
                </a:solidFill>
              </a:rPr>
              <a:t>ETAPE</a:t>
            </a:r>
            <a:r>
              <a:rPr lang="fr-FR" sz="2800" b="1" dirty="0">
                <a:solidFill>
                  <a:schemeClr val="bg2"/>
                </a:solidFill>
                <a:latin typeface="Helvetica Neue" panose="020B0604020202020204" charset="0"/>
              </a:rPr>
              <a:t> 3: </a:t>
            </a:r>
            <a:r>
              <a:rPr lang="fr-FR" sz="2800" dirty="0">
                <a:solidFill>
                  <a:schemeClr val="bg2"/>
                </a:solidFill>
                <a:latin typeface="Helvetica Neue" panose="020B0604020202020204" charset="0"/>
              </a:rPr>
              <a:t>Conception &amp; Planification </a:t>
            </a:r>
            <a:endParaRPr lang="fr-FR" sz="2800" b="1" dirty="0">
              <a:solidFill>
                <a:schemeClr val="bg2"/>
              </a:solidFill>
              <a:latin typeface="Helvetica Neue" panose="020B0604020202020204" charset="0"/>
            </a:endParaRPr>
          </a:p>
          <a:p>
            <a:pPr marL="457200" indent="-457200">
              <a:buFont typeface="Arial" panose="020B0604020202020204" pitchFamily="34" charset="0"/>
              <a:buChar char="•"/>
            </a:pPr>
            <a:r>
              <a:rPr lang="fr-FR" sz="2400" dirty="0"/>
              <a:t>Besoins de PE non satisfaits</a:t>
            </a:r>
          </a:p>
          <a:p>
            <a:pPr marL="457200" indent="-457200">
              <a:buFont typeface="Arial" panose="020B0604020202020204" pitchFamily="34" charset="0"/>
              <a:buChar char="•"/>
            </a:pPr>
            <a:r>
              <a:rPr lang="fr-FR" sz="2400" dirty="0"/>
              <a:t>Stratégies de réponses </a:t>
            </a:r>
            <a:r>
              <a:rPr lang="en-US" sz="2400" dirty="0">
                <a:latin typeface="Helvetica Neue" panose="020B0604020202020204" charset="0"/>
              </a:rPr>
              <a:t>(St.15-18)</a:t>
            </a:r>
          </a:p>
          <a:p>
            <a:pPr marL="457200" indent="-457200">
              <a:buFont typeface="Arial" panose="020B0604020202020204" pitchFamily="34" charset="0"/>
              <a:buChar char="•"/>
            </a:pPr>
            <a:r>
              <a:rPr lang="en-US" sz="2400" dirty="0" err="1">
                <a:latin typeface="Helvetica Neue" panose="020B0604020202020204" charset="0"/>
                <a:sym typeface="Helvetica Neue"/>
              </a:rPr>
              <a:t>Complementarité</a:t>
            </a:r>
            <a:endParaRPr lang="en-US" sz="2400" dirty="0">
              <a:latin typeface="Helvetica Neue" panose="020B0604020202020204" charset="0"/>
              <a:sym typeface="Helvetica Neue"/>
            </a:endParaRPr>
          </a:p>
          <a:p>
            <a:pPr marL="457200" indent="-457200">
              <a:buFont typeface="Arial" panose="020B0604020202020204" pitchFamily="34" charset="0"/>
              <a:buChar char="•"/>
            </a:pPr>
            <a:r>
              <a:rPr lang="fr-FR" sz="2400" dirty="0"/>
              <a:t>Orientation du programme</a:t>
            </a:r>
          </a:p>
          <a:p>
            <a:pPr marL="457200" indent="-457200">
              <a:buFont typeface="Arial" panose="020B0604020202020204" pitchFamily="34" charset="0"/>
              <a:buChar char="•"/>
            </a:pPr>
            <a:r>
              <a:rPr lang="en-US" sz="2400" dirty="0" err="1">
                <a:latin typeface="Helvetica Neue" panose="020B0604020202020204" charset="0"/>
                <a:sym typeface="Helvetica Neue"/>
              </a:rPr>
              <a:t>Résultat</a:t>
            </a:r>
            <a:r>
              <a:rPr lang="en-US" sz="2400" dirty="0">
                <a:latin typeface="Helvetica Neue" panose="020B0604020202020204" charset="0"/>
                <a:sym typeface="Helvetica Neue"/>
              </a:rPr>
              <a:t>(s) &amp; Budget</a:t>
            </a:r>
          </a:p>
        </p:txBody>
      </p:sp>
      <p:sp>
        <p:nvSpPr>
          <p:cNvPr id="8" name="ZoneTexte 7">
            <a:extLst>
              <a:ext uri="{FF2B5EF4-FFF2-40B4-BE49-F238E27FC236}">
                <a16:creationId xmlns:a16="http://schemas.microsoft.com/office/drawing/2014/main" id="{CFC901AB-17DC-4651-8452-5C81832F17E0}"/>
              </a:ext>
            </a:extLst>
          </p:cNvPr>
          <p:cNvSpPr txBox="1"/>
          <p:nvPr/>
        </p:nvSpPr>
        <p:spPr>
          <a:xfrm>
            <a:off x="7176229" y="3771812"/>
            <a:ext cx="5444865" cy="4401205"/>
          </a:xfrm>
          <a:prstGeom prst="rect">
            <a:avLst/>
          </a:prstGeom>
          <a:noFill/>
        </p:spPr>
        <p:txBody>
          <a:bodyPr wrap="square">
            <a:spAutoFit/>
          </a:bodyPr>
          <a:lstStyle/>
          <a:p>
            <a:r>
              <a:rPr lang="fr-FR" sz="2800" b="1" dirty="0">
                <a:solidFill>
                  <a:schemeClr val="bg2"/>
                </a:solidFill>
              </a:rPr>
              <a:t>ETAPE</a:t>
            </a:r>
            <a:r>
              <a:rPr lang="fr-FR" sz="2800" b="1" dirty="0">
                <a:latin typeface="Helvetica Neue" panose="020B0604020202020204" charset="0"/>
              </a:rPr>
              <a:t> 4: </a:t>
            </a:r>
            <a:r>
              <a:rPr lang="fr-FR" sz="2800" dirty="0">
                <a:latin typeface="Helvetica Neue" panose="020B0604020202020204" charset="0"/>
              </a:rPr>
              <a:t>Mise en </a:t>
            </a:r>
            <a:r>
              <a:rPr lang="fr-FR" sz="2800" dirty="0" err="1">
                <a:latin typeface="Helvetica Neue" panose="020B0604020202020204" charset="0"/>
              </a:rPr>
              <a:t>oeuvre</a:t>
            </a:r>
            <a:r>
              <a:rPr lang="fr-FR" sz="2800" dirty="0">
                <a:latin typeface="Helvetica Neue" panose="020B0604020202020204" charset="0"/>
              </a:rPr>
              <a:t> </a:t>
            </a:r>
          </a:p>
          <a:p>
            <a:r>
              <a:rPr lang="fr-FR" sz="2800" dirty="0">
                <a:latin typeface="Helvetica Neue" panose="020B0604020202020204" charset="0"/>
              </a:rPr>
              <a:t>/ Suivi</a:t>
            </a:r>
            <a:endParaRPr lang="fr-FR" sz="2800" b="1" dirty="0">
              <a:latin typeface="Helvetica Neue" panose="020B0604020202020204" charset="0"/>
            </a:endParaRPr>
          </a:p>
          <a:p>
            <a:pPr marL="457200" indent="-457200">
              <a:buFont typeface="Arial" panose="020B0604020202020204" pitchFamily="34" charset="0"/>
              <a:buChar char="•"/>
            </a:pPr>
            <a:r>
              <a:rPr lang="fr-FR" sz="2400" dirty="0"/>
              <a:t>Résultats et effets </a:t>
            </a:r>
          </a:p>
          <a:p>
            <a:pPr marL="457200" indent="-457200">
              <a:buFont typeface="Arial" panose="020B0604020202020204" pitchFamily="34" charset="0"/>
              <a:buChar char="•"/>
            </a:pPr>
            <a:r>
              <a:rPr lang="en-US" sz="2400" dirty="0" err="1">
                <a:solidFill>
                  <a:schemeClr val="bg2"/>
                </a:solidFill>
                <a:latin typeface="Helvetica Neue" panose="020B0604020202020204" charset="0"/>
                <a:ea typeface="Helvetica Neue"/>
                <a:cs typeface="Helvetica Neue"/>
              </a:rPr>
              <a:t>Qualité</a:t>
            </a:r>
            <a:r>
              <a:rPr lang="en-US" sz="2400" dirty="0">
                <a:solidFill>
                  <a:schemeClr val="bg2"/>
                </a:solidFill>
                <a:latin typeface="Helvetica Neue" panose="020B0604020202020204" charset="0"/>
                <a:ea typeface="Helvetica Neue"/>
                <a:cs typeface="Helvetica Neue"/>
              </a:rPr>
              <a:t> (St. 1-6)</a:t>
            </a:r>
          </a:p>
          <a:p>
            <a:pPr marL="457200" indent="-457200">
              <a:buFont typeface="Arial" panose="020B0604020202020204" pitchFamily="34" charset="0"/>
              <a:buChar char="•"/>
            </a:pPr>
            <a:r>
              <a:rPr lang="en-US" sz="2400" dirty="0" err="1">
                <a:solidFill>
                  <a:schemeClr val="bg2"/>
                </a:solidFill>
                <a:latin typeface="Helvetica Neue" panose="020B0604020202020204" charset="0"/>
                <a:ea typeface="Helvetica Neue"/>
                <a:cs typeface="Helvetica Neue"/>
              </a:rPr>
              <a:t>Sauvegarde</a:t>
            </a:r>
            <a:endParaRPr lang="en-US" sz="2400" dirty="0">
              <a:solidFill>
                <a:schemeClr val="bg2"/>
              </a:solidFill>
              <a:latin typeface="Helvetica Neue" panose="020B0604020202020204" charset="0"/>
              <a:ea typeface="Helvetica Neue"/>
              <a:cs typeface="Helvetica Neue"/>
            </a:endParaRPr>
          </a:p>
          <a:p>
            <a:pPr marL="457200" indent="-457200">
              <a:buFont typeface="Arial" panose="020B0604020202020204" pitchFamily="34" charset="0"/>
              <a:buChar char="•"/>
            </a:pPr>
            <a:r>
              <a:rPr lang="en-US" sz="2400" dirty="0">
                <a:solidFill>
                  <a:schemeClr val="bg2"/>
                </a:solidFill>
                <a:latin typeface="Helvetica Neue" panose="020B0604020202020204" charset="0"/>
                <a:ea typeface="Helvetica Neue"/>
                <a:cs typeface="Helvetica Neue"/>
              </a:rPr>
              <a:t>Ne pas porter </a:t>
            </a:r>
            <a:r>
              <a:rPr lang="en-US" sz="2400" dirty="0" err="1">
                <a:solidFill>
                  <a:schemeClr val="bg2"/>
                </a:solidFill>
                <a:latin typeface="Helvetica Neue" panose="020B0604020202020204" charset="0"/>
                <a:ea typeface="Helvetica Neue"/>
                <a:cs typeface="Helvetica Neue"/>
              </a:rPr>
              <a:t>préjudice</a:t>
            </a:r>
            <a:endParaRPr lang="en-US" sz="2400" dirty="0">
              <a:solidFill>
                <a:schemeClr val="bg2"/>
              </a:solidFill>
              <a:latin typeface="Helvetica Neue" panose="020B0604020202020204" charset="0"/>
              <a:ea typeface="Helvetica Neue"/>
              <a:cs typeface="Helvetica Neue"/>
            </a:endParaRPr>
          </a:p>
          <a:p>
            <a:r>
              <a:rPr lang="en-US" sz="2400" dirty="0">
                <a:solidFill>
                  <a:schemeClr val="bg2"/>
                </a:solidFill>
                <a:latin typeface="Helvetica Neue" panose="020B0604020202020204" charset="0"/>
                <a:ea typeface="Helvetica Neue"/>
                <a:cs typeface="Helvetica Neue"/>
              </a:rPr>
              <a:t> </a:t>
            </a:r>
          </a:p>
          <a:p>
            <a:pPr marL="457200" indent="-457200">
              <a:buFont typeface="Arial" panose="020B0604020202020204" pitchFamily="34" charset="0"/>
              <a:buChar char="•"/>
            </a:pPr>
            <a:endParaRPr lang="en-US" sz="2400" dirty="0">
              <a:solidFill>
                <a:schemeClr val="bg2"/>
              </a:solidFill>
              <a:latin typeface="Helvetica Neue" panose="020B0604020202020204" charset="0"/>
              <a:ea typeface="Helvetica Neue"/>
              <a:cs typeface="Helvetica Neue"/>
            </a:endParaRPr>
          </a:p>
          <a:p>
            <a:pPr marL="457200" indent="-457200">
              <a:buFont typeface="Arial" panose="020B0604020202020204" pitchFamily="34" charset="0"/>
              <a:buChar char="•"/>
            </a:pPr>
            <a:endParaRPr lang="en-US" sz="2800" dirty="0">
              <a:latin typeface="Helvetica Neue" panose="020B0604020202020204" charset="0"/>
            </a:endParaRPr>
          </a:p>
          <a:p>
            <a:endParaRPr lang="fr-FR" sz="2800" b="1" dirty="0">
              <a:solidFill>
                <a:schemeClr val="dk1"/>
              </a:solidFill>
              <a:latin typeface="Helvetica Neue" panose="020B0604020202020204" charset="0"/>
              <a:ea typeface="Helvetica Neue"/>
              <a:cs typeface="Helvetica Neue"/>
              <a:sym typeface="Helvetica Neue"/>
            </a:endParaRPr>
          </a:p>
          <a:p>
            <a:pPr marL="457200" indent="-457200">
              <a:buFont typeface="Arial" panose="020B0604020202020204" pitchFamily="34" charset="0"/>
              <a:buChar char="•"/>
            </a:pPr>
            <a:endParaRPr lang="fr-FR" sz="2400" b="1" dirty="0">
              <a:latin typeface="Helvetica Neue" panose="020B0604020202020204" charset="0"/>
            </a:endParaRPr>
          </a:p>
        </p:txBody>
      </p:sp>
      <p:sp>
        <p:nvSpPr>
          <p:cNvPr id="10" name="ZoneTexte 9">
            <a:extLst>
              <a:ext uri="{FF2B5EF4-FFF2-40B4-BE49-F238E27FC236}">
                <a16:creationId xmlns:a16="http://schemas.microsoft.com/office/drawing/2014/main" id="{D4F017FA-3C92-473D-BC74-42BF52D9D404}"/>
              </a:ext>
            </a:extLst>
          </p:cNvPr>
          <p:cNvSpPr txBox="1"/>
          <p:nvPr/>
        </p:nvSpPr>
        <p:spPr>
          <a:xfrm>
            <a:off x="1429023" y="4015314"/>
            <a:ext cx="5747206" cy="3170099"/>
          </a:xfrm>
          <a:prstGeom prst="rect">
            <a:avLst/>
          </a:prstGeom>
          <a:noFill/>
        </p:spPr>
        <p:txBody>
          <a:bodyPr wrap="square">
            <a:spAutoFit/>
          </a:bodyPr>
          <a:lstStyle/>
          <a:p>
            <a:r>
              <a:rPr lang="fr-FR" sz="2800" b="1" dirty="0">
                <a:solidFill>
                  <a:schemeClr val="bg2"/>
                </a:solidFill>
              </a:rPr>
              <a:t>ETAPE</a:t>
            </a:r>
            <a:r>
              <a:rPr lang="fr-FR" sz="2800" b="1" dirty="0">
                <a:latin typeface="Helvetica Neue" panose="020B0604020202020204" charset="0"/>
              </a:rPr>
              <a:t> 5: </a:t>
            </a:r>
            <a:r>
              <a:rPr lang="fr-FR" sz="2800" dirty="0">
                <a:latin typeface="Helvetica Neue" panose="020B0604020202020204" charset="0"/>
              </a:rPr>
              <a:t>Evaluation &amp; Apprentissage</a:t>
            </a:r>
            <a:endParaRPr lang="fr-FR" sz="2800" b="1" dirty="0">
              <a:latin typeface="Helvetica Neue" panose="020B0604020202020204" charset="0"/>
            </a:endParaRPr>
          </a:p>
          <a:p>
            <a:pPr marL="457200" indent="-457200">
              <a:buFont typeface="Arial" panose="020B0604020202020204" pitchFamily="34" charset="0"/>
              <a:buChar char="•"/>
            </a:pPr>
            <a:r>
              <a:rPr lang="fr-FR" sz="2400" dirty="0">
                <a:solidFill>
                  <a:schemeClr val="bg2"/>
                </a:solidFill>
                <a:latin typeface="Helvetica Neue" panose="020B0604020202020204" charset="0"/>
                <a:ea typeface="Helvetica Neue"/>
                <a:cs typeface="Helvetica Neue"/>
                <a:sym typeface="Helvetica Neue"/>
              </a:rPr>
              <a:t>SMPE comme guide du processus</a:t>
            </a:r>
          </a:p>
          <a:p>
            <a:pPr marL="457200" indent="-457200">
              <a:buFont typeface="Arial" panose="020B0604020202020204" pitchFamily="34" charset="0"/>
              <a:buChar char="•"/>
            </a:pPr>
            <a:r>
              <a:rPr lang="en-US" sz="2400" dirty="0">
                <a:solidFill>
                  <a:schemeClr val="bg2"/>
                </a:solidFill>
                <a:latin typeface="Helvetica Neue" panose="020B0604020202020204" charset="0"/>
              </a:rPr>
              <a:t>Participation des enfants/</a:t>
            </a:r>
            <a:r>
              <a:rPr lang="en-US" sz="2400" dirty="0" err="1">
                <a:solidFill>
                  <a:schemeClr val="bg2"/>
                </a:solidFill>
                <a:latin typeface="Helvetica Neue" panose="020B0604020202020204" charset="0"/>
              </a:rPr>
              <a:t>personnes</a:t>
            </a:r>
            <a:r>
              <a:rPr lang="en-US" sz="2400" dirty="0">
                <a:solidFill>
                  <a:schemeClr val="bg2"/>
                </a:solidFill>
                <a:latin typeface="Helvetica Neue" panose="020B0604020202020204" charset="0"/>
              </a:rPr>
              <a:t> </a:t>
            </a:r>
            <a:r>
              <a:rPr lang="en-US" sz="2400" dirty="0" err="1">
                <a:solidFill>
                  <a:schemeClr val="bg2"/>
                </a:solidFill>
                <a:latin typeface="Helvetica Neue" panose="020B0604020202020204" charset="0"/>
              </a:rPr>
              <a:t>concerne</a:t>
            </a:r>
            <a:r>
              <a:rPr lang="fr-FR" sz="2400" dirty="0" err="1">
                <a:latin typeface="Helvetica Neue" panose="020B0604020202020204" charset="0"/>
              </a:rPr>
              <a:t>és</a:t>
            </a:r>
            <a:endParaRPr lang="en-US" sz="2400" dirty="0">
              <a:solidFill>
                <a:schemeClr val="bg2"/>
              </a:solidFill>
              <a:latin typeface="Helvetica Neue" panose="020B0604020202020204" charset="0"/>
            </a:endParaRPr>
          </a:p>
          <a:p>
            <a:pPr marL="457200" indent="-457200">
              <a:buFont typeface="Arial" panose="020B0604020202020204" pitchFamily="34" charset="0"/>
              <a:buChar char="•"/>
            </a:pPr>
            <a:r>
              <a:rPr lang="en-US" sz="2400" dirty="0">
                <a:solidFill>
                  <a:schemeClr val="bg2"/>
                </a:solidFill>
                <a:latin typeface="Helvetica Neue" panose="020B0604020202020204" charset="0"/>
              </a:rPr>
              <a:t>Initiatives </a:t>
            </a:r>
            <a:r>
              <a:rPr lang="en-US" sz="2400" dirty="0" err="1">
                <a:solidFill>
                  <a:schemeClr val="bg2"/>
                </a:solidFill>
                <a:latin typeface="Helvetica Neue" panose="020B0604020202020204" charset="0"/>
              </a:rPr>
              <a:t>d’apprentissage</a:t>
            </a:r>
            <a:r>
              <a:rPr lang="en-US" sz="2400" dirty="0">
                <a:solidFill>
                  <a:schemeClr val="bg2"/>
                </a:solidFill>
                <a:latin typeface="Helvetica Neue" panose="020B0604020202020204" charset="0"/>
              </a:rPr>
              <a:t> </a:t>
            </a:r>
            <a:r>
              <a:rPr lang="en-US" sz="2400" dirty="0" err="1">
                <a:solidFill>
                  <a:schemeClr val="bg2"/>
                </a:solidFill>
                <a:latin typeface="Helvetica Neue" panose="020B0604020202020204" charset="0"/>
              </a:rPr>
              <a:t>conjointes</a:t>
            </a:r>
            <a:endParaRPr lang="en-US" sz="2400" dirty="0">
              <a:solidFill>
                <a:schemeClr val="bg2"/>
              </a:solidFill>
              <a:latin typeface="Helvetica Neue" panose="020B0604020202020204" charset="0"/>
            </a:endParaRPr>
          </a:p>
          <a:p>
            <a:pPr marL="457200" indent="-457200">
              <a:buFont typeface="Arial" panose="020B0604020202020204" pitchFamily="34" charset="0"/>
              <a:buChar char="•"/>
            </a:pPr>
            <a:r>
              <a:rPr lang="en-US" sz="2400" dirty="0" err="1">
                <a:solidFill>
                  <a:schemeClr val="bg2"/>
                </a:solidFill>
                <a:latin typeface="Helvetica Neue" panose="020B0604020202020204" charset="0"/>
                <a:ea typeface="Helvetica Neue"/>
                <a:cs typeface="Helvetica Neue"/>
                <a:sym typeface="Helvetica Neue"/>
              </a:rPr>
              <a:t>Flexibilit</a:t>
            </a:r>
            <a:r>
              <a:rPr lang="fr-FR" sz="2400" dirty="0">
                <a:latin typeface="Helvetica Neue" panose="020B0604020202020204" charset="0"/>
              </a:rPr>
              <a:t>é</a:t>
            </a:r>
            <a:r>
              <a:rPr lang="en-US" sz="2400" dirty="0">
                <a:solidFill>
                  <a:schemeClr val="bg2"/>
                </a:solidFill>
                <a:latin typeface="Helvetica Neue" panose="020B0604020202020204" charset="0"/>
                <a:ea typeface="Helvetica Neue"/>
                <a:cs typeface="Helvetica Neue"/>
                <a:sym typeface="Helvetica Neue"/>
              </a:rPr>
              <a:t> dans la </a:t>
            </a:r>
            <a:r>
              <a:rPr lang="en-US" sz="2400" dirty="0" err="1">
                <a:solidFill>
                  <a:schemeClr val="bg2"/>
                </a:solidFill>
                <a:latin typeface="Helvetica Neue" panose="020B0604020202020204" charset="0"/>
                <a:ea typeface="Helvetica Neue"/>
                <a:cs typeface="Helvetica Neue"/>
                <a:sym typeface="Helvetica Neue"/>
              </a:rPr>
              <a:t>programmation</a:t>
            </a:r>
            <a:endParaRPr lang="fr-FR" sz="2400" dirty="0">
              <a:solidFill>
                <a:schemeClr val="bg2"/>
              </a:solidFill>
              <a:latin typeface="Helvetica Neue" panose="020B0604020202020204" charset="0"/>
              <a:ea typeface="Helvetica Neue"/>
              <a:cs typeface="Helvetica Neue"/>
              <a:sym typeface="Helvetica Neue"/>
            </a:endParaRPr>
          </a:p>
          <a:p>
            <a:pPr marL="457200" indent="-457200">
              <a:buFont typeface="Arial" panose="020B0604020202020204" pitchFamily="34" charset="0"/>
              <a:buChar char="•"/>
            </a:pPr>
            <a:endParaRPr lang="fr-FR" sz="2400" dirty="0">
              <a:solidFill>
                <a:schemeClr val="bg2"/>
              </a:solidFill>
              <a:latin typeface="Helvetica Neue" panose="020B0604020202020204" charset="0"/>
              <a:ea typeface="Helvetica Neue"/>
              <a:cs typeface="Helvetica Neue"/>
            </a:endParaRPr>
          </a:p>
        </p:txBody>
      </p:sp>
      <p:pic>
        <p:nvPicPr>
          <p:cNvPr id="6" name="Image 5">
            <a:extLst>
              <a:ext uri="{FF2B5EF4-FFF2-40B4-BE49-F238E27FC236}">
                <a16:creationId xmlns:a16="http://schemas.microsoft.com/office/drawing/2014/main" id="{A6090054-34BF-462F-9B78-D2F843326DB4}"/>
              </a:ext>
            </a:extLst>
          </p:cNvPr>
          <p:cNvPicPr>
            <a:picLocks noChangeAspect="1"/>
          </p:cNvPicPr>
          <p:nvPr/>
        </p:nvPicPr>
        <p:blipFill>
          <a:blip r:embed="rId3"/>
          <a:stretch>
            <a:fillRect/>
          </a:stretch>
        </p:blipFill>
        <p:spPr>
          <a:xfrm>
            <a:off x="6158060" y="3583527"/>
            <a:ext cx="828944" cy="1124997"/>
          </a:xfrm>
          <a:prstGeom prst="rect">
            <a:avLst/>
          </a:prstGeom>
        </p:spPr>
      </p:pic>
      <p:pic>
        <p:nvPicPr>
          <p:cNvPr id="12" name="Image 11">
            <a:extLst>
              <a:ext uri="{FF2B5EF4-FFF2-40B4-BE49-F238E27FC236}">
                <a16:creationId xmlns:a16="http://schemas.microsoft.com/office/drawing/2014/main" id="{9B45A674-45D2-44D8-8F1A-14329D6B5DE5}"/>
              </a:ext>
            </a:extLst>
          </p:cNvPr>
          <p:cNvPicPr>
            <a:picLocks noChangeAspect="1"/>
          </p:cNvPicPr>
          <p:nvPr/>
        </p:nvPicPr>
        <p:blipFill>
          <a:blip r:embed="rId4"/>
          <a:stretch>
            <a:fillRect/>
          </a:stretch>
        </p:blipFill>
        <p:spPr>
          <a:xfrm>
            <a:off x="10991861" y="5600364"/>
            <a:ext cx="1196986" cy="1252232"/>
          </a:xfrm>
          <a:prstGeom prst="rect">
            <a:avLst/>
          </a:prstGeom>
        </p:spPr>
      </p:pic>
      <p:sp>
        <p:nvSpPr>
          <p:cNvPr id="11" name="ZoneTexte 10">
            <a:extLst>
              <a:ext uri="{FF2B5EF4-FFF2-40B4-BE49-F238E27FC236}">
                <a16:creationId xmlns:a16="http://schemas.microsoft.com/office/drawing/2014/main" id="{AB517D69-C293-479D-8F24-F40B355E2B8C}"/>
              </a:ext>
            </a:extLst>
          </p:cNvPr>
          <p:cNvSpPr txBox="1"/>
          <p:nvPr/>
        </p:nvSpPr>
        <p:spPr>
          <a:xfrm>
            <a:off x="417611" y="413428"/>
            <a:ext cx="4774626" cy="3170099"/>
          </a:xfrm>
          <a:prstGeom prst="rect">
            <a:avLst/>
          </a:prstGeom>
          <a:noFill/>
        </p:spPr>
        <p:txBody>
          <a:bodyPr wrap="square">
            <a:spAutoFit/>
          </a:bodyPr>
          <a:lstStyle/>
          <a:p>
            <a:r>
              <a:rPr lang="fr-FR" sz="2800" b="1" dirty="0">
                <a:solidFill>
                  <a:schemeClr val="bg2"/>
                </a:solidFill>
              </a:rPr>
              <a:t>ETAPE</a:t>
            </a:r>
            <a:r>
              <a:rPr lang="fr-FR" sz="2800" b="1" dirty="0">
                <a:latin typeface="Helvetica Neue" panose="020B0604020202020204" charset="0"/>
              </a:rPr>
              <a:t> 2: </a:t>
            </a:r>
            <a:r>
              <a:rPr lang="fr-FR" sz="2800" dirty="0">
                <a:latin typeface="Helvetica Neue" panose="020B0604020202020204" charset="0"/>
              </a:rPr>
              <a:t>Evaluation de besoin / Analyse </a:t>
            </a:r>
            <a:endParaRPr lang="fr-FR" sz="2800" b="1" dirty="0">
              <a:solidFill>
                <a:schemeClr val="dk1"/>
              </a:solidFill>
              <a:latin typeface="Helvetica Neue" panose="020B0604020202020204" charset="0"/>
              <a:ea typeface="Helvetica Neue"/>
              <a:cs typeface="Helvetica Neue"/>
              <a:sym typeface="Helvetica Neue"/>
            </a:endParaRPr>
          </a:p>
          <a:p>
            <a:pPr marL="457200" indent="-457200">
              <a:buFont typeface="Arial" panose="020B0604020202020204" pitchFamily="34" charset="0"/>
              <a:buChar char="•"/>
            </a:pPr>
            <a:r>
              <a:rPr lang="en-US" sz="2400" dirty="0" err="1">
                <a:latin typeface="Helvetica Neue" panose="020B0604020202020204" charset="0"/>
              </a:rPr>
              <a:t>Contexte</a:t>
            </a:r>
            <a:r>
              <a:rPr lang="en-US" sz="2400" dirty="0">
                <a:latin typeface="Helvetica Neue" panose="020B0604020202020204" charset="0"/>
              </a:rPr>
              <a:t>, parties </a:t>
            </a:r>
            <a:r>
              <a:rPr lang="en-US" sz="2400" dirty="0" err="1">
                <a:latin typeface="Helvetica Neue" panose="020B0604020202020204" charset="0"/>
              </a:rPr>
              <a:t>prenantes</a:t>
            </a:r>
            <a:r>
              <a:rPr lang="en-US" sz="2400" dirty="0">
                <a:latin typeface="Helvetica Neue" panose="020B0604020202020204" charset="0"/>
              </a:rPr>
              <a:t>, </a:t>
            </a:r>
            <a:r>
              <a:rPr lang="en-US" sz="2400" dirty="0" err="1">
                <a:latin typeface="Helvetica Neue" panose="020B0604020202020204" charset="0"/>
              </a:rPr>
              <a:t>besoins</a:t>
            </a:r>
            <a:r>
              <a:rPr lang="en-US" sz="2400" dirty="0">
                <a:latin typeface="Helvetica Neue" panose="020B0604020202020204" charset="0"/>
              </a:rPr>
              <a:t>, </a:t>
            </a:r>
            <a:r>
              <a:rPr lang="en-US" sz="2400" dirty="0" err="1">
                <a:latin typeface="Helvetica Neue" panose="020B0604020202020204" charset="0"/>
              </a:rPr>
              <a:t>vulnérabilités</a:t>
            </a:r>
            <a:r>
              <a:rPr lang="en-US" sz="2400" dirty="0">
                <a:latin typeface="Helvetica Neue" panose="020B0604020202020204" charset="0"/>
              </a:rPr>
              <a:t> et </a:t>
            </a:r>
            <a:r>
              <a:rPr lang="en-US" sz="2400" dirty="0" err="1">
                <a:latin typeface="Helvetica Neue" panose="020B0604020202020204" charset="0"/>
              </a:rPr>
              <a:t>capacités</a:t>
            </a:r>
            <a:endParaRPr lang="en-US" sz="2400" dirty="0">
              <a:latin typeface="Helvetica Neue" panose="020B0604020202020204" charset="0"/>
            </a:endParaRPr>
          </a:p>
          <a:p>
            <a:pPr marL="457200" indent="-457200">
              <a:buFont typeface="Arial" panose="020B0604020202020204" pitchFamily="34" charset="0"/>
              <a:buChar char="•"/>
            </a:pPr>
            <a:r>
              <a:rPr lang="fr-FR" sz="2400" dirty="0">
                <a:latin typeface="Helvetica Neue" panose="020B0604020202020204" charset="0"/>
              </a:rPr>
              <a:t>Base de preuves pour la planification stratégique </a:t>
            </a:r>
          </a:p>
          <a:p>
            <a:pPr marL="457200" indent="-457200">
              <a:buFont typeface="Arial" panose="020B0604020202020204" pitchFamily="34" charset="0"/>
              <a:buChar char="•"/>
            </a:pPr>
            <a:r>
              <a:rPr lang="fr-FR" sz="2400" dirty="0">
                <a:latin typeface="Helvetica Neue" panose="020B0604020202020204" charset="0"/>
              </a:rPr>
              <a:t>Processus de qualité </a:t>
            </a:r>
          </a:p>
        </p:txBody>
      </p:sp>
    </p:spTree>
    <p:extLst>
      <p:ext uri="{BB962C8B-B14F-4D97-AF65-F5344CB8AC3E}">
        <p14:creationId xmlns:p14="http://schemas.microsoft.com/office/powerpoint/2010/main" val="24712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1906</TotalTime>
  <Words>3252</Words>
  <Application>Microsoft Office PowerPoint</Application>
  <PresentationFormat>Widescreen</PresentationFormat>
  <Paragraphs>209</Paragraphs>
  <Slides>8</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Ink Free</vt:lpstr>
      <vt:lpstr>HelveticaNeue-Light-Identity-H</vt:lpstr>
      <vt:lpstr>Arial</vt:lpstr>
      <vt:lpstr>Symbol</vt:lpstr>
      <vt:lpstr>HelveticaNeue-Roman-Identity-H</vt:lpstr>
      <vt:lpstr>Calibri</vt:lpstr>
      <vt:lpstr>Helvetica Neue</vt:lpstr>
      <vt:lpstr>Times New Roman</vt:lpstr>
      <vt:lpstr>Wingdings</vt:lpstr>
      <vt:lpstr>Office Theme</vt:lpstr>
      <vt:lpstr>Standards Minimums pour la Protection de l’Enfance dans l’Action Humanitaire. - SMPE -</vt:lpstr>
      <vt:lpstr>But des Standards </vt:lpstr>
      <vt:lpstr>PowerPoint Presentation</vt:lpstr>
      <vt:lpstr>Introduction générale au Standard 4 </vt:lpstr>
      <vt:lpstr>PowerPoint Presentation</vt:lpstr>
      <vt:lpstr>PowerPoint Presentation</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143</cp:revision>
  <dcterms:created xsi:type="dcterms:W3CDTF">2017-12-20T18:51:03Z</dcterms:created>
  <dcterms:modified xsi:type="dcterms:W3CDTF">2022-12-07T17:46:28Z</dcterms:modified>
</cp:coreProperties>
</file>