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88" r:id="rId2"/>
    <p:sldId id="293" r:id="rId3"/>
    <p:sldId id="290" r:id="rId4"/>
    <p:sldId id="306" r:id="rId5"/>
    <p:sldId id="261" r:id="rId6"/>
    <p:sldId id="307" r:id="rId7"/>
    <p:sldId id="291" r:id="rId8"/>
    <p:sldId id="296" r:id="rId9"/>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Helvetica Neue" panose="020B0604020202020204" charset="0"/>
      <p:regular r:id="rId15"/>
      <p:bold r:id="rId16"/>
      <p:italic r:id="rId17"/>
      <p:boldItalic r:id="rId18"/>
    </p:embeddedFont>
    <p:embeddedFont>
      <p:font typeface="Ink Free" panose="03080402000500000000" pitchFamily="66" charset="0"/>
      <p:regular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2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60939" autoAdjust="0"/>
  </p:normalViewPr>
  <p:slideViewPr>
    <p:cSldViewPr snapToGrid="0">
      <p:cViewPr varScale="1">
        <p:scale>
          <a:sx n="48" d="100"/>
          <a:sy n="48" d="100"/>
        </p:scale>
        <p:origin x="1364" y="32"/>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6.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corehumanitarianstandard.org/"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Facilitateurs</a:t>
            </a:r>
            <a:r>
              <a:rPr lang="fr-FR" b="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a:t>Cette présentation est destinée à tous les </a:t>
            </a:r>
            <a:r>
              <a:rPr lang="fr-FR" b="0" u="sng" dirty="0"/>
              <a:t>utilisateurs potentiels </a:t>
            </a:r>
            <a:r>
              <a:rPr lang="fr-FR" b="0" dirty="0"/>
              <a:t>des SMPE. Il s’adresse principalement au personnel de la protection de l’enfance. Pensez donc à élargir certaines questions ou à fournir davantage de détails si des collègues d’autres secteurs se joignent à vous.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0" i="1" dirty="0"/>
              <a:t>On suppose que le groupe compte environ 20 personnes et que tout le monde dans la salle se connaît (peut-être des collègues de votre agence ou du groupe de coordination). Sinon, ajoutez 5 minutes pour des introductions rapides.</a:t>
            </a:r>
          </a:p>
          <a:p>
            <a:pPr marL="0" lvl="0" indent="0" algn="l" rtl="0">
              <a:spcBef>
                <a:spcPts val="0"/>
              </a:spcBef>
              <a:spcAft>
                <a:spcPts val="0"/>
              </a:spcAft>
              <a:buNone/>
            </a:pPr>
            <a:endParaRPr lang="es-ES" i="1" dirty="0"/>
          </a:p>
          <a:p>
            <a:r>
              <a:rPr lang="fr-FR" b="0" i="1" dirty="0"/>
              <a:t>PREPAREZ: un tableau de papier avec les </a:t>
            </a:r>
            <a:r>
              <a:rPr lang="fr-FR" b="1" i="1" dirty="0"/>
              <a:t>objectifs</a:t>
            </a:r>
            <a:r>
              <a:rPr lang="fr-FR" b="0" i="1" dirty="0"/>
              <a:t> de la session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 la fin de la session, les participants seront capables de : </a:t>
            </a:r>
            <a:endParaRPr lang="fr-FR" b="0" i="1" dirty="0"/>
          </a:p>
          <a:p>
            <a:pPr marL="171450" indent="-171450">
              <a:buFont typeface="Arial"/>
              <a:buChar char="•"/>
            </a:pPr>
            <a:r>
              <a:rPr lang="fr-FR" b="0" dirty="0">
                <a:solidFill>
                  <a:srgbClr val="FF0000"/>
                </a:solidFill>
              </a:rPr>
              <a:t>Décrire la structure des SMPE et spécialement du Pilier 3</a:t>
            </a:r>
          </a:p>
          <a:p>
            <a:pPr marL="171450" indent="-171450">
              <a:buFont typeface="Arial"/>
              <a:buChar char="•"/>
            </a:pPr>
            <a:r>
              <a:rPr lang="fr-FR" b="0" dirty="0">
                <a:solidFill>
                  <a:srgbClr val="FF0000"/>
                </a:solidFill>
              </a:rPr>
              <a:t>Montrer comment et pourquoi on utilise le manuel</a:t>
            </a:r>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dirty="0"/>
              <a:t>REMARQUE : si vous avez déjà effectué une session sur les piliers 1 et 2, ignorez les diapositives 2 et 9</a:t>
            </a:r>
            <a:endParaRPr lang="es-ES" dirty="0"/>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b="1" dirty="0"/>
              <a:t>ASTUCE : Les diapositives sont animées </a:t>
            </a:r>
            <a:r>
              <a:rPr lang="fr-FR" dirty="0"/>
              <a:t>-&gt; à chaque clic vous faites apparaître quelques mots, un titre ou une image sur la diapositive. Lisez les notes correspondantes dans les notes de l'animateur, avant de montrer le contenu suivant, afin que les participants aient le temps de traiter ce qui est dit et de lire chaque point. </a:t>
            </a:r>
            <a:endParaRPr lang="es-ES" dirty="0"/>
          </a:p>
          <a:p>
            <a:pPr marL="0" lvl="0" indent="0" algn="l" rtl="0">
              <a:spcBef>
                <a:spcPts val="0"/>
              </a:spcBef>
              <a:spcAft>
                <a:spcPts val="0"/>
              </a:spcAft>
              <a:buNone/>
            </a:pPr>
            <a:endParaRPr lang="en-US" i="1" dirty="0"/>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dirty="0"/>
              <a:t>Les donateurs, les gouvernements locaux, les collègues d'autres secteurs et nos bénéficiaires eux-mêmes veulent savoir ce que nous faisons et pourquoi. Les SMPE / « CPMS » sont notre référence. Ils sont le principal moyen d'opérationnaliser ou de concrétiser les droits de l'enfant dans la pratique de l'intervention humanitaire. </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Il s'agit d'un outil collaboratif et inter-agences, qui s'articule avec d'autres initiatives, telles que les normes humanitaires fondamentales et les normes d'inclusion humanitaire.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Chaque fois que cela est pertinent, les SMPE/ CPMS s'alignent sur les 7 stratégies d'INSPIRE pour mettre fin à la violence contre les enfants - les icônes de l'initiative sont d'ailleurs dispersées dans le texte. En outre, la norme humanitaire fondamentale sur la qualité et la responsabilité est mise en évidence dans l'introduction et résonne dans tout le manuel.</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La contextualisation est encouragée et peut créer une appropriation des normes à tous les niveaux. Elle permet à un large éventail d'acteurs de mieux comprendre la protection de l'enfance dans un contexte spécifique. Les groupes de coordination nationaux sont donc encouragés à adapter les SMPE. Veuillez en discuter avec vos collègues au niveau local, puis demandez conseil à l'équipe mondiale du CPMS. Regardez la vidéo de contextualisation sur la chaîne </a:t>
            </a:r>
            <a:r>
              <a:rPr lang="fr-FR" dirty="0" err="1"/>
              <a:t>youtube</a:t>
            </a:r>
            <a:r>
              <a:rPr lang="fr-FR" dirty="0"/>
              <a:t> de l'Alliance.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ENCADRÉ : Les SMPE visent à améliorer la qualité et la responsabilité de notre programmation et à accroître l'impact pour la protection et le bien-être des enfants dans l'action humanitaire (contextes de déplacement interne et de réfugiés), en établissant des principes, des preuves, une prévention et des objectifs communs à atteindre. Ils constituent une synthèse des bonnes pratiques et de l'apprentissage à ce jour</a:t>
            </a:r>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fr-FR" sz="1800" dirty="0">
                <a:effectLst/>
                <a:latin typeface="Times New Roman" panose="02020603050405020304" pitchFamily="18" charset="0"/>
                <a:ea typeface="Times New Roman" panose="02020603050405020304" pitchFamily="18" charset="0"/>
              </a:rPr>
              <a:t>Voici une présentation de la structure des SMPE : il y a 28 Standards répartis en quatre piliers, et les 10 principes de la protection de l’enfance dans l’action humanitaire y sont intégrés. </a:t>
            </a:r>
          </a:p>
          <a:p>
            <a:r>
              <a:rPr lang="fr-FR" sz="1800" dirty="0">
                <a:effectLst/>
                <a:latin typeface="Times New Roman" panose="02020603050405020304" pitchFamily="18" charset="0"/>
                <a:ea typeface="Times New Roman" panose="02020603050405020304" pitchFamily="18" charset="0"/>
              </a:rPr>
              <a:t>Vous trouverez cette présentation à la fin des SMPE. Elle permet de trouver rapidement le ou les sujets qui vous intéressent dans le guide. »</a:t>
            </a:r>
          </a:p>
          <a:p>
            <a:pPr marL="0" lvl="0" indent="0" algn="l" rtl="0">
              <a:spcBef>
                <a:spcPts val="0"/>
              </a:spcBef>
              <a:spcAft>
                <a:spcPts val="0"/>
              </a:spcAft>
              <a:buNone/>
            </a:pPr>
            <a:endParaRPr dirty="0"/>
          </a:p>
          <a:p>
            <a:pPr marL="0" lvl="0" indent="0" algn="l" rtl="0">
              <a:spcBef>
                <a:spcPts val="0"/>
              </a:spcBef>
              <a:spcAft>
                <a:spcPts val="0"/>
              </a:spcAft>
              <a:buNone/>
            </a:pPr>
            <a:r>
              <a:rPr lang="fr-FR" dirty="0"/>
              <a:t>Cette présentation se concentre sur le norme 5 gestion </a:t>
            </a:r>
            <a:r>
              <a:rPr lang="fr-FR"/>
              <a:t>de l’information</a:t>
            </a: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effectLst/>
                <a:latin typeface="Calibri" panose="020F0502020204030204" pitchFamily="34" charset="0"/>
                <a:ea typeface="Calibri" panose="020F0502020204030204" pitchFamily="34" charset="0"/>
                <a:cs typeface="Arial" panose="020B0604020202020204" pitchFamily="34" charset="0"/>
              </a:rPr>
              <a:t>Le premier pilier de Standards porte sur la qualité des interventions : ils sont communs à tous les domaines entourant les programmes de protection de l’enfance et sont applicables à tous les contextes et situations, pendant les phases de préparation et d’intervention. Ils sont TOUS essentiels pour atteindre le niveau de qualité que nous visons en tant que praticiens.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effectLst/>
                <a:latin typeface="Calibri" panose="020F0502020204030204" pitchFamily="34" charset="0"/>
                <a:ea typeface="Calibri" panose="020F0502020204030204" pitchFamily="34" charset="0"/>
                <a:cs typeface="Arial" panose="020B0604020202020204" pitchFamily="34" charset="0"/>
              </a:rPr>
              <a:t>Ces Standards doivent être utilisés avec tous les autres (7 - 28) &amp; les Principes SMPE</a:t>
            </a: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effectLst/>
                <a:latin typeface="Calibri" panose="020F0502020204030204" pitchFamily="34" charset="0"/>
                <a:ea typeface="Calibri" panose="020F0502020204030204" pitchFamily="34" charset="0"/>
                <a:cs typeface="Arial" panose="020B0604020202020204" pitchFamily="34" charset="0"/>
              </a:rPr>
              <a:t>Ce standard est complémentaire à la </a:t>
            </a:r>
            <a:r>
              <a:rPr lang="fr-FR" sz="1200" i="1" dirty="0">
                <a:solidFill>
                  <a:srgbClr val="0563C1"/>
                </a:solidFill>
                <a:effectLst/>
                <a:latin typeface="Calibri" panose="020F0502020204030204" pitchFamily="34" charset="0"/>
                <a:ea typeface="Calibri" panose="020F0502020204030204" pitchFamily="34" charset="0"/>
                <a:cs typeface="Arial" panose="020B0604020202020204" pitchFamily="34" charset="0"/>
                <a:hlinkClick r:id="rId3"/>
              </a:rPr>
              <a:t>Norme humanitaire fondamentale de qualité et de redevabilité</a:t>
            </a:r>
            <a:r>
              <a:rPr lang="fr-FR" sz="1200" i="1" dirty="0">
                <a:solidFill>
                  <a:srgbClr val="0563C1"/>
                </a:solidFill>
                <a:effectLst/>
                <a:latin typeface="Calibri" panose="020F0502020204030204" pitchFamily="34" charset="0"/>
                <a:ea typeface="Calibri" panose="020F0502020204030204" pitchFamily="34" charset="0"/>
                <a:cs typeface="Arial" panose="020B0604020202020204" pitchFamily="34" charset="0"/>
              </a:rPr>
              <a:t> (CHS en anglais), </a:t>
            </a:r>
            <a:r>
              <a:rPr lang="fr-FR" sz="1200" dirty="0">
                <a:effectLst/>
                <a:latin typeface="Calibri" panose="020F0502020204030204" pitchFamily="34" charset="0"/>
                <a:ea typeface="Calibri" panose="020F0502020204030204" pitchFamily="34" charset="0"/>
                <a:cs typeface="Arial" panose="020B0604020202020204" pitchFamily="34" charset="0"/>
              </a:rPr>
              <a:t>et doit être utilisé avec celle-ci.</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i="1" dirty="0">
              <a:effectLst/>
              <a:latin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sz="1200" dirty="0"/>
              <a:t>Cette norme fournit un guide pour la gestion de l'information axée sur la protection des enfants et des adolescents, qui est destiné à compléter les outils de gestion de l'information et la formation existants.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dirty="0"/>
              <a:t>Le cas échéant, l’information doit être partagée avec les acteurs concernés pour renforcer la coordination, éclairer la prise de décision stratégique et soutenir le plaidoyer. </a:t>
            </a:r>
            <a:endParaRPr lang="fr-FR" sz="1200" dirty="0"/>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sz="1200" dirty="0"/>
              <a:t>Complète le </a:t>
            </a:r>
            <a:r>
              <a:rPr lang="es-ES" sz="2400" b="0" i="0" u="none" strike="noStrike" baseline="0" dirty="0">
                <a:latin typeface="HelveticaNeue-Light-Identity-H"/>
              </a:rPr>
              <a:t>cadre de </a:t>
            </a:r>
            <a:r>
              <a:rPr lang="es-ES" sz="2400" b="0" i="0" u="none" strike="noStrike" baseline="0" dirty="0" err="1">
                <a:latin typeface="HelveticaNeue-Light-Identity-H"/>
              </a:rPr>
              <a:t>gestion</a:t>
            </a:r>
            <a:r>
              <a:rPr lang="es-ES" sz="2400" b="0" i="0" u="none" strike="noStrike" baseline="0" dirty="0">
                <a:latin typeface="HelveticaNeue-Light-Identity-H"/>
              </a:rPr>
              <a:t> </a:t>
            </a:r>
            <a:r>
              <a:rPr lang="fr-FR" sz="2400" b="0" i="0" u="none" strike="noStrike" baseline="0" dirty="0">
                <a:latin typeface="HelveticaNeue-Light-Identity-H"/>
              </a:rPr>
              <a:t>des informations de protection (Protection Information Management, PIM) &amp; </a:t>
            </a:r>
            <a:r>
              <a:rPr lang="fr-FR" sz="1200" dirty="0"/>
              <a:t>la disposition ‘Security Information Management’</a:t>
            </a:r>
            <a:r>
              <a:rPr lang="fr-FR" dirty="0"/>
              <a:t> c'est-à-dire : « des processus fondés sur des principes, systématisés et collaboratifs pour collecter, traiter, analyser, stocker, partager et utiliser les données et les informations pour permettre une action fondée sur des preuves pour des résultats de protection de qualité » (Site Internet Protection Information Management). Le PIM aide à garantir l'utilisation efficace et ciblée des ressources et renforcer la coordination, la conception et la mise en œuvre des réponses de protection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fr-FR" b="1"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b="1" dirty="0" err="1">
                <a:latin typeface="Arial"/>
                <a:ea typeface="Arial"/>
                <a:cs typeface="Arial"/>
                <a:sym typeface="Arial"/>
              </a:rPr>
              <a:t>Sujet</a:t>
            </a:r>
            <a:r>
              <a:rPr lang="en-US" b="1" dirty="0">
                <a:latin typeface="Arial"/>
                <a:ea typeface="Arial"/>
                <a:cs typeface="Arial"/>
                <a:sym typeface="Arial"/>
              </a:rPr>
              <a:t> de </a:t>
            </a:r>
            <a:r>
              <a:rPr lang="en-US" b="1" dirty="0" err="1">
                <a:latin typeface="Arial"/>
                <a:ea typeface="Arial"/>
                <a:cs typeface="Arial"/>
                <a:sym typeface="Arial"/>
              </a:rPr>
              <a:t>débat</a:t>
            </a:r>
            <a:r>
              <a:rPr lang="en-US" b="1" dirty="0">
                <a:latin typeface="Arial"/>
                <a:ea typeface="Arial"/>
                <a:cs typeface="Arial"/>
                <a:sym typeface="Arial"/>
              </a:rPr>
              <a:t>: </a:t>
            </a:r>
            <a:r>
              <a:rPr lang="fr-FR" sz="1200" dirty="0">
                <a:latin typeface="Ink Free" panose="03080402000500000000" pitchFamily="66" charset="0"/>
              </a:rPr>
              <a:t>Quelles catégories d’information cela concerne?</a:t>
            </a:r>
          </a:p>
          <a:p>
            <a:pPr algn="l"/>
            <a:r>
              <a:rPr lang="fr-FR" dirty="0"/>
              <a:t>-&gt; </a:t>
            </a:r>
            <a:r>
              <a:rPr lang="fr-FR" sz="1800" b="0" i="0" u="none" strike="noStrike" baseline="0" dirty="0">
                <a:solidFill>
                  <a:srgbClr val="000000"/>
                </a:solidFill>
                <a:latin typeface="HelveticaNeue-Light-Identity-H"/>
              </a:rPr>
              <a:t>Quatre grandes catégories d’information doivent être gérées pour la Protection de l’enfance dans l’action humanitaire (PE):</a:t>
            </a:r>
          </a:p>
          <a:p>
            <a:pPr algn="l"/>
            <a:r>
              <a:rPr lang="fr-FR" sz="1800" b="0" i="1" u="none" strike="noStrike" baseline="0" dirty="0">
                <a:solidFill>
                  <a:srgbClr val="B366B3"/>
                </a:solidFill>
                <a:latin typeface="CMSY9"/>
              </a:rPr>
              <a:t> - </a:t>
            </a:r>
            <a:r>
              <a:rPr lang="fr-FR" sz="1800" b="0" i="0" u="none" strike="noStrike" baseline="0" dirty="0">
                <a:solidFill>
                  <a:srgbClr val="000000"/>
                </a:solidFill>
                <a:latin typeface="HelveticaNeue-Light-Identity-H"/>
              </a:rPr>
              <a:t>Les informations sur la situation d’urgence et soutenant les mécanismes </a:t>
            </a:r>
            <a:r>
              <a:rPr lang="es-ES" sz="1800" b="0" i="0" u="none" strike="noStrike" baseline="0" dirty="0">
                <a:solidFill>
                  <a:srgbClr val="000000"/>
                </a:solidFill>
                <a:latin typeface="HelveticaNeue-Light-Identity-H"/>
              </a:rPr>
              <a:t>de </a:t>
            </a:r>
            <a:r>
              <a:rPr lang="es-ES" sz="1800" b="0" i="0" u="none" strike="noStrike" baseline="0" dirty="0" err="1">
                <a:solidFill>
                  <a:srgbClr val="000000"/>
                </a:solidFill>
                <a:latin typeface="HelveticaNeue-Light-Identity-H"/>
              </a:rPr>
              <a:t>coordination</a:t>
            </a:r>
            <a:r>
              <a:rPr lang="es-ES" sz="1800" b="0" i="0" u="none" strike="noStrike" baseline="0" dirty="0">
                <a:solidFill>
                  <a:srgbClr val="000000"/>
                </a:solidFill>
                <a:latin typeface="HelveticaNeue-Light-Identity-H"/>
              </a:rPr>
              <a:t>;</a:t>
            </a:r>
          </a:p>
          <a:p>
            <a:pPr algn="l"/>
            <a:r>
              <a:rPr lang="fr-FR" sz="1800" b="0" i="1" u="none" strike="noStrike" baseline="0" dirty="0">
                <a:solidFill>
                  <a:srgbClr val="B366B3"/>
                </a:solidFill>
                <a:latin typeface="CMSY9"/>
              </a:rPr>
              <a:t> - </a:t>
            </a:r>
            <a:r>
              <a:rPr lang="fr-FR" sz="1800" b="0" i="0" u="none" strike="noStrike" baseline="0" dirty="0">
                <a:solidFill>
                  <a:srgbClr val="000000"/>
                </a:solidFill>
                <a:latin typeface="HelveticaNeue-Light-Identity-H"/>
              </a:rPr>
              <a:t>Les informations sur l’action humanitaire générale et l’action pour la protection de l’enfance en particulier;</a:t>
            </a:r>
          </a:p>
          <a:p>
            <a:pPr algn="l"/>
            <a:r>
              <a:rPr lang="fr-FR" sz="1800" b="0" i="1" u="none" strike="noStrike" baseline="0" dirty="0">
                <a:solidFill>
                  <a:srgbClr val="B366B3"/>
                </a:solidFill>
                <a:latin typeface="CMSY9"/>
              </a:rPr>
              <a:t>- </a:t>
            </a:r>
            <a:r>
              <a:rPr lang="fr-FR" sz="1800" b="0" i="0" u="none" strike="noStrike" baseline="0" dirty="0">
                <a:solidFill>
                  <a:srgbClr val="000000"/>
                </a:solidFill>
                <a:latin typeface="HelveticaNeue-Light-Identity-H"/>
              </a:rPr>
              <a:t>Les informations sur la situation des enfants dans un contexte spécifique (incluant le bien-être des familles d’accueil/des personnes en charge des</a:t>
            </a:r>
          </a:p>
          <a:p>
            <a:pPr algn="l"/>
            <a:r>
              <a:rPr lang="fr-FR" sz="1800" b="0" i="0" u="none" strike="noStrike" baseline="0" dirty="0">
                <a:solidFill>
                  <a:srgbClr val="000000"/>
                </a:solidFill>
                <a:latin typeface="HelveticaNeue-Light-Identity-H"/>
              </a:rPr>
              <a:t>enfants, les facteurs de risque spécifiques et les schémas récurrents de violations des droits de l’enfant);</a:t>
            </a:r>
          </a:p>
          <a:p>
            <a:pPr algn="l"/>
            <a:r>
              <a:rPr lang="fr-FR" sz="1800" b="0" i="1" u="none" strike="noStrike" baseline="0" dirty="0">
                <a:solidFill>
                  <a:srgbClr val="B366B3"/>
                </a:solidFill>
                <a:latin typeface="CMSY9"/>
              </a:rPr>
              <a:t> - </a:t>
            </a:r>
            <a:r>
              <a:rPr lang="fr-FR" sz="1800" b="0" i="0" u="none" strike="noStrike" baseline="0" dirty="0">
                <a:solidFill>
                  <a:srgbClr val="000000"/>
                </a:solidFill>
                <a:latin typeface="HelveticaNeue-Light-Identity-H"/>
              </a:rPr>
              <a:t>Les informations sur certains enfants confrontés à des problématiques de protection (elles sont normalement traitées au travers du processus de</a:t>
            </a:r>
          </a:p>
          <a:p>
            <a:pPr algn="l"/>
            <a:r>
              <a:rPr lang="es-ES" sz="1800" b="0" i="0" u="none" strike="noStrike" baseline="0" dirty="0" err="1">
                <a:solidFill>
                  <a:srgbClr val="000000"/>
                </a:solidFill>
                <a:latin typeface="HelveticaNeue-Light-Identity-H"/>
              </a:rPr>
              <a:t>gestion</a:t>
            </a:r>
            <a:r>
              <a:rPr lang="es-ES" sz="1800" b="0" i="0" u="none" strike="noStrike" baseline="0" dirty="0">
                <a:solidFill>
                  <a:srgbClr val="000000"/>
                </a:solidFill>
                <a:latin typeface="HelveticaNeue-Light-Identity-H"/>
              </a:rPr>
              <a:t> de cas).</a:t>
            </a:r>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algn="l"/>
            <a:r>
              <a:rPr lang="en-US" sz="1200" b="0" i="0" u="none" strike="noStrike" baseline="0" dirty="0">
                <a:latin typeface="+mn-lt"/>
              </a:rPr>
              <a:t>Le Standard 5 </a:t>
            </a:r>
            <a:r>
              <a:rPr lang="fr-FR" dirty="0"/>
              <a:t>énonce exactement ce qui suit </a:t>
            </a:r>
            <a:r>
              <a:rPr lang="en-US" sz="1200" b="0" i="0" u="none" strike="noStrike" baseline="0" dirty="0">
                <a:latin typeface="+mn-lt"/>
              </a:rPr>
              <a:t>: </a:t>
            </a:r>
            <a:r>
              <a:rPr lang="en-US" dirty="0"/>
              <a:t>“</a:t>
            </a:r>
            <a:r>
              <a:rPr lang="fr-FR" sz="1800" b="0" i="0" u="none" strike="noStrike" baseline="0" dirty="0">
                <a:solidFill>
                  <a:srgbClr val="FFFFFF"/>
                </a:solidFill>
                <a:latin typeface="HelveticaNeue-Roman-Identity-H"/>
              </a:rPr>
              <a:t>Des informations à jour nécessaires pour la protection de l’enfant sont recueillies, traitées/analysées et partagées en accord avec les principes internationaux de la protection de l’enfance et dans le plein respect de la confidentialité, de la protection des données et des </a:t>
            </a:r>
            <a:r>
              <a:rPr lang="es-ES" sz="1800" b="0" i="0" u="none" strike="noStrike" baseline="0" dirty="0">
                <a:solidFill>
                  <a:srgbClr val="FFFFFF"/>
                </a:solidFill>
                <a:latin typeface="HelveticaNeue-Roman-Identity-H"/>
              </a:rPr>
              <a:t>protocoles de </a:t>
            </a:r>
            <a:r>
              <a:rPr lang="es-ES" sz="1800" b="0" i="0" u="none" strike="noStrike" baseline="0" dirty="0" err="1">
                <a:solidFill>
                  <a:srgbClr val="FFFFFF"/>
                </a:solidFill>
                <a:latin typeface="HelveticaNeue-Roman-Identity-H"/>
              </a:rPr>
              <a:t>partage</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d’informations</a:t>
            </a:r>
            <a:r>
              <a:rPr lang="en-US" dirty="0"/>
              <a:t>.”</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fr-FR" sz="1200" dirty="0"/>
              <a:t>Il détaille les considérations éthiques à garder à l'esprit lors du traitement, de l'analyse et du partage de données et d'informations : Elle doit être anonyme ; Les données ne seront partagées que conformément à des protocoles contextualisés de protection des données et d'échange d'informations ; Il doit être à jour et nécessaire/significatif (on ne collecte que les données que l’on utilisera) ; Il doit respecter la confidentialité et les principes de la PE ; Toutes les méthodes de collecte de données doivent être techniquement et éthiquement solides ; Une connaissance préalable des pratiques et des normes culturelles des personnes interrogées est nécessaire ; Toujours obtenir le consentement/assentiment éclairé; </a:t>
            </a:r>
            <a:r>
              <a:rPr lang="fr-FR" dirty="0"/>
              <a:t>utiliser un langage positif et ne pas étiqueter les enfants à risque; éviter de poser à plusieurs reprises à la même population les mêmes questions </a:t>
            </a:r>
            <a:endParaRPr lang="fr-FR" sz="1200" dirty="0"/>
          </a:p>
          <a:p>
            <a:pPr marL="0" marR="0" lvl="0" indent="0" algn="l" rtl="0">
              <a:lnSpc>
                <a:spcPct val="100000"/>
              </a:lnSpc>
              <a:spcBef>
                <a:spcPts val="0"/>
              </a:spcBef>
              <a:spcAft>
                <a:spcPts val="0"/>
              </a:spcAft>
              <a:buClr>
                <a:schemeClr val="dk1"/>
              </a:buClr>
              <a:buSzPts val="1200"/>
              <a:buFont typeface="Arial" panose="020B0604020202020204" pitchFamily="34" charset="0"/>
              <a:buNone/>
            </a:pPr>
            <a:endParaRPr lang="en-US" sz="1200" b="0" i="0" u="none" strike="noStrike" baseline="0" dirty="0">
              <a:latin typeface="+mn-lt"/>
            </a:endParaRP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l"/>
            <a:r>
              <a:rPr lang="fr-FR" sz="1800" b="0" i="0" u="none" strike="noStrike" baseline="0" dirty="0">
                <a:solidFill>
                  <a:srgbClr val="000000"/>
                </a:solidFill>
                <a:latin typeface="HelveticaNeue-Light-Identity-H"/>
              </a:rPr>
              <a:t>Le cycle général de gestion de l’information est décrit dans le cadre de gestion des informations de protection (Protection Information Management, PIM). Ce standard est développé autour de quatre étapes principales découlant </a:t>
            </a:r>
            <a:r>
              <a:rPr lang="es-ES" sz="1800" b="0" i="0" u="none" strike="noStrike" baseline="0" dirty="0">
                <a:solidFill>
                  <a:srgbClr val="000000"/>
                </a:solidFill>
                <a:latin typeface="HelveticaNeue-Light-Identity-H"/>
              </a:rPr>
              <a:t>de la </a:t>
            </a:r>
            <a:r>
              <a:rPr lang="es-ES" sz="1800" b="0" i="0" u="none" strike="noStrike" baseline="0" dirty="0" err="1">
                <a:solidFill>
                  <a:srgbClr val="000000"/>
                </a:solidFill>
                <a:latin typeface="HelveticaNeue-Light-Identity-H"/>
              </a:rPr>
              <a:t>structure</a:t>
            </a:r>
            <a:r>
              <a:rPr lang="es-ES" sz="1800" b="0" i="0" u="none" strike="noStrike" baseline="0" dirty="0">
                <a:solidFill>
                  <a:srgbClr val="000000"/>
                </a:solidFill>
                <a:latin typeface="HelveticaNeue-Light-Identity-H"/>
              </a:rPr>
              <a:t> PIM:</a:t>
            </a:r>
          </a:p>
          <a:p>
            <a:pPr marL="514350" indent="-285750" algn="l">
              <a:buFont typeface="Arial" panose="020B0604020202020204" pitchFamily="34" charset="0"/>
              <a:buChar char="•"/>
            </a:pPr>
            <a:r>
              <a:rPr lang="es-ES" sz="1800" b="0" i="1" u="none" strike="noStrike" baseline="0" dirty="0">
                <a:solidFill>
                  <a:srgbClr val="B366B3"/>
                </a:solidFill>
                <a:latin typeface="CMSY9"/>
              </a:rPr>
              <a:t> </a:t>
            </a:r>
            <a:r>
              <a:rPr lang="es-ES" sz="1800" b="0" i="0" u="none" strike="noStrike" baseline="0" dirty="0" err="1">
                <a:solidFill>
                  <a:srgbClr val="000000"/>
                </a:solidFill>
                <a:latin typeface="HelveticaNeue-Light-Identity-H"/>
              </a:rPr>
              <a:t>Planification</a:t>
            </a:r>
            <a:r>
              <a:rPr lang="es-ES" sz="1800" b="0" i="0" u="none" strike="noStrike" baseline="0" dirty="0">
                <a:solidFill>
                  <a:srgbClr val="000000"/>
                </a:solidFill>
                <a:latin typeface="HelveticaNeue-Light-Identity-H"/>
              </a:rPr>
              <a:t> des </a:t>
            </a:r>
            <a:r>
              <a:rPr lang="es-ES" sz="1800" b="0" i="0" u="none" strike="noStrike" baseline="0" dirty="0" err="1">
                <a:solidFill>
                  <a:srgbClr val="000000"/>
                </a:solidFill>
                <a:latin typeface="HelveticaNeue-Light-Identity-H"/>
              </a:rPr>
              <a:t>données</a:t>
            </a:r>
            <a:r>
              <a:rPr lang="es-ES" sz="1800" b="0" i="0" u="none" strike="noStrike" baseline="0" dirty="0">
                <a:solidFill>
                  <a:srgbClr val="000000"/>
                </a:solidFill>
                <a:latin typeface="HelveticaNeue-Light-Identity-H"/>
              </a:rPr>
              <a:t>;</a:t>
            </a:r>
          </a:p>
          <a:p>
            <a:pPr marL="514350" indent="-285750" algn="l">
              <a:buFont typeface="Arial" panose="020B0604020202020204" pitchFamily="34" charset="0"/>
              <a:buChar char="•"/>
            </a:pPr>
            <a:r>
              <a:rPr lang="es-ES" sz="1800" b="0" i="1" u="none" strike="noStrike" baseline="0" dirty="0">
                <a:solidFill>
                  <a:srgbClr val="B366B3"/>
                </a:solidFill>
                <a:latin typeface="CMSY9"/>
              </a:rPr>
              <a:t> </a:t>
            </a:r>
            <a:r>
              <a:rPr lang="es-ES" sz="1800" b="0" i="0" u="none" strike="noStrike" baseline="0" dirty="0" err="1">
                <a:solidFill>
                  <a:srgbClr val="000000"/>
                </a:solidFill>
                <a:latin typeface="HelveticaNeue-Light-Identity-H"/>
              </a:rPr>
              <a:t>Récolte</a:t>
            </a:r>
            <a:r>
              <a:rPr lang="es-ES" sz="1800" b="0" i="0" u="none" strike="noStrike" baseline="0" dirty="0">
                <a:solidFill>
                  <a:srgbClr val="000000"/>
                </a:solidFill>
                <a:latin typeface="HelveticaNeue-Light-Identity-H"/>
              </a:rPr>
              <a:t> des </a:t>
            </a:r>
            <a:r>
              <a:rPr lang="es-ES" sz="1800" b="0" i="0" u="none" strike="noStrike" baseline="0" dirty="0" err="1">
                <a:solidFill>
                  <a:srgbClr val="000000"/>
                </a:solidFill>
                <a:latin typeface="HelveticaNeue-Light-Identity-H"/>
              </a:rPr>
              <a:t>données</a:t>
            </a:r>
            <a:r>
              <a:rPr lang="es-ES" sz="1800" b="0" i="0" u="none" strike="noStrike" baseline="0" dirty="0">
                <a:solidFill>
                  <a:srgbClr val="000000"/>
                </a:solidFill>
                <a:latin typeface="HelveticaNeue-Light-Identity-H"/>
              </a:rPr>
              <a:t>;</a:t>
            </a:r>
          </a:p>
          <a:p>
            <a:pPr marL="514350" indent="-285750" algn="l">
              <a:buFont typeface="Arial" panose="020B0604020202020204" pitchFamily="34" charset="0"/>
              <a:buChar char="•"/>
            </a:pPr>
            <a:r>
              <a:rPr lang="fr-FR" sz="1800" b="0" i="1" u="none" strike="noStrike" baseline="0" dirty="0">
                <a:solidFill>
                  <a:srgbClr val="B366B3"/>
                </a:solidFill>
                <a:latin typeface="CMSY9"/>
              </a:rPr>
              <a:t> </a:t>
            </a:r>
            <a:r>
              <a:rPr lang="fr-FR" sz="1800" b="0" i="0" u="none" strike="noStrike" baseline="0" dirty="0">
                <a:solidFill>
                  <a:srgbClr val="000000"/>
                </a:solidFill>
                <a:latin typeface="HelveticaNeue-Light-Identity-H"/>
              </a:rPr>
              <a:t>Traitement et analyse des données;</a:t>
            </a:r>
          </a:p>
          <a:p>
            <a:pPr marL="514350" indent="-285750" algn="l">
              <a:buFont typeface="Arial" panose="020B0604020202020204" pitchFamily="34" charset="0"/>
              <a:buChar char="•"/>
            </a:pPr>
            <a:r>
              <a:rPr lang="fr-FR" sz="1800" b="0" i="1" u="none" strike="noStrike" baseline="0" dirty="0">
                <a:solidFill>
                  <a:srgbClr val="B366B3"/>
                </a:solidFill>
                <a:latin typeface="CMSY9"/>
              </a:rPr>
              <a:t> </a:t>
            </a:r>
            <a:r>
              <a:rPr lang="fr-FR" sz="1800" b="0" i="0" u="none" strike="noStrike" baseline="0" dirty="0">
                <a:solidFill>
                  <a:srgbClr val="000000"/>
                </a:solidFill>
                <a:latin typeface="HelveticaNeue-Light-Identity-H"/>
              </a:rPr>
              <a:t>Échange des informations et évaluation.</a:t>
            </a:r>
          </a:p>
          <a:p>
            <a:pPr marL="0" marR="0" lvl="0" indent="0" algn="l" rtl="0">
              <a:lnSpc>
                <a:spcPct val="100000"/>
              </a:lnSpc>
              <a:spcBef>
                <a:spcPts val="0"/>
              </a:spcBef>
              <a:spcAft>
                <a:spcPts val="0"/>
              </a:spcAft>
              <a:buClr>
                <a:schemeClr val="dk1"/>
              </a:buClr>
              <a:buSzPts val="1200"/>
              <a:buFont typeface="Arial" panose="020B0604020202020204" pitchFamily="34" charset="0"/>
              <a:buNone/>
            </a:pPr>
            <a:endParaRPr lang="en-US" sz="1200" b="0" i="0" u="none" strike="noStrike" baseline="0" dirty="0">
              <a:latin typeface="+mn-lt"/>
            </a:endParaRP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sz="1200" b="0" i="0" u="none" strike="noStrike" baseline="0" dirty="0">
                <a:latin typeface="+mn-lt"/>
              </a:rPr>
              <a:t>ETAPE 1: </a:t>
            </a:r>
          </a:p>
          <a:p>
            <a:pPr marL="171450" marR="0" lvl="0" indent="-171450" algn="l" rtl="0">
              <a:lnSpc>
                <a:spcPct val="100000"/>
              </a:lnSpc>
              <a:spcBef>
                <a:spcPts val="0"/>
              </a:spcBef>
              <a:spcAft>
                <a:spcPts val="0"/>
              </a:spcAft>
              <a:buClr>
                <a:schemeClr val="dk1"/>
              </a:buClr>
              <a:buSzPts val="1200"/>
              <a:buFontTx/>
              <a:buChar char="-"/>
            </a:pPr>
            <a:r>
              <a:rPr lang="en-US" dirty="0"/>
              <a:t>La première étape </a:t>
            </a:r>
            <a:r>
              <a:rPr lang="en-US" dirty="0" err="1"/>
              <a:t>est</a:t>
            </a:r>
            <a:r>
              <a:rPr lang="en-US" dirty="0"/>
              <a:t> de </a:t>
            </a:r>
            <a:r>
              <a:rPr lang="fr-FR" dirty="0"/>
              <a:t>cartographier les données et les systèmes existants (utilisés par le gouvernement et les acteurs de la PE) pour s’informer sur la situation de la PE et la capacité de réponse, puis de les utiliser comme référence pour définir une stratégie de GI pour améliorer, standardiser et/ou développer de nouveaux outils et procédures avec les autres acteurs de la PE</a:t>
            </a:r>
          </a:p>
          <a:p>
            <a:pPr marL="171450" marR="0" lvl="0" indent="-171450" algn="l" rtl="0">
              <a:lnSpc>
                <a:spcPct val="100000"/>
              </a:lnSpc>
              <a:spcBef>
                <a:spcPts val="0"/>
              </a:spcBef>
              <a:spcAft>
                <a:spcPts val="0"/>
              </a:spcAft>
              <a:buClr>
                <a:schemeClr val="dk1"/>
              </a:buClr>
              <a:buSzPts val="1200"/>
              <a:buFontTx/>
              <a:buChar char="-"/>
            </a:pPr>
            <a:r>
              <a:rPr lang="fr-FR" sz="1800" b="0" i="0" u="none" strike="noStrike" baseline="0" dirty="0">
                <a:latin typeface="HelveticaNeue-Light-Identity-H"/>
              </a:rPr>
              <a:t>Les données historiques et actuelles sur les problématiques de la protection de l’enfance peuvent être utilisées </a:t>
            </a:r>
            <a:r>
              <a:rPr lang="es-ES" sz="1800" b="0" i="0" u="none" strike="noStrike" baseline="0" dirty="0" err="1">
                <a:solidFill>
                  <a:srgbClr val="000000"/>
                </a:solidFill>
                <a:latin typeface="HelveticaNeue-Light-Identity-H"/>
              </a:rPr>
              <a:t>pour</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définir</a:t>
            </a:r>
            <a:r>
              <a:rPr lang="es-ES" sz="1800" b="0" i="0" u="none" strike="noStrike" baseline="0" dirty="0">
                <a:solidFill>
                  <a:srgbClr val="000000"/>
                </a:solidFill>
                <a:latin typeface="HelveticaNeue-Light-Identity-H"/>
              </a:rPr>
              <a:t> les </a:t>
            </a:r>
            <a:r>
              <a:rPr lang="fr-FR" sz="1800" b="0" i="0" u="none" strike="noStrike" baseline="0" dirty="0">
                <a:solidFill>
                  <a:srgbClr val="000000"/>
                </a:solidFill>
                <a:latin typeface="HelveticaNeue-Light-Identity-H"/>
              </a:rPr>
              <a:t>valeurs de base inter-agence et établir les priorités de la protection </a:t>
            </a:r>
            <a:r>
              <a:rPr lang="es-ES" sz="1800" b="0" i="0" u="none" strike="noStrike" baseline="0" dirty="0">
                <a:solidFill>
                  <a:srgbClr val="000000"/>
                </a:solidFill>
                <a:latin typeface="HelveticaNeue-Light-Identity-H"/>
              </a:rPr>
              <a:t>de </a:t>
            </a:r>
            <a:r>
              <a:rPr lang="es-ES" sz="1800" b="0" i="0" u="none" strike="noStrike" baseline="0" dirty="0" err="1">
                <a:solidFill>
                  <a:srgbClr val="000000"/>
                </a:solidFill>
                <a:latin typeface="HelveticaNeue-Light-Identity-H"/>
              </a:rPr>
              <a:t>l’enfance</a:t>
            </a:r>
            <a:r>
              <a:rPr lang="es-ES" sz="1800" b="0" i="0" u="none" strike="noStrike" baseline="0" dirty="0">
                <a:solidFill>
                  <a:srgbClr val="000000"/>
                </a:solidFill>
                <a:latin typeface="HelveticaNeue-Light-Identity-H"/>
              </a:rPr>
              <a:t>.</a:t>
            </a:r>
          </a:p>
          <a:p>
            <a:pPr marL="171450" marR="0" lvl="0" indent="-171450" algn="l" rtl="0">
              <a:lnSpc>
                <a:spcPct val="100000"/>
              </a:lnSpc>
              <a:spcBef>
                <a:spcPts val="0"/>
              </a:spcBef>
              <a:spcAft>
                <a:spcPts val="0"/>
              </a:spcAft>
              <a:buClr>
                <a:schemeClr val="dk1"/>
              </a:buClr>
              <a:buSzPts val="1200"/>
              <a:buFontTx/>
              <a:buChar char="-"/>
            </a:pPr>
            <a:r>
              <a:rPr lang="es-ES" sz="1800" b="0" i="0" u="none" strike="noStrike" baseline="0" dirty="0">
                <a:solidFill>
                  <a:srgbClr val="000000"/>
                </a:solidFill>
                <a:latin typeface="HelveticaNeue-Light-Identity-H"/>
              </a:rPr>
              <a:t>A</a:t>
            </a:r>
            <a:r>
              <a:rPr lang="fr-FR" sz="1800" b="0" i="0" u="none" strike="noStrike" baseline="0" dirty="0" err="1">
                <a:latin typeface="HelveticaNeue-Light-Identity-H"/>
              </a:rPr>
              <a:t>vec</a:t>
            </a:r>
            <a:r>
              <a:rPr lang="fr-FR" sz="1800" b="0" i="0" u="none" strike="noStrike" baseline="0" dirty="0">
                <a:latin typeface="HelveticaNeue-Light-Identity-H"/>
              </a:rPr>
              <a:t> d’autres acteurs de la protection de l’enfance, développer, adapter, partager et traduire des outils et procédures de gestion d’information standardisés à utiliser avec des systèmes de gestion de l’information nationaux ou existants, lorsque cela est </a:t>
            </a:r>
            <a:r>
              <a:rPr lang="es-ES" sz="1800" b="0" i="0" u="none" strike="noStrike" baseline="0" dirty="0" err="1">
                <a:latin typeface="HelveticaNeue-Light-Identity-H"/>
              </a:rPr>
              <a:t>possible</a:t>
            </a:r>
            <a:r>
              <a:rPr lang="es-ES" sz="1800" b="0" i="0" u="none" strike="noStrike" baseline="0" dirty="0">
                <a:latin typeface="HelveticaNeue-Light-Identity-H"/>
              </a:rPr>
              <a:t>.</a:t>
            </a:r>
          </a:p>
          <a:p>
            <a:pPr marL="171450" marR="0" lvl="0" indent="-171450" algn="l" rtl="0">
              <a:lnSpc>
                <a:spcPct val="100000"/>
              </a:lnSpc>
              <a:spcBef>
                <a:spcPts val="0"/>
              </a:spcBef>
              <a:spcAft>
                <a:spcPts val="0"/>
              </a:spcAft>
              <a:buClr>
                <a:schemeClr val="dk1"/>
              </a:buClr>
              <a:buSzPts val="1200"/>
              <a:buFontTx/>
              <a:buChar char="-"/>
            </a:pPr>
            <a:r>
              <a:rPr lang="fr-FR" sz="1800" b="0" i="0" u="none" strike="noStrike" baseline="0" dirty="0">
                <a:solidFill>
                  <a:srgbClr val="000000"/>
                </a:solidFill>
                <a:latin typeface="HelveticaNeue-Light-Identity-H"/>
              </a:rPr>
              <a:t>Former le personnel impliqué dans la gestion de l’information sur:</a:t>
            </a:r>
          </a:p>
          <a:p>
            <a:pPr marL="514350" indent="-285750" algn="l">
              <a:buFont typeface="Arial" panose="020B0604020202020204" pitchFamily="34" charset="0"/>
              <a:buChar char="•"/>
            </a:pPr>
            <a:r>
              <a:rPr lang="es-ES" sz="1800" b="0" i="0" u="none" strike="noStrike" baseline="0" dirty="0" err="1">
                <a:solidFill>
                  <a:srgbClr val="000000"/>
                </a:solidFill>
                <a:latin typeface="HelveticaNeue-Light-Identity-H"/>
              </a:rPr>
              <a:t>L’éthique</a:t>
            </a:r>
            <a:r>
              <a:rPr lang="es-ES" sz="1800" b="0" i="0" u="none" strike="noStrike" baseline="0" dirty="0">
                <a:solidFill>
                  <a:srgbClr val="000000"/>
                </a:solidFill>
                <a:latin typeface="HelveticaNeue-Light-Identity-H"/>
              </a:rPr>
              <a:t>;</a:t>
            </a:r>
          </a:p>
          <a:p>
            <a:pPr marL="514350" indent="-285750" algn="l">
              <a:buFont typeface="Arial" panose="020B0604020202020204" pitchFamily="34" charset="0"/>
              <a:buChar char="•"/>
            </a:pPr>
            <a:r>
              <a:rPr lang="fr-FR" sz="1800" b="0" i="1" u="none" strike="noStrike" baseline="0" dirty="0">
                <a:solidFill>
                  <a:srgbClr val="B366B3"/>
                </a:solidFill>
                <a:latin typeface="CMSY9"/>
              </a:rPr>
              <a:t> </a:t>
            </a:r>
            <a:r>
              <a:rPr lang="fr-FR" sz="1800" b="0" i="0" u="none" strike="noStrike" baseline="0" dirty="0">
                <a:solidFill>
                  <a:srgbClr val="000000"/>
                </a:solidFill>
                <a:latin typeface="HelveticaNeue-Light-Identity-H"/>
              </a:rPr>
              <a:t>Les principes de collecte de données;</a:t>
            </a:r>
          </a:p>
          <a:p>
            <a:pPr marL="514350" indent="-285750" algn="l">
              <a:buFont typeface="Arial" panose="020B0604020202020204" pitchFamily="34" charset="0"/>
              <a:buChar char="•"/>
            </a:pPr>
            <a:r>
              <a:rPr lang="fr-FR" sz="1800" b="0" i="1" u="none" strike="noStrike" baseline="0" dirty="0">
                <a:solidFill>
                  <a:srgbClr val="B366B3"/>
                </a:solidFill>
                <a:latin typeface="CMSY9"/>
              </a:rPr>
              <a:t> </a:t>
            </a:r>
            <a:r>
              <a:rPr lang="fr-FR" sz="1800" b="0" i="0" u="none" strike="noStrike" baseline="0" dirty="0">
                <a:solidFill>
                  <a:srgbClr val="000000"/>
                </a:solidFill>
                <a:latin typeface="HelveticaNeue-Light-Identity-H"/>
              </a:rPr>
              <a:t>Les protocoles de protection des données;</a:t>
            </a:r>
          </a:p>
          <a:p>
            <a:pPr marL="514350" indent="-285750" algn="l">
              <a:buFont typeface="Arial" panose="020B0604020202020204" pitchFamily="34" charset="0"/>
              <a:buChar char="•"/>
            </a:pPr>
            <a:r>
              <a:rPr lang="es-ES" sz="1800" b="0" i="1" u="none" strike="noStrike" baseline="0" dirty="0">
                <a:solidFill>
                  <a:srgbClr val="B366B3"/>
                </a:solidFill>
                <a:latin typeface="CMSY9"/>
              </a:rPr>
              <a:t> </a:t>
            </a:r>
            <a:r>
              <a:rPr lang="es-ES" sz="1800" b="0" i="0" u="none" strike="noStrike" baseline="0" dirty="0">
                <a:solidFill>
                  <a:srgbClr val="000000"/>
                </a:solidFill>
                <a:latin typeface="HelveticaNeue-Light-Identity-H"/>
              </a:rPr>
              <a:t>La </a:t>
            </a:r>
            <a:r>
              <a:rPr lang="es-ES" sz="1800" b="0" i="0" u="none" strike="noStrike" baseline="0" dirty="0" err="1">
                <a:solidFill>
                  <a:srgbClr val="000000"/>
                </a:solidFill>
                <a:latin typeface="HelveticaNeue-Light-Identity-H"/>
              </a:rPr>
              <a:t>gestion</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d’informations</a:t>
            </a:r>
            <a:r>
              <a:rPr lang="es-ES" sz="1800" b="0" i="0" u="none" strike="noStrike" baseline="0" dirty="0">
                <a:solidFill>
                  <a:srgbClr val="000000"/>
                </a:solidFill>
                <a:latin typeface="HelveticaNeue-Light-Identity-H"/>
              </a:rPr>
              <a:t> sensibles;</a:t>
            </a:r>
          </a:p>
          <a:p>
            <a:pPr marL="514350" indent="-285750" algn="l">
              <a:buFont typeface="Arial" panose="020B0604020202020204" pitchFamily="34" charset="0"/>
              <a:buChar char="•"/>
            </a:pPr>
            <a:r>
              <a:rPr lang="fr-FR" sz="1800" b="0" i="1" u="none" strike="noStrike" baseline="0" dirty="0">
                <a:solidFill>
                  <a:srgbClr val="B366B3"/>
                </a:solidFill>
                <a:latin typeface="CMSY9"/>
              </a:rPr>
              <a:t> </a:t>
            </a:r>
            <a:r>
              <a:rPr lang="fr-FR" sz="1800" b="0" i="0" u="none" strike="noStrike" baseline="0" dirty="0">
                <a:solidFill>
                  <a:srgbClr val="000000"/>
                </a:solidFill>
                <a:latin typeface="HelveticaNeue-Light-Identity-H"/>
              </a:rPr>
              <a:t>Les techniques d’entretien adaptées aux enfants</a:t>
            </a:r>
            <a:endParaRPr lang="en-US" dirty="0"/>
          </a:p>
          <a:p>
            <a:pPr marL="228600" indent="0">
              <a:buFont typeface="Arial" panose="020B0604020202020204" pitchFamily="34" charset="0"/>
              <a:buNone/>
            </a:pPr>
            <a:endParaRPr lang="en-US" dirty="0">
              <a:solidFill>
                <a:srgbClr val="B496A5"/>
              </a:solidFill>
              <a:effectLst/>
            </a:endParaRPr>
          </a:p>
          <a:p>
            <a:pPr>
              <a:buFont typeface="Arial" panose="020B0604020202020204" pitchFamily="34" charset="0"/>
              <a:buChar char="•"/>
            </a:pPr>
            <a:r>
              <a:rPr lang="en-US" sz="1200" b="0" i="0" u="none" strike="noStrike" baseline="0" dirty="0">
                <a:latin typeface="+mn-lt"/>
              </a:rPr>
              <a:t>ETAPE</a:t>
            </a:r>
            <a:r>
              <a:rPr lang="en-US" dirty="0">
                <a:solidFill>
                  <a:srgbClr val="B496A5"/>
                </a:solidFill>
                <a:effectLst/>
              </a:rPr>
              <a:t> 2:</a:t>
            </a:r>
          </a:p>
          <a:p>
            <a:pPr marL="514350" indent="-285750" algn="l">
              <a:buFontTx/>
              <a:buChar char="-"/>
            </a:pPr>
            <a:r>
              <a:rPr lang="fr-FR" sz="1800" b="0" i="0" u="none" strike="noStrike" baseline="0" dirty="0">
                <a:latin typeface="HelveticaNeue-Light-Identity-H"/>
              </a:rPr>
              <a:t>Les protocoles éthiques de collecte de données et les principes de confidentialité et de ne causer aucun préjudice doivent être suivis constamment. </a:t>
            </a:r>
          </a:p>
          <a:p>
            <a:pPr marL="514350" indent="-285750" algn="l">
              <a:buFontTx/>
              <a:buChar char="-"/>
            </a:pPr>
            <a:r>
              <a:rPr lang="fr-FR" sz="1800" b="0" i="0" u="none" strike="noStrike" baseline="0" dirty="0">
                <a:latin typeface="HelveticaNeue-Light-Identity-H"/>
              </a:rPr>
              <a:t>Les données doivent être ventilées par sexe, âge et handicap au </a:t>
            </a:r>
            <a:r>
              <a:rPr lang="es-ES" sz="1800" b="0" i="0" u="none" strike="noStrike" baseline="0" dirty="0" err="1">
                <a:latin typeface="HelveticaNeue-Light-Identity-H"/>
              </a:rPr>
              <a:t>minimum</a:t>
            </a:r>
            <a:r>
              <a:rPr lang="es-ES" sz="1800" b="0" i="0" u="none" strike="noStrike" baseline="0" dirty="0">
                <a:latin typeface="HelveticaNeue-Light-Identity-H"/>
              </a:rPr>
              <a:t>.</a:t>
            </a:r>
            <a:r>
              <a:rPr lang="fr-FR" dirty="0"/>
              <a:t> Cela montre comment les risques ou les programmes peuvent affecter différemment certains enfants. D'autres facteurs supplémentaires (tels que le pays d'origine, la migration ou le statut de déplacement) peuvent également être importants ou pertinents dans votre contexte. </a:t>
            </a:r>
            <a:endParaRPr lang="en-US" dirty="0"/>
          </a:p>
          <a:p>
            <a:pPr marL="400050" indent="-171450">
              <a:buFontTx/>
              <a:buChar char="-"/>
            </a:pPr>
            <a:endParaRPr lang="en-US" dirty="0">
              <a:solidFill>
                <a:srgbClr val="B496A5"/>
              </a:solidFill>
              <a:effectLst/>
            </a:endParaRPr>
          </a:p>
          <a:p>
            <a:pPr marL="400050" indent="-171450">
              <a:buFont typeface="Arial" panose="020B0604020202020204" pitchFamily="34" charset="0"/>
              <a:buChar char="•"/>
            </a:pPr>
            <a:r>
              <a:rPr lang="en-US" sz="1200" b="0" i="0" u="none" strike="noStrike" baseline="0" dirty="0">
                <a:latin typeface="+mn-lt"/>
              </a:rPr>
              <a:t>ETAPE</a:t>
            </a:r>
            <a:r>
              <a:rPr lang="en-US" dirty="0">
                <a:solidFill>
                  <a:srgbClr val="B496A5"/>
                </a:solidFill>
                <a:effectLst/>
              </a:rPr>
              <a:t> 3: </a:t>
            </a:r>
          </a:p>
          <a:p>
            <a:pPr marL="400050" indent="-171450">
              <a:buFontTx/>
              <a:buChar char="-"/>
            </a:pPr>
            <a:r>
              <a:rPr lang="en-US" sz="1800" b="0" i="0" u="none" strike="noStrike" baseline="0" dirty="0">
                <a:latin typeface="HelveticaNeue-Light-Identity-H"/>
              </a:rPr>
              <a:t>Des </a:t>
            </a:r>
            <a:r>
              <a:rPr lang="fr-FR" sz="1800" b="0" i="0" u="none" strike="noStrike" baseline="0" dirty="0">
                <a:latin typeface="HelveticaNeue-Light-Identity-H"/>
              </a:rPr>
              <a:t>plateformes en ligne et des outils interactifs peuvent être utilisés pour réaliser des analyses croisées des données et améliorer l’analyse des lacunes dans la mesure du possible.</a:t>
            </a:r>
          </a:p>
          <a:p>
            <a:pPr marL="400050" indent="-171450">
              <a:buFontTx/>
              <a:buChar char="-"/>
            </a:pPr>
            <a:r>
              <a:rPr lang="fr-FR" dirty="0"/>
              <a:t>Les analyses de tendances sont également essentielles pour mieux comprendre et suivre la situation </a:t>
            </a:r>
          </a:p>
          <a:p>
            <a:pPr marL="400050" indent="-171450">
              <a:buFontTx/>
              <a:buChar char="-"/>
            </a:pPr>
            <a:r>
              <a:rPr lang="fr-FR" dirty="0"/>
              <a:t>Il est important d'éviter le « double comptage », c'est-à-dire de compter le même enfant plus d'une fois s'il a accès à deux interventions différentes du programme. Par exemple, lorsque vous fournissez des données sur la portée totale de votre programme de protection de l'enfance, un enfant qui bénéficie à la fois d'une gestion de cas et d'un soutien psychosocial doit être compté comme un seul participant au programme. </a:t>
            </a:r>
            <a:endParaRPr lang="en-US" dirty="0"/>
          </a:p>
          <a:p>
            <a:pPr marL="228600" indent="0">
              <a:buFontTx/>
              <a:buNone/>
            </a:pPr>
            <a:endParaRPr lang="en-US" dirty="0">
              <a:solidFill>
                <a:srgbClr val="B496A5"/>
              </a:solidFill>
              <a:effectLst/>
            </a:endParaRPr>
          </a:p>
          <a:p>
            <a:pPr marL="400050" indent="-171450">
              <a:buFont typeface="Arial" panose="020B0604020202020204" pitchFamily="34" charset="0"/>
              <a:buChar char="•"/>
            </a:pPr>
            <a:r>
              <a:rPr lang="en-US" sz="1200" b="0" i="0" u="none" strike="noStrike" baseline="0" dirty="0">
                <a:latin typeface="+mn-lt"/>
              </a:rPr>
              <a:t>ETAPE</a:t>
            </a:r>
            <a:r>
              <a:rPr lang="en-US" dirty="0">
                <a:solidFill>
                  <a:srgbClr val="B496A5"/>
                </a:solidFill>
                <a:effectLst/>
              </a:rPr>
              <a:t> 4: </a:t>
            </a:r>
          </a:p>
          <a:p>
            <a:pPr marL="171450" lvl="0" indent="-171450">
              <a:buFontTx/>
              <a:buChar char="-"/>
            </a:pPr>
            <a:r>
              <a:rPr lang="fr-FR" sz="1800" b="0" i="0" u="none" strike="noStrike" baseline="0" dirty="0">
                <a:solidFill>
                  <a:srgbClr val="000000"/>
                </a:solidFill>
                <a:latin typeface="HelveticaNeue-Light-Identity-H"/>
              </a:rPr>
              <a:t>Consolider, analyser et partager les informations à l’échelle de la population et fournir des retours à:</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Tous les intervenants concernés, y compris les enfants et les </a:t>
            </a:r>
            <a:r>
              <a:rPr lang="es-ES" sz="1800" b="0" i="0" u="none" strike="noStrike" baseline="0" dirty="0" err="1">
                <a:solidFill>
                  <a:srgbClr val="000000"/>
                </a:solidFill>
                <a:latin typeface="HelveticaNeue-Light-Identity-H"/>
              </a:rPr>
              <a:t>communautés</a:t>
            </a:r>
            <a:r>
              <a:rPr lang="es-ES" sz="1800" b="0" i="0" u="none" strike="noStrike" baseline="0" dirty="0">
                <a:solidFill>
                  <a:srgbClr val="000000"/>
                </a:solidFill>
                <a:latin typeface="HelveticaNeue-Light-Identity-H"/>
              </a:rPr>
              <a:t> (si </a:t>
            </a:r>
            <a:r>
              <a:rPr lang="es-ES" sz="1800" b="0" i="0" u="none" strike="noStrike" baseline="0" dirty="0" err="1">
                <a:solidFill>
                  <a:srgbClr val="000000"/>
                </a:solidFill>
                <a:latin typeface="HelveticaNeue-Light-Identity-H"/>
              </a:rPr>
              <a:t>adéquat</a:t>
            </a:r>
            <a:r>
              <a:rPr lang="es-ES" sz="1800" b="0" i="0" u="none" strike="noStrike" baseline="0" dirty="0">
                <a:solidFill>
                  <a:srgbClr val="000000"/>
                </a:solidFill>
                <a:latin typeface="HelveticaNeue-Light-Identity-H"/>
              </a:rPr>
              <a:t>);</a:t>
            </a:r>
          </a:p>
          <a:p>
            <a:pPr marL="514350" indent="-285750" algn="l">
              <a:buFont typeface="Arial" panose="020B0604020202020204" pitchFamily="34" charset="0"/>
              <a:buChar char="•"/>
            </a:pPr>
            <a:r>
              <a:rPr lang="fr-FR" sz="1800" b="0" i="1" u="none" strike="noStrike" baseline="0" dirty="0">
                <a:solidFill>
                  <a:srgbClr val="B366B3"/>
                </a:solidFill>
                <a:latin typeface="CMSY9"/>
              </a:rPr>
              <a:t> </a:t>
            </a:r>
            <a:r>
              <a:rPr lang="fr-FR" sz="1800" b="0" i="0" u="none" strike="noStrike" baseline="0" dirty="0">
                <a:solidFill>
                  <a:srgbClr val="000000"/>
                </a:solidFill>
                <a:latin typeface="HelveticaNeue-Light-Identity-H"/>
              </a:rPr>
              <a:t>Ceux qui ont fourni des informations;</a:t>
            </a:r>
          </a:p>
          <a:p>
            <a:pPr marL="514350" indent="-285750" algn="l">
              <a:buFont typeface="Arial" panose="020B0604020202020204" pitchFamily="34" charset="0"/>
              <a:buChar char="•"/>
            </a:pPr>
            <a:r>
              <a:rPr lang="es-ES" sz="1800" b="0" i="1" u="none" strike="noStrike" baseline="0" dirty="0">
                <a:solidFill>
                  <a:srgbClr val="B366B3"/>
                </a:solidFill>
                <a:latin typeface="CMSY9"/>
              </a:rPr>
              <a:t> </a:t>
            </a:r>
            <a:r>
              <a:rPr lang="es-ES" sz="1800" b="0" i="0" u="none" strike="noStrike" baseline="0" dirty="0">
                <a:solidFill>
                  <a:srgbClr val="000000"/>
                </a:solidFill>
                <a:latin typeface="HelveticaNeue-Light-Identity-H"/>
              </a:rPr>
              <a:t>La </a:t>
            </a:r>
            <a:r>
              <a:rPr lang="es-ES" sz="1800" b="0" i="0" u="none" strike="noStrike" baseline="0" dirty="0" err="1">
                <a:solidFill>
                  <a:srgbClr val="000000"/>
                </a:solidFill>
                <a:latin typeface="HelveticaNeue-Light-Identity-H"/>
              </a:rPr>
              <a:t>population</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touchée</a:t>
            </a:r>
            <a:r>
              <a:rPr lang="es-ES" sz="1800" b="0" i="0" u="none" strike="noStrike" baseline="0" dirty="0">
                <a:solidFill>
                  <a:srgbClr val="000000"/>
                </a:solidFill>
                <a:latin typeface="HelveticaNeue-Light-Identity-H"/>
              </a:rPr>
              <a:t>.</a:t>
            </a:r>
            <a:endParaRPr lang="en-US" dirty="0">
              <a:solidFill>
                <a:srgbClr val="B496A5"/>
              </a:solidFill>
              <a:effectLst/>
            </a:endParaRPr>
          </a:p>
          <a:p>
            <a:pPr marL="171450" lvl="0" indent="-171450">
              <a:buFontTx/>
              <a:buChar char="-"/>
            </a:pPr>
            <a:r>
              <a:rPr lang="fr-FR" dirty="0"/>
              <a:t>Les feedbacks rendront votre cycle de gestion de l'information efficace. </a:t>
            </a:r>
          </a:p>
          <a:p>
            <a:pPr marL="171450" lvl="0" indent="-171450">
              <a:buFontTx/>
              <a:buChar char="-"/>
            </a:pPr>
            <a:r>
              <a:rPr lang="fr-FR" dirty="0"/>
              <a:t>Nous devons nous rappeler de considérer les risques pour les enfants et leurs familles avant de partager des informations (c'est-à-dire pas de données personnellement identifiables) </a:t>
            </a:r>
            <a:endParaRPr lang="en-US" dirty="0"/>
          </a:p>
          <a:p>
            <a:pPr marL="171450" lvl="0" indent="-171450">
              <a:buFontTx/>
              <a:buChar char="-"/>
            </a:pPr>
            <a:r>
              <a:rPr lang="fr-FR" sz="1800" b="0" i="0" u="none" strike="noStrike" baseline="0" dirty="0">
                <a:latin typeface="HelveticaNeue-Light-Identity-H"/>
              </a:rPr>
              <a:t>Ces efforts renforceront la redevabilité vis-à-vis des populations touchées et soutiendront la fonction de plaidoyer de l’équipe de coordination.</a:t>
            </a:r>
            <a:endParaRPr lang="fr-FR" dirty="0"/>
          </a:p>
          <a:p>
            <a:pPr marL="171450" lvl="0" indent="-171450">
              <a:buFontTx/>
              <a:buChar char="-"/>
            </a:pPr>
            <a:endParaRPr lang="en-US" dirty="0"/>
          </a:p>
          <a:p>
            <a:pPr marL="228600" indent="0">
              <a:buFont typeface="Arial" panose="020B0604020202020204" pitchFamily="34" charset="0"/>
              <a:buNone/>
            </a:pPr>
            <a:endParaRPr lang="en-US" dirty="0">
              <a:solidFill>
                <a:srgbClr val="B496A5"/>
              </a:solidFill>
              <a:effectLst/>
            </a:endParaRP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extLst>
      <p:ext uri="{BB962C8B-B14F-4D97-AF65-F5344CB8AC3E}">
        <p14:creationId xmlns:p14="http://schemas.microsoft.com/office/powerpoint/2010/main" val="33706406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i="1" dirty="0">
                <a:effectLst/>
                <a:latin typeface="Times New Roman" panose="02020603050405020304" pitchFamily="18" charset="0"/>
                <a:ea typeface="Times New Roman" panose="02020603050405020304" pitchFamily="18" charset="0"/>
              </a:rPr>
              <a:t>En fonction du temps dont vous disposez, réfléchissez à ajouter ici des exemples de la région, du pays ou de l’intervention en lien avec le programme qui respecte les SMPE.</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Il peut s’agir de la version préliminaire d’une diapositive que vous pouvez modifier ou supprimer au besoin. </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Pour chaque exemple, vous pouvez ajouter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image/une carte/un drapeau du pays/de la région en question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phrase de présentation brève, concise et fondamentale sur le programme/projet spécifique qui utilise le pilier 3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Le nom des organisations et des partenaires engagés dans le programme/projet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Des enseignements pratiques tirés, des actions clés, un message ou des chiffres qui susciteront l’intérêt de votre audience.</a:t>
            </a:r>
            <a:endParaRPr lang="fr-FR" sz="1800" dirty="0">
              <a:effectLst/>
              <a:latin typeface="Times New Roman" panose="02020603050405020304" pitchFamily="18" charset="0"/>
              <a:ea typeface="Times New Roman" panose="02020603050405020304" pitchFamily="18" charset="0"/>
            </a:endParaRPr>
          </a:p>
          <a:p>
            <a:pPr marL="228600" indent="0">
              <a:buFont typeface="Arial" panose="020B0604020202020204" pitchFamily="34" charset="0"/>
              <a:buNone/>
            </a:pPr>
            <a:endParaRPr lang="es-ES" i="1" dirty="0"/>
          </a:p>
          <a:p>
            <a:pPr marL="228600" indent="0">
              <a:buFont typeface="Arial" panose="020B0604020202020204" pitchFamily="34" charset="0"/>
              <a:buNone/>
            </a:pPr>
            <a:r>
              <a:rPr lang="fr-FR" i="1" dirty="0"/>
              <a:t>Autre option, si vous avez un temps de formation plus long (et aussi en fonction de l'audience que vous avez), cette diapositive peut être complétée de manière interactive pendant la session. Dans ce cas, vous pourriez : </a:t>
            </a:r>
          </a:p>
          <a:p>
            <a:pPr marL="400050" indent="-171450">
              <a:buFontTx/>
              <a:buChar char="-"/>
            </a:pPr>
            <a:r>
              <a:rPr lang="fr-FR" i="1" dirty="0"/>
              <a:t>diviser les groupes en 2 ou 3 petits groupes, </a:t>
            </a:r>
          </a:p>
          <a:p>
            <a:pPr marL="400050" indent="-171450">
              <a:buFontTx/>
              <a:buChar char="-"/>
            </a:pPr>
            <a:r>
              <a:rPr lang="fr-FR" i="1" dirty="0"/>
              <a:t>Accordez-leur 15 à 20 minutes pour préparer une courte présentation d'un exemple de région/pays/réponse dont la programmation soit conforme aux Standards </a:t>
            </a:r>
          </a:p>
          <a:p>
            <a:pPr marL="400050" indent="-171450">
              <a:buFontTx/>
              <a:buChar char="-"/>
            </a:pPr>
            <a:r>
              <a:rPr lang="fr-FR" i="1" dirty="0"/>
              <a:t>En plénière, demandez aux groupes de présenter leurs exemples et de discuter/comparer les enseignements tirés d'eux. S</a:t>
            </a:r>
          </a:p>
          <a:p>
            <a:pPr marL="228600" indent="0">
              <a:buFontTx/>
              <a:buNone/>
            </a:pPr>
            <a:r>
              <a:rPr lang="fr-FR" i="1" dirty="0"/>
              <a:t>Si vous penser envoyer ces diapositives aux participants après la formation, vous pouvez compléter cette diapositive pour conserver une trace du contenu des présentations. </a:t>
            </a:r>
          </a:p>
          <a:p>
            <a:pPr marL="228600" indent="0">
              <a:buFont typeface="Arial" panose="020B0604020202020204" pitchFamily="34" charset="0"/>
              <a:buNone/>
            </a:pPr>
            <a:endParaRPr lang="fr-FR" i="1" dirty="0"/>
          </a:p>
          <a:p>
            <a:pPr marL="228600" indent="0">
              <a:buFont typeface="Arial" panose="020B0604020202020204" pitchFamily="34" charset="0"/>
              <a:buNone/>
            </a:pPr>
            <a:r>
              <a:rPr lang="fr-FR" b="1" i="1" dirty="0"/>
              <a:t>ASTUCE</a:t>
            </a:r>
            <a:r>
              <a:rPr lang="fr-FR" i="1" dirty="0"/>
              <a:t> : Vous pouvez utiliser https://thenounproject.com/ pour obtenir des cartes de ce type. </a:t>
            </a:r>
            <a:endParaRPr lang="es-ES" i="1" dirty="0"/>
          </a:p>
          <a:p>
            <a:pPr marL="228600" indent="0">
              <a:buFont typeface="Arial" panose="020B0604020202020204" pitchFamily="34" charset="0"/>
              <a:buNone/>
            </a:pPr>
            <a:endParaRPr lang="es-ES" i="1" dirty="0"/>
          </a:p>
          <a:p>
            <a:endParaRPr lang="es-ES" b="0" i="1" u="none" dirty="0"/>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fr-FR" i="1" u="none" dirty="0">
                <a:solidFill>
                  <a:schemeClr val="hlink"/>
                </a:solidFill>
              </a:rPr>
              <a:t>[Facilitateurs - si vous pouvez projeter à partir d'internet, alors nous vous suggérons de diriger les gens là-bas et de leur montrer]. </a:t>
            </a:r>
            <a:endParaRPr lang="en-US" i="1" u="none"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Site de </a:t>
            </a:r>
            <a:r>
              <a:rPr lang="en-US" b="1" u="none" dirty="0" err="1"/>
              <a:t>l’Alliance</a:t>
            </a:r>
            <a:r>
              <a:rPr lang="en-US" dirty="0"/>
              <a:t>. </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Le </a:t>
            </a:r>
            <a:r>
              <a:rPr lang="en-US" dirty="0" err="1"/>
              <a:t>fichier</a:t>
            </a:r>
            <a:r>
              <a:rPr lang="en-US" dirty="0"/>
              <a:t> </a:t>
            </a:r>
            <a:r>
              <a:rPr lang="en-US" u="sng" dirty="0"/>
              <a:t>PDF</a:t>
            </a:r>
            <a:r>
              <a:rPr lang="en-US" dirty="0"/>
              <a:t> &amp; </a:t>
            </a:r>
            <a:r>
              <a:rPr lang="fr-FR" dirty="0"/>
              <a:t>tout le matériel disponible peut être téléchargé si les gens veulent imprimer seulement des parties du CPMS, sur le site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Le dossier d'information " Introduction au CPMS </a:t>
            </a:r>
            <a:r>
              <a:rPr lang="fr-FR" dirty="0"/>
              <a:t>" contient ce PPT et des notes de facilitation, ainsi que le document d'introduction de 2 pages.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Un résumé </a:t>
            </a:r>
            <a:r>
              <a:rPr lang="fr-FR" dirty="0"/>
              <a:t>: Avec seulement 32 pages, il s'agit d'un document très général qui peut être utilisé pour introduire l'idée de normes minimales ou pour lancer des discussions sur la protection de l'enfance avec des collègues du gouvernement ou d'autres humanitaires sans les submerger avec l'énorme manuel.</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Découvrez notre </a:t>
            </a:r>
            <a:r>
              <a:rPr lang="fr-FR" u="sng" dirty="0"/>
              <a:t>cours en ligne gratuit sur la CPMS</a:t>
            </a:r>
            <a:r>
              <a:rPr lang="fr-FR" dirty="0"/>
              <a:t>, qui comprend une série de modules.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Vidéos sur la chaîne </a:t>
            </a:r>
            <a:r>
              <a:rPr lang="fr-FR" dirty="0" err="1"/>
              <a:t>Youtube</a:t>
            </a:r>
            <a:r>
              <a:rPr lang="fr-FR" dirty="0"/>
              <a:t>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Une galerie de Standards </a:t>
            </a:r>
            <a:r>
              <a:rPr lang="fr-FR" u="sng" dirty="0"/>
              <a:t>illustrés</a:t>
            </a:r>
            <a:endParaRPr lang="en-US" u="sng" dirty="0"/>
          </a:p>
          <a:p>
            <a:pPr marL="0" marR="0" lvl="0" indent="0" algn="l" rtl="0">
              <a:lnSpc>
                <a:spcPct val="100000"/>
              </a:lnSpc>
              <a:spcBef>
                <a:spcPts val="0"/>
              </a:spcBef>
              <a:spcAft>
                <a:spcPts val="0"/>
              </a:spcAft>
              <a:buClr>
                <a:schemeClr val="dk1"/>
              </a:buClr>
              <a:buSzPts val="1200"/>
              <a:buFont typeface="Calibri"/>
              <a:buNone/>
            </a:pPr>
            <a:endParaRPr lang="en-US" u="sng" dirty="0"/>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lvl="0" indent="0" algn="l" rtl="0">
              <a:spcBef>
                <a:spcPts val="0"/>
              </a:spcBef>
              <a:spcAft>
                <a:spcPts val="0"/>
              </a:spcAft>
              <a:buNone/>
            </a:pPr>
            <a:r>
              <a:rPr lang="fr-FR" dirty="0"/>
              <a:t>1. </a:t>
            </a:r>
            <a:r>
              <a:rPr lang="fr-FR" u="sng" dirty="0"/>
              <a:t>Manuel en ligne</a:t>
            </a:r>
          </a:p>
          <a:p>
            <a:pPr marL="0" lvl="0" indent="0" algn="l" rtl="0">
              <a:spcBef>
                <a:spcPts val="0"/>
              </a:spcBef>
              <a:spcAft>
                <a:spcPts val="0"/>
              </a:spcAft>
              <a:buNone/>
            </a:pPr>
            <a:r>
              <a:rPr lang="fr-FR" dirty="0"/>
              <a:t>2. </a:t>
            </a:r>
            <a:r>
              <a:rPr lang="fr-FR" u="sng" dirty="0"/>
              <a:t>L'application du Partenariat pour les Standards Humanitaires </a:t>
            </a:r>
          </a:p>
          <a:p>
            <a:pPr marL="0" lvl="0" indent="0" algn="l" rtl="0">
              <a:spcBef>
                <a:spcPts val="0"/>
              </a:spcBef>
              <a:spcAft>
                <a:spcPts val="0"/>
              </a:spcAft>
              <a:buNone/>
            </a:pPr>
            <a:r>
              <a:rPr lang="fr-FR" dirty="0"/>
              <a:t>- C'est la deuxième application la plus populaire sur ce site après Sphère.</a:t>
            </a:r>
          </a:p>
          <a:p>
            <a:pPr marL="0" marR="0" lvl="0" indent="0" algn="l" rtl="0">
              <a:lnSpc>
                <a:spcPct val="100000"/>
              </a:lnSpc>
              <a:spcBef>
                <a:spcPts val="0"/>
              </a:spcBef>
              <a:spcAft>
                <a:spcPts val="0"/>
              </a:spcAft>
              <a:buClr>
                <a:schemeClr val="dk1"/>
              </a:buClr>
              <a:buSzPts val="1200"/>
              <a:buFont typeface="Calibri"/>
              <a:buNone/>
            </a:pPr>
            <a:endParaRPr lang="en-US" sz="1200"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r>
              <a:rPr lang="fr-FR" dirty="0"/>
              <a:t>DEMANDER : Quelles devraient être nos prochaines étapes en tant qu'équipe/agence/individu ?</a:t>
            </a:r>
          </a:p>
          <a:p>
            <a:pPr marL="0" lvl="0" indent="0" algn="l" rtl="0">
              <a:spcBef>
                <a:spcPts val="0"/>
              </a:spcBef>
              <a:spcAft>
                <a:spcPts val="0"/>
              </a:spcAft>
              <a:buNone/>
            </a:pPr>
            <a:r>
              <a:rPr lang="fr-FR" dirty="0"/>
              <a:t>(par exemple, vous pouvez prévoir une réunion plus longue pour assimiler les changements et créer un plan ; ou demander à des collègues de présenter certaines normes nouvelles/révisées et leurs implications pour le programme ; ou mettre en place une formation ou demander à la direction générale une réunion pour discuter de la responsabilité envers les enfants, </a:t>
            </a:r>
            <a:r>
              <a:rPr lang="fr-FR" dirty="0" err="1"/>
              <a:t>etc</a:t>
            </a:r>
            <a:r>
              <a:rPr lang="fr-FR" dirty="0"/>
              <a:t>).</a:t>
            </a:r>
          </a:p>
          <a:p>
            <a:pPr marL="0" lvl="0" indent="0" algn="l" rtl="0">
              <a:spcBef>
                <a:spcPts val="0"/>
              </a:spcBef>
              <a:spcAft>
                <a:spcPts val="0"/>
              </a:spcAft>
              <a:buNone/>
            </a:pPr>
            <a:r>
              <a:rPr lang="fr-FR" dirty="0"/>
              <a:t> </a:t>
            </a:r>
          </a:p>
          <a:p>
            <a:pPr marL="0" lvl="0" indent="0" algn="l" rtl="0">
              <a:spcBef>
                <a:spcPts val="0"/>
              </a:spcBef>
              <a:spcAft>
                <a:spcPts val="0"/>
              </a:spcAft>
              <a:buNone/>
            </a:pPr>
            <a:r>
              <a:rPr lang="fr-FR" dirty="0"/>
              <a:t>[Facilitateurs - </a:t>
            </a:r>
            <a:r>
              <a:rPr lang="fr-FR" u="sng" dirty="0"/>
              <a:t>Exemplaires imprimés </a:t>
            </a:r>
            <a:r>
              <a:rPr lang="fr-FR" dirty="0"/>
              <a:t>- l'Alliance mondiale dispose d'un petit stock du manuel et du résumé à Genève ; cependant, les pays et les régions sont encouragés à imprimer et à gérer leurs propres exemplaires localement. En général, cela se fait par le biais de la structure de coordination inter-agences. Sur demande, l'Alliance peut partager un PDF prêt à imprimer].</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Merci beaucoup de vous être réunis et d'avoir commencé à explorer le CPMS. J'assurerai le suivi des prochaines étapes dont nous avons discuté. Et c'est là l'essentiel - le CPMS est un cadeau qui ne cesse de donner à chaque fois que vous l'ouvrez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616625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Image &amp; Text - Teal">
  <p:cSld name="Image &amp; Text - Teal">
    <p:spTree>
      <p:nvGrpSpPr>
        <p:cNvPr id="1" name="Shape 62"/>
        <p:cNvGrpSpPr/>
        <p:nvPr/>
      </p:nvGrpSpPr>
      <p:grpSpPr>
        <a:xfrm>
          <a:off x="0" y="0"/>
          <a:ext cx="0" cy="0"/>
          <a:chOff x="0" y="0"/>
          <a:chExt cx="0" cy="0"/>
        </a:xfrm>
      </p:grpSpPr>
      <p:sp>
        <p:nvSpPr>
          <p:cNvPr id="63" name="Google Shape;63;p35"/>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200"/>
              <a:buFont typeface="Helvetica Neue"/>
              <a:buNone/>
              <a:defRPr sz="32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64" name="Google Shape;64;p35"/>
          <p:cNvCxnSpPr/>
          <p:nvPr/>
        </p:nvCxnSpPr>
        <p:spPr>
          <a:xfrm rot="10800000" flipH="1">
            <a:off x="5027117" y="1509236"/>
            <a:ext cx="6806284" cy="17612"/>
          </a:xfrm>
          <a:prstGeom prst="straightConnector1">
            <a:avLst/>
          </a:prstGeom>
          <a:noFill/>
          <a:ln w="9525" cap="flat" cmpd="sng">
            <a:solidFill>
              <a:schemeClr val="accent6"/>
            </a:solidFill>
            <a:prstDash val="solid"/>
            <a:miter lim="800000"/>
            <a:headEnd type="none" w="sm" len="sm"/>
            <a:tailEnd type="none" w="sm" len="sm"/>
          </a:ln>
        </p:spPr>
      </p:cxnSp>
      <p:sp>
        <p:nvSpPr>
          <p:cNvPr id="65" name="Google Shape;65;p35"/>
          <p:cNvSpPr/>
          <p:nvPr/>
        </p:nvSpPr>
        <p:spPr>
          <a:xfrm>
            <a:off x="9351335" y="1467293"/>
            <a:ext cx="2482066" cy="78223"/>
          </a:xfrm>
          <a:prstGeom prst="rect">
            <a:avLst/>
          </a:prstGeom>
          <a:solidFill>
            <a:schemeClr val="accent6"/>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6" name="Google Shape;66;p35"/>
          <p:cNvSpPr>
            <a:spLocks noGrp="1"/>
          </p:cNvSpPr>
          <p:nvPr>
            <p:ph type="pic" idx="2"/>
          </p:nvPr>
        </p:nvSpPr>
        <p:spPr>
          <a:xfrm>
            <a:off x="0" y="0"/>
            <a:ext cx="4340225" cy="6858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7" name="Google Shape;67;p35"/>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992857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23354036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13371292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939720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11487065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87" r:id="rId1"/>
    <p:sldLayoutId id="2147483683" r:id="rId2"/>
    <p:sldLayoutId id="2147483682"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3" r:id="rId13"/>
    <p:sldLayoutId id="2147483674" r:id="rId14"/>
    <p:sldLayoutId id="2147483675" r:id="rId15"/>
    <p:sldLayoutId id="2147483676" r:id="rId16"/>
    <p:sldLayoutId id="2147483677" r:id="rId17"/>
    <p:sldLayoutId id="2147483678" r:id="rId18"/>
    <p:sldLayoutId id="2147483679" r:id="rId19"/>
    <p:sldLayoutId id="2147483689" r:id="rId20"/>
    <p:sldLayoutId id="2147483693"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1.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1.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3.png"/><Relationship Id="rId7"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4.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14.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175" y="4698206"/>
            <a:ext cx="6631373" cy="1655762"/>
          </a:xfrm>
        </p:spPr>
        <p:txBody>
          <a:bodyPr>
            <a:normAutofit/>
          </a:bodyPr>
          <a:lstStyle/>
          <a:p>
            <a:pPr algn="ctr"/>
            <a:r>
              <a:rPr lang="en-GB" sz="3200" dirty="0">
                <a:effectLst>
                  <a:outerShdw blurRad="38100" dist="38100" dir="2700000" algn="tl">
                    <a:srgbClr val="000000">
                      <a:alpha val="43137"/>
                    </a:srgbClr>
                  </a:outerShdw>
                </a:effectLst>
              </a:rPr>
              <a:t>INTRODUCTION</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208343"/>
            <a:ext cx="6630988" cy="3416279"/>
          </a:xfrm>
          <a:prstGeom prst="rect">
            <a:avLst/>
          </a:prstGeom>
          <a:noFill/>
          <a:ln>
            <a:noFill/>
          </a:ln>
        </p:spPr>
        <p:txBody>
          <a:bodyPr spcFirstLastPara="1" wrap="square" lIns="91425" tIns="45700" rIns="91425" bIns="45700" anchor="t" anchorCtr="0">
            <a:spAutoFit/>
          </a:bodyPr>
          <a:lstStyle/>
          <a:p>
            <a:pPr algn="ctr"/>
            <a:r>
              <a:rPr lang="fr-FR" sz="4800" b="0" dirty="0">
                <a:solidFill>
                  <a:schemeClr val="bg1">
                    <a:lumMod val="65000"/>
                  </a:schemeClr>
                </a:solidFill>
                <a:latin typeface="Calibri"/>
                <a:cs typeface="Calibri"/>
              </a:rPr>
              <a:t>Standards Minimums pour la Protection de l’Enfance dans l’Action</a:t>
            </a:r>
            <a:br>
              <a:rPr lang="fr-FR" sz="4800" b="0" dirty="0">
                <a:solidFill>
                  <a:schemeClr val="bg1">
                    <a:lumMod val="65000"/>
                  </a:schemeClr>
                </a:solidFill>
                <a:latin typeface="Calibri"/>
                <a:cs typeface="Calibri"/>
              </a:rPr>
            </a:br>
            <a:r>
              <a:rPr lang="es-ES" sz="4800" b="0" dirty="0" err="1">
                <a:solidFill>
                  <a:schemeClr val="bg1">
                    <a:lumMod val="65000"/>
                  </a:schemeClr>
                </a:solidFill>
                <a:latin typeface="Calibri"/>
                <a:cs typeface="Calibri"/>
              </a:rPr>
              <a:t>Humanitaire</a:t>
            </a:r>
            <a:r>
              <a:rPr lang="es-ES" sz="4800" b="0" dirty="0">
                <a:solidFill>
                  <a:schemeClr val="bg1">
                    <a:lumMod val="65000"/>
                  </a:schemeClr>
                </a:solidFill>
                <a:latin typeface="Calibri"/>
                <a:cs typeface="Calibri"/>
              </a:rPr>
              <a:t>.</a:t>
            </a:r>
            <a:br>
              <a:rPr lang="es-ES" sz="4800" b="0" dirty="0">
                <a:solidFill>
                  <a:schemeClr val="bg1">
                    <a:lumMod val="65000"/>
                  </a:schemeClr>
                </a:solidFill>
                <a:latin typeface="Calibri"/>
                <a:cs typeface="Calibri"/>
              </a:rPr>
            </a:br>
            <a:r>
              <a:rPr lang="es-ES" sz="4800" b="0" dirty="0">
                <a:solidFill>
                  <a:schemeClr val="bg1">
                    <a:lumMod val="65000"/>
                  </a:schemeClr>
                </a:solidFill>
                <a:latin typeface="Calibri"/>
                <a:cs typeface="Calibri"/>
              </a:rPr>
              <a:t>- SMPE -</a:t>
            </a:r>
            <a:endParaRPr sz="4800" b="0" dirty="0">
              <a:solidFill>
                <a:schemeClr val="bg1">
                  <a:lumMod val="65000"/>
                </a:schemeClr>
              </a:solidFill>
              <a:latin typeface="Calibri"/>
              <a:cs typeface="Calibri"/>
              <a:sym typeface="Arial"/>
            </a:endParaRPr>
          </a:p>
        </p:txBody>
      </p:sp>
      <p:pic>
        <p:nvPicPr>
          <p:cNvPr id="5" name="Image 4">
            <a:extLst>
              <a:ext uri="{FF2B5EF4-FFF2-40B4-BE49-F238E27FC236}">
                <a16:creationId xmlns:a16="http://schemas.microsoft.com/office/drawing/2014/main" id="{10FE2A77-7B6B-4F93-8896-CFC1B1D5A706}"/>
              </a:ext>
            </a:extLst>
          </p:cNvPr>
          <p:cNvPicPr>
            <a:picLocks noChangeAspect="1"/>
          </p:cNvPicPr>
          <p:nvPr/>
        </p:nvPicPr>
        <p:blipFill>
          <a:blip r:embed="rId3"/>
          <a:stretch>
            <a:fillRect/>
          </a:stretch>
        </p:blipFill>
        <p:spPr>
          <a:xfrm>
            <a:off x="7913654" y="5649657"/>
            <a:ext cx="3927894" cy="946034"/>
          </a:xfrm>
          <a:prstGeom prst="rect">
            <a:avLst/>
          </a:prstGeom>
        </p:spPr>
      </p:pic>
    </p:spTree>
    <p:extLst>
      <p:ext uri="{BB962C8B-B14F-4D97-AF65-F5344CB8AC3E}">
        <p14:creationId xmlns:p14="http://schemas.microsoft.com/office/powerpoint/2010/main" val="3829725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But des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lvl="0">
              <a:spcBef>
                <a:spcPts val="0"/>
              </a:spcBef>
              <a:buSzPts val="2800"/>
              <a:buChar char="●"/>
            </a:pPr>
            <a:r>
              <a:rPr lang="fr-FR" dirty="0"/>
              <a:t>Référence pour le CPHA </a:t>
            </a:r>
          </a:p>
          <a:p>
            <a:pPr lvl="0">
              <a:spcBef>
                <a:spcPts val="0"/>
              </a:spcBef>
              <a:buSzPts val="2800"/>
              <a:buChar char="●"/>
            </a:pPr>
            <a:r>
              <a:rPr lang="fr-FR" dirty="0"/>
              <a:t>Outil de collaboration inter-agences </a:t>
            </a:r>
          </a:p>
          <a:p>
            <a:pPr lvl="0">
              <a:spcBef>
                <a:spcPts val="0"/>
              </a:spcBef>
              <a:buSzPts val="2800"/>
              <a:buChar char="●"/>
            </a:pPr>
            <a:r>
              <a:rPr lang="fr-FR" sz="2600" dirty="0"/>
              <a:t>Liens avec la Norme Humanitaire Fondamentale (CHS)</a:t>
            </a:r>
          </a:p>
          <a:p>
            <a:pPr lvl="0">
              <a:spcBef>
                <a:spcPts val="0"/>
              </a:spcBef>
              <a:buSzPts val="2800"/>
              <a:buChar char="●"/>
            </a:pPr>
            <a:r>
              <a:rPr lang="fr-FR" dirty="0"/>
              <a:t>Contextualisation pour l’appropriation locale</a:t>
            </a:r>
            <a:endParaRPr sz="2600" dirty="0"/>
          </a:p>
          <a:p>
            <a:pPr lvl="0">
              <a:buSzPts val="2800"/>
              <a:buChar char="●"/>
            </a:pPr>
            <a:r>
              <a:rPr lang="es-ES" dirty="0" err="1">
                <a:latin typeface="Calibri" panose="020F0502020204030204" pitchFamily="34" charset="0"/>
                <a:ea typeface="Calibri" panose="020F0502020204030204" pitchFamily="34" charset="0"/>
                <a:cs typeface="Arial" panose="020B0604020202020204" pitchFamily="34" charset="0"/>
              </a:rPr>
              <a:t>But</a:t>
            </a:r>
            <a:r>
              <a:rPr lang="en-US" sz="2600" dirty="0"/>
              <a:t>:</a:t>
            </a:r>
            <a:endParaRPr sz="2600" dirty="0"/>
          </a:p>
          <a:p>
            <a:pPr lvl="1" indent="-241300">
              <a:spcBef>
                <a:spcPts val="0"/>
              </a:spcBef>
              <a:buSzPts val="2600"/>
              <a:buChar char="○"/>
            </a:pPr>
            <a:r>
              <a:rPr lang="fr-FR" dirty="0"/>
              <a:t>qualité et </a:t>
            </a:r>
            <a:r>
              <a:rPr lang="es-ES" dirty="0" err="1"/>
              <a:t>redevabilité</a:t>
            </a:r>
            <a:r>
              <a:rPr lang="es-ES" dirty="0"/>
              <a:t> des </a:t>
            </a:r>
            <a:r>
              <a:rPr lang="es-ES" dirty="0" err="1"/>
              <a:t>programmes</a:t>
            </a:r>
            <a:endParaRPr lang="fr-FR" dirty="0"/>
          </a:p>
          <a:p>
            <a:pPr lvl="1" indent="-241300">
              <a:spcBef>
                <a:spcPts val="0"/>
              </a:spcBef>
              <a:buSzPts val="2600"/>
              <a:buChar char="○"/>
            </a:pPr>
            <a:r>
              <a:rPr lang="fr-FR" dirty="0"/>
              <a:t>impact sur la protection et le bien-être des enfants</a:t>
            </a:r>
            <a:endParaRPr dirty="0"/>
          </a:p>
        </p:txBody>
      </p:sp>
      <p:sp>
        <p:nvSpPr>
          <p:cNvPr id="8" name="ZoneTexte 7">
            <a:extLst>
              <a:ext uri="{FF2B5EF4-FFF2-40B4-BE49-F238E27FC236}">
                <a16:creationId xmlns:a16="http://schemas.microsoft.com/office/drawing/2014/main" id="{143A4369-295A-466B-8F96-3D762829B1E6}"/>
              </a:ext>
            </a:extLst>
          </p:cNvPr>
          <p:cNvSpPr txBox="1"/>
          <p:nvPr/>
        </p:nvSpPr>
        <p:spPr>
          <a:xfrm>
            <a:off x="3607410" y="4347692"/>
            <a:ext cx="7815528" cy="1200329"/>
          </a:xfrm>
          <a:prstGeom prst="rect">
            <a:avLst/>
          </a:prstGeom>
          <a:solidFill>
            <a:srgbClr val="934C83"/>
          </a:solidFill>
        </p:spPr>
        <p:txBody>
          <a:bodyPr wrap="square">
            <a:spAutoFit/>
          </a:bodyPr>
          <a:lstStyle/>
          <a:p>
            <a:pPr algn="ctr"/>
            <a:r>
              <a:rPr lang="fr-FR" sz="2400" dirty="0">
                <a:solidFill>
                  <a:schemeClr val="bg1"/>
                </a:solidFill>
              </a:rPr>
              <a:t>Les SMPE aspirent à opérationnaliser les droits des enfants et des adolescents dans la pratique de la réponse humanitaire. </a:t>
            </a:r>
            <a:endParaRPr lang="es-ES" sz="2400" dirty="0">
              <a:solidFill>
                <a:schemeClr val="bg1"/>
              </a:solidFill>
            </a:endParaRPr>
          </a:p>
        </p:txBody>
      </p:sp>
      <p:pic>
        <p:nvPicPr>
          <p:cNvPr id="7" name="Image 6">
            <a:extLst>
              <a:ext uri="{FF2B5EF4-FFF2-40B4-BE49-F238E27FC236}">
                <a16:creationId xmlns:a16="http://schemas.microsoft.com/office/drawing/2014/main" id="{54D5AEBC-8961-4009-AAE3-0B5012AE4768}"/>
              </a:ext>
            </a:extLst>
          </p:cNvPr>
          <p:cNvPicPr>
            <a:picLocks noChangeAspect="1"/>
          </p:cNvPicPr>
          <p:nvPr/>
        </p:nvPicPr>
        <p:blipFill>
          <a:blip r:embed="rId3"/>
          <a:stretch>
            <a:fillRect/>
          </a:stretch>
        </p:blipFill>
        <p:spPr>
          <a:xfrm>
            <a:off x="695176" y="1970821"/>
            <a:ext cx="2322974" cy="3229500"/>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EF22336C-8176-B5C3-88BF-57F6013B078C}"/>
              </a:ext>
            </a:extLst>
          </p:cNvPr>
          <p:cNvPicPr>
            <a:picLocks noChangeAspect="1"/>
          </p:cNvPicPr>
          <p:nvPr/>
        </p:nvPicPr>
        <p:blipFill>
          <a:blip r:embed="rId4"/>
          <a:stretch>
            <a:fillRect/>
          </a:stretch>
        </p:blipFill>
        <p:spPr>
          <a:xfrm>
            <a:off x="9661064" y="120246"/>
            <a:ext cx="2426773" cy="1753991"/>
          </a:xfrm>
          <a:prstGeom prst="rect">
            <a:avLst/>
          </a:prstGeom>
        </p:spPr>
      </p:pic>
    </p:spTree>
    <p:extLst>
      <p:ext uri="{BB962C8B-B14F-4D97-AF65-F5344CB8AC3E}">
        <p14:creationId xmlns:p14="http://schemas.microsoft.com/office/powerpoint/2010/main" val="49072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975632" y="1072634"/>
            <a:ext cx="6098720" cy="707886"/>
          </a:xfrm>
          <a:prstGeom prst="rect">
            <a:avLst/>
          </a:prstGeom>
          <a:noFill/>
        </p:spPr>
        <p:txBody>
          <a:bodyPr wrap="square">
            <a:spAutoFit/>
          </a:bodyPr>
          <a:lstStyle/>
          <a:p>
            <a:r>
              <a:rPr lang="en-US" sz="4000" dirty="0"/>
              <a:t> </a:t>
            </a:r>
            <a:endParaRPr lang="fr-FR" dirty="0"/>
          </a:p>
        </p:txBody>
      </p:sp>
      <p:pic>
        <p:nvPicPr>
          <p:cNvPr id="4" name="Image 3">
            <a:extLst>
              <a:ext uri="{FF2B5EF4-FFF2-40B4-BE49-F238E27FC236}">
                <a16:creationId xmlns:a16="http://schemas.microsoft.com/office/drawing/2014/main" id="{1AC3D80B-3543-42FA-A5EE-5986600F74CA}"/>
              </a:ext>
            </a:extLst>
          </p:cNvPr>
          <p:cNvPicPr>
            <a:picLocks noChangeAspect="1"/>
          </p:cNvPicPr>
          <p:nvPr/>
        </p:nvPicPr>
        <p:blipFill>
          <a:blip r:embed="rId3"/>
          <a:stretch>
            <a:fillRect/>
          </a:stretch>
        </p:blipFill>
        <p:spPr>
          <a:xfrm>
            <a:off x="1913621" y="-144378"/>
            <a:ext cx="10321461" cy="6858000"/>
          </a:xfrm>
          <a:prstGeom prst="rect">
            <a:avLst/>
          </a:prstGeom>
        </p:spPr>
      </p:pic>
      <p:sp>
        <p:nvSpPr>
          <p:cNvPr id="5" name="Rectangle 4">
            <a:extLst>
              <a:ext uri="{FF2B5EF4-FFF2-40B4-BE49-F238E27FC236}">
                <a16:creationId xmlns:a16="http://schemas.microsoft.com/office/drawing/2014/main" id="{04689C39-7F9F-41B3-A224-927DFE2C5FF6}"/>
              </a:ext>
            </a:extLst>
          </p:cNvPr>
          <p:cNvSpPr/>
          <p:nvPr/>
        </p:nvSpPr>
        <p:spPr>
          <a:xfrm>
            <a:off x="2913586" y="621765"/>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2" name="ZoneTexte 1">
            <a:extLst>
              <a:ext uri="{FF2B5EF4-FFF2-40B4-BE49-F238E27FC236}">
                <a16:creationId xmlns:a16="http://schemas.microsoft.com/office/drawing/2014/main" id="{6C940A96-BE16-458E-8AAD-FA40097A5AF6}"/>
              </a:ext>
            </a:extLst>
          </p:cNvPr>
          <p:cNvSpPr txBox="1"/>
          <p:nvPr/>
        </p:nvSpPr>
        <p:spPr>
          <a:xfrm rot="16200000">
            <a:off x="-694142" y="3127089"/>
            <a:ext cx="4693685" cy="584775"/>
          </a:xfrm>
          <a:prstGeom prst="rect">
            <a:avLst/>
          </a:prstGeom>
          <a:noFill/>
        </p:spPr>
        <p:txBody>
          <a:bodyPr wrap="square" rtlCol="0">
            <a:spAutoFit/>
          </a:bodyPr>
          <a:lstStyle/>
          <a:p>
            <a:pPr algn="ctr"/>
            <a:r>
              <a:rPr lang="es-ES" sz="3200" b="1" dirty="0">
                <a:solidFill>
                  <a:schemeClr val="accent1">
                    <a:lumMod val="75000"/>
                  </a:schemeClr>
                </a:solidFill>
                <a:latin typeface="Helvetica Neue"/>
                <a:sym typeface="Helvetica Neue"/>
              </a:rPr>
              <a:t>PRESENTATION</a:t>
            </a:r>
          </a:p>
        </p:txBody>
      </p:sp>
    </p:spTree>
    <p:extLst>
      <p:ext uri="{BB962C8B-B14F-4D97-AF65-F5344CB8AC3E}">
        <p14:creationId xmlns:p14="http://schemas.microsoft.com/office/powerpoint/2010/main" val="1652523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xfrm>
            <a:off x="838199" y="365125"/>
            <a:ext cx="9935817"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Introduction </a:t>
            </a:r>
            <a:r>
              <a:rPr lang="en-US" dirty="0" err="1"/>
              <a:t>générale</a:t>
            </a:r>
            <a:r>
              <a:rPr lang="en-US" dirty="0"/>
              <a:t> au Standard 5</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943557" y="1477340"/>
            <a:ext cx="9357752" cy="5380659"/>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spcBef>
                <a:spcPts val="0"/>
              </a:spcBef>
              <a:buClr>
                <a:schemeClr val="accent3"/>
              </a:buClr>
            </a:pPr>
            <a:r>
              <a:rPr lang="en-US" sz="3200" dirty="0" err="1">
                <a:solidFill>
                  <a:schemeClr val="bg2"/>
                </a:solidFill>
                <a:latin typeface="Helvetica Neue" panose="020B0604020202020204" charset="0"/>
              </a:rPr>
              <a:t>Partie</a:t>
            </a:r>
            <a:r>
              <a:rPr lang="en-US" sz="3200" dirty="0">
                <a:solidFill>
                  <a:schemeClr val="bg2"/>
                </a:solidFill>
                <a:latin typeface="Helvetica Neue" panose="020B0604020202020204" charset="0"/>
              </a:rPr>
              <a:t> du </a:t>
            </a:r>
            <a:r>
              <a:rPr lang="en-US" sz="3200" dirty="0" err="1">
                <a:solidFill>
                  <a:schemeClr val="bg2"/>
                </a:solidFill>
                <a:latin typeface="Helvetica Neue" panose="020B0604020202020204" charset="0"/>
              </a:rPr>
              <a:t>Pilier</a:t>
            </a:r>
            <a:r>
              <a:rPr lang="en-US" sz="3200" dirty="0">
                <a:solidFill>
                  <a:schemeClr val="bg2"/>
                </a:solidFill>
                <a:latin typeface="Helvetica Neue" panose="020B0604020202020204" charset="0"/>
              </a:rPr>
              <a:t> 1 </a:t>
            </a:r>
            <a:r>
              <a:rPr lang="fr-FR" sz="3200" dirty="0">
                <a:solidFill>
                  <a:schemeClr val="bg2"/>
                </a:solidFill>
                <a:latin typeface="Helvetica Neue" panose="020B0604020202020204" charset="0"/>
              </a:rPr>
              <a:t>sur la qualité des interventions</a:t>
            </a:r>
          </a:p>
          <a:p>
            <a:pPr marL="342900" indent="-342900">
              <a:spcBef>
                <a:spcPts val="0"/>
              </a:spcBef>
              <a:buClr>
                <a:schemeClr val="accent3"/>
              </a:buClr>
            </a:pPr>
            <a:r>
              <a:rPr lang="fr-FR" sz="3200" dirty="0">
                <a:solidFill>
                  <a:schemeClr val="bg2"/>
                </a:solidFill>
                <a:latin typeface="Helvetica Neue" panose="020B0604020202020204" charset="0"/>
              </a:rPr>
              <a:t> </a:t>
            </a:r>
            <a:endParaRPr lang="en-US" sz="3200" dirty="0">
              <a:solidFill>
                <a:schemeClr val="bg2"/>
              </a:solidFill>
              <a:latin typeface="Helvetica Neue" panose="020B0604020202020204" charset="0"/>
            </a:endParaRPr>
          </a:p>
          <a:p>
            <a:pPr marL="342900" indent="-342900">
              <a:spcBef>
                <a:spcPts val="0"/>
              </a:spcBef>
              <a:buClr>
                <a:schemeClr val="accent3"/>
              </a:buClr>
            </a:pPr>
            <a:r>
              <a:rPr lang="fr-FR" sz="3200" dirty="0">
                <a:solidFill>
                  <a:schemeClr val="bg2"/>
                </a:solidFill>
                <a:latin typeface="Helvetica Neue" panose="020B0604020202020204" charset="0"/>
              </a:rPr>
              <a:t>A être utilisés avec tous les autres (7 - 28) &amp; les Principes SMPE</a:t>
            </a:r>
          </a:p>
          <a:p>
            <a:pPr marL="0" indent="0">
              <a:spcBef>
                <a:spcPts val="0"/>
              </a:spcBef>
              <a:buClr>
                <a:schemeClr val="accent3"/>
              </a:buClr>
              <a:buNone/>
            </a:pPr>
            <a:endParaRPr lang="fr-FR" sz="3200" dirty="0">
              <a:solidFill>
                <a:schemeClr val="bg2"/>
              </a:solidFill>
              <a:latin typeface="Helvetica Neue" panose="020B0604020202020204" charset="0"/>
            </a:endParaRPr>
          </a:p>
          <a:p>
            <a:pPr marL="342900" indent="-342900">
              <a:spcBef>
                <a:spcPts val="0"/>
              </a:spcBef>
              <a:buClr>
                <a:schemeClr val="accent3"/>
              </a:buClr>
            </a:pPr>
            <a:r>
              <a:rPr lang="fr-FR" sz="3200" dirty="0">
                <a:solidFill>
                  <a:schemeClr val="bg2"/>
                </a:solidFill>
                <a:latin typeface="Helvetica Neue" panose="020B0604020202020204" charset="0"/>
              </a:rPr>
              <a:t>CHS</a:t>
            </a:r>
          </a:p>
          <a:p>
            <a:pPr marL="0" indent="0">
              <a:spcBef>
                <a:spcPts val="0"/>
              </a:spcBef>
              <a:buClr>
                <a:schemeClr val="accent3"/>
              </a:buClr>
              <a:buNone/>
            </a:pPr>
            <a:endParaRPr lang="fr-FR" sz="3200" dirty="0">
              <a:solidFill>
                <a:schemeClr val="bg2"/>
              </a:solidFill>
              <a:latin typeface="Helvetica Neue" panose="020B0604020202020204" charset="0"/>
            </a:endParaRPr>
          </a:p>
          <a:p>
            <a:pPr marL="342900" indent="-342900">
              <a:buClr>
                <a:schemeClr val="accent3"/>
              </a:buClr>
              <a:buSzPct val="100000"/>
            </a:pPr>
            <a:r>
              <a:rPr lang="fr-FR" sz="3200" dirty="0"/>
              <a:t>Gestion de l'information axée sur la protection des enfants </a:t>
            </a:r>
          </a:p>
          <a:p>
            <a:pPr marL="342900" indent="-342900">
              <a:buClr>
                <a:schemeClr val="accent3"/>
              </a:buClr>
              <a:buSzPct val="100000"/>
            </a:pPr>
            <a:endParaRPr lang="fr-FR" sz="3200" dirty="0"/>
          </a:p>
          <a:p>
            <a:pPr marL="342900" indent="-342900">
              <a:buClr>
                <a:schemeClr val="accent3"/>
              </a:buClr>
              <a:buSzPct val="100000"/>
            </a:pPr>
            <a:r>
              <a:rPr lang="fr-FR" sz="3200" dirty="0">
                <a:solidFill>
                  <a:schemeClr val="bg2"/>
                </a:solidFill>
              </a:rPr>
              <a:t>Cadre du « PIM »</a:t>
            </a:r>
            <a:endParaRPr lang="en-US" dirty="0">
              <a:solidFill>
                <a:schemeClr val="bg2"/>
              </a:solidFill>
              <a:latin typeface="Helvetica Neue" panose="020B0604020202020204" charset="0"/>
            </a:endParaRPr>
          </a:p>
        </p:txBody>
      </p:sp>
      <p:sp>
        <p:nvSpPr>
          <p:cNvPr id="8" name="ZoneTexte 7">
            <a:extLst>
              <a:ext uri="{FF2B5EF4-FFF2-40B4-BE49-F238E27FC236}">
                <a16:creationId xmlns:a16="http://schemas.microsoft.com/office/drawing/2014/main" id="{0EC33DF6-2955-4AAC-A461-4F75DED12DAE}"/>
              </a:ext>
            </a:extLst>
          </p:cNvPr>
          <p:cNvSpPr txBox="1"/>
          <p:nvPr/>
        </p:nvSpPr>
        <p:spPr>
          <a:xfrm>
            <a:off x="6744005" y="5565908"/>
            <a:ext cx="4322432" cy="1384995"/>
          </a:xfrm>
          <a:prstGeom prst="rect">
            <a:avLst/>
          </a:prstGeom>
          <a:noFill/>
        </p:spPr>
        <p:txBody>
          <a:bodyPr wrap="square">
            <a:spAutoFit/>
          </a:bodyPr>
          <a:lstStyle/>
          <a:p>
            <a:pPr algn="r"/>
            <a:r>
              <a:rPr lang="fr-FR" sz="2800" dirty="0">
                <a:latin typeface="Ink Free" panose="03080402000500000000" pitchFamily="66" charset="0"/>
              </a:rPr>
              <a:t>Quelles catégories d’information cela concerne?</a:t>
            </a:r>
          </a:p>
          <a:p>
            <a:pPr algn="r"/>
            <a:r>
              <a:rPr lang="en-US" sz="2800" dirty="0">
                <a:latin typeface="Ink Free" panose="03080402000500000000" pitchFamily="66" charset="0"/>
              </a:rPr>
              <a:t> </a:t>
            </a:r>
          </a:p>
        </p:txBody>
      </p:sp>
      <p:grpSp>
        <p:nvGrpSpPr>
          <p:cNvPr id="9" name="Groupe 8">
            <a:extLst>
              <a:ext uri="{FF2B5EF4-FFF2-40B4-BE49-F238E27FC236}">
                <a16:creationId xmlns:a16="http://schemas.microsoft.com/office/drawing/2014/main" id="{4AAED79B-10AC-41F7-B6E5-3A310716D70E}"/>
              </a:ext>
            </a:extLst>
          </p:cNvPr>
          <p:cNvGrpSpPr/>
          <p:nvPr/>
        </p:nvGrpSpPr>
        <p:grpSpPr>
          <a:xfrm rot="1415781">
            <a:off x="11062009" y="5170001"/>
            <a:ext cx="979340" cy="1040548"/>
            <a:chOff x="10883591" y="5571442"/>
            <a:chExt cx="979340" cy="1040548"/>
          </a:xfrm>
        </p:grpSpPr>
        <p:pic>
          <p:nvPicPr>
            <p:cNvPr id="10" name="Image 9">
              <a:extLst>
                <a:ext uri="{FF2B5EF4-FFF2-40B4-BE49-F238E27FC236}">
                  <a16:creationId xmlns:a16="http://schemas.microsoft.com/office/drawing/2014/main" id="{A701B369-6B50-4B8D-8819-2643674A294B}"/>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1" name="Graphique 10" descr="Point d’interrogation">
              <a:extLst>
                <a:ext uri="{FF2B5EF4-FFF2-40B4-BE49-F238E27FC236}">
                  <a16:creationId xmlns:a16="http://schemas.microsoft.com/office/drawing/2014/main" id="{824168B0-A07E-44EC-8EBF-C33744EF31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2" name="Picture 1">
            <a:extLst>
              <a:ext uri="{FF2B5EF4-FFF2-40B4-BE49-F238E27FC236}">
                <a16:creationId xmlns:a16="http://schemas.microsoft.com/office/drawing/2014/main" id="{53AC9BB2-5A38-D0DD-E3FE-4B6ADD372FA2}"/>
              </a:ext>
            </a:extLst>
          </p:cNvPr>
          <p:cNvPicPr>
            <a:picLocks noChangeAspect="1"/>
          </p:cNvPicPr>
          <p:nvPr/>
        </p:nvPicPr>
        <p:blipFill>
          <a:blip r:embed="rId6"/>
          <a:stretch>
            <a:fillRect/>
          </a:stretch>
        </p:blipFill>
        <p:spPr>
          <a:xfrm flipH="1">
            <a:off x="3352799" y="3482536"/>
            <a:ext cx="1103378" cy="1003555"/>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267128" y="1382837"/>
            <a:ext cx="6076521" cy="3381667"/>
          </a:xfrm>
        </p:spPr>
        <p:txBody>
          <a:bodyPr>
            <a:normAutofit/>
          </a:bodyPr>
          <a:lstStyle/>
          <a:p>
            <a:pPr marL="50800" indent="0" algn="ctr">
              <a:buNone/>
            </a:pPr>
            <a:r>
              <a:rPr lang="en-US" sz="2400" dirty="0">
                <a:solidFill>
                  <a:schemeClr val="bg2"/>
                </a:solidFill>
                <a:latin typeface="Helvetica Neue" panose="020B0604020202020204" charset="0"/>
              </a:rPr>
              <a:t>“</a:t>
            </a:r>
            <a:r>
              <a:rPr lang="fr-FR" sz="2400" dirty="0">
                <a:solidFill>
                  <a:schemeClr val="bg2"/>
                </a:solidFill>
                <a:latin typeface="Helvetica Neue" panose="020B0604020202020204" charset="0"/>
              </a:rPr>
              <a:t>Des informations à jour nécessaires pour la protection de l’enfant sont recueillies, traitées/analysées et partagées en accord avec les principes internationaux de la protection de l’enfance et dans le plein respect de la confidentialité, de la protection des données et des </a:t>
            </a:r>
            <a:r>
              <a:rPr lang="es-ES" sz="2400" dirty="0">
                <a:solidFill>
                  <a:schemeClr val="bg2"/>
                </a:solidFill>
                <a:latin typeface="Helvetica Neue" panose="020B0604020202020204" charset="0"/>
              </a:rPr>
              <a:t>protocoles de </a:t>
            </a:r>
            <a:r>
              <a:rPr lang="es-ES" sz="2400" dirty="0" err="1">
                <a:solidFill>
                  <a:schemeClr val="bg2"/>
                </a:solidFill>
                <a:latin typeface="Helvetica Neue" panose="020B0604020202020204" charset="0"/>
              </a:rPr>
              <a:t>partage</a:t>
            </a:r>
            <a:r>
              <a:rPr lang="es-ES" sz="2400" dirty="0">
                <a:solidFill>
                  <a:schemeClr val="bg2"/>
                </a:solidFill>
                <a:latin typeface="Helvetica Neue" panose="020B0604020202020204" charset="0"/>
              </a:rPr>
              <a:t> </a:t>
            </a:r>
            <a:r>
              <a:rPr lang="es-ES" sz="2400" dirty="0" err="1">
                <a:solidFill>
                  <a:schemeClr val="bg2"/>
                </a:solidFill>
                <a:latin typeface="Helvetica Neue" panose="020B0604020202020204" charset="0"/>
              </a:rPr>
              <a:t>d’informations</a:t>
            </a:r>
            <a:r>
              <a:rPr lang="en-US" sz="2400" dirty="0">
                <a:solidFill>
                  <a:schemeClr val="bg2"/>
                </a:solidFill>
                <a:latin typeface="Helvetica Neue" panose="020B0604020202020204" charset="0"/>
              </a:rPr>
              <a:t>.”</a:t>
            </a:r>
            <a:endParaRPr lang="fr-FR" sz="2400" dirty="0">
              <a:solidFill>
                <a:schemeClr val="bg2"/>
              </a:solidFill>
              <a:latin typeface="Helvetica Neue" panose="020B0604020202020204" charset="0"/>
            </a:endParaRPr>
          </a:p>
        </p:txBody>
      </p:sp>
      <p:sp>
        <p:nvSpPr>
          <p:cNvPr id="8" name="ZoneTexte 7">
            <a:extLst>
              <a:ext uri="{FF2B5EF4-FFF2-40B4-BE49-F238E27FC236}">
                <a16:creationId xmlns:a16="http://schemas.microsoft.com/office/drawing/2014/main" id="{CFC901AB-17DC-4651-8452-5C81832F17E0}"/>
              </a:ext>
            </a:extLst>
          </p:cNvPr>
          <p:cNvSpPr txBox="1"/>
          <p:nvPr/>
        </p:nvSpPr>
        <p:spPr>
          <a:xfrm>
            <a:off x="6253988" y="934610"/>
            <a:ext cx="5444865" cy="5693866"/>
          </a:xfrm>
          <a:prstGeom prst="rect">
            <a:avLst/>
          </a:prstGeom>
          <a:noFill/>
        </p:spPr>
        <p:txBody>
          <a:bodyPr wrap="square">
            <a:spAutoFit/>
          </a:bodyPr>
          <a:lstStyle/>
          <a:p>
            <a:r>
              <a:rPr lang="fr-FR" sz="2800" b="1" dirty="0">
                <a:latin typeface="Helvetica Neue" panose="020B0604020202020204" charset="0"/>
              </a:rPr>
              <a:t>Considérations éthiques :</a:t>
            </a:r>
          </a:p>
          <a:p>
            <a:pPr marL="342900" indent="-342900" algn="ctr">
              <a:buFont typeface="Wingdings" panose="05000000000000000000" pitchFamily="2" charset="2"/>
              <a:buChar char="ü"/>
            </a:pPr>
            <a:r>
              <a:rPr lang="fr-FR" sz="2400" dirty="0">
                <a:solidFill>
                  <a:schemeClr val="bg2"/>
                </a:solidFill>
                <a:latin typeface="Helvetica Neue"/>
                <a:ea typeface="Helvetica Neue"/>
                <a:cs typeface="Helvetica Neue"/>
              </a:rPr>
              <a:t>Anonyme</a:t>
            </a:r>
            <a:endParaRPr lang="fr-FR" sz="2400" dirty="0">
              <a:solidFill>
                <a:schemeClr val="bg2"/>
              </a:solidFill>
              <a:latin typeface="Helvetica Neue"/>
              <a:ea typeface="Helvetica Neue"/>
              <a:cs typeface="Helvetica Neue"/>
              <a:sym typeface="Helvetica Neue"/>
            </a:endParaRPr>
          </a:p>
          <a:p>
            <a:pPr marL="342900" indent="-342900" algn="ctr">
              <a:buFont typeface="Wingdings" panose="05000000000000000000" pitchFamily="2" charset="2"/>
              <a:buChar char="ü"/>
            </a:pPr>
            <a:r>
              <a:rPr lang="fr-FR" sz="2400" dirty="0">
                <a:solidFill>
                  <a:schemeClr val="bg2"/>
                </a:solidFill>
                <a:latin typeface="Helvetica Neue"/>
                <a:ea typeface="Helvetica Neue"/>
                <a:cs typeface="Helvetica Neue"/>
              </a:rPr>
              <a:t>Contextualisée</a:t>
            </a:r>
            <a:endParaRPr lang="en-US" sz="2400" dirty="0">
              <a:solidFill>
                <a:schemeClr val="bg2"/>
              </a:solidFill>
              <a:latin typeface="Helvetica Neue"/>
              <a:ea typeface="Helvetica Neue"/>
              <a:cs typeface="Helvetica Neue"/>
              <a:sym typeface="Helvetica Neue"/>
            </a:endParaRPr>
          </a:p>
          <a:p>
            <a:pPr marL="342900" indent="-342900" algn="ctr">
              <a:buFont typeface="Wingdings" panose="05000000000000000000" pitchFamily="2" charset="2"/>
              <a:buChar char="ü"/>
            </a:pPr>
            <a:r>
              <a:rPr lang="fr-FR" sz="2400" dirty="0">
                <a:solidFill>
                  <a:schemeClr val="bg2"/>
                </a:solidFill>
                <a:latin typeface="Helvetica Neue"/>
                <a:ea typeface="Helvetica Neue"/>
                <a:cs typeface="Helvetica Neue"/>
              </a:rPr>
              <a:t>A jour </a:t>
            </a:r>
          </a:p>
          <a:p>
            <a:pPr marL="342900" indent="-342900" algn="ctr">
              <a:buFont typeface="Wingdings" panose="05000000000000000000" pitchFamily="2" charset="2"/>
              <a:buChar char="ü"/>
            </a:pPr>
            <a:r>
              <a:rPr lang="fr-FR" sz="2400" dirty="0">
                <a:solidFill>
                  <a:schemeClr val="bg2"/>
                </a:solidFill>
                <a:latin typeface="Helvetica Neue"/>
                <a:ea typeface="Helvetica Neue"/>
                <a:cs typeface="Helvetica Neue"/>
              </a:rPr>
              <a:t>Nécessaire/significatif </a:t>
            </a:r>
            <a:endParaRPr lang="fr-FR" sz="2400" dirty="0">
              <a:solidFill>
                <a:schemeClr val="bg2"/>
              </a:solidFill>
              <a:latin typeface="Helvetica Neue"/>
              <a:ea typeface="Helvetica Neue"/>
              <a:cs typeface="Helvetica Neue"/>
              <a:sym typeface="Helvetica Neue"/>
            </a:endParaRPr>
          </a:p>
          <a:p>
            <a:pPr marL="342900" indent="-342900" algn="ctr">
              <a:buFont typeface="Wingdings" panose="05000000000000000000" pitchFamily="2" charset="2"/>
              <a:buChar char="ü"/>
            </a:pPr>
            <a:r>
              <a:rPr lang="fr-FR" sz="2400" dirty="0">
                <a:solidFill>
                  <a:schemeClr val="bg2"/>
                </a:solidFill>
                <a:latin typeface="Helvetica Neue"/>
                <a:ea typeface="Helvetica Neue"/>
                <a:cs typeface="Helvetica Neue"/>
              </a:rPr>
              <a:t>Confidentialité</a:t>
            </a:r>
            <a:r>
              <a:rPr lang="fr-FR" sz="2400" dirty="0">
                <a:solidFill>
                  <a:schemeClr val="bg2"/>
                </a:solidFill>
                <a:latin typeface="Helvetica Neue"/>
                <a:ea typeface="Helvetica Neue"/>
                <a:cs typeface="Helvetica Neue"/>
                <a:sym typeface="Helvetica Neue"/>
              </a:rPr>
              <a:t> </a:t>
            </a:r>
          </a:p>
          <a:p>
            <a:pPr marL="342900" indent="-342900" algn="ctr">
              <a:buFont typeface="Wingdings" panose="05000000000000000000" pitchFamily="2" charset="2"/>
              <a:buChar char="ü"/>
            </a:pPr>
            <a:r>
              <a:rPr lang="fr-FR" sz="2400" dirty="0">
                <a:solidFill>
                  <a:schemeClr val="bg2"/>
                </a:solidFill>
                <a:latin typeface="Helvetica Neue"/>
                <a:ea typeface="Helvetica Neue"/>
                <a:cs typeface="Helvetica Neue"/>
              </a:rPr>
              <a:t>Principes de la PE </a:t>
            </a:r>
          </a:p>
          <a:p>
            <a:pPr marL="342900" indent="-342900" algn="ctr">
              <a:buFont typeface="Wingdings" panose="05000000000000000000" pitchFamily="2" charset="2"/>
              <a:buChar char="ü"/>
            </a:pPr>
            <a:r>
              <a:rPr lang="fr-FR" sz="2400" dirty="0">
                <a:solidFill>
                  <a:schemeClr val="bg2"/>
                </a:solidFill>
                <a:latin typeface="Helvetica Neue"/>
                <a:ea typeface="Helvetica Neue"/>
                <a:cs typeface="Helvetica Neue"/>
              </a:rPr>
              <a:t>Techniquement et éthiquement solides </a:t>
            </a:r>
          </a:p>
          <a:p>
            <a:pPr marL="342900" indent="-342900" algn="ctr">
              <a:buFont typeface="Wingdings" panose="05000000000000000000" pitchFamily="2" charset="2"/>
              <a:buChar char="ü"/>
            </a:pPr>
            <a:r>
              <a:rPr lang="fr-FR" sz="2400" dirty="0">
                <a:solidFill>
                  <a:schemeClr val="bg2"/>
                </a:solidFill>
                <a:latin typeface="Helvetica Neue"/>
                <a:ea typeface="Helvetica Neue"/>
                <a:cs typeface="Helvetica Neue"/>
              </a:rPr>
              <a:t>Pratiques et des normes culturelles </a:t>
            </a:r>
          </a:p>
          <a:p>
            <a:pPr marL="342900" indent="-342900" algn="ctr">
              <a:buFont typeface="Wingdings" panose="05000000000000000000" pitchFamily="2" charset="2"/>
              <a:buChar char="ü"/>
            </a:pPr>
            <a:r>
              <a:rPr lang="fr-FR" sz="2400" dirty="0">
                <a:solidFill>
                  <a:schemeClr val="bg2"/>
                </a:solidFill>
                <a:latin typeface="Helvetica Neue"/>
                <a:ea typeface="Helvetica Neue"/>
                <a:cs typeface="Helvetica Neue"/>
              </a:rPr>
              <a:t>Toujours avec consentement/assentiment éclairé</a:t>
            </a:r>
          </a:p>
          <a:p>
            <a:pPr marL="342900" indent="-342900" algn="ctr">
              <a:buFont typeface="Wingdings" panose="05000000000000000000" pitchFamily="2" charset="2"/>
              <a:buChar char="ü"/>
            </a:pPr>
            <a:r>
              <a:rPr lang="fr-FR" sz="2400" dirty="0">
                <a:solidFill>
                  <a:schemeClr val="bg2"/>
                </a:solidFill>
                <a:latin typeface="Helvetica Neue"/>
                <a:ea typeface="Helvetica Neue"/>
                <a:cs typeface="Helvetica Neue"/>
              </a:rPr>
              <a:t>langage positif </a:t>
            </a:r>
          </a:p>
          <a:p>
            <a:pPr marL="342900" indent="-342900" algn="ctr">
              <a:buFont typeface="Wingdings" panose="05000000000000000000" pitchFamily="2" charset="2"/>
              <a:buChar char="ü"/>
            </a:pPr>
            <a:r>
              <a:rPr lang="fr-FR" sz="2400" dirty="0">
                <a:solidFill>
                  <a:schemeClr val="bg2"/>
                </a:solidFill>
                <a:latin typeface="Helvetica Neue"/>
                <a:ea typeface="Helvetica Neue"/>
                <a:cs typeface="Helvetica Neue"/>
                <a:sym typeface="Helvetica Neue"/>
              </a:rPr>
              <a:t>Pas d’étiquettes</a:t>
            </a:r>
          </a:p>
          <a:p>
            <a:pPr marL="342900" indent="-342900" algn="ctr">
              <a:buFont typeface="Wingdings" panose="05000000000000000000" pitchFamily="2" charset="2"/>
              <a:buChar char="ü"/>
            </a:pPr>
            <a:r>
              <a:rPr lang="fr-FR" sz="2400" dirty="0">
                <a:solidFill>
                  <a:schemeClr val="bg2"/>
                </a:solidFill>
                <a:latin typeface="Helvetica Neue"/>
                <a:sym typeface="Helvetica Neue"/>
              </a:rPr>
              <a:t>Pas de répétition</a:t>
            </a:r>
            <a:endParaRPr lang="fr-FR" sz="2400" dirty="0">
              <a:latin typeface="Helvetica Neue" panose="020B0604020202020204" charset="0"/>
            </a:endParaRPr>
          </a:p>
        </p:txBody>
      </p:sp>
      <p:pic>
        <p:nvPicPr>
          <p:cNvPr id="4" name="Image 3">
            <a:extLst>
              <a:ext uri="{FF2B5EF4-FFF2-40B4-BE49-F238E27FC236}">
                <a16:creationId xmlns:a16="http://schemas.microsoft.com/office/drawing/2014/main" id="{3588538C-35D5-4FBA-9A67-9E3F43817D02}"/>
              </a:ext>
            </a:extLst>
          </p:cNvPr>
          <p:cNvPicPr>
            <a:picLocks noChangeAspect="1"/>
          </p:cNvPicPr>
          <p:nvPr/>
        </p:nvPicPr>
        <p:blipFill>
          <a:blip r:embed="rId3"/>
          <a:stretch>
            <a:fillRect/>
          </a:stretch>
        </p:blipFill>
        <p:spPr>
          <a:xfrm>
            <a:off x="2055992" y="517025"/>
            <a:ext cx="2615644" cy="835171"/>
          </a:xfrm>
          <a:prstGeom prst="rect">
            <a:avLst/>
          </a:prstGeom>
        </p:spPr>
      </p:pic>
      <p:pic>
        <p:nvPicPr>
          <p:cNvPr id="6" name="Image 5">
            <a:extLst>
              <a:ext uri="{FF2B5EF4-FFF2-40B4-BE49-F238E27FC236}">
                <a16:creationId xmlns:a16="http://schemas.microsoft.com/office/drawing/2014/main" id="{3B0B0995-D231-4F32-A3A7-839E4E720394}"/>
              </a:ext>
            </a:extLst>
          </p:cNvPr>
          <p:cNvPicPr>
            <a:picLocks noChangeAspect="1"/>
          </p:cNvPicPr>
          <p:nvPr/>
        </p:nvPicPr>
        <p:blipFill>
          <a:blip r:embed="rId4"/>
          <a:stretch>
            <a:fillRect/>
          </a:stretch>
        </p:blipFill>
        <p:spPr>
          <a:xfrm>
            <a:off x="2652656" y="4526062"/>
            <a:ext cx="1305464" cy="181491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8">
                                            <p:txEl>
                                              <p:pRg st="9" end="9"/>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8">
                                            <p:txEl>
                                              <p:pRg st="10" end="10"/>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8">
                                            <p:txEl>
                                              <p:pRg st="11" end="11"/>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8">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Google Shape;322;p14">
            <a:extLst>
              <a:ext uri="{FF2B5EF4-FFF2-40B4-BE49-F238E27FC236}">
                <a16:creationId xmlns:a16="http://schemas.microsoft.com/office/drawing/2014/main" id="{71498945-9791-47F6-9830-D22D2C1D486D}"/>
              </a:ext>
            </a:extLst>
          </p:cNvPr>
          <p:cNvSpPr txBox="1">
            <a:spLocks noGrp="1"/>
          </p:cNvSpPr>
          <p:nvPr>
            <p:ph type="title"/>
          </p:nvPr>
        </p:nvSpPr>
        <p:spPr>
          <a:xfrm>
            <a:off x="462642" y="430439"/>
            <a:ext cx="10722429"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Standard 5 - </a:t>
            </a:r>
            <a:r>
              <a:rPr lang="fr-FR" dirty="0"/>
              <a:t>Cycle de gestion de l’information (GI)</a:t>
            </a:r>
            <a:endParaRPr dirty="0"/>
          </a:p>
        </p:txBody>
      </p:sp>
      <p:sp>
        <p:nvSpPr>
          <p:cNvPr id="13" name="ZoneTexte 12">
            <a:extLst>
              <a:ext uri="{FF2B5EF4-FFF2-40B4-BE49-F238E27FC236}">
                <a16:creationId xmlns:a16="http://schemas.microsoft.com/office/drawing/2014/main" id="{E74019D2-396C-4BB1-8538-B83FBE64D133}"/>
              </a:ext>
            </a:extLst>
          </p:cNvPr>
          <p:cNvSpPr txBox="1"/>
          <p:nvPr/>
        </p:nvSpPr>
        <p:spPr>
          <a:xfrm>
            <a:off x="7593534" y="1816622"/>
            <a:ext cx="4588084" cy="3170099"/>
          </a:xfrm>
          <a:prstGeom prst="rect">
            <a:avLst/>
          </a:prstGeom>
          <a:noFill/>
        </p:spPr>
        <p:txBody>
          <a:bodyPr wrap="square">
            <a:spAutoFit/>
          </a:bodyPr>
          <a:lstStyle/>
          <a:p>
            <a:r>
              <a:rPr lang="fr-FR" sz="2800" b="1" dirty="0">
                <a:solidFill>
                  <a:schemeClr val="bg2"/>
                </a:solidFill>
                <a:latin typeface="Helvetica Neue" panose="020B0604020202020204" charset="0"/>
              </a:rPr>
              <a:t>ETAPE 1: </a:t>
            </a:r>
            <a:r>
              <a:rPr lang="fr-FR" sz="2800" dirty="0">
                <a:solidFill>
                  <a:schemeClr val="bg2"/>
                </a:solidFill>
                <a:latin typeface="Helvetica Neue" panose="020B0604020202020204" charset="0"/>
              </a:rPr>
              <a:t>Planification des données</a:t>
            </a:r>
          </a:p>
          <a:p>
            <a:pPr marL="457200" indent="-457200">
              <a:buFont typeface="Arial" panose="020B0604020202020204" pitchFamily="34" charset="0"/>
              <a:buChar char="•"/>
            </a:pPr>
            <a:r>
              <a:rPr lang="fr-FR" sz="2400" dirty="0">
                <a:solidFill>
                  <a:schemeClr val="bg2"/>
                </a:solidFill>
                <a:latin typeface="Helvetica Neue" panose="020B0604020202020204" charset="0"/>
              </a:rPr>
              <a:t>Cartographie</a:t>
            </a:r>
          </a:p>
          <a:p>
            <a:pPr marL="457200" indent="-457200">
              <a:buFont typeface="Arial" panose="020B0604020202020204" pitchFamily="34" charset="0"/>
              <a:buChar char="•"/>
            </a:pPr>
            <a:r>
              <a:rPr lang="fr-FR" sz="2400" dirty="0">
                <a:solidFill>
                  <a:schemeClr val="bg2"/>
                </a:solidFill>
                <a:latin typeface="Helvetica Neue" panose="020B0604020202020204" charset="0"/>
              </a:rPr>
              <a:t>Valeurs de base inter-agence </a:t>
            </a:r>
          </a:p>
          <a:p>
            <a:pPr marL="457200" indent="-457200">
              <a:buFont typeface="Arial" panose="020B0604020202020204" pitchFamily="34" charset="0"/>
              <a:buChar char="•"/>
            </a:pPr>
            <a:r>
              <a:rPr lang="fr-FR" sz="2400" dirty="0">
                <a:solidFill>
                  <a:schemeClr val="bg2"/>
                </a:solidFill>
                <a:latin typeface="Helvetica Neue" panose="020B0604020202020204" charset="0"/>
              </a:rPr>
              <a:t>Outils et procédures de gestion d’information </a:t>
            </a:r>
          </a:p>
          <a:p>
            <a:pPr marL="457200" indent="-457200">
              <a:buFont typeface="Arial" panose="020B0604020202020204" pitchFamily="34" charset="0"/>
              <a:buChar char="•"/>
            </a:pPr>
            <a:r>
              <a:rPr lang="fr-FR" sz="2400" dirty="0">
                <a:solidFill>
                  <a:schemeClr val="bg2"/>
                </a:solidFill>
                <a:latin typeface="Helvetica Neue" panose="020B0604020202020204" charset="0"/>
              </a:rPr>
              <a:t>Formation</a:t>
            </a:r>
          </a:p>
        </p:txBody>
      </p:sp>
      <p:sp>
        <p:nvSpPr>
          <p:cNvPr id="14" name="ZoneTexte 13">
            <a:extLst>
              <a:ext uri="{FF2B5EF4-FFF2-40B4-BE49-F238E27FC236}">
                <a16:creationId xmlns:a16="http://schemas.microsoft.com/office/drawing/2014/main" id="{48AA276B-8A63-448E-B3E9-409304BD6A0E}"/>
              </a:ext>
            </a:extLst>
          </p:cNvPr>
          <p:cNvSpPr txBox="1"/>
          <p:nvPr/>
        </p:nvSpPr>
        <p:spPr>
          <a:xfrm>
            <a:off x="6755839" y="5037698"/>
            <a:ext cx="5425779" cy="1631216"/>
          </a:xfrm>
          <a:prstGeom prst="rect">
            <a:avLst/>
          </a:prstGeom>
          <a:noFill/>
        </p:spPr>
        <p:txBody>
          <a:bodyPr wrap="square">
            <a:spAutoFit/>
          </a:bodyPr>
          <a:lstStyle/>
          <a:p>
            <a:r>
              <a:rPr lang="fr-FR" sz="2800" b="1" dirty="0">
                <a:solidFill>
                  <a:schemeClr val="bg2"/>
                </a:solidFill>
                <a:latin typeface="Helvetica Neue" panose="020B0604020202020204" charset="0"/>
              </a:rPr>
              <a:t>ETAPE 2: </a:t>
            </a:r>
            <a:r>
              <a:rPr lang="fr-FR" sz="2800" dirty="0">
                <a:solidFill>
                  <a:schemeClr val="bg2"/>
                </a:solidFill>
                <a:latin typeface="Helvetica Neue" panose="020B0604020202020204" charset="0"/>
              </a:rPr>
              <a:t>Collecte des données</a:t>
            </a:r>
          </a:p>
          <a:p>
            <a:pPr marL="457200" indent="-457200">
              <a:buFont typeface="Arial" panose="020B0604020202020204" pitchFamily="34" charset="0"/>
              <a:buChar char="•"/>
            </a:pPr>
            <a:r>
              <a:rPr lang="fr-FR" sz="2400" dirty="0">
                <a:solidFill>
                  <a:schemeClr val="bg2"/>
                </a:solidFill>
                <a:latin typeface="Helvetica Neue" panose="020B0604020202020204" charset="0"/>
              </a:rPr>
              <a:t>Ethique</a:t>
            </a:r>
          </a:p>
          <a:p>
            <a:pPr marL="457200" indent="-457200">
              <a:buFont typeface="Arial" panose="020B0604020202020204" pitchFamily="34" charset="0"/>
              <a:buChar char="•"/>
            </a:pPr>
            <a:r>
              <a:rPr lang="fr-FR" sz="2400" dirty="0">
                <a:solidFill>
                  <a:schemeClr val="bg2"/>
                </a:solidFill>
                <a:latin typeface="Helvetica Neue" panose="020B0604020202020204" charset="0"/>
              </a:rPr>
              <a:t>Principes</a:t>
            </a:r>
          </a:p>
          <a:p>
            <a:pPr marL="457200" indent="-457200">
              <a:buFont typeface="Arial" panose="020B0604020202020204" pitchFamily="34" charset="0"/>
              <a:buChar char="•"/>
            </a:pPr>
            <a:r>
              <a:rPr lang="fr-FR" sz="2400" dirty="0">
                <a:solidFill>
                  <a:schemeClr val="bg2"/>
                </a:solidFill>
                <a:latin typeface="Helvetica Neue" panose="020B0604020202020204" charset="0"/>
              </a:rPr>
              <a:t>Ventilation</a:t>
            </a:r>
          </a:p>
        </p:txBody>
      </p:sp>
      <p:sp>
        <p:nvSpPr>
          <p:cNvPr id="15" name="ZoneTexte 14">
            <a:extLst>
              <a:ext uri="{FF2B5EF4-FFF2-40B4-BE49-F238E27FC236}">
                <a16:creationId xmlns:a16="http://schemas.microsoft.com/office/drawing/2014/main" id="{48EA6E5E-D6A9-4C41-AEFF-9B70367DAB04}"/>
              </a:ext>
            </a:extLst>
          </p:cNvPr>
          <p:cNvSpPr txBox="1"/>
          <p:nvPr/>
        </p:nvSpPr>
        <p:spPr>
          <a:xfrm>
            <a:off x="1000140" y="4704030"/>
            <a:ext cx="5425779" cy="2000548"/>
          </a:xfrm>
          <a:prstGeom prst="rect">
            <a:avLst/>
          </a:prstGeom>
          <a:noFill/>
        </p:spPr>
        <p:txBody>
          <a:bodyPr wrap="square">
            <a:spAutoFit/>
          </a:bodyPr>
          <a:lstStyle/>
          <a:p>
            <a:r>
              <a:rPr lang="fr-FR" sz="2800" b="1" dirty="0">
                <a:solidFill>
                  <a:schemeClr val="bg2"/>
                </a:solidFill>
                <a:latin typeface="Helvetica Neue" panose="020B0604020202020204" charset="0"/>
              </a:rPr>
              <a:t>ETAPE 3: </a:t>
            </a:r>
            <a:r>
              <a:rPr lang="fr-FR" sz="2800" dirty="0">
                <a:solidFill>
                  <a:schemeClr val="bg2"/>
                </a:solidFill>
                <a:latin typeface="Helvetica Neue" panose="020B0604020202020204" charset="0"/>
              </a:rPr>
              <a:t>Traitement &amp; Analyse</a:t>
            </a:r>
          </a:p>
          <a:p>
            <a:pPr marL="457200" indent="-457200">
              <a:buFont typeface="Arial" panose="020B0604020202020204" pitchFamily="34" charset="0"/>
              <a:buChar char="•"/>
            </a:pPr>
            <a:r>
              <a:rPr lang="fr-FR" sz="2400" dirty="0">
                <a:latin typeface="Helvetica Neue" panose="020B0604020202020204" charset="0"/>
              </a:rPr>
              <a:t>Analyses croisées </a:t>
            </a:r>
          </a:p>
          <a:p>
            <a:pPr marL="457200" indent="-457200">
              <a:buFont typeface="Arial" panose="020B0604020202020204" pitchFamily="34" charset="0"/>
              <a:buChar char="•"/>
            </a:pPr>
            <a:r>
              <a:rPr lang="fr-FR" sz="2400" dirty="0">
                <a:latin typeface="Helvetica Neue" panose="020B0604020202020204" charset="0"/>
              </a:rPr>
              <a:t>Analyse des lacunes </a:t>
            </a:r>
          </a:p>
          <a:p>
            <a:pPr marL="457200" indent="-457200">
              <a:buFont typeface="Arial" panose="020B0604020202020204" pitchFamily="34" charset="0"/>
              <a:buChar char="•"/>
            </a:pPr>
            <a:r>
              <a:rPr lang="fr-FR" sz="2400" dirty="0">
                <a:latin typeface="Helvetica Neue" panose="020B0604020202020204" charset="0"/>
              </a:rPr>
              <a:t>Analyse de tendances </a:t>
            </a:r>
          </a:p>
          <a:p>
            <a:pPr marL="457200" indent="-457200">
              <a:buFont typeface="Arial" panose="020B0604020202020204" pitchFamily="34" charset="0"/>
              <a:buChar char="•"/>
            </a:pPr>
            <a:r>
              <a:rPr lang="fr-FR" sz="2400" dirty="0">
                <a:latin typeface="Helvetica Neue" panose="020B0604020202020204" charset="0"/>
              </a:rPr>
              <a:t>Double comptage </a:t>
            </a:r>
            <a:endParaRPr lang="fr-FR" sz="2400" dirty="0">
              <a:solidFill>
                <a:schemeClr val="bg2"/>
              </a:solidFill>
              <a:latin typeface="Helvetica Neue" panose="020B0604020202020204" charset="0"/>
            </a:endParaRPr>
          </a:p>
        </p:txBody>
      </p:sp>
      <p:sp>
        <p:nvSpPr>
          <p:cNvPr id="16" name="ZoneTexte 15">
            <a:extLst>
              <a:ext uri="{FF2B5EF4-FFF2-40B4-BE49-F238E27FC236}">
                <a16:creationId xmlns:a16="http://schemas.microsoft.com/office/drawing/2014/main" id="{9F683C83-5451-49B7-BE49-BC22A60B5998}"/>
              </a:ext>
            </a:extLst>
          </p:cNvPr>
          <p:cNvSpPr txBox="1"/>
          <p:nvPr/>
        </p:nvSpPr>
        <p:spPr>
          <a:xfrm>
            <a:off x="398077" y="1816622"/>
            <a:ext cx="5425779" cy="2369880"/>
          </a:xfrm>
          <a:prstGeom prst="rect">
            <a:avLst/>
          </a:prstGeom>
          <a:noFill/>
        </p:spPr>
        <p:txBody>
          <a:bodyPr wrap="square">
            <a:spAutoFit/>
          </a:bodyPr>
          <a:lstStyle/>
          <a:p>
            <a:r>
              <a:rPr lang="fr-FR" sz="2800" b="1" dirty="0">
                <a:solidFill>
                  <a:schemeClr val="bg2"/>
                </a:solidFill>
                <a:latin typeface="Helvetica Neue" panose="020B0604020202020204" charset="0"/>
              </a:rPr>
              <a:t>ETAPE 4: </a:t>
            </a:r>
            <a:r>
              <a:rPr lang="fr-FR" sz="2800" dirty="0">
                <a:latin typeface="HelveticaNeue-Light-Identity-H"/>
              </a:rPr>
              <a:t>É</a:t>
            </a:r>
            <a:r>
              <a:rPr lang="fr-FR" sz="2800" dirty="0">
                <a:solidFill>
                  <a:schemeClr val="bg2"/>
                </a:solidFill>
                <a:latin typeface="Helvetica Neue" panose="020B0604020202020204" charset="0"/>
              </a:rPr>
              <a:t>change &amp; Evaluation</a:t>
            </a:r>
          </a:p>
          <a:p>
            <a:pPr marL="457200" indent="-457200">
              <a:buFont typeface="Arial" panose="020B0604020202020204" pitchFamily="34" charset="0"/>
              <a:buChar char="•"/>
            </a:pPr>
            <a:r>
              <a:rPr lang="fr-FR" sz="2400" dirty="0">
                <a:latin typeface="Helvetica Neue" panose="020B0604020202020204" charset="0"/>
              </a:rPr>
              <a:t>Informations à l’échelle de la population </a:t>
            </a:r>
          </a:p>
          <a:p>
            <a:pPr marL="457200" indent="-457200">
              <a:buFont typeface="Arial" panose="020B0604020202020204" pitchFamily="34" charset="0"/>
              <a:buChar char="•"/>
            </a:pPr>
            <a:r>
              <a:rPr lang="fr-FR" sz="2400" dirty="0">
                <a:latin typeface="Helvetica Neue" panose="020B0604020202020204" charset="0"/>
              </a:rPr>
              <a:t>Le feedback = responsabilité </a:t>
            </a:r>
          </a:p>
          <a:p>
            <a:pPr marL="457200" indent="-457200">
              <a:buFont typeface="Arial" panose="020B0604020202020204" pitchFamily="34" charset="0"/>
              <a:buChar char="•"/>
            </a:pPr>
            <a:r>
              <a:rPr lang="fr-FR" sz="2400" dirty="0">
                <a:latin typeface="Helvetica Neue" panose="020B0604020202020204" charset="0"/>
              </a:rPr>
              <a:t>Ne pas porter préjudice!</a:t>
            </a:r>
          </a:p>
          <a:p>
            <a:pPr marL="457200" indent="-457200">
              <a:buFont typeface="Arial" panose="020B0604020202020204" pitchFamily="34" charset="0"/>
              <a:buChar char="•"/>
            </a:pPr>
            <a:r>
              <a:rPr lang="fr-FR" sz="2400" dirty="0">
                <a:latin typeface="Helvetica Neue" panose="020B0604020202020204" charset="0"/>
              </a:rPr>
              <a:t>Plaidoyer </a:t>
            </a:r>
          </a:p>
        </p:txBody>
      </p:sp>
      <p:pic>
        <p:nvPicPr>
          <p:cNvPr id="4" name="Image 3">
            <a:extLst>
              <a:ext uri="{FF2B5EF4-FFF2-40B4-BE49-F238E27FC236}">
                <a16:creationId xmlns:a16="http://schemas.microsoft.com/office/drawing/2014/main" id="{1BE61953-76FE-47A6-86FE-64DFEF559046}"/>
              </a:ext>
            </a:extLst>
          </p:cNvPr>
          <p:cNvPicPr>
            <a:picLocks noChangeAspect="1"/>
          </p:cNvPicPr>
          <p:nvPr/>
        </p:nvPicPr>
        <p:blipFill>
          <a:blip r:embed="rId3"/>
          <a:stretch>
            <a:fillRect/>
          </a:stretch>
        </p:blipFill>
        <p:spPr>
          <a:xfrm>
            <a:off x="4968815" y="2451774"/>
            <a:ext cx="2559183" cy="2218715"/>
          </a:xfrm>
          <a:prstGeom prst="rect">
            <a:avLst/>
          </a:prstGeom>
        </p:spPr>
      </p:pic>
    </p:spTree>
    <p:extLst>
      <p:ext uri="{BB962C8B-B14F-4D97-AF65-F5344CB8AC3E}">
        <p14:creationId xmlns:p14="http://schemas.microsoft.com/office/powerpoint/2010/main" val="2471236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5">
                                            <p:txEl>
                                              <p:pRg st="3" end="3"/>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6"/>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err="1"/>
              <a:t>Exemples</a:t>
            </a:r>
            <a:r>
              <a:rPr lang="en-GB" dirty="0"/>
              <a:t> de la </a:t>
            </a:r>
            <a:r>
              <a:rPr lang="en-GB" dirty="0" err="1"/>
              <a:t>Régi</a:t>
            </a:r>
            <a:r>
              <a:rPr lang="es-ES" dirty="0"/>
              <a:t>o</a:t>
            </a:r>
            <a:r>
              <a:rPr lang="en-GB" dirty="0"/>
              <a:t>n</a:t>
            </a:r>
          </a:p>
        </p:txBody>
      </p:sp>
      <p:sp>
        <p:nvSpPr>
          <p:cNvPr id="8" name="TextBox 7">
            <a:extLst>
              <a:ext uri="{FF2B5EF4-FFF2-40B4-BE49-F238E27FC236}">
                <a16:creationId xmlns:a16="http://schemas.microsoft.com/office/drawing/2014/main" id="{91A1A334-6B7B-4644-A374-008FFE228989}"/>
              </a:ext>
            </a:extLst>
          </p:cNvPr>
          <p:cNvSpPr txBox="1"/>
          <p:nvPr/>
        </p:nvSpPr>
        <p:spPr>
          <a:xfrm>
            <a:off x="678402" y="3709169"/>
            <a:ext cx="3118010" cy="181588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pic>
        <p:nvPicPr>
          <p:cNvPr id="6" name="Image 5">
            <a:extLst>
              <a:ext uri="{FF2B5EF4-FFF2-40B4-BE49-F238E27FC236}">
                <a16:creationId xmlns:a16="http://schemas.microsoft.com/office/drawing/2014/main" id="{DF4E8611-0B5B-47D3-A7FD-F34FB7B7487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4997080" y="1586781"/>
            <a:ext cx="1897565" cy="2026068"/>
          </a:xfrm>
          <a:prstGeom prst="rect">
            <a:avLst/>
          </a:prstGeom>
        </p:spPr>
      </p:pic>
      <p:pic>
        <p:nvPicPr>
          <p:cNvPr id="9" name="Image 8">
            <a:extLst>
              <a:ext uri="{FF2B5EF4-FFF2-40B4-BE49-F238E27FC236}">
                <a16:creationId xmlns:a16="http://schemas.microsoft.com/office/drawing/2014/main" id="{6B9B39F7-03EE-4985-8C9C-F0EDC3474848}"/>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Lst>
          </a:blip>
          <a:stretch>
            <a:fillRect/>
          </a:stretch>
        </p:blipFill>
        <p:spPr>
          <a:xfrm>
            <a:off x="9586403" y="1044755"/>
            <a:ext cx="1456316" cy="2451640"/>
          </a:xfrm>
          <a:prstGeom prst="rect">
            <a:avLst/>
          </a:prstGeom>
        </p:spPr>
      </p:pic>
      <p:pic>
        <p:nvPicPr>
          <p:cNvPr id="11" name="Image 10">
            <a:extLst>
              <a:ext uri="{FF2B5EF4-FFF2-40B4-BE49-F238E27FC236}">
                <a16:creationId xmlns:a16="http://schemas.microsoft.com/office/drawing/2014/main" id="{18C8B574-A740-4181-A49F-F98C13432B45}"/>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Lst>
          </a:blip>
          <a:stretch>
            <a:fillRect/>
          </a:stretch>
        </p:blipFill>
        <p:spPr>
          <a:xfrm>
            <a:off x="798880" y="1633672"/>
            <a:ext cx="2572127" cy="1702528"/>
          </a:xfrm>
          <a:prstGeom prst="rect">
            <a:avLst/>
          </a:prstGeom>
        </p:spPr>
      </p:pic>
      <p:sp>
        <p:nvSpPr>
          <p:cNvPr id="10" name="TextBox 7">
            <a:extLst>
              <a:ext uri="{FF2B5EF4-FFF2-40B4-BE49-F238E27FC236}">
                <a16:creationId xmlns:a16="http://schemas.microsoft.com/office/drawing/2014/main" id="{A2247DD4-E35B-45CF-9E8C-41A766DC29E4}"/>
              </a:ext>
            </a:extLst>
          </p:cNvPr>
          <p:cNvSpPr txBox="1"/>
          <p:nvPr/>
        </p:nvSpPr>
        <p:spPr>
          <a:xfrm>
            <a:off x="4536995" y="3812670"/>
            <a:ext cx="3118010" cy="181588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
        <p:nvSpPr>
          <p:cNvPr id="12" name="TextBox 7">
            <a:extLst>
              <a:ext uri="{FF2B5EF4-FFF2-40B4-BE49-F238E27FC236}">
                <a16:creationId xmlns:a16="http://schemas.microsoft.com/office/drawing/2014/main" id="{269797CA-D2BB-4A54-8D61-5C98D74A2A0F}"/>
              </a:ext>
            </a:extLst>
          </p:cNvPr>
          <p:cNvSpPr txBox="1"/>
          <p:nvPr/>
        </p:nvSpPr>
        <p:spPr>
          <a:xfrm>
            <a:off x="8644470" y="3812670"/>
            <a:ext cx="3118010" cy="181588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Tree>
    <p:extLst>
      <p:ext uri="{BB962C8B-B14F-4D97-AF65-F5344CB8AC3E}">
        <p14:creationId xmlns:p14="http://schemas.microsoft.com/office/powerpoint/2010/main" val="4302871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fr-FR" sz="4100" dirty="0"/>
              <a:t>Vous avez besoin de plus </a:t>
            </a:r>
            <a:r>
              <a:rPr lang="fr-FR" sz="4100"/>
              <a:t>que </a:t>
            </a:r>
            <a:br>
              <a:rPr lang="fr-FR" sz="4100"/>
            </a:br>
            <a:r>
              <a:rPr lang="fr-FR" sz="4100"/>
              <a:t>la version papier</a:t>
            </a:r>
            <a:r>
              <a:rPr lang="en-US" sz="4100" dirty="0"/>
              <a:t>?</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endParaRPr lang="en-GB" sz="2400" dirty="0"/>
          </a:p>
          <a:p>
            <a:pPr marL="0" lvl="0" indent="0">
              <a:spcAft>
                <a:spcPts val="1200"/>
              </a:spcAft>
              <a:buSzPts val="2800"/>
              <a:buNone/>
            </a:pPr>
            <a:r>
              <a:rPr lang="en-GB" sz="2400" dirty="0"/>
              <a:t>Sur le site de </a:t>
            </a:r>
            <a:r>
              <a:rPr lang="en-GB" sz="2400" dirty="0" err="1"/>
              <a:t>l’Alliance</a:t>
            </a:r>
            <a:r>
              <a:rPr lang="en-GB" sz="2400" dirty="0"/>
              <a:t> </a:t>
            </a:r>
          </a:p>
          <a:p>
            <a:pPr marL="985838" lvl="1" indent="-312738">
              <a:buFont typeface="Wingdings" pitchFamily="2" charset="2"/>
              <a:buChar char="Ø"/>
            </a:pPr>
            <a:r>
              <a:rPr lang="en-GB" sz="1600" dirty="0"/>
              <a:t>Version PDF</a:t>
            </a:r>
          </a:p>
          <a:p>
            <a:pPr marL="985838" lvl="1" indent="-312738">
              <a:buFont typeface="Wingdings" pitchFamily="2" charset="2"/>
              <a:buChar char="Ø"/>
            </a:pPr>
            <a:r>
              <a:rPr lang="fr-FR" sz="1600" dirty="0"/>
              <a:t>Briefing &amp; Pack de mise en œuvre</a:t>
            </a:r>
            <a:endParaRPr lang="en-GB" sz="1600" dirty="0"/>
          </a:p>
          <a:p>
            <a:pPr marL="985838" lvl="1" indent="-312738">
              <a:buFont typeface="Wingdings" pitchFamily="2" charset="2"/>
              <a:buChar char="Ø"/>
            </a:pPr>
            <a:r>
              <a:rPr lang="en-GB" sz="1600" dirty="0"/>
              <a:t>Résumé de 25 pages</a:t>
            </a:r>
          </a:p>
          <a:p>
            <a:pPr marL="985838" lvl="1" indent="-312738">
              <a:buFont typeface="Wingdings" pitchFamily="2" charset="2"/>
              <a:buChar char="Ø"/>
            </a:pPr>
            <a:r>
              <a:rPr lang="en-GB" sz="1600" dirty="0" err="1"/>
              <a:t>Cours</a:t>
            </a:r>
            <a:r>
              <a:rPr lang="en-GB" sz="1600" dirty="0"/>
              <a:t> </a:t>
            </a:r>
            <a:r>
              <a:rPr lang="en-GB" sz="1600" dirty="0" err="1"/>
              <a:t>en</a:t>
            </a:r>
            <a:r>
              <a:rPr lang="en-GB" sz="1600" dirty="0"/>
              <a:t> </a:t>
            </a:r>
            <a:r>
              <a:rPr lang="en-GB" sz="1600" dirty="0" err="1"/>
              <a:t>ligne</a:t>
            </a:r>
            <a:endParaRPr lang="en-GB" sz="1600" dirty="0"/>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fr-FR" sz="1600" dirty="0"/>
              <a:t>Une galerie de standards illustrés</a:t>
            </a:r>
            <a:endParaRPr lang="en-GB" sz="1600" dirty="0"/>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fr-FR" sz="2400" dirty="0"/>
              <a:t>Sur le site du</a:t>
            </a:r>
            <a:r>
              <a:rPr lang="en-GB" sz="2400" dirty="0"/>
              <a:t> </a:t>
            </a:r>
            <a:r>
              <a:rPr lang="en-GB" sz="2400" dirty="0" err="1"/>
              <a:t>Partenariat</a:t>
            </a:r>
            <a:r>
              <a:rPr lang="en-GB" sz="2400" dirty="0"/>
              <a:t> pour les </a:t>
            </a:r>
            <a:r>
              <a:rPr lang="en-GB" sz="2400" dirty="0" err="1"/>
              <a:t>normes</a:t>
            </a:r>
            <a:r>
              <a:rPr lang="en-GB" sz="2400" dirty="0"/>
              <a:t> </a:t>
            </a:r>
            <a:r>
              <a:rPr lang="en-GB" sz="2400" dirty="0" err="1"/>
              <a:t>humanitaires</a:t>
            </a:r>
            <a:endParaRPr lang="en-GB" sz="2400" dirty="0"/>
          </a:p>
          <a:p>
            <a:pPr marL="295275" lvl="1" indent="-285750">
              <a:spcBef>
                <a:spcPts val="1200"/>
              </a:spcBef>
              <a:tabLst>
                <a:tab pos="703263" algn="l"/>
              </a:tabLst>
            </a:pPr>
            <a:r>
              <a:rPr lang="en-GB" sz="1600" dirty="0"/>
              <a:t>HSP Applications pour telephones et </a:t>
            </a:r>
            <a:r>
              <a:rPr lang="en-GB" sz="1600" dirty="0" err="1"/>
              <a:t>tablettes</a:t>
            </a:r>
            <a:endParaRPr lang="en-GB" sz="1600" dirty="0"/>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8" name="Image 6">
            <a:extLst>
              <a:ext uri="{FF2B5EF4-FFF2-40B4-BE49-F238E27FC236}">
                <a16:creationId xmlns:a16="http://schemas.microsoft.com/office/drawing/2014/main" id="{1C868B68-BBF2-169C-E237-1C0286216D35}"/>
              </a:ext>
            </a:extLst>
          </p:cNvPr>
          <p:cNvPicPr>
            <a:picLocks noChangeAspect="1"/>
          </p:cNvPicPr>
          <p:nvPr/>
        </p:nvPicPr>
        <p:blipFill>
          <a:blip r:embed="rId5"/>
          <a:stretch>
            <a:fillRect/>
          </a:stretch>
        </p:blipFill>
        <p:spPr>
          <a:xfrm rot="822444">
            <a:off x="6375187" y="1261421"/>
            <a:ext cx="1705541" cy="2371118"/>
          </a:xfrm>
          <a:prstGeom prst="rect">
            <a:avLst/>
          </a:prstGeom>
        </p:spPr>
      </p:pic>
      <p:pic>
        <p:nvPicPr>
          <p:cNvPr id="2" name="Google Shape;206;g145e159448a_0_0">
            <a:extLst>
              <a:ext uri="{FF2B5EF4-FFF2-40B4-BE49-F238E27FC236}">
                <a16:creationId xmlns:a16="http://schemas.microsoft.com/office/drawing/2014/main" id="{D8CED84A-7027-573B-58F6-556240DE123F}"/>
              </a:ext>
            </a:extLst>
          </p:cNvPr>
          <p:cNvPicPr preferRelativeResize="0"/>
          <p:nvPr/>
        </p:nvPicPr>
        <p:blipFill>
          <a:blip r:embed="rId6">
            <a:alphaModFix/>
          </a:blip>
          <a:stretch>
            <a:fillRect/>
          </a:stretch>
        </p:blipFill>
        <p:spPr>
          <a:xfrm>
            <a:off x="9535849" y="2904584"/>
            <a:ext cx="3020629" cy="2195589"/>
          </a:xfrm>
          <a:prstGeom prst="rect">
            <a:avLst/>
          </a:prstGeom>
          <a:noFill/>
          <a:ln>
            <a:noFill/>
          </a:ln>
        </p:spPr>
      </p:pic>
    </p:spTree>
    <p:extLst>
      <p:ext uri="{BB962C8B-B14F-4D97-AF65-F5344CB8AC3E}">
        <p14:creationId xmlns:p14="http://schemas.microsoft.com/office/powerpoint/2010/main" val="3417491243"/>
      </p:ext>
    </p:extLst>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1908</TotalTime>
  <Words>2888</Words>
  <Application>Microsoft Office PowerPoint</Application>
  <PresentationFormat>Widescreen</PresentationFormat>
  <Paragraphs>214</Paragraphs>
  <Slides>8</Slides>
  <Notes>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8</vt:i4>
      </vt:variant>
    </vt:vector>
  </HeadingPairs>
  <TitlesOfParts>
    <vt:vector size="19" baseType="lpstr">
      <vt:lpstr>Helvetica Neue</vt:lpstr>
      <vt:lpstr>HelveticaNeue-Light-Identity-H</vt:lpstr>
      <vt:lpstr>Arial</vt:lpstr>
      <vt:lpstr>Symbol</vt:lpstr>
      <vt:lpstr>CMSY9</vt:lpstr>
      <vt:lpstr>Calibri</vt:lpstr>
      <vt:lpstr>Ink Free</vt:lpstr>
      <vt:lpstr>Wingdings</vt:lpstr>
      <vt:lpstr>HelveticaNeue-Roman-Identity-H</vt:lpstr>
      <vt:lpstr>Times New Roman</vt:lpstr>
      <vt:lpstr>Office Theme</vt:lpstr>
      <vt:lpstr>Standards Minimums pour la Protection de l’Enfance dans l’Action Humanitaire. - SMPE -</vt:lpstr>
      <vt:lpstr>But des Standards </vt:lpstr>
      <vt:lpstr>PowerPoint Presentation</vt:lpstr>
      <vt:lpstr>Introduction générale au Standard 5</vt:lpstr>
      <vt:lpstr>PowerPoint Presentation</vt:lpstr>
      <vt:lpstr>Standard 5 - Cycle de gestion de l’information (GI)</vt:lpstr>
      <vt:lpstr>Exemples de la Région</vt:lpstr>
      <vt:lpstr>Vous avez besoin de plus que  la version papier?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144</cp:revision>
  <dcterms:created xsi:type="dcterms:W3CDTF">2017-12-20T18:51:03Z</dcterms:created>
  <dcterms:modified xsi:type="dcterms:W3CDTF">2022-12-07T17:56:06Z</dcterms:modified>
</cp:coreProperties>
</file>