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25" autoAdjust="0"/>
    <p:restoredTop sz="87619" autoAdjust="0"/>
  </p:normalViewPr>
  <p:slideViewPr>
    <p:cSldViewPr snapToGrid="0">
      <p:cViewPr varScale="1">
        <p:scale>
          <a:sx n="107" d="100"/>
          <a:sy n="107" d="100"/>
        </p:scale>
        <p:origin x="1160" y="16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1hmsyy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1hmsyys"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www.mrmtools.org/mrm/mrmtk.html" TargetMode="External"/><Relationship Id="rId4" Type="http://schemas.openxmlformats.org/officeDocument/2006/relationships/hyperlink" Target="file:///C:/Users/Caudy/Desktop/CPMS%20ref%20group%20comments/CPMS%20complete%20for%20final%20delivery%20with%20ref%20group%20comments%20included.docx#_3mzq4wv"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6</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a:t>تخطّوا الشريحتَين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6: رصد حماية الطفل</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1 من المعايير المتعلقة بالاستجابة ذات الجودة، وهي معايير </a:t>
            </a:r>
            <a:r>
              <a:rPr lang="ar-SA" sz="1800" dirty="0">
                <a:effectLst/>
                <a:ea typeface="Calibri" panose="020F0502020204030204" pitchFamily="34" charset="0"/>
                <a:cs typeface="Simplified Arabic" panose="02020603050405020304" pitchFamily="18" charset="-78"/>
              </a:rPr>
              <a:t>مشتركة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جميع المجالات المعنية بوضع البرامج الخاصة بحماية الطفل ويمكن تطبيقها في كل الحالات</a:t>
            </a:r>
            <a:r>
              <a:rPr lang="ar-LB" sz="1800" dirty="0">
                <a:effectLst/>
                <a:ea typeface="Calibri" panose="020F0502020204030204" pitchFamily="34" charset="0"/>
                <a:cs typeface="Simplified Arabic" panose="02020603050405020304" pitchFamily="18" charset="-78"/>
              </a:rPr>
              <a:t> والسياقات</a:t>
            </a:r>
            <a:r>
              <a:rPr lang="ar-LB" dirty="0"/>
              <a:t>، خلال مراحل الاستعداد والاستجابة. وهي </a:t>
            </a:r>
            <a:r>
              <a:rPr lang="ar-LB" b="1" u="none" dirty="0"/>
              <a:t>جميعًا</a:t>
            </a:r>
            <a:r>
              <a:rPr lang="ar-LB" dirty="0"/>
              <a:t> أساسية للتوصل إلى الجودة التي نهدف إليها نحن الممارسين.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استخدام معايير</a:t>
            </a:r>
            <a:r>
              <a:rPr lang="ar-LB" sz="1800" dirty="0">
                <a:effectLst/>
                <a:ea typeface="Calibri" panose="020F0502020204030204" pitchFamily="34" charset="0"/>
                <a:cs typeface="Simplified Arabic" panose="02020603050405020304" pitchFamily="18" charset="-78"/>
              </a:rPr>
              <a:t> الجودة هذه</a:t>
            </a:r>
            <a:r>
              <a:rPr lang="ar-SA" sz="1800" dirty="0">
                <a:effectLst/>
                <a:ea typeface="Calibri" panose="020F0502020204030204" pitchFamily="34" charset="0"/>
                <a:cs typeface="Simplified Arabic" panose="02020603050405020304" pitchFamily="18" charset="-78"/>
              </a:rPr>
              <a:t> بالتزامن مع </a:t>
            </a:r>
            <a:r>
              <a:rPr lang="ar-LB" sz="1800" dirty="0">
                <a:effectLst/>
                <a:ea typeface="Calibri" panose="020F0502020204030204" pitchFamily="34" charset="0"/>
                <a:cs typeface="Simplified Arabic" panose="02020603050405020304" pitchFamily="18" charset="-78"/>
              </a:rPr>
              <a:t>بقية </a:t>
            </a:r>
            <a:r>
              <a:rPr lang="ar-SA" sz="1800" dirty="0">
                <a:effectLst/>
                <a:ea typeface="Calibri" panose="020F0502020204030204" pitchFamily="34" charset="0"/>
                <a:cs typeface="Simplified Arabic" panose="02020603050405020304" pitchFamily="18" charset="-78"/>
              </a:rPr>
              <a:t>المعايير </a:t>
            </a:r>
            <a:r>
              <a:rPr lang="ar-LB" sz="1800" dirty="0">
                <a:effectLst/>
                <a:ea typeface="Calibri" panose="020F0502020204030204" pitchFamily="34" charset="0"/>
                <a:cs typeface="Simplified Arabic" panose="02020603050405020304" pitchFamily="18" charset="-78"/>
              </a:rPr>
              <a:t>(7-28)</a:t>
            </a:r>
            <a:r>
              <a:rPr lang="ar-LB" dirty="0"/>
              <a:t> الباقية ومبادئ المعايير الإنسانية لحماية الطفل.</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هذا المعيار مكمل لل</a:t>
            </a:r>
            <a:r>
              <a:rPr lang="ar-LB" u="sng" dirty="0"/>
              <a:t>معيار الإنساني الأساسي للجودة والمساءلة</a:t>
            </a:r>
            <a:r>
              <a:rPr lang="ar-LB" dirty="0"/>
              <a:t> ككل، ول</a:t>
            </a:r>
            <a:r>
              <a:rPr lang="ar-LB" u="sng" dirty="0"/>
              <a:t>لإطار التحليلي لحماية الطفل</a:t>
            </a:r>
            <a:r>
              <a:rPr lang="ar-LB" dirty="0"/>
              <a:t>، ويجب استخدامه معهما.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التعريف: </a:t>
            </a:r>
            <a:r>
              <a:rPr lang="ar-SA" sz="1800" dirty="0">
                <a:effectLst/>
                <a:ea typeface="Calibri" panose="020F0502020204030204" pitchFamily="34" charset="0"/>
                <a:cs typeface="Simplified Arabic" panose="02020603050405020304" pitchFamily="18" charset="-78"/>
              </a:rPr>
              <a:t>يشير </a:t>
            </a:r>
            <a:r>
              <a:rPr lang="ar-SA" sz="1800" u="sng" dirty="0">
                <a:effectLst/>
                <a:ea typeface="Calibri" panose="020F0502020204030204" pitchFamily="34" charset="0"/>
                <a:cs typeface="Simplified Arabic" panose="02020603050405020304" pitchFamily="18" charset="-78"/>
              </a:rPr>
              <a:t>رصد </a:t>
            </a:r>
            <a:r>
              <a:rPr lang="ar-LB" sz="1800" u="sng" dirty="0">
                <a:effectLst/>
                <a:ea typeface="Calibri" panose="020F0502020204030204" pitchFamily="34" charset="0"/>
                <a:cs typeface="Simplified Arabic" panose="02020603050405020304" pitchFamily="18" charset="-78"/>
              </a:rPr>
              <a:t>وضع </a:t>
            </a:r>
            <a:r>
              <a:rPr lang="ar-SA" sz="1800" dirty="0">
                <a:effectLst/>
                <a:ea typeface="Calibri" panose="020F0502020204030204" pitchFamily="34" charset="0"/>
                <a:cs typeface="Simplified Arabic" panose="02020603050405020304" pitchFamily="18" charset="-78"/>
              </a:rPr>
              <a:t>حماية الطفل إلى المراقبة (الرصد) الدورية والمنظمة للمخاطر، والانتهاكات، والقدرات في مجال حماية الطفل في سياق إنساني معين</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يكمن الهدف منه في تقديم أدلة </a:t>
            </a:r>
            <a:r>
              <a:rPr lang="ar-LB" sz="1800" dirty="0">
                <a:effectLst/>
                <a:ea typeface="Calibri" panose="020F0502020204030204" pitchFamily="34" charset="0"/>
                <a:cs typeface="Simplified Arabic" panose="02020603050405020304" pitchFamily="18" charset="-78"/>
              </a:rPr>
              <a:t>عن الوضع متعلقة بمخاطر حماية الطفل  وقدرات الاستجابة الموجودة </a:t>
            </a:r>
            <a:r>
              <a:rPr lang="ar-SA" sz="1800" dirty="0">
                <a:effectLst/>
                <a:ea typeface="Calibri" panose="020F0502020204030204" pitchFamily="34" charset="0"/>
                <a:cs typeface="Simplified Arabic" panose="02020603050405020304" pitchFamily="18" charset="-78"/>
              </a:rPr>
              <a:t>لإرشاد </a:t>
            </a:r>
            <a:r>
              <a:rPr lang="ar-LB" sz="1800" dirty="0">
                <a:effectLst/>
                <a:ea typeface="Calibri" panose="020F0502020204030204" pitchFamily="34" charset="0"/>
                <a:cs typeface="Simplified Arabic" panose="02020603050405020304" pitchFamily="18" charset="-78"/>
              </a:rPr>
              <a:t>وتكييف الاستجابة. أما </a:t>
            </a:r>
            <a:r>
              <a:rPr lang="ar-LB" sz="1800" u="sng" dirty="0">
                <a:effectLst/>
                <a:ea typeface="Calibri" panose="020F0502020204030204" pitchFamily="34" charset="0"/>
                <a:cs typeface="Simplified Arabic" panose="02020603050405020304" pitchFamily="18" charset="-78"/>
              </a:rPr>
              <a:t>رصد الاستجابة </a:t>
            </a:r>
            <a:r>
              <a:rPr lang="ar-LB" sz="1800" dirty="0">
                <a:effectLst/>
                <a:ea typeface="Calibri" panose="020F0502020204030204" pitchFamily="34" charset="0"/>
                <a:cs typeface="Simplified Arabic" panose="02020603050405020304" pitchFamily="18" charset="-78"/>
              </a:rPr>
              <a:t>فهو القياس المستمر والمنسق للاستجابة الإنسانية في سياق إنساني معين، أي الأنشطة التي تخطط لها وتنفذها الجهات الفاعلة في المجال الإنساني</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يجب أن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 جمع البيانات والمعلومات </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المتعلقة برصد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حماية الطفل </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إدارتها وتحليلها واستخدامها بطريقة آمنة وتعاونية تستند إلى المبادئ</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البيانات الثانوية هي أي معلومات مأخوذة من مصادر المعلومات الموجودة، مثل التقارير، وبيانات التقييم، وبيانات إدارة الحالات، إلخ. ومن خلال مزيج من مصادر المعلومات الكمية والنوعية، يمكن توليد تحليل أولي عن وضع الاحتياجات والقدرات في مجال حماية الطفل. </a:t>
            </a:r>
            <a:r>
              <a:rPr lang="ar-SA" sz="1800" dirty="0">
                <a:effectLst/>
                <a:ea typeface="Calibri" panose="020F0502020204030204" pitchFamily="34" charset="0"/>
                <a:cs typeface="Simplified Arabic" panose="02020603050405020304" pitchFamily="18" charset="-78"/>
              </a:rPr>
              <a:t>يمكن أن تساعد مراجعة البيانات الثانوية في تحديد البيانات والمعلومات الموجودة، وكذلك الثغرات المحتملة والطرق الملائمة لمعالجة هذه الثغرات</a:t>
            </a:r>
            <a:r>
              <a:rPr lang="ar-SY" sz="1800" dirty="0">
                <a:effectLst/>
                <a:ea typeface="Calibri" panose="020F0502020204030204" pitchFamily="34" charset="0"/>
                <a:cs typeface="Simplified Arabic" panose="02020603050405020304" pitchFamily="18" charset="-78"/>
              </a:rPr>
              <a:t>. </a:t>
            </a:r>
            <a:r>
              <a:rPr lang="ar-LB" dirty="0"/>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يرتبط هذا المعيار بشكل خاص بنهج </a:t>
            </a:r>
            <a:r>
              <a:rPr lang="ar-LB" b="1" dirty="0"/>
              <a:t>الوقاية</a:t>
            </a:r>
            <a:r>
              <a:rPr lang="ar-LB" dirty="0"/>
              <a:t>،</a:t>
            </a:r>
            <a:r>
              <a:rPr lang="ar-LB" sz="1200" dirty="0">
                <a:effectLst/>
                <a:ea typeface="Calibri" panose="020F0502020204030204" pitchFamily="34" charset="0"/>
                <a:cs typeface="Simplified Arabic" panose="02020603050405020304" pitchFamily="18" charset="-78"/>
              </a:rPr>
              <a:t> ويسعى إلى التخفيف من أي مخاطر على الأطفال وعائلاتهم عند جمع البيانات ومعالجتها وحفظها في سجلات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الوقاية]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cs typeface="Simplified Arabic" panose="02020603050405020304" pitchFamily="18" charset="-78"/>
              </a:rPr>
              <a:t>إطلاق المناقشة: </a:t>
            </a:r>
            <a:r>
              <a:rPr lang="ar-LB" sz="1200" dirty="0">
                <a:effectLst/>
                <a:cs typeface="Simplified Arabic" panose="02020603050405020304" pitchFamily="18" charset="-78"/>
              </a:rPr>
              <a:t>ما الذي تستطيعون إرشاده والتأثير عليه بواسطة رصد حماية الطفل؟</a:t>
            </a:r>
          </a:p>
          <a:p>
            <a:pPr marL="0" marR="0" algn="just" rtl="1">
              <a:lnSpc>
                <a:spcPct val="106000"/>
              </a:lnSpc>
              <a:spcBef>
                <a:spcPts val="0"/>
              </a:spcBef>
              <a:spcAft>
                <a:spcPts val="800"/>
              </a:spcAft>
            </a:pPr>
            <a:r>
              <a:rPr lang="ar-LB" sz="1000" i="0" dirty="0">
                <a:latin typeface="Arial" panose="020B0604020202020204" pitchFamily="34" charset="0"/>
                <a:ea typeface="Arial"/>
                <a:cs typeface="Arial" panose="020B0604020202020204" pitchFamily="34" charset="0"/>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يرشد رصد حماية الطفل ويؤثر في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أنشطة الوقاية والاستجابة على مستوى الفرد والعائلة والمجتمع المحلّي؛</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المناصرة التي تحترم وتحمي وتعزز وتؤكد إنفاذ حقوق الأطفال كما هي مذكورة في القوانين والقرارات المحلّية والدولية ذات الصلة؛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ea typeface="Calibri" panose="020F0502020204030204" pitchFamily="34" charset="0"/>
                <a:cs typeface="Simplified Arabic" panose="02020603050405020304" pitchFamily="18" charset="-78"/>
              </a:rPr>
              <a:t>تحديد الأولويات بحيث تعالج التدخّلات مخاطر وثغرات حماية الطفل الأكثر خطورة</a:t>
            </a:r>
            <a:r>
              <a:rPr lang="ar-LB" sz="1100" dirty="0">
                <a:solidFill>
                  <a:srgbClr val="000000"/>
                </a:solidFill>
                <a:effectLst/>
                <a:ea typeface="Calibri" panose="020F0502020204030204" pitchFamily="34" charset="0"/>
                <a:cs typeface="Simplified Arabic" panose="02020603050405020304" pitchFamily="18" charset="-78"/>
              </a:rPr>
              <a:t>.</a:t>
            </a:r>
            <a:endParaRPr lang="en-US" b="1" dirty="0">
              <a:latin typeface="Arial"/>
              <a:ea typeface="Arial"/>
              <a:cs typeface="Arial"/>
              <a:sym typeface="Arial"/>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0" u="none" strike="noStrike" baseline="0" dirty="0">
              <a:latin typeface="Calibri"/>
            </a:endParaRPr>
          </a:p>
          <a:p>
            <a:pPr marL="0" marR="0" lvl="0" indent="0" algn="r" rtl="1">
              <a:lnSpc>
                <a:spcPct val="100000"/>
              </a:lnSpc>
              <a:spcBef>
                <a:spcPts val="0"/>
              </a:spcBef>
              <a:spcAft>
                <a:spcPts val="0"/>
              </a:spcAft>
              <a:buClr>
                <a:schemeClr val="dk1"/>
              </a:buClr>
              <a:buSzPts val="1200"/>
              <a:buFont typeface="Calibri"/>
              <a:buNone/>
            </a:pPr>
            <a:r>
              <a:rPr lang="ar-LB" sz="1200" b="0" i="0" u="none" strike="noStrike" baseline="0" dirty="0">
                <a:latin typeface="Calibri"/>
              </a:rPr>
              <a:t>ينص المعيار 6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 جمع البيانات والمعلومات الموضوعية حول مخاطر حماية الطفل في موعدها المحدد، وتتم إدارتها وتحليلها واستخدامها بطريقة آمنة وتعاونية تستند إلى المبادئ، وذلك لتصير ممكنة إجراءاتُ الوقاية والاستجابة المبنية على الأدلة.</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rtl="1">
              <a:lnSpc>
                <a:spcPct val="100000"/>
              </a:lnSpc>
              <a:spcBef>
                <a:spcPts val="0"/>
              </a:spcBef>
              <a:spcAft>
                <a:spcPts val="0"/>
              </a:spcAft>
              <a:buClr>
                <a:schemeClr val="dk1"/>
              </a:buClr>
              <a:buSzPts val="1200"/>
              <a:buFont typeface="Calibri"/>
              <a:buNone/>
            </a:pPr>
            <a:endParaRPr lang="ar-LB" sz="1800" b="0" i="0" u="none" strike="noStrike" baseline="0" dirty="0">
              <a:solidFill>
                <a:srgbClr val="000000"/>
              </a:solidFill>
              <a:effectLst/>
              <a:latin typeface="Calibri" panose="020F0502020204030204" pitchFamily="34" charset="0"/>
              <a:cs typeface="Times New Roman" panose="02020603050405020304" pitchFamily="18" charset="0"/>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يجب أن يتبع تصميم وتنفيذ وتقييم أنظمة رصد حماية الطفل، مبادئ إدراة معلومات الحماية، وهي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التمحور حول الإنسان والإدماج؛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عدم إلحاق الأذى؛</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الغرض المحدد؛</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الموافقة المستنيرة/القبول المستنير والسرية؛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مسؤولية وحماية وأمن البيانات؛</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الكفاءة والقدرة؛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عدم التحيز؛</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التنسيق والتعاون</a:t>
            </a:r>
            <a:r>
              <a:rPr lang="ar-SY" sz="1100" dirty="0">
                <a:solidFill>
                  <a:srgbClr val="000000"/>
                </a:solidFill>
                <a:effectLst/>
                <a:latin typeface="Noto Sans Symbols"/>
                <a:ea typeface="Noto Sans Symbols"/>
                <a:cs typeface="Simplified Arabic" panose="02020603050405020304" pitchFamily="18" charset="-78"/>
              </a:rPr>
              <a:t>.</a:t>
            </a:r>
            <a:endParaRPr lang="ar-LB" sz="1100" dirty="0">
              <a:solidFill>
                <a:srgbClr val="000000"/>
              </a:solidFill>
              <a:effectLst/>
              <a:latin typeface="Noto Sans Symbols"/>
              <a:ea typeface="Noto Sans Symbols"/>
              <a:cs typeface="Simplified Arabic" panose="02020603050405020304" pitchFamily="18" charset="-78"/>
            </a:endParaRPr>
          </a:p>
          <a:p>
            <a:pPr marL="2286000" marR="0" lvl="5" indent="0" algn="just" rtl="1">
              <a:lnSpc>
                <a:spcPct val="106000"/>
              </a:lnSpc>
              <a:spcBef>
                <a:spcPts val="0"/>
              </a:spcBef>
              <a:spcAft>
                <a:spcPts val="0"/>
              </a:spcAft>
              <a:buFont typeface="Arial" panose="020B0604020202020204" pitchFamily="34" charset="0"/>
              <a:buNone/>
            </a:pPr>
            <a:endParaRPr lang="en-US" sz="1100" dirty="0">
              <a:effectLst/>
              <a:latin typeface="Noto Sans Symbols"/>
              <a:ea typeface="Noto Sans Symbols"/>
              <a:cs typeface="Noto Sans Symbols"/>
            </a:endParaRPr>
          </a:p>
          <a:p>
            <a:pPr marL="0" marR="0" lvl="0" indent="0" algn="r" rtl="1">
              <a:lnSpc>
                <a:spcPct val="100000"/>
              </a:lnSpc>
              <a:spcBef>
                <a:spcPts val="0"/>
              </a:spcBef>
              <a:spcAft>
                <a:spcPts val="0"/>
              </a:spcAft>
              <a:buClr>
                <a:schemeClr val="dk1"/>
              </a:buClr>
              <a:buSzPts val="1200"/>
              <a:buFont typeface="Calibri"/>
              <a:buNone/>
            </a:pPr>
            <a:r>
              <a:rPr lang="ar-SA" sz="1800" dirty="0">
                <a:effectLst/>
                <a:ea typeface="Calibri" panose="020F0502020204030204" pitchFamily="34" charset="0"/>
                <a:cs typeface="Simplified Arabic" panose="02020603050405020304" pitchFamily="18" charset="-78"/>
              </a:rPr>
              <a:t>يجب أن تطبق هذه المبادئ بالإضافة إلى مبادئ </a:t>
            </a:r>
            <a:r>
              <a:rPr lang="ar-SA" sz="1800" u="sng" dirty="0">
                <a:solidFill>
                  <a:srgbClr val="0563C1"/>
                </a:solidFill>
                <a:effectLst/>
                <a:ea typeface="Calibri" panose="020F0502020204030204" pitchFamily="34" charset="0"/>
                <a:cs typeface="Simplified Arabic" panose="02020603050405020304" pitchFamily="18" charset="-78"/>
                <a:hlinkClick r:id="rId3"/>
              </a:rPr>
              <a:t>المعايير الدنيا لحماية الطفل</a:t>
            </a:r>
            <a:r>
              <a:rPr lang="ar-SY" sz="1800" dirty="0">
                <a:effectLst/>
                <a:ea typeface="Calibri" panose="020F0502020204030204" pitchFamily="34" charset="0"/>
                <a:cs typeface="Simplified Arabic" panose="02020603050405020304" pitchFamily="18" charset="-78"/>
              </a:rPr>
              <a:t>.</a:t>
            </a:r>
            <a:endParaRPr lang="ar-LB"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LB" dirty="0"/>
              <a:t>إلى ماذا تحتاجون لإنشاء نظام رصد حماية الطفل؟</a:t>
            </a:r>
          </a:p>
          <a:p>
            <a:pPr marL="285750" marR="0" lvl="0" indent="-285750" algn="just" rtl="1">
              <a:lnSpc>
                <a:spcPct val="106000"/>
              </a:lnSpc>
              <a:spcBef>
                <a:spcPts val="0"/>
              </a:spcBef>
              <a:spcAft>
                <a:spcPts val="0"/>
              </a:spcAft>
              <a:buSzPts val="1100"/>
              <a:buFont typeface="Arial" panose="020B0604020202020204" pitchFamily="34" charset="0"/>
              <a:buChar cha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تحديد الغرض من نظام رصد حماية الطفل والمعلومات التي ينبغي جمعها</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rtl="1">
              <a:lnSpc>
                <a:spcPct val="106000"/>
              </a:lnSpc>
              <a:spcBef>
                <a:spcPts val="0"/>
              </a:spcBef>
              <a:spcAft>
                <a:spcPts val="0"/>
              </a:spcAft>
              <a:buSzPts val="1100"/>
              <a:buFont typeface="Arial" panose="020B0604020202020204" pitchFamily="34" charset="0"/>
              <a:buChar cha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إجراء مسح لمصادر المعلومات الموجودة وتقييمها</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rtl="1">
              <a:lnSpc>
                <a:spcPct val="106000"/>
              </a:lnSpc>
              <a:spcBef>
                <a:spcPts val="0"/>
              </a:spcBef>
              <a:spcAft>
                <a:spcPts val="0"/>
              </a:spcAft>
              <a:buSzPts val="1100"/>
              <a:buFont typeface="Arial" panose="020B0604020202020204" pitchFamily="34" charset="0"/>
              <a:buChar cha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تحديد مجموعة المؤشرات المشتركة المدرجة ضمن السياق، والملائمة ثقافيًا، قبل البدء بجمع البيانات الأولية</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rtl="1">
              <a:lnSpc>
                <a:spcPct val="106000"/>
              </a:lnSpc>
              <a:spcBef>
                <a:spcPts val="0"/>
              </a:spcBef>
              <a:spcAft>
                <a:spcPts val="0"/>
              </a:spcAft>
              <a:buSzPts val="1100"/>
              <a:buFont typeface="Arial" panose="020B0604020202020204" pitchFamily="34" charset="0"/>
              <a:buChar cha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التعاون مع الجهات الفاعلة الأخرى في مجال حماية الطفل، والقطاعات الإنسانية الأخرى، وغيرهم من الجهات المعنية</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بمن فيهم الأطفال</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لتحديد الأدوار والمسؤوليات والمنهجيات والاتفاق عليها، من أجل رصد حماية الطفل، بما في ذلك الخيارات بقيادة الأطفال</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rtl="1">
              <a:lnSpc>
                <a:spcPct val="106000"/>
              </a:lnSpc>
              <a:spcBef>
                <a:spcPts val="0"/>
              </a:spcBef>
              <a:spcAft>
                <a:spcPts val="0"/>
              </a:spcAft>
              <a:buSzPts val="1100"/>
              <a:buFont typeface="Arial" panose="020B0604020202020204" pitchFamily="34" charset="0"/>
              <a:buChar cha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تقييم والحد من المخاطر المحتملة على الأطفال والعائلات والمجتمعات المحلّية خلال جمع البيانات ومعالجتها وتخزينها</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just" rtl="1">
              <a:lnSpc>
                <a:spcPct val="106000"/>
              </a:lnSpc>
              <a:spcBef>
                <a:spcPts val="0"/>
              </a:spcBef>
              <a:spcAft>
                <a:spcPts val="0"/>
              </a:spcAft>
              <a:buSzPts val="1100"/>
              <a:buFont typeface="Arial" panose="020B0604020202020204" pitchFamily="34" charset="0"/>
              <a:buChar cha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إنشاء بروتوكولات آمنة ومسؤولة وهادفة ومتناغمة لتشارك المعلومات بين الجهات المعنية ذات الصلة</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285750" marR="0" lvl="0" indent="-285750" algn="just" rtl="1">
              <a:lnSpc>
                <a:spcPct val="106000"/>
              </a:lnSpc>
              <a:spcBef>
                <a:spcPts val="0"/>
              </a:spcBef>
              <a:spcAft>
                <a:spcPts val="0"/>
              </a:spcAft>
              <a:buSzPts val="1100"/>
              <a:buFont typeface="Arial" panose="020B0604020202020204" pitchFamily="34" charset="0"/>
              <a:buChar char="•"/>
            </a:pP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إنشاء طريقة فعالة ودقيقة التوقيت وملائمة لتشارك المعلومات، وعمليات الإحالة، </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ومواعيد</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التقارير، والنماذج المعدة مسبقًا، لرصد حماية الطفل، </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التي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من شأنها تفادي التكرار والتقليل من أعباء إعداد التقارير</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ar-LB" dirty="0"/>
          </a:p>
          <a:p>
            <a:endParaRPr lang="ar-LB" dirty="0"/>
          </a:p>
          <a:p>
            <a:pPr algn="r" rtl="1"/>
            <a:r>
              <a:rPr lang="ar-LB" dirty="0"/>
              <a:t>تذكروا:</a:t>
            </a:r>
          </a:p>
          <a:p>
            <a:pPr algn="r" rtl="1">
              <a:buFont typeface="Arial" panose="020B0604020202020204" pitchFamily="34" charset="0"/>
              <a:buChar char="•"/>
            </a:pPr>
            <a:r>
              <a:rPr lang="ar-LB" dirty="0"/>
              <a:t>يمكن أن يطور الموظفون الذين يرصدون شواغل حماية الطفل آثارًا للصدمة النفسية الثانوية، وعلينا </a:t>
            </a:r>
            <a:r>
              <a:rPr lang="ar-SA" sz="1800" dirty="0">
                <a:solidFill>
                  <a:srgbClr val="000000"/>
                </a:solidFill>
                <a:effectLst/>
                <a:ea typeface="Calibri" panose="020F0502020204030204" pitchFamily="34" charset="0"/>
                <a:cs typeface="Simplified Arabic" panose="02020603050405020304" pitchFamily="18" charset="-78"/>
              </a:rPr>
              <a:t>تزويد</a:t>
            </a:r>
            <a:r>
              <a:rPr lang="ar-LB" sz="1800" dirty="0">
                <a:solidFill>
                  <a:srgbClr val="000000"/>
                </a:solidFill>
                <a:effectLst/>
                <a:ea typeface="Calibri" panose="020F0502020204030204" pitchFamily="34" charset="0"/>
                <a:cs typeface="Simplified Arabic" panose="02020603050405020304" pitchFamily="18" charset="-78"/>
              </a:rPr>
              <a:t>هم</a:t>
            </a:r>
            <a:r>
              <a:rPr lang="ar-SA" sz="1800" dirty="0">
                <a:solidFill>
                  <a:srgbClr val="000000"/>
                </a:solidFill>
                <a:effectLst/>
                <a:ea typeface="Calibri" panose="020F0502020204030204" pitchFamily="34" charset="0"/>
                <a:cs typeface="Simplified Arabic" panose="02020603050405020304" pitchFamily="18" charset="-78"/>
              </a:rPr>
              <a:t> بالدعم النفسي الاجتماعي ل</a:t>
            </a:r>
            <a:r>
              <a:rPr lang="ar-LB" sz="1800" dirty="0">
                <a:solidFill>
                  <a:srgbClr val="000000"/>
                </a:solidFill>
                <a:effectLst/>
                <a:ea typeface="Calibri" panose="020F0502020204030204" pitchFamily="34" charset="0"/>
                <a:cs typeface="Simplified Arabic" panose="02020603050405020304" pitchFamily="18" charset="-78"/>
              </a:rPr>
              <a:t>ل</a:t>
            </a:r>
            <a:r>
              <a:rPr lang="ar-SA" sz="1800" dirty="0">
                <a:solidFill>
                  <a:srgbClr val="000000"/>
                </a:solidFill>
                <a:effectLst/>
                <a:ea typeface="Calibri" panose="020F0502020204030204" pitchFamily="34" charset="0"/>
                <a:cs typeface="Simplified Arabic" panose="02020603050405020304" pitchFamily="18" charset="-78"/>
              </a:rPr>
              <a:t>تخفيف </a:t>
            </a:r>
            <a:r>
              <a:rPr lang="ar-LB" sz="1800" dirty="0">
                <a:solidFill>
                  <a:srgbClr val="000000"/>
                </a:solidFill>
                <a:effectLst/>
                <a:ea typeface="Calibri" panose="020F0502020204030204" pitchFamily="34" charset="0"/>
                <a:cs typeface="Simplified Arabic" panose="02020603050405020304" pitchFamily="18" charset="-78"/>
              </a:rPr>
              <a:t>من </a:t>
            </a:r>
            <a:r>
              <a:rPr lang="ar-SA" sz="1800" dirty="0">
                <a:solidFill>
                  <a:srgbClr val="000000"/>
                </a:solidFill>
                <a:effectLst/>
                <a:ea typeface="Calibri" panose="020F0502020204030204" pitchFamily="34" charset="0"/>
                <a:cs typeface="Simplified Arabic" panose="02020603050405020304" pitchFamily="18" charset="-78"/>
              </a:rPr>
              <a:t>آثار</a:t>
            </a:r>
            <a:r>
              <a:rPr lang="ar-LB" sz="1800" dirty="0">
                <a:solidFill>
                  <a:srgbClr val="000000"/>
                </a:solidFill>
                <a:effectLst/>
                <a:ea typeface="Calibri" panose="020F0502020204030204" pitchFamily="34" charset="0"/>
                <a:cs typeface="Simplified Arabic" panose="02020603050405020304" pitchFamily="18" charset="-78"/>
              </a:rPr>
              <a:t> هذه الصدمة.</a:t>
            </a: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solidFill>
                  <a:srgbClr val="000000"/>
                </a:solidFill>
                <a:effectLst/>
                <a:ea typeface="Calibri" panose="020F0502020204030204" pitchFamily="34" charset="0"/>
                <a:cs typeface="Simplified Arabic" panose="02020603050405020304" pitchFamily="18" charset="-78"/>
              </a:rPr>
              <a:t>يجب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إعطاء الأولوية لمصالح الطفل الفضلى وللموافقة المستنيرة/القبول المستنير للأطفال و/أو مقدّمي الرعاية عند جمع المعلومات</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algn="r" rtl="1">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أنماط نقص الإبلاغ</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نسبة الحالات التي لم يتمّ الإبلاغ عنها</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أو الزيادة في الإبلاغ</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الحالات التي تمّ الإبلاغ عنها عدة مرات</a:t>
            </a:r>
            <a:r>
              <a:rPr lang="ar-SY"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هي أنماط ممكنةـ ويجب </a:t>
            </a:r>
            <a:r>
              <a:rPr lang="ar-SA" sz="1800" dirty="0">
                <a:solidFill>
                  <a:srgbClr val="000000"/>
                </a:solidFill>
                <a:effectLst/>
                <a:ea typeface="Calibri" panose="020F0502020204030204" pitchFamily="34" charset="0"/>
                <a:cs typeface="Simplified Arabic" panose="02020603050405020304" pitchFamily="18" charset="-78"/>
              </a:rPr>
              <a:t>تقديرها، و/أو تحليلها</a:t>
            </a:r>
            <a:endParaRPr lang="ar-LB" sz="1800" dirty="0">
              <a:solidFill>
                <a:srgbClr val="000000"/>
              </a:solidFill>
              <a:effectLst/>
              <a:ea typeface="Calibri" panose="020F0502020204030204" pitchFamily="34" charset="0"/>
              <a:cs typeface="Simplified Arabic" panose="02020603050405020304" pitchFamily="18" charset="-78"/>
            </a:endParaRPr>
          </a:p>
          <a:p>
            <a:pPr algn="r" rtl="1">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الأخلاقيات والمبادئ والممارسات الجيدة </a:t>
            </a:r>
            <a:r>
              <a:rPr lang="ar-LB" sz="1800" dirty="0">
                <a:solidFill>
                  <a:srgbClr val="000000"/>
                </a:solidFill>
                <a:effectLst/>
                <a:ea typeface="Calibri" panose="020F0502020204030204" pitchFamily="34" charset="0"/>
                <a:cs typeface="Simplified Arabic" panose="02020603050405020304" pitchFamily="18" charset="-78"/>
              </a:rPr>
              <a:t>أساسية </a:t>
            </a:r>
            <a:r>
              <a:rPr lang="ar-SA" sz="1800" dirty="0">
                <a:solidFill>
                  <a:srgbClr val="000000"/>
                </a:solidFill>
                <a:effectLst/>
                <a:ea typeface="Calibri" panose="020F0502020204030204" pitchFamily="34" charset="0"/>
                <a:cs typeface="Simplified Arabic" panose="02020603050405020304" pitchFamily="18" charset="-78"/>
              </a:rPr>
              <a:t>في إدارة المعلومات</a:t>
            </a:r>
            <a:r>
              <a:rPr lang="ar-LB" sz="1800" dirty="0">
                <a:solidFill>
                  <a:srgbClr val="000000"/>
                </a:solidFill>
                <a:effectLst/>
                <a:ea typeface="Calibri" panose="020F0502020204030204" pitchFamily="34" charset="0"/>
                <a:cs typeface="Simplified Arabic" panose="02020603050405020304" pitchFamily="18" charset="-78"/>
              </a:rPr>
              <a:t>. </a:t>
            </a:r>
            <a:r>
              <a:rPr lang="ar-SY"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انظر</a:t>
            </a:r>
            <a:r>
              <a:rPr lang="ar-LB" sz="1800" dirty="0">
                <a:solidFill>
                  <a:srgbClr val="000000"/>
                </a:solidFill>
                <a:effectLst/>
                <a:ea typeface="Calibri" panose="020F0502020204030204" pitchFamily="34" charset="0"/>
                <a:cs typeface="Simplified Arabic" panose="02020603050405020304" pitchFamily="18" charset="-78"/>
              </a:rPr>
              <a:t>وا</a:t>
            </a:r>
            <a:r>
              <a:rPr lang="ar-SA" sz="1800" dirty="0">
                <a:solidFill>
                  <a:srgbClr val="000000"/>
                </a:solidFill>
                <a:effectLst/>
                <a:ea typeface="Calibri" panose="020F0502020204030204" pitchFamily="34" charset="0"/>
                <a:cs typeface="Simplified Arabic" panose="02020603050405020304" pitchFamily="18" charset="-78"/>
              </a:rPr>
              <a:t> </a:t>
            </a:r>
            <a:r>
              <a:rPr lang="ar-SA" sz="1800" u="sng" dirty="0">
                <a:solidFill>
                  <a:srgbClr val="0563C1"/>
                </a:solidFill>
                <a:effectLst/>
                <a:ea typeface="Calibri" panose="020F0502020204030204" pitchFamily="34" charset="0"/>
                <a:cs typeface="Simplified Arabic" panose="02020603050405020304" pitchFamily="18" charset="-78"/>
                <a:hlinkClick r:id="rId3"/>
              </a:rPr>
              <a:t>المبادئ</a:t>
            </a:r>
            <a:r>
              <a:rPr lang="ar-SA" sz="1800" dirty="0">
                <a:solidFill>
                  <a:srgbClr val="000000"/>
                </a:solidFill>
                <a:effectLst/>
                <a:ea typeface="Calibri" panose="020F0502020204030204" pitchFamily="34" charset="0"/>
                <a:cs typeface="Simplified Arabic" panose="02020603050405020304" pitchFamily="18" charset="-78"/>
              </a:rPr>
              <a:t> و</a:t>
            </a:r>
            <a:r>
              <a:rPr lang="ar-SA" sz="1800" u="sng" dirty="0">
                <a:solidFill>
                  <a:srgbClr val="0563C1"/>
                </a:solidFill>
                <a:effectLst/>
                <a:ea typeface="Calibri" panose="020F0502020204030204" pitchFamily="34" charset="0"/>
                <a:cs typeface="Simplified Arabic" panose="02020603050405020304" pitchFamily="18" charset="-78"/>
                <a:hlinkClick r:id="rId4"/>
              </a:rPr>
              <a:t>المعيار 5</a:t>
            </a:r>
            <a:r>
              <a:rPr lang="ar-SA" sz="1800" u="sng" dirty="0">
                <a:solidFill>
                  <a:srgbClr val="0563C1"/>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ويجب أن تسترشد أعمالنا دائمًا بمبدأ عدم إلحاق الأذى! ولا ينبغي أن ننسى مشاركة الأطفال المهمة والهادفة عند القيام بالرصد. </a:t>
            </a:r>
          </a:p>
          <a:p>
            <a:pPr algn="r" rtl="1"/>
            <a:endParaRPr lang="fr-FR" dirty="0"/>
          </a:p>
          <a:p>
            <a:pPr marL="228600" indent="0" algn="r">
              <a:buFont typeface="Arial" panose="020B0604020202020204" pitchFamily="34" charset="0"/>
              <a:buNone/>
            </a:pPr>
            <a:r>
              <a:rPr lang="fr-FR" dirty="0"/>
              <a:t>-------------**------------------</a:t>
            </a:r>
          </a:p>
          <a:p>
            <a:pPr marL="228600" indent="0" algn="r" rtl="1">
              <a:buFont typeface="Arial" panose="020B0604020202020204" pitchFamily="34" charset="0"/>
              <a:buNone/>
            </a:pPr>
            <a:r>
              <a:rPr lang="ar-LB" i="0" dirty="0"/>
              <a:t>للميسرين: في حال كان ذلك ملائمًا في سياقكم، يمكنكم أن تذكروا وتناقشوا أيضًا هنا آلية وبروتوكولات الرصد والإبلاغ: </a:t>
            </a:r>
          </a:p>
          <a:p>
            <a:pPr marL="400050" indent="-171450" algn="r" rtl="1">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وضعتها فرقة العمل القطرية للرصد والإبلاغ عن الانتهاكات الخطيرة ضدّ الأطفال</a:t>
            </a:r>
            <a:endParaRPr lang="ar-LB" sz="1800" i="0" dirty="0">
              <a:solidFill>
                <a:srgbClr val="000000"/>
              </a:solidFill>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LB" sz="1800" i="0" dirty="0">
                <a:solidFill>
                  <a:srgbClr val="000000"/>
                </a:solidFill>
                <a:effectLst/>
                <a:cs typeface="Simplified Arabic" panose="02020603050405020304" pitchFamily="18" charset="-78"/>
              </a:rPr>
              <a:t>التعريف: </a:t>
            </a:r>
            <a:r>
              <a:rPr lang="ar-SA" sz="1100" u="sng" dirty="0">
                <a:solidFill>
                  <a:srgbClr val="5B9BD5"/>
                </a:solidFill>
                <a:effectLst/>
                <a:latin typeface="Calibri" panose="020F0502020204030204" pitchFamily="34" charset="0"/>
                <a:ea typeface="Calibri" panose="020F0502020204030204" pitchFamily="34" charset="0"/>
                <a:cs typeface="Simplified Arabic" panose="02020603050405020304" pitchFamily="18" charset="-78"/>
                <a:hlinkClick r:id="rId5"/>
              </a:rPr>
              <a:t> والإبلاغ </a:t>
            </a:r>
            <a:r>
              <a:rPr lang="ar-SA" sz="11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5"/>
              </a:rPr>
              <a:t>وهي آلية منهجية وشاملة لتقديم</a:t>
            </a:r>
            <a:r>
              <a:rPr lang="ar-SA" sz="1100" u="sng" dirty="0">
                <a:solidFill>
                  <a:srgbClr val="5B9BD5"/>
                </a:solidFill>
                <a:effectLst/>
                <a:latin typeface="Calibri" panose="020F0502020204030204" pitchFamily="34" charset="0"/>
                <a:ea typeface="Calibri" panose="020F0502020204030204" pitchFamily="34" charset="0"/>
                <a:cs typeface="Simplified Arabic" panose="02020603050405020304" pitchFamily="18" charset="-78"/>
                <a:hlinkClick r:id="rId5"/>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معلومات موضوعية ودقيقة وموثوقة وفي الوقت المناسب عن ستة انتهاكات جسيمة ضدّ الأطفال مرتكبة في حالات النزاع المسلّح</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أو الحالات المثيرة للقلق</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أمّا الانتهاكات الجسيمة الستة التي ترصدها هذه الآلية فهي</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قتل الأطفال وتشويههم؛</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تجنيد واستغلال الأطفال في القوّات المسلّحة أو الجماعات المسلّحة؛</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شن الهجمات على المدارس والمستشفيات؛</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الاغتصاب وغيره من أشكال العنف الجنسي ضدّ الأطفال؛</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اختطاف الأطفال؛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dirty="0">
                <a:solidFill>
                  <a:srgbClr val="000000"/>
                </a:solidFill>
                <a:effectLst/>
                <a:latin typeface="Noto Sans Symbols"/>
                <a:ea typeface="Noto Sans Symbols"/>
                <a:cs typeface="Simplified Arabic" panose="02020603050405020304" pitchFamily="18" charset="-78"/>
              </a:rPr>
              <a:t>منع وصول المساعدة الإنسانية إلى الأطفال</a:t>
            </a:r>
            <a:r>
              <a:rPr lang="ar-SY" sz="1100" dirty="0">
                <a:solidFill>
                  <a:srgbClr val="000000"/>
                </a:solidFill>
                <a:effectLst/>
                <a:latin typeface="Noto Sans Symbols"/>
                <a:ea typeface="Noto Sans Symbols"/>
                <a:cs typeface="Simplified Arabic" panose="02020603050405020304" pitchFamily="18" charset="-78"/>
              </a:rPr>
              <a:t>.</a:t>
            </a:r>
            <a:endParaRPr lang="en-US" sz="1100" dirty="0">
              <a:effectLst/>
              <a:latin typeface="Noto Sans Symbols"/>
              <a:ea typeface="Noto Sans Symbols"/>
              <a:cs typeface="Noto Sans Symbols"/>
            </a:endParaRPr>
          </a:p>
          <a:p>
            <a:pPr marL="400050" indent="-171450" algn="r" rtl="1">
              <a:buFont typeface="Arial" panose="020B0604020202020204" pitchFamily="34" charset="0"/>
              <a:buChar char="•"/>
            </a:pPr>
            <a:endParaRPr lang="ar-LB" i="0" dirty="0"/>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تقدم آلية الرصد والإبلاغ هذه المعلومات لتعزيز مساءلة وامتثال أطراف النزاع</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ولا تقدم آلية الرصد والإبلاغ العدد الإجمالي للانتهاكات الجسيمة المرتكبة ضدّ الأطفال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يجب أن يتم تنفيذ آلية الرصد والإبلاغ من قبل جهات فاعلة متخصصة قادرة على الإبلاغ والتحقق وفقًا لمعايير الآلية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1259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6</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F7F77032-54B5-67E2-4D75-B8E59224619B}"/>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896778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3.jpeg"/><Relationship Id="rId4" Type="http://schemas.openxmlformats.org/officeDocument/2006/relationships/image" Target="../media/image22.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0096"/>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6</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547385"/>
            <a:ext cx="9356678" cy="516514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1 المتعلقة بالاستجابة ذات الجودة</a:t>
            </a:r>
          </a:p>
          <a:p>
            <a:pPr marL="342900" indent="-342900" algn="r" rtl="1">
              <a:spcBef>
                <a:spcPts val="0"/>
              </a:spcBef>
              <a:buClr>
                <a:schemeClr val="accent3"/>
              </a:buClr>
            </a:pPr>
            <a:r>
              <a:rPr lang="ar-LB" dirty="0">
                <a:solidFill>
                  <a:schemeClr val="bg2"/>
                </a:solidFill>
                <a:latin typeface="Helvetica Neue" panose="020B0604020202020204" charset="0"/>
              </a:rPr>
              <a:t>يستخدم مع المعايير (7-28) و</a:t>
            </a:r>
            <a:r>
              <a:rPr lang="ar-LB" dirty="0"/>
              <a:t>مبادئ المعايير الدنيا لحماية الطفل</a:t>
            </a:r>
          </a:p>
          <a:p>
            <a:pPr marL="0" indent="0" algn="r" rtl="1">
              <a:spcBef>
                <a:spcPts val="0"/>
              </a:spcBef>
              <a:buClr>
                <a:schemeClr val="accent3"/>
              </a:buClr>
              <a:buNone/>
            </a:pPr>
            <a:endParaRPr lang="fr-FR" dirty="0">
              <a:solidFill>
                <a:schemeClr val="bg2"/>
              </a:solidFill>
            </a:endParaRPr>
          </a:p>
          <a:p>
            <a:pPr marL="342900" indent="-342900" algn="r" rtl="1">
              <a:spcBef>
                <a:spcPts val="0"/>
              </a:spcBef>
              <a:buClr>
                <a:schemeClr val="accent3"/>
              </a:buClr>
            </a:pPr>
            <a:r>
              <a:rPr lang="ar-LB" dirty="0">
                <a:solidFill>
                  <a:schemeClr val="bg2"/>
                </a:solidFill>
              </a:rPr>
              <a:t>المعايير الإنسانية الأساسية و</a:t>
            </a:r>
            <a:r>
              <a:rPr lang="ar-LB" u="sng" dirty="0">
                <a:solidFill>
                  <a:schemeClr val="bg2"/>
                </a:solidFill>
              </a:rPr>
              <a:t>الإطار التحليلي لحماية الطفل</a:t>
            </a:r>
          </a:p>
          <a:p>
            <a:pPr marL="342900" indent="-342900" algn="r" rtl="1">
              <a:spcBef>
                <a:spcPts val="0"/>
              </a:spcBef>
              <a:buClr>
                <a:schemeClr val="accent3"/>
              </a:buClr>
            </a:pPr>
            <a:endParaRPr lang="ar-LB" u="sng" dirty="0">
              <a:solidFill>
                <a:schemeClr val="bg2"/>
              </a:solidFill>
            </a:endParaRPr>
          </a:p>
          <a:p>
            <a:pPr marL="342900" indent="-342900" algn="r" rtl="1">
              <a:spcBef>
                <a:spcPts val="0"/>
              </a:spcBef>
              <a:buClr>
                <a:schemeClr val="accent3"/>
              </a:buClr>
            </a:pPr>
            <a:r>
              <a:rPr lang="ar-LB" dirty="0">
                <a:solidFill>
                  <a:schemeClr val="bg2"/>
                </a:solidFill>
              </a:rPr>
              <a:t>المخاطر والانتهاكات والقدرات في مجال حماية الطفل</a:t>
            </a:r>
          </a:p>
          <a:p>
            <a:pPr marL="342900" indent="-342900" algn="r" rtl="1">
              <a:spcBef>
                <a:spcPts val="0"/>
              </a:spcBef>
              <a:buClr>
                <a:schemeClr val="accent3"/>
              </a:buClr>
            </a:pPr>
            <a:r>
              <a:rPr lang="ar-LB" dirty="0">
                <a:solidFill>
                  <a:schemeClr val="bg2"/>
                </a:solidFill>
              </a:rPr>
              <a:t>الهدف</a:t>
            </a:r>
          </a:p>
          <a:p>
            <a:pPr marL="342900" indent="-342900" algn="r" rtl="1">
              <a:spcBef>
                <a:spcPts val="0"/>
              </a:spcBef>
              <a:buClr>
                <a:schemeClr val="accent3"/>
              </a:buClr>
            </a:pPr>
            <a:r>
              <a:rPr lang="ar-LB" dirty="0">
                <a:solidFill>
                  <a:schemeClr val="bg2"/>
                </a:solidFill>
              </a:rPr>
              <a:t>جمع البيانات الثانوية</a:t>
            </a:r>
          </a:p>
        </p:txBody>
      </p:sp>
      <p:sp>
        <p:nvSpPr>
          <p:cNvPr id="8" name="ZoneTexte 7">
            <a:extLst>
              <a:ext uri="{FF2B5EF4-FFF2-40B4-BE49-F238E27FC236}">
                <a16:creationId xmlns:a16="http://schemas.microsoft.com/office/drawing/2014/main" id="{0EC33DF6-2955-4AAC-A461-4F75DED12DAE}"/>
              </a:ext>
            </a:extLst>
          </p:cNvPr>
          <p:cNvSpPr txBox="1"/>
          <p:nvPr/>
        </p:nvSpPr>
        <p:spPr>
          <a:xfrm>
            <a:off x="6398002" y="5310615"/>
            <a:ext cx="4011586" cy="954107"/>
          </a:xfrm>
          <a:prstGeom prst="rect">
            <a:avLst/>
          </a:prstGeom>
          <a:noFill/>
        </p:spPr>
        <p:txBody>
          <a:bodyPr wrap="square">
            <a:spAutoFit/>
          </a:bodyPr>
          <a:lstStyle/>
          <a:p>
            <a:pPr lvl="0" algn="r" rtl="1">
              <a:buClrTx/>
              <a:defRPr/>
            </a:pPr>
            <a:r>
              <a:rPr lang="ar-LB" sz="2800" dirty="0">
                <a:cs typeface="Simplified Arabic" panose="02020603050405020304" pitchFamily="18" charset="-78"/>
              </a:rPr>
              <a:t>ما الذي تستطيعون إرشاده والتأثير عليه بواسطة رصد حماية الطفل؟</a:t>
            </a: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0937398" y="5151513"/>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6"/>
          <a:srcRect/>
          <a:stretch/>
        </p:blipFill>
        <p:spPr>
          <a:xfrm>
            <a:off x="251168" y="726769"/>
            <a:ext cx="2490245" cy="2490245"/>
          </a:xfrm>
          <a:prstGeom prst="rect">
            <a:avLst/>
          </a:prstGeom>
        </p:spPr>
      </p:pic>
      <p:pic>
        <p:nvPicPr>
          <p:cNvPr id="14" name="Google Shape;327;p14" descr="Screen Shot 2019-10-08 at 5.14.15 PM.png">
            <a:extLst>
              <a:ext uri="{FF2B5EF4-FFF2-40B4-BE49-F238E27FC236}">
                <a16:creationId xmlns:a16="http://schemas.microsoft.com/office/drawing/2014/main" id="{EA4867A9-B8F3-4DA8-B9B7-E1726DD04DC9}"/>
              </a:ext>
            </a:extLst>
          </p:cNvPr>
          <p:cNvPicPr preferRelativeResize="0"/>
          <p:nvPr/>
        </p:nvPicPr>
        <p:blipFill rotWithShape="1">
          <a:blip r:embed="rId7">
            <a:alphaModFix/>
          </a:blip>
          <a:srcRect/>
          <a:stretch/>
        </p:blipFill>
        <p:spPr>
          <a:xfrm>
            <a:off x="2481941" y="3053480"/>
            <a:ext cx="714739" cy="751039"/>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495729" y="341437"/>
            <a:ext cx="5600272" cy="3265363"/>
          </a:xfrm>
        </p:spPr>
        <p:txBody>
          <a:bodyPr>
            <a:normAutofit/>
          </a:bodyPr>
          <a:lstStyle/>
          <a:p>
            <a:pPr marL="50800" indent="0" algn="ctr" rtl="1">
              <a:buNone/>
            </a:pPr>
            <a:r>
              <a:rPr lang="ar-LB" sz="3200" dirty="0">
                <a:solidFill>
                  <a:schemeClr val="bg2"/>
                </a:solidFill>
              </a:rPr>
              <a:t>المعيار 6:</a:t>
            </a:r>
          </a:p>
          <a:p>
            <a:pPr marL="50800" indent="0" algn="ctr" rtl="1">
              <a:buNone/>
            </a:pPr>
            <a:r>
              <a:rPr lang="ar-LB" sz="2400" dirty="0">
                <a:solidFill>
                  <a:schemeClr val="bg2"/>
                </a:solidFill>
              </a:rPr>
              <a:t>"</a:t>
            </a:r>
            <a:r>
              <a:rPr lang="ar-SA" dirty="0"/>
              <a:t>يتم جمع البيانات والمعلومات الموضوعية حول مخاطر حماية الطفل في موعدها المحدد، وتتم إدارتها وتحليلها واستخدامها بطريقة آمنة وتعاونية تستند إلى المبادئ، وذلك لتصير ممكنة إجراءاتُ الوقاية والاستجابة المبنية على الأدلة.</a:t>
            </a:r>
            <a:r>
              <a:rPr lang="ar-LB" dirty="0"/>
              <a:t>"</a:t>
            </a:r>
            <a:endParaRPr lang="en-US" dirty="0"/>
          </a:p>
          <a:p>
            <a:pPr marL="50800" indent="0" algn="ctr">
              <a:buNone/>
            </a:pPr>
            <a:endParaRPr lang="fr-FR" sz="2400" dirty="0">
              <a:solidFill>
                <a:schemeClr val="bg2"/>
              </a:solidFill>
            </a:endParaRPr>
          </a:p>
        </p:txBody>
      </p:sp>
      <p:sp>
        <p:nvSpPr>
          <p:cNvPr id="9" name="ZoneTexte 8">
            <a:extLst>
              <a:ext uri="{FF2B5EF4-FFF2-40B4-BE49-F238E27FC236}">
                <a16:creationId xmlns:a16="http://schemas.microsoft.com/office/drawing/2014/main" id="{573484D4-05CA-450F-A0D7-473083E4C066}"/>
              </a:ext>
            </a:extLst>
          </p:cNvPr>
          <p:cNvSpPr txBox="1"/>
          <p:nvPr/>
        </p:nvSpPr>
        <p:spPr>
          <a:xfrm>
            <a:off x="6518897" y="1351508"/>
            <a:ext cx="3947432" cy="4154984"/>
          </a:xfrm>
          <a:prstGeom prst="rect">
            <a:avLst/>
          </a:prstGeom>
          <a:noFill/>
        </p:spPr>
        <p:txBody>
          <a:bodyPr wrap="square">
            <a:spAutoFit/>
          </a:bodyPr>
          <a:lstStyle/>
          <a:p>
            <a:pPr algn="r" rtl="1"/>
            <a:r>
              <a:rPr lang="ar-SA" sz="2400" b="1" dirty="0"/>
              <a:t>مبادئ إدراة معلومات الحماي</a:t>
            </a:r>
            <a:r>
              <a:rPr lang="ar-LB" sz="2400" b="1" dirty="0"/>
              <a:t>ة</a:t>
            </a:r>
            <a:r>
              <a:rPr lang="ar-SY" sz="2400" b="1" dirty="0"/>
              <a:t>:</a:t>
            </a:r>
            <a:endParaRPr lang="en-US" sz="2400" b="1" dirty="0"/>
          </a:p>
          <a:p>
            <a:pPr marL="342900" lvl="5" indent="-342900" algn="r" rtl="1">
              <a:buFont typeface="Wingdings" panose="05000000000000000000" pitchFamily="2" charset="2"/>
              <a:buChar char="ü"/>
            </a:pPr>
            <a:r>
              <a:rPr lang="ar-SA" sz="2400" dirty="0"/>
              <a:t>التمحور حول الإنسان والإدماج</a:t>
            </a:r>
            <a:r>
              <a:rPr lang="ar-LB" sz="2400" dirty="0"/>
              <a:t>؛</a:t>
            </a:r>
          </a:p>
          <a:p>
            <a:pPr marL="342900" lvl="5" indent="-342900" algn="r" rtl="1">
              <a:buFont typeface="Wingdings" panose="05000000000000000000" pitchFamily="2" charset="2"/>
              <a:buChar char="ü"/>
            </a:pPr>
            <a:r>
              <a:rPr lang="ar-SA" sz="2400" dirty="0"/>
              <a:t>عدم إلحاق الأذى؛</a:t>
            </a:r>
            <a:endParaRPr lang="ar-LB" sz="2400" dirty="0"/>
          </a:p>
          <a:p>
            <a:pPr marL="342900" lvl="5" indent="-342900" algn="r" rtl="1">
              <a:buFont typeface="Wingdings" panose="05000000000000000000" pitchFamily="2" charset="2"/>
              <a:buChar char="ü"/>
            </a:pPr>
            <a:r>
              <a:rPr lang="ar-SA" sz="2400" dirty="0"/>
              <a:t>الغرض المحدد؛</a:t>
            </a:r>
            <a:endParaRPr lang="ar-LB" sz="2400" dirty="0"/>
          </a:p>
          <a:p>
            <a:pPr marL="342900" lvl="5" indent="-342900" algn="r" rtl="1">
              <a:buFont typeface="Wingdings" panose="05000000000000000000" pitchFamily="2" charset="2"/>
              <a:buChar char="ü"/>
            </a:pPr>
            <a:r>
              <a:rPr lang="ar-SA" sz="2400" dirty="0"/>
              <a:t>الموافقة المستنيرة/القبول المستنير والسرية؛</a:t>
            </a:r>
            <a:endParaRPr lang="ar-LB" sz="2400" dirty="0"/>
          </a:p>
          <a:p>
            <a:pPr marL="342900" lvl="5" indent="-342900" algn="r" rtl="1">
              <a:buFont typeface="Wingdings" panose="05000000000000000000" pitchFamily="2" charset="2"/>
              <a:buChar char="ü"/>
            </a:pPr>
            <a:r>
              <a:rPr lang="ar-SA" sz="2400" dirty="0"/>
              <a:t>مسؤولية وحماية وأمن البيانات؛</a:t>
            </a:r>
            <a:endParaRPr lang="ar-LB" sz="2400" dirty="0"/>
          </a:p>
          <a:p>
            <a:pPr marL="342900" lvl="5" indent="-342900" algn="r" rtl="1">
              <a:buFont typeface="Wingdings" panose="05000000000000000000" pitchFamily="2" charset="2"/>
              <a:buChar char="ü"/>
            </a:pPr>
            <a:r>
              <a:rPr lang="ar-SA" sz="2400" dirty="0"/>
              <a:t>الكفاءة والقدرة؛</a:t>
            </a:r>
            <a:endParaRPr lang="ar-LB" sz="2400" dirty="0"/>
          </a:p>
          <a:p>
            <a:pPr marL="342900" lvl="5" indent="-342900" algn="r" rtl="1">
              <a:buFont typeface="Wingdings" panose="05000000000000000000" pitchFamily="2" charset="2"/>
              <a:buChar char="ü"/>
            </a:pPr>
            <a:r>
              <a:rPr lang="ar-SA" sz="2400" dirty="0"/>
              <a:t>عدم التحيز؛</a:t>
            </a:r>
            <a:endParaRPr lang="ar-LB" sz="2400" dirty="0"/>
          </a:p>
          <a:p>
            <a:pPr marL="342900" lvl="5" indent="-342900" algn="r" rtl="1">
              <a:buFont typeface="Wingdings" panose="05000000000000000000" pitchFamily="2" charset="2"/>
              <a:buChar char="ü"/>
            </a:pPr>
            <a:r>
              <a:rPr lang="ar-SA" sz="2400" dirty="0"/>
              <a:t>التنسيق والتعاون</a:t>
            </a:r>
            <a:r>
              <a:rPr lang="ar-SY" dirty="0"/>
              <a:t>.</a:t>
            </a:r>
            <a:endParaRPr lang="en-US" dirty="0"/>
          </a:p>
          <a:p>
            <a:pPr algn="r" rtl="1"/>
            <a:endParaRPr lang="en-US" sz="2400" dirty="0">
              <a:solidFill>
                <a:schemeClr val="bg2"/>
              </a:solidFill>
              <a:effectLst/>
              <a:latin typeface="Helvetica Neue" panose="020B0604020202020204" charset="0"/>
            </a:endParaRPr>
          </a:p>
        </p:txBody>
      </p:sp>
      <p:pic>
        <p:nvPicPr>
          <p:cNvPr id="6" name="Picture 5">
            <a:extLst>
              <a:ext uri="{FF2B5EF4-FFF2-40B4-BE49-F238E27FC236}">
                <a16:creationId xmlns:a16="http://schemas.microsoft.com/office/drawing/2014/main" id="{E19ACB36-C1A6-4060-905E-282061B03E1A}"/>
              </a:ext>
            </a:extLst>
          </p:cNvPr>
          <p:cNvPicPr>
            <a:picLocks noChangeAspect="1"/>
          </p:cNvPicPr>
          <p:nvPr/>
        </p:nvPicPr>
        <p:blipFill>
          <a:blip r:embed="rId3"/>
          <a:srcRect/>
          <a:stretch/>
        </p:blipFill>
        <p:spPr>
          <a:xfrm>
            <a:off x="2482849" y="3635454"/>
            <a:ext cx="1638301" cy="22635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32B93C-0FCA-4FE1-964E-D042A4A68C19}"/>
              </a:ext>
            </a:extLst>
          </p:cNvPr>
          <p:cNvSpPr>
            <a:spLocks noGrp="1"/>
          </p:cNvSpPr>
          <p:nvPr>
            <p:ph type="title"/>
          </p:nvPr>
        </p:nvSpPr>
        <p:spPr/>
        <p:txBody>
          <a:bodyPr/>
          <a:lstStyle/>
          <a:p>
            <a:pPr algn="r" rtl="1"/>
            <a:r>
              <a:rPr lang="ar-LB" dirty="0"/>
              <a:t>نظام رصد حماية الطفل</a:t>
            </a:r>
            <a:endParaRPr lang="fr-FR" dirty="0"/>
          </a:p>
        </p:txBody>
      </p:sp>
      <p:sp>
        <p:nvSpPr>
          <p:cNvPr id="3" name="Espace réservé du contenu 2">
            <a:extLst>
              <a:ext uri="{FF2B5EF4-FFF2-40B4-BE49-F238E27FC236}">
                <a16:creationId xmlns:a16="http://schemas.microsoft.com/office/drawing/2014/main" id="{2F86ED03-8C9C-450E-951C-50E0D48BF12C}"/>
              </a:ext>
            </a:extLst>
          </p:cNvPr>
          <p:cNvSpPr>
            <a:spLocks noGrp="1"/>
          </p:cNvSpPr>
          <p:nvPr>
            <p:ph sz="half" idx="1"/>
          </p:nvPr>
        </p:nvSpPr>
        <p:spPr/>
        <p:txBody>
          <a:bodyPr>
            <a:normAutofit lnSpcReduction="10000"/>
          </a:bodyPr>
          <a:lstStyle/>
          <a:p>
            <a:pPr marL="50800" indent="0" algn="r" rtl="1">
              <a:buNone/>
            </a:pPr>
            <a:r>
              <a:rPr lang="ar-LB" dirty="0"/>
              <a:t>إلى ماذا تحتاجون؟</a:t>
            </a:r>
          </a:p>
          <a:p>
            <a:pPr algn="r" rtl="1"/>
            <a:r>
              <a:rPr lang="ar-LB" dirty="0"/>
              <a:t>الغرض</a:t>
            </a:r>
          </a:p>
          <a:p>
            <a:pPr algn="r" rtl="1"/>
            <a:r>
              <a:rPr lang="ar-LB" dirty="0"/>
              <a:t>مصادر المعلومات</a:t>
            </a:r>
          </a:p>
          <a:p>
            <a:pPr algn="r" rtl="1"/>
            <a:r>
              <a:rPr lang="ar-SA" dirty="0"/>
              <a:t>مؤشرات مدرجة ضمن السياق، </a:t>
            </a:r>
            <a:r>
              <a:rPr lang="ar-LB" dirty="0"/>
              <a:t>و</a:t>
            </a:r>
            <a:r>
              <a:rPr lang="ar-SA" dirty="0"/>
              <a:t>ملائمة ثقافيًا</a:t>
            </a:r>
            <a:endParaRPr lang="ar-LB" dirty="0"/>
          </a:p>
          <a:p>
            <a:pPr algn="r" rtl="1"/>
            <a:r>
              <a:rPr lang="ar-SA" dirty="0"/>
              <a:t>الأدوار والمسؤوليات والمنهجيات</a:t>
            </a:r>
            <a:endParaRPr lang="ar-LB" dirty="0"/>
          </a:p>
          <a:p>
            <a:pPr algn="r" rtl="1"/>
            <a:r>
              <a:rPr lang="ar-LB" dirty="0"/>
              <a:t>المخاطر المحتملة</a:t>
            </a:r>
          </a:p>
          <a:p>
            <a:pPr algn="r" rtl="1"/>
            <a:r>
              <a:rPr lang="ar-LB" dirty="0"/>
              <a:t>بروتوكولات تشارك المعلومات</a:t>
            </a:r>
          </a:p>
          <a:p>
            <a:pPr algn="r" rtl="1"/>
            <a:r>
              <a:rPr lang="ar-LB" dirty="0"/>
              <a:t>عمليات الإحالة</a:t>
            </a:r>
          </a:p>
        </p:txBody>
      </p:sp>
      <p:sp>
        <p:nvSpPr>
          <p:cNvPr id="4" name="Espace réservé du contenu 3">
            <a:extLst>
              <a:ext uri="{FF2B5EF4-FFF2-40B4-BE49-F238E27FC236}">
                <a16:creationId xmlns:a16="http://schemas.microsoft.com/office/drawing/2014/main" id="{2EF667A6-F356-48D0-94DE-9BB5C2096F2F}"/>
              </a:ext>
            </a:extLst>
          </p:cNvPr>
          <p:cNvSpPr>
            <a:spLocks noGrp="1"/>
          </p:cNvSpPr>
          <p:nvPr>
            <p:ph sz="half" idx="2"/>
          </p:nvPr>
        </p:nvSpPr>
        <p:spPr>
          <a:xfrm>
            <a:off x="7010400" y="2506662"/>
            <a:ext cx="5181600" cy="3010218"/>
          </a:xfrm>
        </p:spPr>
        <p:txBody>
          <a:bodyPr>
            <a:normAutofit lnSpcReduction="10000"/>
          </a:bodyPr>
          <a:lstStyle/>
          <a:p>
            <a:pPr marL="50800" indent="0" algn="r" rtl="1">
              <a:buNone/>
            </a:pPr>
            <a:r>
              <a:rPr lang="ar-LB" dirty="0"/>
              <a:t>تذكروا:</a:t>
            </a:r>
          </a:p>
          <a:p>
            <a:pPr algn="r" rtl="1"/>
            <a:r>
              <a:rPr lang="ar-LB" dirty="0"/>
              <a:t>آثار الصدمة النفسية الثانوية</a:t>
            </a:r>
          </a:p>
          <a:p>
            <a:pPr algn="r" rtl="1"/>
            <a:r>
              <a:rPr lang="ar-LB" dirty="0"/>
              <a:t>مصالح الطفل الفضلى</a:t>
            </a:r>
          </a:p>
          <a:p>
            <a:pPr algn="r" rtl="1"/>
            <a:r>
              <a:rPr lang="ar-LB" dirty="0"/>
              <a:t>نقص/الزيادة في الإبلاغ</a:t>
            </a:r>
          </a:p>
          <a:p>
            <a:pPr algn="r" rtl="1"/>
            <a:r>
              <a:rPr lang="ar-SA" dirty="0"/>
              <a:t>الأخلاقيات والمبادئ والممارسات الجيدة</a:t>
            </a:r>
            <a:r>
              <a:rPr lang="ar-LB" dirty="0"/>
              <a:t>، لا سيما مبدأ عدم إلحاق الأذى</a:t>
            </a:r>
            <a:endParaRPr lang="fr-FR" dirty="0"/>
          </a:p>
        </p:txBody>
      </p:sp>
    </p:spTree>
    <p:extLst>
      <p:ext uri="{BB962C8B-B14F-4D97-AF65-F5344CB8AC3E}">
        <p14:creationId xmlns:p14="http://schemas.microsoft.com/office/powerpoint/2010/main" val="342133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6</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6</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6</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770</TotalTime>
  <Words>2378</Words>
  <Application>Microsoft Macintosh PowerPoint</Application>
  <PresentationFormat>Panorámica</PresentationFormat>
  <Paragraphs>211</Paragraphs>
  <Slides>8</Slides>
  <Notes>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Arial</vt:lpstr>
      <vt:lpstr>Calibri</vt:lpstr>
      <vt:lpstr>Helvetica Neue</vt:lpstr>
      <vt:lpstr>Ink Free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مقدمة عامة عن المعيار 6</vt:lpstr>
      <vt:lpstr>Presentación de PowerPoint</vt:lpstr>
      <vt:lpstr>نظام رصد حماية الطفل</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100</cp:revision>
  <dcterms:created xsi:type="dcterms:W3CDTF">2017-12-20T18:51:03Z</dcterms:created>
  <dcterms:modified xsi:type="dcterms:W3CDTF">2023-01-20T11:52:28Z</dcterms:modified>
</cp:coreProperties>
</file>