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87" r:id="rId2"/>
    <p:sldId id="262" r:id="rId3"/>
    <p:sldId id="265" r:id="rId4"/>
    <p:sldId id="288" r:id="rId5"/>
    <p:sldId id="261" r:id="rId6"/>
    <p:sldId id="290" r:id="rId7"/>
    <p:sldId id="259" r:id="rId8"/>
    <p:sldId id="289"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
      <p:font typeface="Ink Free" panose="03080402000500000000" pitchFamily="66" charset="0"/>
      <p:regular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90"/>
    <p:restoredTop sz="32396" autoAdjust="0"/>
  </p:normalViewPr>
  <p:slideViewPr>
    <p:cSldViewPr snapToGrid="0">
      <p:cViewPr varScale="1">
        <p:scale>
          <a:sx n="23" d="100"/>
          <a:sy n="23" d="100"/>
        </p:scale>
        <p:origin x="804" y="20"/>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corehumanitarianstandard.org/the-standard"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handbook.spherestandards.org/en/cpms/#cpms_en_v1-g0010"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handbook.spherestandards.org/en/cpms/#ch042"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handbook.spherestandards.org/en/cpms/#ch042"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www.mrmtools.org/mrm/mrmtk.html" TargetMode="External"/><Relationship Id="rId4" Type="http://schemas.openxmlformats.org/officeDocument/2006/relationships/hyperlink" Target="https://handbook.spherestandards.org/en/cpms/#ch141"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en-US" b="1" dirty="0"/>
              <a:t>Facilitators:</a:t>
            </a:r>
            <a:endParaRPr lang="en-US" dirty="0"/>
          </a:p>
          <a:p>
            <a:pPr marL="0" lvl="0" indent="0" algn="l" rtl="0">
              <a:spcBef>
                <a:spcPts val="0"/>
              </a:spcBef>
              <a:spcAft>
                <a:spcPts val="0"/>
              </a:spcAft>
              <a:buNone/>
            </a:pPr>
            <a:r>
              <a:rPr lang="en-US" i="1" dirty="0"/>
              <a:t>This briefing is </a:t>
            </a:r>
            <a:r>
              <a:rPr lang="en-US" i="1" u="sng" dirty="0"/>
              <a:t>for any potential user </a:t>
            </a:r>
            <a:r>
              <a:rPr lang="en-US" i="1" dirty="0"/>
              <a:t>of the CPMS. It is geared primarily toward child protection staff, so consider broadening some questions or providing more detail, if colleagues from other sectors join you.</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It is assumed that the group is about 20 people and that everyone in the room knows each other (perhaps colleagues from your agency or the CP coordination group). if not, add 5 minutes for quick introductions.</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latin typeface="Calibri" panose="020F0502020204030204" pitchFamily="34" charset="0"/>
                <a:cs typeface="Calibri" panose="020F0502020204030204" pitchFamily="34" charset="0"/>
              </a:rPr>
              <a:t>PREPARE: a flipchart with the </a:t>
            </a:r>
            <a:r>
              <a:rPr lang="en-US" b="1" i="1" dirty="0">
                <a:latin typeface="Calibri" panose="020F0502020204030204" pitchFamily="34" charset="0"/>
                <a:cs typeface="Calibri" panose="020F0502020204030204" pitchFamily="34" charset="0"/>
              </a:rPr>
              <a:t>objectives</a:t>
            </a:r>
            <a:r>
              <a:rPr lang="en-US" i="1" dirty="0">
                <a:latin typeface="Calibri" panose="020F0502020204030204" pitchFamily="34" charset="0"/>
                <a:cs typeface="Calibri" panose="020F0502020204030204" pitchFamily="34" charset="0"/>
              </a:rPr>
              <a:t> of the session</a:t>
            </a:r>
          </a:p>
          <a:p>
            <a:pPr marL="0" lvl="0" indent="0" algn="l" rtl="0">
              <a:spcBef>
                <a:spcPts val="0"/>
              </a:spcBef>
              <a:spcAft>
                <a:spcPts val="0"/>
              </a:spcAft>
              <a:buNone/>
            </a:pPr>
            <a:r>
              <a:rPr lang="en-US" b="0" i="0" dirty="0">
                <a:solidFill>
                  <a:srgbClr val="1B2733"/>
                </a:solidFill>
                <a:effectLst/>
                <a:latin typeface="Calibri" panose="020F0502020204030204" pitchFamily="34" charset="0"/>
                <a:cs typeface="Calibri" panose="020F0502020204030204" pitchFamily="34" charset="0"/>
              </a:rPr>
              <a:t>By the end of the session, participants will be able to:</a:t>
            </a:r>
            <a:endParaRPr lang="en-US" dirty="0">
              <a:latin typeface="Calibri" panose="020F0502020204030204" pitchFamily="34" charset="0"/>
              <a:cs typeface="Calibri" panose="020F0502020204030204" pitchFamily="34" charset="0"/>
            </a:endParaRP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Describe the content of Standard 6</a:t>
            </a:r>
          </a:p>
          <a:p>
            <a:pPr marL="171450" lvl="0" indent="-171450" algn="l" rtl="0">
              <a:spcBef>
                <a:spcPts val="0"/>
              </a:spcBef>
              <a:spcAft>
                <a:spcPts val="0"/>
              </a:spcAft>
              <a:buClr>
                <a:schemeClr val="dk1"/>
              </a:buClr>
              <a:buSzPts val="1200"/>
              <a:buFont typeface="Arial"/>
              <a:buChar char="•"/>
            </a:pPr>
            <a:r>
              <a:rPr lang="fr-FR" b="0" i="0" dirty="0" err="1">
                <a:solidFill>
                  <a:srgbClr val="1B2733"/>
                </a:solidFill>
                <a:effectLst/>
                <a:latin typeface="Calibri" panose="020F0502020204030204" pitchFamily="34" charset="0"/>
                <a:cs typeface="Calibri" panose="020F0502020204030204" pitchFamily="34" charset="0"/>
              </a:rPr>
              <a:t>Explain</a:t>
            </a:r>
            <a:r>
              <a:rPr lang="fr-FR" b="0" i="0" dirty="0">
                <a:solidFill>
                  <a:srgbClr val="1B2733"/>
                </a:solidFill>
                <a:effectLst/>
                <a:latin typeface="Calibri" panose="020F0502020204030204" pitchFamily="34" charset="0"/>
                <a:cs typeface="Calibri" panose="020F0502020204030204" pitchFamily="34" charset="0"/>
              </a:rPr>
              <a:t> </a:t>
            </a:r>
            <a:r>
              <a:rPr lang="en-US" b="0" i="0" dirty="0">
                <a:solidFill>
                  <a:srgbClr val="1B2733"/>
                </a:solidFill>
                <a:effectLst/>
                <a:latin typeface="Calibri" panose="020F0502020204030204" pitchFamily="34" charset="0"/>
                <a:cs typeface="Calibri" panose="020F0502020204030204" pitchFamily="34" charset="0"/>
              </a:rPr>
              <a:t>&amp; Share its key messages</a:t>
            </a: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Demonstrate how &amp; why to use the handbook</a:t>
            </a:r>
          </a:p>
          <a:p>
            <a:pPr marL="171450" lvl="0" indent="-171450" algn="l" rtl="0">
              <a:spcBef>
                <a:spcPts val="0"/>
              </a:spcBef>
              <a:spcAft>
                <a:spcPts val="0"/>
              </a:spcAft>
              <a:buClr>
                <a:schemeClr val="dk1"/>
              </a:buClr>
              <a:buSzPts val="1200"/>
              <a:buFont typeface="Arial"/>
              <a:buChar char="•"/>
            </a:pPr>
            <a:endParaRPr lang="en-US" i="1"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a:buChar char="•"/>
              <a:tabLst/>
              <a:defRPr/>
            </a:pPr>
            <a:r>
              <a:rPr lang="fr-FR" dirty="0"/>
              <a:t>NOTE: if </a:t>
            </a:r>
            <a:r>
              <a:rPr lang="fr-FR" dirty="0" err="1"/>
              <a:t>you</a:t>
            </a:r>
            <a:r>
              <a:rPr lang="fr-FR" dirty="0"/>
              <a:t> have </a:t>
            </a:r>
            <a:r>
              <a:rPr lang="fr-FR" dirty="0" err="1"/>
              <a:t>already</a:t>
            </a:r>
            <a:r>
              <a:rPr lang="fr-FR" dirty="0"/>
              <a:t> </a:t>
            </a:r>
            <a:r>
              <a:rPr lang="fr-FR" dirty="0" err="1"/>
              <a:t>done</a:t>
            </a:r>
            <a:r>
              <a:rPr lang="fr-FR" dirty="0"/>
              <a:t> a Session on </a:t>
            </a:r>
            <a:r>
              <a:rPr lang="fr-FR" dirty="0" err="1"/>
              <a:t>Pillar</a:t>
            </a:r>
            <a:r>
              <a:rPr lang="fr-FR" dirty="0"/>
              <a:t>(s), Principles or </a:t>
            </a:r>
            <a:r>
              <a:rPr lang="fr-FR" dirty="0" err="1"/>
              <a:t>other</a:t>
            </a:r>
            <a:r>
              <a:rPr lang="fr-FR" dirty="0"/>
              <a:t> Standard(s), skip slide 2 &amp; 8</a:t>
            </a:r>
          </a:p>
          <a:p>
            <a:pPr marL="0" lvl="0" indent="0" algn="l" rtl="0">
              <a:spcBef>
                <a:spcPts val="0"/>
              </a:spcBef>
              <a:spcAft>
                <a:spcPts val="0"/>
              </a:spcAft>
              <a:buClr>
                <a:schemeClr val="dk1"/>
              </a:buClr>
              <a:buSzPts val="1200"/>
              <a:buFont typeface="Arial"/>
              <a:buNone/>
            </a:pPr>
            <a:endParaRPr lang="en-US" dirty="0"/>
          </a:p>
          <a:p>
            <a:r>
              <a:rPr lang="fr-FR" b="1" dirty="0"/>
              <a:t>TIP: Slides are </a:t>
            </a:r>
            <a:r>
              <a:rPr lang="fr-FR" b="1" dirty="0" err="1"/>
              <a:t>animated</a:t>
            </a:r>
            <a:r>
              <a:rPr lang="fr-FR" b="1" dirty="0"/>
              <a:t> </a:t>
            </a:r>
            <a:r>
              <a:rPr lang="fr-FR" dirty="0"/>
              <a:t>-&gt; for </a:t>
            </a:r>
            <a:r>
              <a:rPr lang="fr-FR" dirty="0" err="1"/>
              <a:t>each</a:t>
            </a:r>
            <a:r>
              <a:rPr lang="fr-FR" dirty="0"/>
              <a:t> click </a:t>
            </a:r>
            <a:r>
              <a:rPr lang="fr-FR" dirty="0" err="1"/>
              <a:t>you’ll</a:t>
            </a:r>
            <a:r>
              <a:rPr lang="fr-FR" dirty="0"/>
              <a:t> </a:t>
            </a:r>
            <a:r>
              <a:rPr lang="fr-FR" dirty="0" err="1"/>
              <a:t>make</a:t>
            </a:r>
            <a:r>
              <a:rPr lang="fr-FR" dirty="0"/>
              <a:t>, </a:t>
            </a:r>
            <a:r>
              <a:rPr lang="fr-FR" dirty="0" err="1"/>
              <a:t>some</a:t>
            </a:r>
            <a:r>
              <a:rPr lang="fr-FR" dirty="0"/>
              <a:t> few </a:t>
            </a:r>
            <a:r>
              <a:rPr lang="fr-FR" dirty="0" err="1"/>
              <a:t>words</a:t>
            </a:r>
            <a:r>
              <a:rPr lang="fr-FR" dirty="0"/>
              <a:t>, a </a:t>
            </a:r>
            <a:r>
              <a:rPr lang="fr-FR" dirty="0" err="1"/>
              <a:t>title</a:t>
            </a:r>
            <a:r>
              <a:rPr lang="fr-FR" dirty="0"/>
              <a:t> or an image </a:t>
            </a:r>
            <a:r>
              <a:rPr lang="fr-FR" dirty="0" err="1"/>
              <a:t>will</a:t>
            </a:r>
            <a:r>
              <a:rPr lang="fr-FR" dirty="0"/>
              <a:t> </a:t>
            </a:r>
            <a:r>
              <a:rPr lang="fr-FR" dirty="0" err="1"/>
              <a:t>appear</a:t>
            </a:r>
            <a:r>
              <a:rPr lang="fr-FR" dirty="0"/>
              <a:t> on the slide. </a:t>
            </a:r>
          </a:p>
          <a:p>
            <a:r>
              <a:rPr lang="fr-FR" dirty="0"/>
              <a:t>Read the </a:t>
            </a:r>
            <a:r>
              <a:rPr lang="fr-FR" dirty="0" err="1"/>
              <a:t>corresponding</a:t>
            </a:r>
            <a:r>
              <a:rPr lang="fr-FR" dirty="0"/>
              <a:t> notes </a:t>
            </a:r>
            <a:r>
              <a:rPr lang="fr-FR" dirty="0" err="1"/>
              <a:t>from</a:t>
            </a:r>
            <a:r>
              <a:rPr lang="fr-FR" dirty="0"/>
              <a:t> the </a:t>
            </a:r>
            <a:r>
              <a:rPr lang="fr-FR" dirty="0" err="1"/>
              <a:t>facilitators</a:t>
            </a:r>
            <a:r>
              <a:rPr lang="fr-FR" dirty="0"/>
              <a:t> notes, </a:t>
            </a:r>
            <a:r>
              <a:rPr lang="fr-FR" dirty="0" err="1"/>
              <a:t>before</a:t>
            </a:r>
            <a:r>
              <a:rPr lang="fr-FR" dirty="0"/>
              <a:t> </a:t>
            </a:r>
            <a:r>
              <a:rPr lang="fr-FR" dirty="0" err="1"/>
              <a:t>showing</a:t>
            </a:r>
            <a:r>
              <a:rPr lang="fr-FR" dirty="0"/>
              <a:t> the </a:t>
            </a:r>
            <a:r>
              <a:rPr lang="fr-FR" dirty="0" err="1"/>
              <a:t>following</a:t>
            </a:r>
            <a:r>
              <a:rPr lang="fr-FR" dirty="0"/>
              <a:t> content, </a:t>
            </a:r>
            <a:r>
              <a:rPr lang="fr-FR" dirty="0" err="1"/>
              <a:t>so</a:t>
            </a:r>
            <a:r>
              <a:rPr lang="fr-FR" dirty="0"/>
              <a:t> participants have time to process </a:t>
            </a:r>
            <a:r>
              <a:rPr lang="fr-FR" dirty="0" err="1"/>
              <a:t>what</a:t>
            </a:r>
            <a:r>
              <a:rPr lang="fr-FR" dirty="0"/>
              <a:t> </a:t>
            </a:r>
            <a:r>
              <a:rPr lang="fr-FR" dirty="0" err="1"/>
              <a:t>you</a:t>
            </a:r>
            <a:r>
              <a:rPr lang="fr-FR" dirty="0"/>
              <a:t> </a:t>
            </a:r>
            <a:r>
              <a:rPr lang="fr-FR" dirty="0" err="1"/>
              <a:t>say</a:t>
            </a:r>
            <a:r>
              <a:rPr lang="fr-FR" dirty="0"/>
              <a:t>, and </a:t>
            </a:r>
            <a:r>
              <a:rPr lang="fr-FR" dirty="0" err="1"/>
              <a:t>read</a:t>
            </a:r>
            <a:r>
              <a:rPr lang="fr-FR" dirty="0"/>
              <a:t> </a:t>
            </a:r>
            <a:r>
              <a:rPr lang="fr-FR" dirty="0" err="1"/>
              <a:t>each</a:t>
            </a:r>
            <a:r>
              <a:rPr lang="fr-FR" dirty="0"/>
              <a:t> point. </a:t>
            </a:r>
          </a:p>
          <a:p>
            <a:pPr marL="0" lvl="0" indent="0" algn="l" rtl="0">
              <a:spcBef>
                <a:spcPts val="0"/>
              </a:spcBef>
              <a:spcAft>
                <a:spcPts val="0"/>
              </a:spcAft>
              <a:buNone/>
            </a:pPr>
            <a:endParaRPr lang="en-US" b="1" dirty="0"/>
          </a:p>
          <a:p>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Donors, local governments, colleagues in other sectors and our beneficiaries themselves want to know what we are doing and why. The CPMS are our benchmark. They are the key way to </a:t>
            </a:r>
            <a:r>
              <a:rPr lang="en-US" dirty="0" err="1"/>
              <a:t>operationalise</a:t>
            </a:r>
            <a:r>
              <a:rPr lang="en-US" dirty="0"/>
              <a:t> or make real children's rights in the practice of humanitarian response. </a:t>
            </a:r>
            <a:endParaRPr dirty="0"/>
          </a:p>
          <a:p>
            <a:pPr marL="0" lvl="0" indent="0" algn="l" rtl="0">
              <a:spcBef>
                <a:spcPts val="0"/>
              </a:spcBef>
              <a:spcAft>
                <a:spcPts val="0"/>
              </a:spcAft>
              <a:buNone/>
            </a:pPr>
            <a:endParaRPr dirty="0"/>
          </a:p>
          <a:p>
            <a:pPr marL="0" lvl="0" indent="0" algn="l" rtl="0">
              <a:lnSpc>
                <a:spcPct val="115000"/>
              </a:lnSpc>
              <a:spcBef>
                <a:spcPts val="0"/>
              </a:spcBef>
              <a:spcAft>
                <a:spcPts val="0"/>
              </a:spcAft>
              <a:buSzPts val="1100"/>
              <a:buNone/>
            </a:pPr>
            <a:r>
              <a:rPr lang="en-US" dirty="0"/>
              <a:t>They are a collaborative, inter-agency tool, that links with other initiatives, such as the Core Humanitarian Standard, INSPIRE and the Humanitarian Inclusion Standards</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Wherever relevant, the CPMS align with INSPIRE’s 7 strategies to end violence against children – initiative’s icons are actually scattered through the text. In addition, the Core Humanitarian Standard on Quality and Accountability is highlighted in the Introduction and resonates throughout the handbook.</a:t>
            </a:r>
            <a:endParaRPr dirty="0"/>
          </a:p>
          <a:p>
            <a:pPr marL="0" lvl="0" indent="0" algn="l" rtl="0">
              <a:lnSpc>
                <a:spcPct val="115000"/>
              </a:lnSpc>
              <a:spcBef>
                <a:spcPts val="0"/>
              </a:spcBef>
              <a:spcAft>
                <a:spcPts val="0"/>
              </a:spcAft>
              <a:buSzPts val="1100"/>
              <a:buNone/>
            </a:pPr>
            <a:endParaRPr dirty="0"/>
          </a:p>
          <a:p>
            <a:pPr marL="0" marR="0" lvl="0" indent="0" algn="l" defTabSz="914400" rtl="0" eaLnBrk="1" fontAlgn="auto" latinLnBrk="0" hangingPunct="1">
              <a:lnSpc>
                <a:spcPct val="115000"/>
              </a:lnSpc>
              <a:spcBef>
                <a:spcPts val="0"/>
              </a:spcBef>
              <a:spcAft>
                <a:spcPts val="0"/>
              </a:spcAft>
              <a:buClr>
                <a:srgbClr val="000000"/>
              </a:buClr>
              <a:buSzPts val="1100"/>
              <a:buFont typeface="Arial"/>
              <a:buNone/>
              <a:tabLst/>
              <a:defRPr/>
            </a:pPr>
            <a:r>
              <a:rPr lang="en-US" dirty="0"/>
              <a:t>Contextualisation (adaptation to your specific context) is encouraged and can create ownership of the standards at every level. It builds a deeper understanding of child protection in the specific context for a wide range of actors. National coordination groups are therefore encouraged to adapt the CPMS. Please raise it with colleagues locally and then seek the guidance of the global CPMS team. For more information, watch the contextualization video on the Alliance’s </a:t>
            </a:r>
            <a:r>
              <a:rPr lang="en-US" dirty="0" err="1"/>
              <a:t>youtube</a:t>
            </a:r>
            <a:r>
              <a:rPr lang="en-US" dirty="0"/>
              <a:t> channel.</a:t>
            </a:r>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BOX: The CPMS aim at improving the quality and accountability of our programing and increasing impact for children’s protection and well-being in humanitarian action (</a:t>
            </a:r>
            <a:r>
              <a:rPr lang="en-US" sz="1800" b="0" i="0" u="none" strike="noStrike" baseline="0" dirty="0">
                <a:latin typeface="HelveticaNeue-Light-Identity-H"/>
              </a:rPr>
              <a:t>across all contexts)</a:t>
            </a:r>
            <a:r>
              <a:rPr lang="en-US" dirty="0"/>
              <a:t>, by establishing common principles, </a:t>
            </a:r>
            <a:r>
              <a:rPr lang="en-US" sz="1800" b="0" i="0" u="none" strike="noStrike" baseline="0" dirty="0">
                <a:latin typeface="HelveticaNeue-Light-Identity-H"/>
              </a:rPr>
              <a:t>evidence, prevention</a:t>
            </a:r>
            <a:r>
              <a:rPr lang="en-US" dirty="0"/>
              <a:t> and goals to achieve. They provide a synthesis of good practice and learning to date.</a:t>
            </a:r>
          </a:p>
          <a:p>
            <a:pPr marL="0" lvl="0" indent="0" algn="l" rtl="0">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is an overview of the CPMS structure: there are 28 Standards across 4 pillars and 10 CPHA principles threaded throughout. </a:t>
            </a:r>
          </a:p>
          <a:p>
            <a:pPr marL="0" lvl="0" indent="0" algn="l" rtl="0">
              <a:spcBef>
                <a:spcPts val="0"/>
              </a:spcBef>
              <a:spcAft>
                <a:spcPts val="0"/>
              </a:spcAft>
              <a:buNone/>
            </a:pPr>
            <a:r>
              <a:rPr lang="en-US" dirty="0"/>
              <a:t>You can find this overview on the back of the CPMS handbook or in the online handbook; it’s a practical way of locating quickly a specific topic.</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presentation focuses on Standard 6: Child Protection Monitoring</a:t>
            </a:r>
          </a:p>
          <a:p>
            <a:pPr marL="0" lvl="0" indent="0" algn="l" rtl="0">
              <a:spcBef>
                <a:spcPts val="0"/>
              </a:spcBef>
              <a:spcAft>
                <a:spcPts val="0"/>
              </a:spcAft>
              <a:buNone/>
            </a:pP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Standard is part of the first Pillar of Standards related to quality response, which are all common across all areas of child protection programming, applicable in all situations and contexts, during </a:t>
            </a:r>
            <a:r>
              <a:rPr lang="fr-FR" dirty="0" err="1"/>
              <a:t>preparedness</a:t>
            </a:r>
            <a:r>
              <a:rPr lang="fr-FR" dirty="0"/>
              <a:t> and </a:t>
            </a:r>
            <a:r>
              <a:rPr lang="fr-FR" dirty="0" err="1"/>
              <a:t>response</a:t>
            </a:r>
            <a:r>
              <a:rPr lang="fr-FR" dirty="0"/>
              <a:t> phases. </a:t>
            </a:r>
            <a:r>
              <a:rPr lang="fr-FR" dirty="0" err="1"/>
              <a:t>They</a:t>
            </a:r>
            <a:r>
              <a:rPr lang="fr-FR" dirty="0"/>
              <a:t> are ALL </a:t>
            </a:r>
            <a:r>
              <a:rPr lang="fr-FR" dirty="0" err="1"/>
              <a:t>fundamental</a:t>
            </a:r>
            <a:r>
              <a:rPr lang="fr-FR" dirty="0"/>
              <a:t> to </a:t>
            </a:r>
            <a:r>
              <a:rPr lang="fr-FR" dirty="0" err="1"/>
              <a:t>reach</a:t>
            </a:r>
            <a:r>
              <a:rPr lang="fr-FR" dirty="0"/>
              <a:t> the </a:t>
            </a:r>
            <a:r>
              <a:rPr lang="fr-FR" dirty="0" err="1"/>
              <a:t>level</a:t>
            </a:r>
            <a:r>
              <a:rPr lang="fr-FR" dirty="0"/>
              <a:t> of </a:t>
            </a:r>
            <a:r>
              <a:rPr lang="fr-FR" dirty="0" err="1"/>
              <a:t>quality</a:t>
            </a:r>
            <a:r>
              <a:rPr lang="fr-FR" dirty="0"/>
              <a:t> </a:t>
            </a:r>
            <a:r>
              <a:rPr lang="fr-FR" dirty="0" err="1"/>
              <a:t>we</a:t>
            </a:r>
            <a:r>
              <a:rPr lang="fr-FR" dirty="0"/>
              <a:t> are </a:t>
            </a:r>
            <a:r>
              <a:rPr lang="fr-FR" dirty="0" err="1"/>
              <a:t>aiming</a:t>
            </a:r>
            <a:r>
              <a:rPr lang="fr-FR" dirty="0"/>
              <a:t> to </a:t>
            </a:r>
            <a:r>
              <a:rPr lang="fr-FR" dirty="0" err="1"/>
              <a:t>reach</a:t>
            </a:r>
            <a:r>
              <a:rPr lang="fr-FR" dirty="0"/>
              <a:t> as </a:t>
            </a:r>
            <a:r>
              <a:rPr lang="fr-FR" dirty="0" err="1"/>
              <a:t>practionners</a:t>
            </a:r>
            <a:r>
              <a:rPr lang="fr-FR" dirty="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These Quality standards should be used in conjunction with all the rest of the Standards (7–28) &amp; </a:t>
            </a:r>
            <a:r>
              <a:rPr lang="fr-FR" dirty="0"/>
              <a:t>the </a:t>
            </a:r>
            <a:r>
              <a:rPr lang="fr-FR" i="1" dirty="0"/>
              <a:t>CPMS</a:t>
            </a:r>
            <a:r>
              <a:rPr lang="fr-FR" dirty="0"/>
              <a:t> </a:t>
            </a:r>
            <a:r>
              <a:rPr lang="fr-FR" dirty="0" err="1"/>
              <a:t>principles</a:t>
            </a: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This Standard </a:t>
            </a:r>
            <a:r>
              <a:rPr lang="fr-FR" dirty="0" err="1"/>
              <a:t>is</a:t>
            </a:r>
            <a:r>
              <a:rPr lang="fr-FR" dirty="0"/>
              <a:t> </a:t>
            </a:r>
            <a:r>
              <a:rPr lang="en-US" dirty="0"/>
              <a:t>complementary to the </a:t>
            </a:r>
            <a:r>
              <a:rPr lang="en-US" i="1" dirty="0">
                <a:hlinkClick r:id="rId3"/>
              </a:rPr>
              <a:t>Core Humanitarian Standard on Quality and Accountability (CHS)</a:t>
            </a:r>
            <a:r>
              <a:rPr lang="en-US" i="1" dirty="0"/>
              <a:t>,as a whole, </a:t>
            </a:r>
            <a:r>
              <a:rPr lang="en-US" dirty="0"/>
              <a:t>and to the </a:t>
            </a:r>
            <a:r>
              <a:rPr lang="fr-FR" dirty="0">
                <a:hlinkClick r:id="rId4"/>
              </a:rPr>
              <a:t>Child Protection </a:t>
            </a:r>
            <a:r>
              <a:rPr lang="fr-FR" dirty="0" err="1">
                <a:hlinkClick r:id="rId4"/>
              </a:rPr>
              <a:t>Analytical</a:t>
            </a:r>
            <a:r>
              <a:rPr lang="fr-FR" dirty="0">
                <a:hlinkClick r:id="rId4"/>
              </a:rPr>
              <a:t> Framework</a:t>
            </a:r>
            <a:r>
              <a:rPr lang="fr-FR" dirty="0"/>
              <a:t>, and </a:t>
            </a:r>
            <a:r>
              <a:rPr lang="en-US" dirty="0"/>
              <a:t>should be used together with them.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i="1" dirty="0">
              <a:effectLst/>
              <a:latin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a:ea typeface="Arial"/>
                <a:cs typeface="Arial"/>
                <a:sym typeface="Arial"/>
              </a:rPr>
              <a:t>DEF: Child protection </a:t>
            </a:r>
            <a:r>
              <a:rPr lang="en-US" u="sng" dirty="0">
                <a:latin typeface="Arial"/>
                <a:ea typeface="Arial"/>
                <a:cs typeface="Arial"/>
                <a:sym typeface="Arial"/>
              </a:rPr>
              <a:t>situation monitoring </a:t>
            </a:r>
            <a:r>
              <a:rPr lang="en-US" dirty="0">
                <a:latin typeface="Arial"/>
                <a:ea typeface="Arial"/>
                <a:cs typeface="Arial"/>
                <a:sym typeface="Arial"/>
              </a:rPr>
              <a:t>refers to the regular and systematic examination (monitoring) of child protection risks, violations and capacities in a specific humanitarian context.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a:ea typeface="Arial"/>
                <a:cs typeface="Arial"/>
                <a:sym typeface="Arial"/>
              </a:rPr>
              <a:t>The purpose is to produce </a:t>
            </a:r>
            <a:r>
              <a:rPr lang="en-US" dirty="0">
                <a:effectLst/>
                <a:latin typeface="Arial" panose="020B0604020202020204" pitchFamily="34" charset="0"/>
              </a:rPr>
              <a:t>situational evidence on child protection risks and existing response capacities to inform and adapt the response. </a:t>
            </a:r>
            <a:r>
              <a:rPr lang="en-US" u="sng" dirty="0">
                <a:effectLst/>
                <a:latin typeface="Arial" panose="020B0604020202020204" pitchFamily="34" charset="0"/>
              </a:rPr>
              <a:t>Response monitoring </a:t>
            </a:r>
            <a:r>
              <a:rPr lang="en-US" dirty="0">
                <a:effectLst/>
                <a:latin typeface="Arial" panose="020B0604020202020204" pitchFamily="34" charset="0"/>
              </a:rPr>
              <a:t>is the ongoing and coordinated measurement of the humanitarian response in a  humanitarian context, i.e. activities planned and carried out by humanitarian actors.</a:t>
            </a:r>
            <a:endParaRPr lang="en-US"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i="1" dirty="0">
              <a:effectLst/>
              <a:latin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The </a:t>
            </a:r>
            <a:r>
              <a:rPr lang="en-US" dirty="0">
                <a:latin typeface="Arial"/>
                <a:ea typeface="Arial"/>
                <a:cs typeface="Arial"/>
                <a:sym typeface="Arial"/>
              </a:rPr>
              <a:t>collection, management, analysis and use of CP monitoring must be done in a principled, safe and collaborative manner.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sz="1200" dirty="0">
                <a:effectLst/>
                <a:latin typeface="Arial" panose="020B0604020202020204" pitchFamily="34" charset="0"/>
              </a:rPr>
              <a:t>Secondary data is any information taken from existing sources of information such as reports, assessment data, case management data, etc. Through a mix of quantitative and qualitative information sources, a preliminary situation analysis of child protection needs and capacities can be generated. A </a:t>
            </a:r>
            <a:r>
              <a:rPr lang="en-US" sz="1000" b="0" i="0" u="none" strike="noStrike" baseline="0" dirty="0">
                <a:latin typeface="HelveticaNeue-Light-Identity-H"/>
              </a:rPr>
              <a:t>secondary data review can help identify existing data and information, potential gaps and appropriate methods for addressing those gaps.</a:t>
            </a: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latin typeface="Arial"/>
                <a:ea typeface="Arial"/>
                <a:cs typeface="Arial"/>
                <a:sym typeface="Arial"/>
              </a:rPr>
              <a:t>This Standard links especially with the approach of </a:t>
            </a:r>
            <a:r>
              <a:rPr lang="en-US" b="1" dirty="0">
                <a:latin typeface="Arial"/>
                <a:ea typeface="Arial"/>
                <a:cs typeface="Arial"/>
                <a:sym typeface="Arial"/>
              </a:rPr>
              <a:t>prevention</a:t>
            </a:r>
            <a:r>
              <a:rPr lang="en-US" dirty="0">
                <a:latin typeface="Arial"/>
                <a:ea typeface="Arial"/>
                <a:cs typeface="Arial"/>
                <a:sym typeface="Arial"/>
              </a:rPr>
              <a:t>, intending to mitigate any risks to children and their families when </a:t>
            </a:r>
            <a:r>
              <a:rPr lang="fr-FR" dirty="0" err="1"/>
              <a:t>collecting</a:t>
            </a:r>
            <a:r>
              <a:rPr lang="fr-FR" dirty="0"/>
              <a:t>, </a:t>
            </a:r>
            <a:r>
              <a:rPr lang="fr-FR" dirty="0" err="1"/>
              <a:t>processing</a:t>
            </a:r>
            <a:r>
              <a:rPr lang="fr-FR" dirty="0"/>
              <a:t> and </a:t>
            </a:r>
            <a:r>
              <a:rPr lang="fr-FR" dirty="0" err="1"/>
              <a:t>keeping</a:t>
            </a:r>
            <a:r>
              <a:rPr lang="fr-FR" dirty="0"/>
              <a:t> records</a:t>
            </a:r>
            <a:r>
              <a:rPr lang="en-US" dirty="0">
                <a:latin typeface="Arial"/>
                <a:ea typeface="Arial"/>
                <a:cs typeface="Arial"/>
                <a:sym typeface="Arial"/>
              </a:rPr>
              <a:t>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prevention icon</a:t>
            </a:r>
            <a:r>
              <a:rPr lang="en-US" i="1" dirty="0"/>
              <a:t>]</a:t>
            </a:r>
            <a:endParaRPr lang="en-US"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en-US" b="1" dirty="0">
              <a:latin typeface="Arial"/>
              <a:ea typeface="Arial"/>
              <a:cs typeface="Arial"/>
              <a:sym typeface="Arial"/>
            </a:endParaRPr>
          </a:p>
          <a:p>
            <a:pPr algn="l"/>
            <a:r>
              <a:rPr lang="en-US" b="1" dirty="0">
                <a:latin typeface="Arial"/>
                <a:ea typeface="Arial"/>
                <a:cs typeface="Arial"/>
                <a:sym typeface="Arial"/>
              </a:rPr>
              <a:t>Discussion Prompt: </a:t>
            </a:r>
            <a:r>
              <a:rPr lang="en-US" sz="1200" dirty="0">
                <a:latin typeface="Ink Free" panose="03080402000500000000" pitchFamily="66" charset="0"/>
              </a:rPr>
              <a:t>What can you </a:t>
            </a:r>
            <a:r>
              <a:rPr lang="fr-FR" sz="1200" dirty="0" err="1">
                <a:latin typeface="Ink Free" panose="03080402000500000000" pitchFamily="66" charset="0"/>
              </a:rPr>
              <a:t>inform</a:t>
            </a:r>
            <a:r>
              <a:rPr lang="fr-FR" sz="1200" dirty="0">
                <a:latin typeface="Ink Free" panose="03080402000500000000" pitchFamily="66" charset="0"/>
              </a:rPr>
              <a:t> and influence </a:t>
            </a:r>
            <a:r>
              <a:rPr lang="fr-FR" sz="1200" dirty="0" err="1">
                <a:latin typeface="Ink Free" panose="03080402000500000000" pitchFamily="66" charset="0"/>
              </a:rPr>
              <a:t>with</a:t>
            </a:r>
            <a:r>
              <a:rPr lang="fr-FR" sz="1200" dirty="0">
                <a:latin typeface="Ink Free" panose="03080402000500000000" pitchFamily="66" charset="0"/>
              </a:rPr>
              <a:t> </a:t>
            </a:r>
            <a:r>
              <a:rPr lang="fr-FR" sz="1200" dirty="0" err="1">
                <a:latin typeface="Ink Free" panose="03080402000500000000" pitchFamily="66" charset="0"/>
              </a:rPr>
              <a:t>it</a:t>
            </a:r>
            <a:r>
              <a:rPr lang="fr-FR" sz="1200" dirty="0">
                <a:latin typeface="Ink Free" panose="03080402000500000000" pitchFamily="66" charset="0"/>
              </a:rPr>
              <a:t>?</a:t>
            </a:r>
          </a:p>
          <a:p>
            <a:r>
              <a:rPr lang="fr-FR" dirty="0"/>
              <a:t>-&gt;</a:t>
            </a:r>
            <a:r>
              <a:rPr lang="en-US" dirty="0"/>
              <a:t>Child protection monitoring informs and influences:</a:t>
            </a:r>
          </a:p>
          <a:p>
            <a:pPr>
              <a:buFont typeface="Arial" panose="020B0604020202020204" pitchFamily="34" charset="0"/>
              <a:buChar char="•"/>
            </a:pPr>
            <a:r>
              <a:rPr lang="en-US" dirty="0">
                <a:solidFill>
                  <a:srgbClr val="B496A5"/>
                </a:solidFill>
                <a:effectLst/>
              </a:rPr>
              <a:t>Prevention and response activities at individual, family and community levels;</a:t>
            </a:r>
          </a:p>
          <a:p>
            <a:pPr>
              <a:buFont typeface="Arial" panose="020B0604020202020204" pitchFamily="34" charset="0"/>
              <a:buChar char="•"/>
            </a:pPr>
            <a:r>
              <a:rPr lang="en-US" dirty="0">
                <a:solidFill>
                  <a:srgbClr val="B496A5"/>
                </a:solidFill>
                <a:effectLst/>
              </a:rPr>
              <a:t>Advocacy that respects, protects, promotes and fulfils the rights of children as outlined in relevant national and international laws and resolutions; and</a:t>
            </a:r>
          </a:p>
          <a:p>
            <a:pPr>
              <a:buFont typeface="Arial" panose="020B0604020202020204" pitchFamily="34" charset="0"/>
              <a:buChar char="•"/>
            </a:pPr>
            <a:r>
              <a:rPr lang="en-US" dirty="0">
                <a:solidFill>
                  <a:srgbClr val="B496A5"/>
                </a:solidFill>
                <a:effectLst/>
              </a:rPr>
              <a:t>Priority-setting so that interventions address children’s most serious protection risks and gaps.</a:t>
            </a:r>
          </a:p>
          <a:p>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sz="1200" b="0" i="0" u="none" strike="noStrike" baseline="0" dirty="0">
                <a:latin typeface="+mn-lt"/>
              </a:rPr>
              <a:t>Standard 6 states: </a:t>
            </a:r>
            <a:r>
              <a:rPr lang="en-US" dirty="0"/>
              <a:t>“Objective and timely data and information on child protection risks are collected, managed, </a:t>
            </a:r>
            <a:r>
              <a:rPr lang="en-US" dirty="0" err="1"/>
              <a:t>analysed</a:t>
            </a:r>
            <a:r>
              <a:rPr lang="en-US" dirty="0"/>
              <a:t> and used in a principled, safe and collaborative manner to enable evidence-informed prevention and response actions.”</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endParaRPr lang="en-US" sz="1200" b="0" i="0" u="none" strike="noStrike" baseline="0" dirty="0">
              <a:latin typeface="+mn-lt"/>
            </a:endParaRPr>
          </a:p>
          <a:p>
            <a:r>
              <a:rPr lang="en-US" dirty="0"/>
              <a:t>The design, implementation and evaluation of child protection monitoring systems should follow the PIM principles:</a:t>
            </a:r>
          </a:p>
          <a:p>
            <a:pPr>
              <a:buFont typeface="Arial" panose="020B0604020202020204" pitchFamily="34" charset="0"/>
              <a:buChar char="•"/>
            </a:pPr>
            <a:r>
              <a:rPr lang="en-US" dirty="0">
                <a:solidFill>
                  <a:srgbClr val="B496A5"/>
                </a:solidFill>
                <a:effectLst/>
              </a:rPr>
              <a:t>People-</a:t>
            </a:r>
            <a:r>
              <a:rPr lang="en-US" dirty="0" err="1">
                <a:solidFill>
                  <a:srgbClr val="B496A5"/>
                </a:solidFill>
                <a:effectLst/>
              </a:rPr>
              <a:t>centred</a:t>
            </a:r>
            <a:r>
              <a:rPr lang="en-US" dirty="0">
                <a:solidFill>
                  <a:srgbClr val="B496A5"/>
                </a:solidFill>
                <a:effectLst/>
              </a:rPr>
              <a:t> and inclusive;</a:t>
            </a:r>
          </a:p>
          <a:p>
            <a:pPr>
              <a:buFont typeface="Arial" panose="020B0604020202020204" pitchFamily="34" charset="0"/>
              <a:buChar char="•"/>
            </a:pPr>
            <a:r>
              <a:rPr lang="en-US" dirty="0">
                <a:solidFill>
                  <a:srgbClr val="B496A5"/>
                </a:solidFill>
                <a:effectLst/>
              </a:rPr>
              <a:t>Do no harm;</a:t>
            </a:r>
          </a:p>
          <a:p>
            <a:pPr>
              <a:buFont typeface="Arial" panose="020B0604020202020204" pitchFamily="34" charset="0"/>
              <a:buChar char="•"/>
            </a:pPr>
            <a:r>
              <a:rPr lang="en-US" dirty="0">
                <a:solidFill>
                  <a:srgbClr val="B496A5"/>
                </a:solidFill>
                <a:effectLst/>
              </a:rPr>
              <a:t>Defined purpose;</a:t>
            </a:r>
          </a:p>
          <a:p>
            <a:pPr>
              <a:buFont typeface="Arial" panose="020B0604020202020204" pitchFamily="34" charset="0"/>
              <a:buChar char="•"/>
            </a:pPr>
            <a:r>
              <a:rPr lang="en-US" dirty="0">
                <a:solidFill>
                  <a:srgbClr val="B496A5"/>
                </a:solidFill>
                <a:effectLst/>
              </a:rPr>
              <a:t>Informed consent/assent and confidentiality;</a:t>
            </a:r>
          </a:p>
          <a:p>
            <a:pPr>
              <a:buFont typeface="Arial" panose="020B0604020202020204" pitchFamily="34" charset="0"/>
              <a:buChar char="•"/>
            </a:pPr>
            <a:r>
              <a:rPr lang="en-US" dirty="0">
                <a:solidFill>
                  <a:srgbClr val="B496A5"/>
                </a:solidFill>
                <a:effectLst/>
              </a:rPr>
              <a:t>Data responsibility, protection and security;</a:t>
            </a:r>
          </a:p>
          <a:p>
            <a:pPr>
              <a:buFont typeface="Arial" panose="020B0604020202020204" pitchFamily="34" charset="0"/>
              <a:buChar char="•"/>
            </a:pPr>
            <a:r>
              <a:rPr lang="en-US" dirty="0">
                <a:solidFill>
                  <a:srgbClr val="B496A5"/>
                </a:solidFill>
                <a:effectLst/>
              </a:rPr>
              <a:t>Competency and capacity;</a:t>
            </a:r>
          </a:p>
          <a:p>
            <a:pPr>
              <a:buFont typeface="Arial" panose="020B0604020202020204" pitchFamily="34" charset="0"/>
              <a:buChar char="•"/>
            </a:pPr>
            <a:r>
              <a:rPr lang="en-US" dirty="0">
                <a:solidFill>
                  <a:srgbClr val="B496A5"/>
                </a:solidFill>
                <a:effectLst/>
              </a:rPr>
              <a:t>Impartiality; and</a:t>
            </a:r>
          </a:p>
          <a:p>
            <a:pPr>
              <a:buFont typeface="Arial" panose="020B0604020202020204" pitchFamily="34" charset="0"/>
              <a:buChar char="•"/>
            </a:pPr>
            <a:r>
              <a:rPr lang="en-US" dirty="0">
                <a:solidFill>
                  <a:srgbClr val="B496A5"/>
                </a:solidFill>
                <a:effectLst/>
              </a:rPr>
              <a:t>Coordination and collaboration.</a:t>
            </a:r>
          </a:p>
          <a:p>
            <a:r>
              <a:rPr lang="en-US" dirty="0"/>
              <a:t>These principles must be applied in addition to the </a:t>
            </a:r>
            <a:r>
              <a:rPr lang="en-US" i="1" dirty="0"/>
              <a:t>CPMS</a:t>
            </a:r>
            <a:r>
              <a:rPr lang="en-US" dirty="0"/>
              <a:t> </a:t>
            </a:r>
            <a:r>
              <a:rPr lang="en-US" dirty="0">
                <a:hlinkClick r:id="rId3"/>
              </a:rPr>
              <a:t>Principles</a:t>
            </a:r>
            <a:r>
              <a:rPr lang="en-US" dirty="0"/>
              <a:t>.</a:t>
            </a:r>
          </a:p>
          <a:p>
            <a:pPr marL="0" marR="0" lvl="0" indent="0" algn="l" rtl="0">
              <a:lnSpc>
                <a:spcPct val="100000"/>
              </a:lnSpc>
              <a:spcBef>
                <a:spcPts val="0"/>
              </a:spcBef>
              <a:spcAft>
                <a:spcPts val="0"/>
              </a:spcAft>
              <a:buClr>
                <a:schemeClr val="dk1"/>
              </a:buClr>
              <a:buSzPts val="1200"/>
              <a:buFont typeface="Arial" panose="020B0604020202020204" pitchFamily="34" charset="0"/>
              <a:buNone/>
            </a:pPr>
            <a:endParaRPr lang="en-US" sz="1200" b="0" i="0" u="none" strike="noStrike" baseline="0" dirty="0">
              <a:latin typeface="+mn-lt"/>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WHAT DO YOU NEED to establish a Child Protection system? </a:t>
            </a:r>
          </a:p>
          <a:p>
            <a:pPr>
              <a:buFont typeface="Arial" panose="020B0604020202020204" pitchFamily="34" charset="0"/>
              <a:buChar char="•"/>
            </a:pPr>
            <a:r>
              <a:rPr lang="en-US" dirty="0"/>
              <a:t>Define the purpose of the child protection monitoring system and the information to be collected.</a:t>
            </a:r>
          </a:p>
          <a:p>
            <a:pPr>
              <a:buFont typeface="Arial" panose="020B0604020202020204" pitchFamily="34" charset="0"/>
              <a:buChar char="•"/>
            </a:pPr>
            <a:r>
              <a:rPr lang="en-US" dirty="0"/>
              <a:t>Map and assess existing sources of information.</a:t>
            </a:r>
          </a:p>
          <a:p>
            <a:pPr>
              <a:buFont typeface="Arial" panose="020B0604020202020204" pitchFamily="34" charset="0"/>
              <a:buChar char="•"/>
            </a:pPr>
            <a:r>
              <a:rPr lang="en-US" dirty="0"/>
              <a:t>Define a common set of </a:t>
            </a:r>
            <a:r>
              <a:rPr lang="en-US" dirty="0" err="1"/>
              <a:t>contextualised</a:t>
            </a:r>
            <a:r>
              <a:rPr lang="en-US" dirty="0"/>
              <a:t>, culturally appropriate indicators before beginning primary data collection.</a:t>
            </a:r>
          </a:p>
          <a:p>
            <a:pPr>
              <a:buFont typeface="Arial" panose="020B0604020202020204" pitchFamily="34" charset="0"/>
              <a:buChar char="•"/>
            </a:pPr>
            <a:r>
              <a:rPr lang="en-US" dirty="0"/>
              <a:t>Collaborate with other child protection actors, humanitarian sectors and stakeholders (including children) to identify and agree upon roles, responsibilities and methodologies for child protection monitoring, including child-led options.</a:t>
            </a:r>
          </a:p>
          <a:p>
            <a:pPr>
              <a:buFont typeface="Arial" panose="020B0604020202020204" pitchFamily="34" charset="0"/>
              <a:buChar char="•"/>
            </a:pPr>
            <a:r>
              <a:rPr lang="en-US" dirty="0"/>
              <a:t>Assess and mitigate the potential risks to children, families and communities during data collection, processing and storage.</a:t>
            </a:r>
          </a:p>
          <a:p>
            <a:pPr>
              <a:buFont typeface="Arial" panose="020B0604020202020204" pitchFamily="34" charset="0"/>
              <a:buChar char="•"/>
            </a:pPr>
            <a:r>
              <a:rPr lang="en-US" dirty="0"/>
              <a:t>Establish safe, responsible, purposeful and </a:t>
            </a:r>
            <a:r>
              <a:rPr lang="en-US" dirty="0" err="1"/>
              <a:t>harmonised</a:t>
            </a:r>
            <a:r>
              <a:rPr lang="en-US" dirty="0"/>
              <a:t> protocols for sharing information between relevant stakeholders.</a:t>
            </a:r>
          </a:p>
          <a:p>
            <a:pPr>
              <a:buFont typeface="Arial" panose="020B0604020202020204" pitchFamily="34" charset="0"/>
              <a:buChar char="•"/>
            </a:pPr>
            <a:r>
              <a:rPr lang="en-US" dirty="0"/>
              <a:t>Establish effective, timely and appropriate information sharing, referral processes, reporting schedules and templates for child protection monitoring that avoid duplication and </a:t>
            </a:r>
            <a:r>
              <a:rPr lang="en-US" dirty="0" err="1"/>
              <a:t>minimise</a:t>
            </a:r>
            <a:r>
              <a:rPr lang="en-US" dirty="0"/>
              <a:t> reporting burdens.</a:t>
            </a:r>
          </a:p>
          <a:p>
            <a:endParaRPr lang="fr-FR" dirty="0"/>
          </a:p>
          <a:p>
            <a:r>
              <a:rPr lang="fr-FR" dirty="0"/>
              <a:t>KEEP IN MIND:</a:t>
            </a:r>
          </a:p>
          <a:p>
            <a:pPr>
              <a:buFont typeface="Arial" panose="020B0604020202020204" pitchFamily="34" charset="0"/>
              <a:buChar char="•"/>
            </a:pPr>
            <a:r>
              <a:rPr lang="en-US" dirty="0"/>
              <a:t>staff who monitor child protection concerns can develop secondary trauma – we have to remember to provide them with psychosocial support to mitigate that</a:t>
            </a:r>
          </a:p>
          <a:p>
            <a:pPr>
              <a:buFont typeface="Arial" panose="020B0604020202020204" pitchFamily="34" charset="0"/>
              <a:buChar char="•"/>
            </a:pPr>
            <a:r>
              <a:rPr lang="en-US" dirty="0"/>
              <a:t>the best interests of the child and the informed consent/assent of children and/or caregivers when collecting information always have to be prioritized</a:t>
            </a:r>
          </a:p>
          <a:p>
            <a:pPr>
              <a:buFont typeface="Arial" panose="020B0604020202020204" pitchFamily="34" charset="0"/>
              <a:buChar char="•"/>
            </a:pPr>
            <a:r>
              <a:rPr lang="en-US" dirty="0"/>
              <a:t>under-reporting (the percentage of cases not reported) or over-reporting (cases reported multiple times) are possible and to </a:t>
            </a:r>
            <a:r>
              <a:rPr lang="fr-FR" dirty="0" err="1"/>
              <a:t>estimate</a:t>
            </a:r>
            <a:r>
              <a:rPr lang="fr-FR" dirty="0"/>
              <a:t> and/or analyse</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ethics, principles and good practices are key in managing information. (See </a:t>
            </a:r>
            <a:r>
              <a:rPr lang="en-US" dirty="0">
                <a:hlinkClick r:id="rId3"/>
              </a:rPr>
              <a:t>Principles</a:t>
            </a:r>
            <a:r>
              <a:rPr lang="en-US" dirty="0"/>
              <a:t> and </a:t>
            </a:r>
            <a:r>
              <a:rPr lang="en-US" dirty="0">
                <a:hlinkClick r:id="rId4"/>
              </a:rPr>
              <a:t>Standard 5</a:t>
            </a:r>
            <a:r>
              <a:rPr lang="en-US" dirty="0"/>
              <a:t>). The principle of Do Not harm should ALWAYS guide what we do! </a:t>
            </a:r>
            <a:r>
              <a:rPr lang="fr-FR" dirty="0"/>
              <a:t>Child relevant and </a:t>
            </a:r>
            <a:r>
              <a:rPr lang="fr-FR" dirty="0" err="1"/>
              <a:t>purposeful</a:t>
            </a:r>
            <a:r>
              <a:rPr lang="fr-FR" dirty="0"/>
              <a:t> participation </a:t>
            </a:r>
            <a:r>
              <a:rPr lang="fr-FR" dirty="0" err="1"/>
              <a:t>should</a:t>
            </a:r>
            <a:r>
              <a:rPr lang="fr-FR" dirty="0"/>
              <a:t> not </a:t>
            </a:r>
            <a:r>
              <a:rPr lang="fr-FR" dirty="0" err="1"/>
              <a:t>be</a:t>
            </a:r>
            <a:r>
              <a:rPr lang="fr-FR" dirty="0"/>
              <a:t> </a:t>
            </a:r>
            <a:r>
              <a:rPr lang="fr-FR" dirty="0" err="1"/>
              <a:t>forgotten</a:t>
            </a:r>
            <a:r>
              <a:rPr lang="fr-FR" dirty="0"/>
              <a:t> </a:t>
            </a:r>
            <a:r>
              <a:rPr lang="fr-FR" dirty="0" err="1"/>
              <a:t>when</a:t>
            </a:r>
            <a:r>
              <a:rPr lang="fr-FR" dirty="0"/>
              <a:t> </a:t>
            </a:r>
            <a:r>
              <a:rPr lang="fr-FR" dirty="0" err="1"/>
              <a:t>conducting</a:t>
            </a:r>
            <a:r>
              <a:rPr lang="fr-FR" dirty="0"/>
              <a:t> monitoring.</a:t>
            </a:r>
            <a:endParaRPr lang="en-US" dirty="0"/>
          </a:p>
          <a:p>
            <a:pPr marL="228600" indent="0">
              <a:buFont typeface="Arial" panose="020B0604020202020204" pitchFamily="34" charset="0"/>
              <a:buNone/>
            </a:pPr>
            <a:endParaRPr lang="fr-FR" dirty="0"/>
          </a:p>
          <a:p>
            <a:pPr marL="228600" indent="0">
              <a:buFont typeface="Arial" panose="020B0604020202020204" pitchFamily="34" charset="0"/>
              <a:buNone/>
            </a:pPr>
            <a:r>
              <a:rPr lang="fr-FR" dirty="0"/>
              <a:t>-------------**------------------</a:t>
            </a:r>
          </a:p>
          <a:p>
            <a:pPr marL="228600" indent="0">
              <a:buFont typeface="Arial" panose="020B0604020202020204" pitchFamily="34" charset="0"/>
              <a:buNone/>
            </a:pPr>
            <a:r>
              <a:rPr lang="fr-FR" i="1" dirty="0" err="1"/>
              <a:t>Facilitator</a:t>
            </a:r>
            <a:r>
              <a:rPr lang="fr-FR" i="1" dirty="0"/>
              <a:t>: If pertinent to </a:t>
            </a:r>
            <a:r>
              <a:rPr lang="fr-FR" i="1" dirty="0" err="1"/>
              <a:t>your</a:t>
            </a:r>
            <a:r>
              <a:rPr lang="fr-FR" i="1" dirty="0"/>
              <a:t> </a:t>
            </a:r>
            <a:r>
              <a:rPr lang="fr-FR" i="1" dirty="0" err="1"/>
              <a:t>context</a:t>
            </a:r>
            <a:r>
              <a:rPr lang="fr-FR" i="1" dirty="0"/>
              <a:t>, </a:t>
            </a:r>
            <a:r>
              <a:rPr lang="fr-FR" i="1" dirty="0" err="1"/>
              <a:t>you</a:t>
            </a:r>
            <a:r>
              <a:rPr lang="fr-FR" i="1" dirty="0"/>
              <a:t> can </a:t>
            </a:r>
            <a:r>
              <a:rPr lang="fr-FR" i="1" dirty="0" err="1"/>
              <a:t>also</a:t>
            </a:r>
            <a:r>
              <a:rPr lang="fr-FR" i="1" dirty="0"/>
              <a:t> mention &amp; </a:t>
            </a:r>
            <a:r>
              <a:rPr lang="fr-FR" i="1" dirty="0" err="1"/>
              <a:t>discuss</a:t>
            </a:r>
            <a:r>
              <a:rPr lang="fr-FR" i="1" dirty="0"/>
              <a:t> </a:t>
            </a:r>
            <a:r>
              <a:rPr lang="fr-FR" i="1" dirty="0" err="1"/>
              <a:t>here</a:t>
            </a:r>
            <a:r>
              <a:rPr lang="fr-FR" i="1" dirty="0"/>
              <a:t> the MRM </a:t>
            </a:r>
            <a:r>
              <a:rPr lang="fr-FR" i="1" dirty="0" err="1"/>
              <a:t>mechanism</a:t>
            </a:r>
            <a:r>
              <a:rPr lang="fr-FR" i="1" dirty="0"/>
              <a:t> &amp; p</a:t>
            </a:r>
            <a:r>
              <a:rPr lang="en-US" i="1" dirty="0" err="1"/>
              <a:t>rotocols</a:t>
            </a:r>
            <a:r>
              <a:rPr lang="en-US" i="1" dirty="0"/>
              <a:t>:</a:t>
            </a:r>
          </a:p>
          <a:p>
            <a:pPr marL="228600" indent="0">
              <a:buFont typeface="Arial" panose="020B0604020202020204" pitchFamily="34" charset="0"/>
              <a:buNone/>
            </a:pPr>
            <a:endParaRPr lang="en-US" i="1" dirty="0"/>
          </a:p>
          <a:p>
            <a:pPr marL="400050" indent="-171450">
              <a:buFont typeface="Arial" panose="020B0604020202020204" pitchFamily="34" charset="0"/>
              <a:buChar char="•"/>
            </a:pPr>
            <a:r>
              <a:rPr lang="en-US" i="1" dirty="0"/>
              <a:t>developed by the Country Task Force for Monitoring and Reporting on grave violations against children</a:t>
            </a:r>
          </a:p>
          <a:p>
            <a:pPr marL="400050" indent="-171450">
              <a:buFont typeface="Arial" panose="020B0604020202020204" pitchFamily="34" charset="0"/>
              <a:buChar char="•"/>
            </a:pPr>
            <a:r>
              <a:rPr lang="en-US" i="1" dirty="0"/>
              <a:t>DEF: systematic and comprehensive </a:t>
            </a:r>
            <a:r>
              <a:rPr lang="en-US" i="1" dirty="0">
                <a:solidFill>
                  <a:schemeClr val="bg2"/>
                </a:solidFill>
              </a:rPr>
              <a:t>m</a:t>
            </a:r>
            <a:r>
              <a:rPr lang="en-US" i="1" dirty="0">
                <a:solidFill>
                  <a:schemeClr val="bg2"/>
                </a:solidFill>
                <a:hlinkClick r:id="rId5">
                  <a:extLst>
                    <a:ext uri="{A12FA001-AC4F-418D-AE19-62706E023703}">
                      <ahyp:hlinkClr xmlns:ahyp="http://schemas.microsoft.com/office/drawing/2018/hyperlinkcolor" val="tx"/>
                    </a:ext>
                  </a:extLst>
                </a:hlinkClick>
              </a:rPr>
              <a:t>echanism (MRM)</a:t>
            </a:r>
            <a:r>
              <a:rPr lang="en-US" i="1" dirty="0">
                <a:solidFill>
                  <a:schemeClr val="bg2"/>
                </a:solidFill>
              </a:rPr>
              <a:t> </a:t>
            </a:r>
            <a:r>
              <a:rPr lang="en-US" i="1" dirty="0"/>
              <a:t>to provide timely, objective, accurate and reliable information on six grave violations against children committed in situations of armed conflict (or situations of concern). The violations monitored by the MRM are:</a:t>
            </a:r>
          </a:p>
          <a:p>
            <a:pPr marL="228600" indent="0">
              <a:buFontTx/>
              <a:buNone/>
            </a:pPr>
            <a:r>
              <a:rPr lang="en-US" i="1" dirty="0">
                <a:solidFill>
                  <a:srgbClr val="B496A5"/>
                </a:solidFill>
                <a:effectLst/>
              </a:rPr>
              <a:t>- Killing and maiming of children;</a:t>
            </a:r>
          </a:p>
          <a:p>
            <a:pPr marL="228600" indent="0">
              <a:buFontTx/>
              <a:buNone/>
            </a:pPr>
            <a:r>
              <a:rPr lang="en-US" i="1" dirty="0">
                <a:solidFill>
                  <a:srgbClr val="B496A5"/>
                </a:solidFill>
                <a:effectLst/>
              </a:rPr>
              <a:t>- Recruitment and use of children in armed forces or armed groups;</a:t>
            </a:r>
          </a:p>
          <a:p>
            <a:pPr marL="228600" indent="0">
              <a:buFontTx/>
              <a:buNone/>
            </a:pPr>
            <a:r>
              <a:rPr lang="en-US" i="1" dirty="0">
                <a:solidFill>
                  <a:srgbClr val="B496A5"/>
                </a:solidFill>
                <a:effectLst/>
              </a:rPr>
              <a:t>- Attacks on schools and hospitals;</a:t>
            </a:r>
          </a:p>
          <a:p>
            <a:pPr marL="228600" indent="0">
              <a:buFontTx/>
              <a:buNone/>
            </a:pPr>
            <a:r>
              <a:rPr lang="en-US" i="1" dirty="0">
                <a:solidFill>
                  <a:srgbClr val="B496A5"/>
                </a:solidFill>
                <a:effectLst/>
              </a:rPr>
              <a:t>- Rape and other forms of sexual violence against children;</a:t>
            </a:r>
          </a:p>
          <a:p>
            <a:pPr marL="228600" indent="0">
              <a:buFontTx/>
              <a:buNone/>
            </a:pPr>
            <a:r>
              <a:rPr lang="en-US" i="1" dirty="0">
                <a:solidFill>
                  <a:srgbClr val="B496A5"/>
                </a:solidFill>
                <a:effectLst/>
              </a:rPr>
              <a:t>- Abduction of children; and</a:t>
            </a:r>
          </a:p>
          <a:p>
            <a:pPr marL="400050" indent="-171450">
              <a:buFontTx/>
              <a:buChar char="-"/>
            </a:pPr>
            <a:r>
              <a:rPr lang="en-US" i="1" dirty="0">
                <a:solidFill>
                  <a:srgbClr val="B496A5"/>
                </a:solidFill>
                <a:effectLst/>
              </a:rPr>
              <a:t>Denial of humanitarian access to children.</a:t>
            </a:r>
          </a:p>
          <a:p>
            <a:pPr marL="228600" indent="0">
              <a:buFontTx/>
              <a:buNone/>
            </a:pPr>
            <a:r>
              <a:rPr lang="en-US" i="1" dirty="0"/>
              <a:t>The MRM provides this information to enhance the accountability and compliance of parties to conflict. The MRM does not provide the total number of grave violations committed against children. The MRM should be implemented by </a:t>
            </a:r>
            <a:r>
              <a:rPr lang="en-US" i="1" dirty="0" err="1"/>
              <a:t>specialised</a:t>
            </a:r>
            <a:r>
              <a:rPr lang="en-US" i="1" dirty="0"/>
              <a:t> actors with the ability to report and verify according to MRM standards.</a:t>
            </a:r>
            <a:endParaRPr lang="en-US" i="1" dirty="0">
              <a:solidFill>
                <a:srgbClr val="B496A5"/>
              </a:solidFill>
              <a:effectLst/>
            </a:endParaRPr>
          </a:p>
          <a:p>
            <a:pPr marL="400050" indent="-171450">
              <a:buFont typeface="Arial" panose="020B0604020202020204" pitchFamily="34" charset="0"/>
              <a:buChar char="•"/>
            </a:pPr>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312597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b="0" i="1" u="none" dirty="0"/>
              <a:t>Depending on the time you have for facilitation, consider adding here examples from the Region/ Country/ Response, of programming that meets the standards.</a:t>
            </a:r>
          </a:p>
          <a:p>
            <a:r>
              <a:rPr lang="en-US" b="0" i="1" u="none" dirty="0"/>
              <a:t>This could be a draft slide that you could update or remove if necessary. </a:t>
            </a:r>
          </a:p>
          <a:p>
            <a:r>
              <a:rPr lang="en-US" b="0" i="1" u="none" dirty="0"/>
              <a:t>For each example, you could add: </a:t>
            </a:r>
          </a:p>
          <a:p>
            <a:pPr marL="285750" indent="-285750">
              <a:buFont typeface="Arial" panose="020B0604020202020204" pitchFamily="34" charset="0"/>
              <a:buChar char="•"/>
            </a:pPr>
            <a:r>
              <a:rPr lang="fr-FR" b="0" i="1" u="none" dirty="0"/>
              <a:t>A short, concise, </a:t>
            </a:r>
            <a:r>
              <a:rPr lang="en-GB" i="1" dirty="0"/>
              <a:t>key presentation sentence about the specific program/project using Standard 6</a:t>
            </a:r>
          </a:p>
          <a:p>
            <a:pPr marL="285750" indent="-285750">
              <a:buFont typeface="Arial" panose="020B0604020202020204" pitchFamily="34" charset="0"/>
              <a:buChar char="•"/>
            </a:pPr>
            <a:r>
              <a:rPr lang="en-GB" i="1" dirty="0"/>
              <a:t>Add the name of organisations and partners involved </a:t>
            </a:r>
          </a:p>
          <a:p>
            <a:pPr marL="285750" indent="-285750">
              <a:buFont typeface="Arial" panose="020B0604020202020204" pitchFamily="34" charset="0"/>
              <a:buChar char="•"/>
            </a:pPr>
            <a:r>
              <a:rPr lang="en-GB" i="1" dirty="0"/>
              <a:t>Add practical lessons learnt, key actions, message or numbers, that will attract interest of your audience</a:t>
            </a:r>
          </a:p>
          <a:p>
            <a:endParaRPr lang="en-US" b="0" i="1" u="none"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GB" i="1" dirty="0"/>
              <a:t>Another option, if you have longer </a:t>
            </a:r>
            <a:r>
              <a:rPr lang="en-US" i="1" dirty="0"/>
              <a:t>(and also depending on the audience you have), this slide can be completed in an interactive way during the session.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i="1" dirty="0"/>
              <a:t>In that case, you could: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split the groups into 2 or 3 smaller groups, </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allow 15 – 20 min for them to prepare a short presentation of an </a:t>
            </a:r>
            <a:r>
              <a:rPr lang="en-US" b="0" i="1" u="none" dirty="0"/>
              <a:t>example from the Region/ Country/ Response, of programming that meets the standard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b="0" i="1" u="none" dirty="0"/>
              <a:t>in plenary, have the groups present their examples, and discuss /compare lessons learnt out of them. </a:t>
            </a:r>
          </a:p>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b="0" i="1" u="none" dirty="0"/>
              <a:t>If you will be sending this presentation to the participants after the training, you can fill up this slide, to keep records of the presentations.</a:t>
            </a:r>
          </a:p>
          <a:p>
            <a:endParaRPr lang="en-US" b="0" i="1" u="none"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u="none" dirty="0"/>
              <a:t>TIP</a:t>
            </a:r>
            <a:r>
              <a:rPr lang="en-US" b="0" i="1" u="none" dirty="0"/>
              <a:t>: you can use https://thenounproject.com/ to get map outlines like those.</a:t>
            </a:r>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i="1" dirty="0"/>
              <a:t>[Facilitators - if you can project from the internet, then we suggest you navigate people there and show them]</a:t>
            </a:r>
            <a:r>
              <a:rPr lang="en-US" i="1" u="sng" dirty="0">
                <a:solidFill>
                  <a:schemeClr val="hlink"/>
                </a:solidFill>
                <a:hlinkClick r:id="rId3"/>
              </a:rPr>
              <a:t> </a:t>
            </a:r>
            <a:endParaRPr lang="en-US" i="1" u="sng"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marR="0" lvl="0" indent="0" algn="l" rtl="0">
              <a:lnSpc>
                <a:spcPct val="100000"/>
              </a:lnSpc>
              <a:spcBef>
                <a:spcPts val="0"/>
              </a:spcBef>
              <a:spcAft>
                <a:spcPts val="0"/>
              </a:spcAft>
              <a:buClr>
                <a:schemeClr val="dk1"/>
              </a:buClr>
              <a:buSzPts val="1200"/>
              <a:buFont typeface="Calibri"/>
              <a:buNone/>
            </a:pPr>
            <a:r>
              <a:rPr lang="en-US" u="sng" dirty="0"/>
              <a:t>1. Online handbook</a:t>
            </a:r>
          </a:p>
          <a:p>
            <a:pPr marL="0" lvl="0" indent="0" algn="l" rtl="0">
              <a:spcBef>
                <a:spcPts val="0"/>
              </a:spcBef>
              <a:spcAft>
                <a:spcPts val="0"/>
              </a:spcAft>
              <a:buNone/>
            </a:pPr>
            <a:r>
              <a:rPr lang="en-US" u="sng" dirty="0"/>
              <a:t>2. The Humanitarian Standards Partnership App </a:t>
            </a:r>
            <a:endParaRPr lang="en-US" dirty="0"/>
          </a:p>
          <a:p>
            <a:pPr marL="0" lvl="0" indent="0" algn="l" rtl="0">
              <a:spcBef>
                <a:spcPts val="0"/>
              </a:spcBef>
              <a:spcAft>
                <a:spcPts val="0"/>
              </a:spcAft>
              <a:buNone/>
            </a:pPr>
            <a:r>
              <a:rPr lang="en-US" dirty="0"/>
              <a:t>– It is the 2</a:t>
            </a:r>
            <a:r>
              <a:rPr lang="en-US" baseline="30000" dirty="0"/>
              <a:t>nd</a:t>
            </a:r>
            <a:r>
              <a:rPr lang="en-US" dirty="0"/>
              <a:t> most popular app on that site after Sphere</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CPMS page:</a:t>
            </a: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u="sng" dirty="0"/>
              <a:t>1. Interactive handbook </a:t>
            </a:r>
            <a:r>
              <a:rPr lang="en-US" dirty="0"/>
              <a:t>– our greatest resource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2. </a:t>
            </a:r>
            <a:r>
              <a:rPr lang="en-US" u="sng" dirty="0"/>
              <a:t>A Summary: </a:t>
            </a:r>
            <a:r>
              <a:rPr lang="en-US" dirty="0"/>
              <a:t>At just 32 pages, it means that it is very topline but can be used to introduce the idea of minimum standards or start child protection discussions with government colleagues or other humanitarians without overwhelming them with the huge handbook.</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t>Alliance website: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PDF</a:t>
            </a:r>
            <a:r>
              <a:rPr lang="en-US" dirty="0"/>
              <a:t> &amp; all materials available can be downloaded if people want to print just portions of the CPMS, on the Alliance 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Introduction to CPMS” Briefing Pack </a:t>
            </a:r>
            <a:r>
              <a:rPr lang="en-US" dirty="0"/>
              <a:t>contains this PPT and facilitation notes, plus the 2 page Introduction handout.</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A gallery of </a:t>
            </a:r>
            <a:r>
              <a:rPr lang="en-US" u="sng" dirty="0"/>
              <a:t>illustrated</a:t>
            </a:r>
            <a:r>
              <a:rPr lang="en-US" dirty="0"/>
              <a:t> Standards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Discover our </a:t>
            </a:r>
            <a:r>
              <a:rPr lang="en-US" sz="1200" u="sng" dirty="0"/>
              <a:t>free CPMS e-course </a:t>
            </a:r>
            <a:r>
              <a:rPr lang="en-US" sz="1200" dirty="0"/>
              <a:t>with a range of modules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Videos on the Alliance </a:t>
            </a:r>
            <a:r>
              <a:rPr lang="en-US" sz="1200" dirty="0" err="1"/>
              <a:t>Youtube</a:t>
            </a:r>
            <a:r>
              <a:rPr lang="en-US" sz="1200" dirty="0"/>
              <a:t> channel</a:t>
            </a:r>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spcBef>
                <a:spcPts val="0"/>
              </a:spcBef>
              <a:spcAft>
                <a:spcPts val="0"/>
              </a:spcAft>
              <a:buNone/>
            </a:pPr>
            <a:r>
              <a:rPr lang="en-US" dirty="0"/>
              <a:t>ASK: What should our next steps as a team/agency/individual be?</a:t>
            </a:r>
            <a:endParaRPr dirty="0"/>
          </a:p>
          <a:p>
            <a:pPr marL="0" lvl="0" indent="0" algn="l" rtl="0">
              <a:spcBef>
                <a:spcPts val="0"/>
              </a:spcBef>
              <a:spcAft>
                <a:spcPts val="0"/>
              </a:spcAft>
              <a:buNone/>
            </a:pPr>
            <a:r>
              <a:rPr lang="en-US" i="1" dirty="0"/>
              <a:t>(i.e. you might schedule a longer meeting to digest the changes and create a plan; or ask colleagues to present certain new/revised standards and their implications for the </a:t>
            </a:r>
            <a:r>
              <a:rPr lang="en-US" i="1" dirty="0" err="1"/>
              <a:t>programme</a:t>
            </a:r>
            <a:r>
              <a:rPr lang="en-US" i="1" dirty="0"/>
              <a:t>; or set up a training or ask Senior Management for a meeting to discuss accountability to children, </a:t>
            </a:r>
            <a:r>
              <a:rPr lang="en-US" i="1" dirty="0" err="1"/>
              <a:t>etc</a:t>
            </a:r>
            <a:r>
              <a:rPr lang="en-US" i="1" dirty="0"/>
              <a:t>)</a:t>
            </a:r>
            <a:endParaRPr dirty="0"/>
          </a:p>
          <a:p>
            <a:pPr marL="0" lvl="0" indent="0" algn="l" rtl="0">
              <a:spcBef>
                <a:spcPts val="0"/>
              </a:spcBef>
              <a:spcAft>
                <a:spcPts val="0"/>
              </a:spcAft>
              <a:buNone/>
            </a:pPr>
            <a:r>
              <a:rPr lang="en-US" dirty="0"/>
              <a:t> </a:t>
            </a:r>
            <a:endParaRPr i="1" dirty="0"/>
          </a:p>
          <a:p>
            <a:pPr marL="0" marR="0" lvl="0" indent="0" algn="l" rtl="0">
              <a:lnSpc>
                <a:spcPct val="100000"/>
              </a:lnSpc>
              <a:spcBef>
                <a:spcPts val="0"/>
              </a:spcBef>
              <a:spcAft>
                <a:spcPts val="0"/>
              </a:spcAft>
              <a:buClr>
                <a:schemeClr val="dk1"/>
              </a:buClr>
              <a:buSzPts val="1200"/>
              <a:buFont typeface="Calibri"/>
              <a:buNone/>
            </a:pPr>
            <a:r>
              <a:rPr lang="en-US" i="1" dirty="0"/>
              <a:t>[Facilitators - </a:t>
            </a:r>
            <a:r>
              <a:rPr lang="en-US" i="1" u="sng" dirty="0"/>
              <a:t>Printed copies </a:t>
            </a:r>
            <a:r>
              <a:rPr lang="en-US" i="1" dirty="0"/>
              <a:t>– there is a small stockpile of the Handbook and Summary that the global Alliance has in Geneva; however, countries and regions are encouraged to print &amp; manage their own copies locally. Usually, this would be done through the inter-agency Coordination structure. On request, the Alliance can share a print-ready PDF.]</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marR="0" lvl="0" indent="0" algn="l" rtl="0">
              <a:lnSpc>
                <a:spcPct val="100000"/>
              </a:lnSpc>
              <a:spcBef>
                <a:spcPts val="0"/>
              </a:spcBef>
              <a:spcAft>
                <a:spcPts val="0"/>
              </a:spcAft>
              <a:buClr>
                <a:schemeClr val="dk1"/>
              </a:buClr>
              <a:buSzPts val="1200"/>
              <a:buFont typeface="Calibri"/>
              <a:buNone/>
            </a:pPr>
            <a:r>
              <a:rPr lang="en-US" dirty="0"/>
              <a:t>Thank you so much for coming together and starting to explore the CPMS. I will follow up on the next steps we discussed. And that’s the key – the CPMS is a gift that just keeps on giving every time you open it!</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2342520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3341256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402747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1896778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3"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s://handbook.spherestandards.org/en/cpms/#cpms_en_v1-g0010" TargetMode="External"/><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0.xml"/><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25.jpeg"/><Relationship Id="rId4" Type="http://schemas.openxmlformats.org/officeDocument/2006/relationships/image" Target="../media/image24.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28.png"/><Relationship Id="rId5" Type="http://schemas.openxmlformats.org/officeDocument/2006/relationships/image" Target="../media/image27.jp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a:normAutofit/>
          </a:bodyPr>
          <a:lstStyle/>
          <a:p>
            <a:pPr algn="ctr"/>
            <a:r>
              <a:rPr lang="en-GB" sz="3200" dirty="0">
                <a:effectLst>
                  <a:outerShdw blurRad="38100" dist="38100" dir="2700000" algn="tl">
                    <a:srgbClr val="000000">
                      <a:alpha val="43137"/>
                    </a:srgbClr>
                  </a:outerShdw>
                </a:effectLst>
              </a:rPr>
              <a:t>SLIDE DECK</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The Minimum Standards for Child Protection in Humanitarian Action </a:t>
            </a:r>
            <a:endParaRPr sz="4800" b="0" dirty="0">
              <a:solidFill>
                <a:schemeClr val="bg1">
                  <a:lumMod val="65000"/>
                </a:schemeClr>
              </a:solidFill>
              <a:latin typeface="Calibri"/>
              <a:cs typeface="Calibri"/>
              <a:sym typeface="Arial"/>
            </a:endParaRPr>
          </a:p>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244311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Aim of the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SzPts val="2800"/>
              <a:buChar char="●"/>
            </a:pPr>
            <a:r>
              <a:rPr lang="en-US" dirty="0">
                <a:solidFill>
                  <a:schemeClr val="bg2"/>
                </a:solidFill>
              </a:rPr>
              <a:t>Benchmark for CPHA.</a:t>
            </a:r>
            <a:endParaRPr dirty="0">
              <a:solidFill>
                <a:schemeClr val="bg2"/>
              </a:solidFill>
            </a:endParaRPr>
          </a:p>
          <a:p>
            <a:pPr marL="228600" lvl="0" indent="-228600" algn="l" rtl="0">
              <a:spcBef>
                <a:spcPts val="0"/>
              </a:spcBef>
              <a:spcAft>
                <a:spcPts val="0"/>
              </a:spcAft>
              <a:buSzPts val="2800"/>
              <a:buChar char="●"/>
            </a:pPr>
            <a:r>
              <a:rPr lang="en-US" sz="2600" dirty="0">
                <a:solidFill>
                  <a:schemeClr val="bg2"/>
                </a:solidFill>
              </a:rPr>
              <a:t>Collaborative, inter-agency tool</a:t>
            </a:r>
            <a:endParaRPr sz="2600" dirty="0">
              <a:solidFill>
                <a:schemeClr val="bg2"/>
              </a:solidFill>
            </a:endParaRPr>
          </a:p>
          <a:p>
            <a:pPr marL="228600" lvl="0" indent="-228600" algn="l" rtl="0">
              <a:spcBef>
                <a:spcPts val="0"/>
              </a:spcBef>
              <a:spcAft>
                <a:spcPts val="0"/>
              </a:spcAft>
              <a:buSzPts val="2800"/>
              <a:buChar char="●"/>
            </a:pPr>
            <a:r>
              <a:rPr lang="en-US" sz="2600" dirty="0">
                <a:solidFill>
                  <a:schemeClr val="bg2"/>
                </a:solidFill>
              </a:rPr>
              <a:t>Links with Core Humanitarian Standard</a:t>
            </a:r>
            <a:endParaRPr sz="2600" dirty="0">
              <a:solidFill>
                <a:schemeClr val="bg2"/>
              </a:solidFill>
            </a:endParaRPr>
          </a:p>
          <a:p>
            <a:pPr marL="228600" lvl="0" indent="-228600" algn="l" rtl="0">
              <a:spcBef>
                <a:spcPts val="0"/>
              </a:spcBef>
              <a:spcAft>
                <a:spcPts val="0"/>
              </a:spcAft>
              <a:buSzPts val="2800"/>
              <a:buChar char="●"/>
            </a:pPr>
            <a:r>
              <a:rPr lang="en-US" sz="2600" dirty="0" err="1">
                <a:solidFill>
                  <a:schemeClr val="bg2"/>
                </a:solidFill>
              </a:rPr>
              <a:t>Contextualisation</a:t>
            </a:r>
            <a:r>
              <a:rPr lang="en-US" sz="2600" dirty="0">
                <a:solidFill>
                  <a:schemeClr val="bg2"/>
                </a:solidFill>
              </a:rPr>
              <a:t> for local ownership</a:t>
            </a:r>
            <a:endParaRPr sz="2600" dirty="0">
              <a:solidFill>
                <a:schemeClr val="bg2"/>
              </a:solidFill>
            </a:endParaRPr>
          </a:p>
          <a:p>
            <a:pPr marL="0" lvl="0" indent="0" algn="l" rtl="0">
              <a:spcBef>
                <a:spcPts val="1000"/>
              </a:spcBef>
              <a:spcAft>
                <a:spcPts val="0"/>
              </a:spcAft>
              <a:buNone/>
            </a:pPr>
            <a:endParaRPr sz="2600" dirty="0">
              <a:solidFill>
                <a:schemeClr val="bg2"/>
              </a:solidFill>
            </a:endParaRPr>
          </a:p>
          <a:p>
            <a:pPr marL="228600" lvl="0" indent="-228600" algn="l" rtl="0">
              <a:spcBef>
                <a:spcPts val="1000"/>
              </a:spcBef>
              <a:spcAft>
                <a:spcPts val="0"/>
              </a:spcAft>
              <a:buSzPts val="2800"/>
              <a:buChar char="●"/>
            </a:pPr>
            <a:r>
              <a:rPr lang="en-US" sz="2600" dirty="0">
                <a:solidFill>
                  <a:schemeClr val="bg2"/>
                </a:solidFill>
              </a:rPr>
              <a:t>Purpose:</a:t>
            </a:r>
            <a:endParaRPr sz="2600" dirty="0">
              <a:solidFill>
                <a:schemeClr val="bg2"/>
              </a:solidFill>
            </a:endParaRPr>
          </a:p>
          <a:p>
            <a:pPr marL="685800" lvl="1" indent="-241300" algn="l" rtl="0">
              <a:spcBef>
                <a:spcPts val="0"/>
              </a:spcBef>
              <a:spcAft>
                <a:spcPts val="0"/>
              </a:spcAft>
              <a:buSzPts val="2600"/>
              <a:buChar char="○"/>
            </a:pPr>
            <a:r>
              <a:rPr lang="en-US" sz="2600" dirty="0">
                <a:solidFill>
                  <a:schemeClr val="bg2"/>
                </a:solidFill>
              </a:rPr>
              <a:t>quality and accountability</a:t>
            </a:r>
            <a:endParaRPr sz="2600" dirty="0">
              <a:solidFill>
                <a:schemeClr val="bg2"/>
              </a:solidFill>
            </a:endParaRPr>
          </a:p>
          <a:p>
            <a:pPr marL="685800" lvl="1" indent="-241300" algn="l" rtl="0">
              <a:spcBef>
                <a:spcPts val="0"/>
              </a:spcBef>
              <a:spcAft>
                <a:spcPts val="0"/>
              </a:spcAft>
              <a:buSzPts val="2600"/>
              <a:buChar char="○"/>
            </a:pPr>
            <a:r>
              <a:rPr lang="en-US" sz="2600" dirty="0">
                <a:solidFill>
                  <a:schemeClr val="bg2"/>
                </a:solidFill>
              </a:rPr>
              <a:t>impact for children’s protection and well-being</a:t>
            </a:r>
            <a:endParaRPr dirty="0">
              <a:solidFill>
                <a:schemeClr val="bg2"/>
              </a:solidFill>
            </a:endParaRPr>
          </a:p>
          <a:p>
            <a:pPr marL="228600" lvl="0" indent="-50800" algn="l" rtl="0">
              <a:lnSpc>
                <a:spcPct val="90000"/>
              </a:lnSpc>
              <a:spcBef>
                <a:spcPts val="1000"/>
              </a:spcBef>
              <a:spcAft>
                <a:spcPts val="0"/>
              </a:spcAft>
              <a:buClr>
                <a:schemeClr val="accent1"/>
              </a:buClr>
              <a:buSzPts val="2800"/>
              <a:buNone/>
            </a:pPr>
            <a:endParaRPr dirty="0">
              <a:solidFill>
                <a:schemeClr val="bg2"/>
              </a:solidFill>
            </a:endParaRPr>
          </a:p>
        </p:txBody>
      </p:sp>
      <p:pic>
        <p:nvPicPr>
          <p:cNvPr id="262" name="Google Shape;262;p5" descr="Screen Shot 2019-10-07 at 9.06.56 PM.png"/>
          <p:cNvPicPr preferRelativeResize="0"/>
          <p:nvPr/>
        </p:nvPicPr>
        <p:blipFill rotWithShape="1">
          <a:blip r:embed="rId3">
            <a:alphaModFix/>
          </a:blip>
          <a:srcRect/>
          <a:stretch/>
        </p:blipFill>
        <p:spPr>
          <a:xfrm>
            <a:off x="769062" y="2055813"/>
            <a:ext cx="2198523" cy="3053297"/>
          </a:xfrm>
          <a:prstGeom prst="rect">
            <a:avLst/>
          </a:prstGeom>
          <a:noFill/>
          <a:ln>
            <a:noFill/>
          </a:ln>
        </p:spPr>
      </p:pic>
      <p:pic>
        <p:nvPicPr>
          <p:cNvPr id="263" name="Google Shape;263;p5"/>
          <p:cNvPicPr preferRelativeResize="0"/>
          <p:nvPr/>
        </p:nvPicPr>
        <p:blipFill>
          <a:blip r:embed="rId4">
            <a:alphaModFix/>
          </a:blip>
          <a:stretch>
            <a:fillRect/>
          </a:stretch>
        </p:blipFill>
        <p:spPr>
          <a:xfrm>
            <a:off x="10210800" y="0"/>
            <a:ext cx="1981200" cy="1771650"/>
          </a:xfrm>
          <a:prstGeom prst="rect">
            <a:avLst/>
          </a:prstGeom>
          <a:noFill/>
          <a:ln>
            <a:noFill/>
          </a:ln>
        </p:spPr>
      </p:pic>
      <p:pic>
        <p:nvPicPr>
          <p:cNvPr id="264" name="Google Shape;264;p5"/>
          <p:cNvPicPr preferRelativeResize="0"/>
          <p:nvPr/>
        </p:nvPicPr>
        <p:blipFill>
          <a:blip r:embed="rId5">
            <a:alphaModFix/>
          </a:blip>
          <a:stretch>
            <a:fillRect/>
          </a:stretch>
        </p:blipFill>
        <p:spPr>
          <a:xfrm>
            <a:off x="4127088" y="4761996"/>
            <a:ext cx="7057055" cy="87999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0">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0">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pic>
        <p:nvPicPr>
          <p:cNvPr id="287" name="Google Shape;287;p8" descr="Screen Shot 2019-10-07 at 9.08.18 PM.png"/>
          <p:cNvPicPr preferRelativeResize="0"/>
          <p:nvPr/>
        </p:nvPicPr>
        <p:blipFill rotWithShape="1">
          <a:blip r:embed="rId3">
            <a:alphaModFix/>
          </a:blip>
          <a:srcRect/>
          <a:stretch/>
        </p:blipFill>
        <p:spPr>
          <a:xfrm>
            <a:off x="3264136" y="0"/>
            <a:ext cx="8927863" cy="6858000"/>
          </a:xfrm>
          <a:prstGeom prst="rect">
            <a:avLst/>
          </a:prstGeom>
          <a:noFill/>
          <a:ln>
            <a:noFill/>
          </a:ln>
        </p:spPr>
      </p:pic>
      <p:sp>
        <p:nvSpPr>
          <p:cNvPr id="9" name="ZoneTexte 8">
            <a:extLst>
              <a:ext uri="{FF2B5EF4-FFF2-40B4-BE49-F238E27FC236}">
                <a16:creationId xmlns:a16="http://schemas.microsoft.com/office/drawing/2014/main" id="{11BEFA5A-6FE6-48C3-836E-CBB252B9C174}"/>
              </a:ext>
            </a:extLst>
          </p:cNvPr>
          <p:cNvSpPr txBox="1"/>
          <p:nvPr/>
        </p:nvSpPr>
        <p:spPr>
          <a:xfrm>
            <a:off x="628160" y="1072633"/>
            <a:ext cx="6098720" cy="707886"/>
          </a:xfrm>
          <a:prstGeom prst="rect">
            <a:avLst/>
          </a:prstGeom>
          <a:noFill/>
        </p:spPr>
        <p:txBody>
          <a:bodyPr wrap="square">
            <a:spAutoFit/>
          </a:bodyPr>
          <a:lstStyle/>
          <a:p>
            <a:r>
              <a:rPr lang="en-US" sz="4000" dirty="0"/>
              <a:t>Overview</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3932790" y="4297309"/>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General intro to Standard 6</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965691" y="1547385"/>
            <a:ext cx="9356678" cy="516514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spcBef>
                <a:spcPts val="0"/>
              </a:spcBef>
              <a:buClr>
                <a:schemeClr val="accent3"/>
              </a:buClr>
            </a:pPr>
            <a:r>
              <a:rPr lang="en-US" dirty="0">
                <a:solidFill>
                  <a:schemeClr val="bg2"/>
                </a:solidFill>
                <a:latin typeface="Helvetica Neue" panose="020B0604020202020204" charset="0"/>
              </a:rPr>
              <a:t>Part of Pillar 1 related to quality response</a:t>
            </a:r>
          </a:p>
          <a:p>
            <a:pPr marL="342900" indent="-342900">
              <a:spcBef>
                <a:spcPts val="0"/>
              </a:spcBef>
              <a:buClr>
                <a:schemeClr val="accent3"/>
              </a:buClr>
            </a:pPr>
            <a:r>
              <a:rPr lang="en-US" dirty="0">
                <a:solidFill>
                  <a:schemeClr val="bg2"/>
                </a:solidFill>
                <a:latin typeface="Helvetica Neue" panose="020B0604020202020204" charset="0"/>
              </a:rPr>
              <a:t>To be used w/ Standards </a:t>
            </a:r>
            <a:r>
              <a:rPr lang="en-US" dirty="0"/>
              <a:t>(7–28) </a:t>
            </a:r>
            <a:r>
              <a:rPr lang="en-US" dirty="0">
                <a:solidFill>
                  <a:schemeClr val="bg2"/>
                </a:solidFill>
                <a:latin typeface="Helvetica Neue" panose="020B0604020202020204" charset="0"/>
              </a:rPr>
              <a:t>&amp; </a:t>
            </a:r>
            <a:r>
              <a:rPr lang="fr-FR" dirty="0">
                <a:solidFill>
                  <a:schemeClr val="bg2"/>
                </a:solidFill>
                <a:latin typeface="Helvetica Neue" panose="020B0604020202020204" charset="0"/>
              </a:rPr>
              <a:t>the </a:t>
            </a:r>
            <a:r>
              <a:rPr lang="fr-FR" i="1" dirty="0">
                <a:solidFill>
                  <a:schemeClr val="bg2"/>
                </a:solidFill>
                <a:latin typeface="Helvetica Neue" panose="020B0604020202020204" charset="0"/>
              </a:rPr>
              <a:t>CPMS</a:t>
            </a:r>
            <a:r>
              <a:rPr lang="fr-FR" dirty="0">
                <a:solidFill>
                  <a:schemeClr val="bg2"/>
                </a:solidFill>
                <a:latin typeface="Helvetica Neue" panose="020B0604020202020204" charset="0"/>
              </a:rPr>
              <a:t> </a:t>
            </a:r>
            <a:r>
              <a:rPr lang="fr-FR" dirty="0" err="1">
                <a:solidFill>
                  <a:schemeClr val="bg2"/>
                </a:solidFill>
                <a:latin typeface="Helvetica Neue" panose="020B0604020202020204" charset="0"/>
              </a:rPr>
              <a:t>principles</a:t>
            </a:r>
            <a:endParaRPr lang="fr-FR" dirty="0">
              <a:solidFill>
                <a:schemeClr val="bg2"/>
              </a:solidFill>
              <a:latin typeface="Helvetica Neue" panose="020B0604020202020204" charset="0"/>
            </a:endParaRPr>
          </a:p>
          <a:p>
            <a:pPr marL="342900" indent="-342900">
              <a:spcBef>
                <a:spcPts val="0"/>
              </a:spcBef>
              <a:buClr>
                <a:schemeClr val="accent3"/>
              </a:buClr>
            </a:pPr>
            <a:endParaRPr lang="fr-FR" dirty="0">
              <a:solidFill>
                <a:schemeClr val="bg2"/>
              </a:solidFill>
              <a:latin typeface="Helvetica Neue" panose="020B0604020202020204" charset="0"/>
            </a:endParaRPr>
          </a:p>
          <a:p>
            <a:pPr marL="342900" indent="-342900">
              <a:spcBef>
                <a:spcPts val="0"/>
              </a:spcBef>
              <a:buClr>
                <a:schemeClr val="accent3"/>
              </a:buClr>
            </a:pPr>
            <a:endParaRPr lang="fr-FR" dirty="0">
              <a:solidFill>
                <a:schemeClr val="bg2"/>
              </a:solidFill>
              <a:latin typeface="Helvetica Neue" panose="020B0604020202020204" charset="0"/>
            </a:endParaRPr>
          </a:p>
          <a:p>
            <a:pPr marL="342900" indent="-342900">
              <a:spcBef>
                <a:spcPts val="0"/>
              </a:spcBef>
              <a:buClr>
                <a:schemeClr val="accent3"/>
              </a:buClr>
            </a:pPr>
            <a:r>
              <a:rPr lang="fr-FR" dirty="0">
                <a:solidFill>
                  <a:schemeClr val="bg2"/>
                </a:solidFill>
                <a:latin typeface="Helvetica Neue" panose="020B0604020202020204" charset="0"/>
              </a:rPr>
              <a:t>CHS &amp; </a:t>
            </a:r>
            <a:r>
              <a:rPr lang="fr-FR" dirty="0">
                <a:hlinkClick r:id="rId3"/>
              </a:rPr>
              <a:t>Child Protection </a:t>
            </a:r>
            <a:r>
              <a:rPr lang="fr-FR" dirty="0" err="1">
                <a:hlinkClick r:id="rId3"/>
              </a:rPr>
              <a:t>Analytical</a:t>
            </a:r>
            <a:r>
              <a:rPr lang="fr-FR" dirty="0">
                <a:hlinkClick r:id="rId3"/>
              </a:rPr>
              <a:t> Framework</a:t>
            </a:r>
            <a:endParaRPr lang="fr-FR" dirty="0">
              <a:solidFill>
                <a:schemeClr val="bg2"/>
              </a:solidFill>
              <a:latin typeface="Helvetica Neue" panose="020B0604020202020204" charset="0"/>
            </a:endParaRPr>
          </a:p>
          <a:p>
            <a:pPr marL="0" indent="0">
              <a:spcBef>
                <a:spcPts val="0"/>
              </a:spcBef>
              <a:buClr>
                <a:schemeClr val="accent3"/>
              </a:buClr>
              <a:buNone/>
            </a:pPr>
            <a:endParaRPr lang="fr-FR" dirty="0">
              <a:solidFill>
                <a:schemeClr val="bg2"/>
              </a:solidFill>
              <a:latin typeface="Helvetica Neue" panose="020B0604020202020204" charset="0"/>
            </a:endParaRPr>
          </a:p>
          <a:p>
            <a:pPr marL="342900" indent="-342900">
              <a:buClr>
                <a:schemeClr val="accent3"/>
              </a:buClr>
              <a:buSzPct val="100000"/>
            </a:pPr>
            <a:r>
              <a:rPr lang="en-US" dirty="0">
                <a:solidFill>
                  <a:schemeClr val="bg2"/>
                </a:solidFill>
                <a:sym typeface="Arial"/>
              </a:rPr>
              <a:t>CP risks, violations and capacities </a:t>
            </a:r>
          </a:p>
          <a:p>
            <a:pPr marL="342900" indent="-342900">
              <a:buClr>
                <a:schemeClr val="accent3"/>
              </a:buClr>
              <a:buSzPct val="100000"/>
            </a:pPr>
            <a:r>
              <a:rPr lang="en-US" dirty="0">
                <a:solidFill>
                  <a:schemeClr val="bg2"/>
                </a:solidFill>
                <a:sym typeface="Arial"/>
              </a:rPr>
              <a:t>Purpose</a:t>
            </a:r>
          </a:p>
          <a:p>
            <a:pPr marL="342900" indent="-342900">
              <a:buClr>
                <a:schemeClr val="accent3"/>
              </a:buClr>
              <a:buSzPct val="100000"/>
            </a:pPr>
            <a:r>
              <a:rPr lang="fr-FR" dirty="0" err="1">
                <a:solidFill>
                  <a:schemeClr val="bg2"/>
                </a:solidFill>
              </a:rPr>
              <a:t>Secondary</a:t>
            </a:r>
            <a:r>
              <a:rPr lang="fr-FR" dirty="0">
                <a:solidFill>
                  <a:schemeClr val="bg2"/>
                </a:solidFill>
              </a:rPr>
              <a:t> Data collection</a:t>
            </a:r>
            <a:endParaRPr lang="en-US" dirty="0">
              <a:solidFill>
                <a:schemeClr val="bg2"/>
              </a:solidFill>
            </a:endParaRPr>
          </a:p>
          <a:p>
            <a:pPr marL="0" indent="0">
              <a:buClr>
                <a:schemeClr val="accent3"/>
              </a:buClr>
              <a:buSzPct val="100000"/>
              <a:buNone/>
            </a:pPr>
            <a:endParaRPr lang="en-US" dirty="0">
              <a:solidFill>
                <a:schemeClr val="bg2"/>
              </a:solidFill>
              <a:latin typeface="Arial"/>
              <a:ea typeface="Arial"/>
              <a:cs typeface="Arial"/>
              <a:sym typeface="Arial"/>
            </a:endParaRPr>
          </a:p>
          <a:p>
            <a:pPr marL="342900" indent="-342900">
              <a:spcBef>
                <a:spcPts val="0"/>
              </a:spcBef>
              <a:buClr>
                <a:schemeClr val="accent3"/>
              </a:buClr>
            </a:pPr>
            <a:endParaRPr lang="en-US"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0EC33DF6-2955-4AAC-A461-4F75DED12DAE}"/>
              </a:ext>
            </a:extLst>
          </p:cNvPr>
          <p:cNvSpPr txBox="1"/>
          <p:nvPr/>
        </p:nvSpPr>
        <p:spPr>
          <a:xfrm>
            <a:off x="6705977" y="5933654"/>
            <a:ext cx="4322432" cy="1384995"/>
          </a:xfrm>
          <a:prstGeom prst="rect">
            <a:avLst/>
          </a:prstGeom>
          <a:noFill/>
        </p:spPr>
        <p:txBody>
          <a:bodyPr wrap="square">
            <a:spAutoFit/>
          </a:bodyPr>
          <a:lstStyle/>
          <a:p>
            <a:pPr algn="r"/>
            <a:r>
              <a:rPr lang="en-US" sz="2800" dirty="0">
                <a:latin typeface="Ink Free" panose="03080402000500000000" pitchFamily="66" charset="0"/>
              </a:rPr>
              <a:t>What can you </a:t>
            </a:r>
            <a:r>
              <a:rPr lang="fr-FR" sz="2800" dirty="0" err="1">
                <a:latin typeface="Ink Free" panose="03080402000500000000" pitchFamily="66" charset="0"/>
              </a:rPr>
              <a:t>inform</a:t>
            </a:r>
            <a:r>
              <a:rPr lang="fr-FR" sz="2800" dirty="0">
                <a:latin typeface="Ink Free" panose="03080402000500000000" pitchFamily="66" charset="0"/>
              </a:rPr>
              <a:t> and influence </a:t>
            </a:r>
            <a:r>
              <a:rPr lang="fr-FR" sz="2800" dirty="0" err="1">
                <a:latin typeface="Ink Free" panose="03080402000500000000" pitchFamily="66" charset="0"/>
              </a:rPr>
              <a:t>with</a:t>
            </a:r>
            <a:r>
              <a:rPr lang="fr-FR" sz="2800" dirty="0">
                <a:latin typeface="Ink Free" panose="03080402000500000000" pitchFamily="66" charset="0"/>
              </a:rPr>
              <a:t> </a:t>
            </a:r>
            <a:r>
              <a:rPr lang="fr-FR" sz="2800" dirty="0" err="1">
                <a:latin typeface="Ink Free" panose="03080402000500000000" pitchFamily="66" charset="0"/>
              </a:rPr>
              <a:t>it</a:t>
            </a:r>
            <a:r>
              <a:rPr lang="fr-FR" sz="2800" dirty="0">
                <a:latin typeface="Ink Free" panose="03080402000500000000" pitchFamily="66" charset="0"/>
              </a:rPr>
              <a:t>?</a:t>
            </a:r>
          </a:p>
          <a:p>
            <a:pPr algn="r"/>
            <a:r>
              <a:rPr lang="en-US" sz="2800" dirty="0">
                <a:latin typeface="Ink Free" panose="03080402000500000000" pitchFamily="66" charset="0"/>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1059318" y="5670815"/>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4"/>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005748" y="5727562"/>
              <a:ext cx="735026" cy="735026"/>
            </a:xfrm>
            <a:prstGeom prst="rect">
              <a:avLst/>
            </a:prstGeom>
          </p:spPr>
        </p:pic>
      </p:grpSp>
      <p:pic>
        <p:nvPicPr>
          <p:cNvPr id="13" name="Image 12">
            <a:extLst>
              <a:ext uri="{FF2B5EF4-FFF2-40B4-BE49-F238E27FC236}">
                <a16:creationId xmlns:a16="http://schemas.microsoft.com/office/drawing/2014/main" id="{D6F06617-7038-4E9E-94F0-F6A966C26FBF}"/>
              </a:ext>
            </a:extLst>
          </p:cNvPr>
          <p:cNvPicPr>
            <a:picLocks noChangeAspect="1"/>
          </p:cNvPicPr>
          <p:nvPr/>
        </p:nvPicPr>
        <p:blipFill>
          <a:blip r:embed="rId7"/>
          <a:stretch>
            <a:fillRect/>
          </a:stretch>
        </p:blipFill>
        <p:spPr>
          <a:xfrm>
            <a:off x="8867193" y="3003291"/>
            <a:ext cx="852639" cy="851418"/>
          </a:xfrm>
          <a:prstGeom prst="rect">
            <a:avLst/>
          </a:prstGeom>
        </p:spPr>
      </p:pic>
      <p:pic>
        <p:nvPicPr>
          <p:cNvPr id="14" name="Google Shape;327;p14" descr="Screen Shot 2019-10-08 at 5.14.15 PM.png">
            <a:extLst>
              <a:ext uri="{FF2B5EF4-FFF2-40B4-BE49-F238E27FC236}">
                <a16:creationId xmlns:a16="http://schemas.microsoft.com/office/drawing/2014/main" id="{EA4867A9-B8F3-4DA8-B9B7-E1726DD04DC9}"/>
              </a:ext>
            </a:extLst>
          </p:cNvPr>
          <p:cNvPicPr preferRelativeResize="0"/>
          <p:nvPr/>
        </p:nvPicPr>
        <p:blipFill rotWithShape="1">
          <a:blip r:embed="rId8">
            <a:alphaModFix/>
          </a:blip>
          <a:srcRect/>
          <a:stretch/>
        </p:blipFill>
        <p:spPr>
          <a:xfrm>
            <a:off x="8820292" y="4518662"/>
            <a:ext cx="899540" cy="751039"/>
          </a:xfrm>
          <a:prstGeom prst="rect">
            <a:avLst/>
          </a:prstGeom>
          <a:noFill/>
          <a:ln>
            <a:noFill/>
          </a:ln>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67128" y="1382837"/>
            <a:ext cx="6076521" cy="3381667"/>
          </a:xfrm>
        </p:spPr>
        <p:txBody>
          <a:bodyPr>
            <a:normAutofit/>
          </a:bodyPr>
          <a:lstStyle/>
          <a:p>
            <a:pPr marL="50800" indent="0" algn="ctr">
              <a:buNone/>
            </a:pPr>
            <a:r>
              <a:rPr lang="en-US" sz="2400" dirty="0">
                <a:solidFill>
                  <a:schemeClr val="bg2"/>
                </a:solidFill>
              </a:rPr>
              <a:t>“</a:t>
            </a:r>
            <a:r>
              <a:rPr lang="en-US" sz="2400" dirty="0"/>
              <a:t>Objective and timely data and information on child protection risks are collected, managed, </a:t>
            </a:r>
            <a:r>
              <a:rPr lang="en-US" sz="2400" dirty="0" err="1"/>
              <a:t>analysed</a:t>
            </a:r>
            <a:r>
              <a:rPr lang="en-US" sz="2400" dirty="0"/>
              <a:t> and used in a principled, safe and collaborative manner to enable evidence-informed prevention and response actions</a:t>
            </a:r>
            <a:r>
              <a:rPr lang="en-US" sz="2400" dirty="0">
                <a:solidFill>
                  <a:schemeClr val="bg2"/>
                </a:solidFill>
              </a:rPr>
              <a:t>.”</a:t>
            </a:r>
            <a:endParaRPr lang="fr-FR" sz="2400" dirty="0">
              <a:solidFill>
                <a:schemeClr val="bg2"/>
              </a:solidFill>
            </a:endParaRPr>
          </a:p>
        </p:txBody>
      </p:sp>
      <p:pic>
        <p:nvPicPr>
          <p:cNvPr id="20" name="Google Shape;262;p5" descr="Screen Shot 2019-10-07 at 9.06.56 PM.png">
            <a:extLst>
              <a:ext uri="{FF2B5EF4-FFF2-40B4-BE49-F238E27FC236}">
                <a16:creationId xmlns:a16="http://schemas.microsoft.com/office/drawing/2014/main" id="{DBA10840-C039-4152-B6CF-7040050BF9F2}"/>
              </a:ext>
            </a:extLst>
          </p:cNvPr>
          <p:cNvPicPr preferRelativeResize="0"/>
          <p:nvPr/>
        </p:nvPicPr>
        <p:blipFill rotWithShape="1">
          <a:blip r:embed="rId3">
            <a:alphaModFix/>
          </a:blip>
          <a:srcRect/>
          <a:stretch/>
        </p:blipFill>
        <p:spPr>
          <a:xfrm>
            <a:off x="2556063" y="4533884"/>
            <a:ext cx="1498650" cy="1748091"/>
          </a:xfrm>
          <a:prstGeom prst="rect">
            <a:avLst/>
          </a:prstGeom>
          <a:noFill/>
          <a:ln>
            <a:noFill/>
          </a:ln>
        </p:spPr>
      </p:pic>
      <p:pic>
        <p:nvPicPr>
          <p:cNvPr id="3" name="Image 2">
            <a:extLst>
              <a:ext uri="{FF2B5EF4-FFF2-40B4-BE49-F238E27FC236}">
                <a16:creationId xmlns:a16="http://schemas.microsoft.com/office/drawing/2014/main" id="{31A63390-A35D-41A0-9E06-68BC9F653FC4}"/>
              </a:ext>
            </a:extLst>
          </p:cNvPr>
          <p:cNvPicPr>
            <a:picLocks noChangeAspect="1"/>
          </p:cNvPicPr>
          <p:nvPr/>
        </p:nvPicPr>
        <p:blipFill>
          <a:blip r:embed="rId4"/>
          <a:stretch>
            <a:fillRect/>
          </a:stretch>
        </p:blipFill>
        <p:spPr>
          <a:xfrm>
            <a:off x="1892998" y="603588"/>
            <a:ext cx="2824779" cy="779249"/>
          </a:xfrm>
          <a:prstGeom prst="rect">
            <a:avLst/>
          </a:prstGeom>
        </p:spPr>
      </p:pic>
      <p:sp>
        <p:nvSpPr>
          <p:cNvPr id="9" name="ZoneTexte 8">
            <a:extLst>
              <a:ext uri="{FF2B5EF4-FFF2-40B4-BE49-F238E27FC236}">
                <a16:creationId xmlns:a16="http://schemas.microsoft.com/office/drawing/2014/main" id="{573484D4-05CA-450F-A0D7-473083E4C066}"/>
              </a:ext>
            </a:extLst>
          </p:cNvPr>
          <p:cNvSpPr txBox="1"/>
          <p:nvPr/>
        </p:nvSpPr>
        <p:spPr>
          <a:xfrm>
            <a:off x="7006712" y="1154237"/>
            <a:ext cx="3947432" cy="5262979"/>
          </a:xfrm>
          <a:prstGeom prst="rect">
            <a:avLst/>
          </a:prstGeom>
          <a:noFill/>
        </p:spPr>
        <p:txBody>
          <a:bodyPr wrap="square">
            <a:spAutoFit/>
          </a:bodyPr>
          <a:lstStyle/>
          <a:p>
            <a:r>
              <a:rPr lang="en-US" sz="2400" b="1" dirty="0">
                <a:latin typeface="Helvetica Neue" panose="020B0604020202020204" charset="0"/>
              </a:rPr>
              <a:t>PIM principles</a:t>
            </a:r>
            <a:r>
              <a:rPr lang="en-US" sz="2400" dirty="0">
                <a:latin typeface="Helvetica Neue" panose="020B0604020202020204" charset="0"/>
              </a:rPr>
              <a:t>:</a:t>
            </a:r>
          </a:p>
          <a:p>
            <a:pPr marL="342900" indent="-342900" algn="ctr">
              <a:buFont typeface="Wingdings" panose="05000000000000000000" pitchFamily="2" charset="2"/>
              <a:buChar char="ü"/>
            </a:pPr>
            <a:r>
              <a:rPr lang="en-US" sz="2400" dirty="0">
                <a:solidFill>
                  <a:schemeClr val="bg2"/>
                </a:solidFill>
                <a:effectLst/>
                <a:latin typeface="Helvetica Neue" panose="020B0604020202020204" charset="0"/>
              </a:rPr>
              <a:t>People-</a:t>
            </a:r>
            <a:r>
              <a:rPr lang="en-US" sz="2400" dirty="0" err="1">
                <a:solidFill>
                  <a:schemeClr val="bg2"/>
                </a:solidFill>
                <a:effectLst/>
                <a:latin typeface="Helvetica Neue" panose="020B0604020202020204" charset="0"/>
              </a:rPr>
              <a:t>centred</a:t>
            </a:r>
            <a:r>
              <a:rPr lang="en-US" sz="2400" dirty="0">
                <a:solidFill>
                  <a:schemeClr val="bg2"/>
                </a:solidFill>
                <a:effectLst/>
                <a:latin typeface="Helvetica Neue" panose="020B0604020202020204" charset="0"/>
              </a:rPr>
              <a:t> and inclusive;</a:t>
            </a:r>
          </a:p>
          <a:p>
            <a:pPr marL="342900" indent="-342900" algn="ctr">
              <a:buFont typeface="Wingdings" panose="05000000000000000000" pitchFamily="2" charset="2"/>
              <a:buChar char="ü"/>
            </a:pPr>
            <a:r>
              <a:rPr lang="en-US" sz="2400" dirty="0">
                <a:solidFill>
                  <a:schemeClr val="bg2"/>
                </a:solidFill>
                <a:effectLst/>
                <a:latin typeface="Helvetica Neue" panose="020B0604020202020204" charset="0"/>
              </a:rPr>
              <a:t>Do no harm;</a:t>
            </a:r>
          </a:p>
          <a:p>
            <a:pPr marL="342900" indent="-342900" algn="ctr">
              <a:buFont typeface="Wingdings" panose="05000000000000000000" pitchFamily="2" charset="2"/>
              <a:buChar char="ü"/>
            </a:pPr>
            <a:r>
              <a:rPr lang="en-US" sz="2400" dirty="0">
                <a:solidFill>
                  <a:schemeClr val="bg2"/>
                </a:solidFill>
                <a:effectLst/>
                <a:latin typeface="Helvetica Neue" panose="020B0604020202020204" charset="0"/>
              </a:rPr>
              <a:t>Defined purpose;</a:t>
            </a:r>
          </a:p>
          <a:p>
            <a:pPr marL="342900" indent="-342900" algn="ctr">
              <a:buFont typeface="Wingdings" panose="05000000000000000000" pitchFamily="2" charset="2"/>
              <a:buChar char="ü"/>
            </a:pPr>
            <a:r>
              <a:rPr lang="en-US" sz="2400" dirty="0">
                <a:solidFill>
                  <a:schemeClr val="bg2"/>
                </a:solidFill>
                <a:effectLst/>
                <a:latin typeface="Helvetica Neue" panose="020B0604020202020204" charset="0"/>
              </a:rPr>
              <a:t>Informed consent/assent and confidentiality;</a:t>
            </a:r>
          </a:p>
          <a:p>
            <a:pPr marL="342900" indent="-342900" algn="ctr">
              <a:buFont typeface="Wingdings" panose="05000000000000000000" pitchFamily="2" charset="2"/>
              <a:buChar char="ü"/>
            </a:pPr>
            <a:r>
              <a:rPr lang="en-US" sz="2400" dirty="0">
                <a:solidFill>
                  <a:schemeClr val="bg2"/>
                </a:solidFill>
                <a:effectLst/>
                <a:latin typeface="Helvetica Neue" panose="020B0604020202020204" charset="0"/>
              </a:rPr>
              <a:t>Data responsibility, protection and security;</a:t>
            </a:r>
          </a:p>
          <a:p>
            <a:pPr marL="342900" indent="-342900" algn="ctr">
              <a:buFont typeface="Wingdings" panose="05000000000000000000" pitchFamily="2" charset="2"/>
              <a:buChar char="ü"/>
            </a:pPr>
            <a:r>
              <a:rPr lang="en-US" sz="2400" dirty="0">
                <a:solidFill>
                  <a:schemeClr val="bg2"/>
                </a:solidFill>
                <a:effectLst/>
                <a:latin typeface="Helvetica Neue" panose="020B0604020202020204" charset="0"/>
              </a:rPr>
              <a:t>Competency and capacity;</a:t>
            </a:r>
          </a:p>
          <a:p>
            <a:pPr marL="342900" indent="-342900" algn="ctr">
              <a:buFont typeface="Wingdings" panose="05000000000000000000" pitchFamily="2" charset="2"/>
              <a:buChar char="ü"/>
            </a:pPr>
            <a:r>
              <a:rPr lang="en-US" sz="2400" dirty="0">
                <a:solidFill>
                  <a:schemeClr val="bg2"/>
                </a:solidFill>
                <a:effectLst/>
                <a:latin typeface="Helvetica Neue" panose="020B0604020202020204" charset="0"/>
              </a:rPr>
              <a:t>Impartiality; and</a:t>
            </a:r>
          </a:p>
          <a:p>
            <a:pPr marL="342900" indent="-342900" algn="ctr">
              <a:buFont typeface="Wingdings" panose="05000000000000000000" pitchFamily="2" charset="2"/>
              <a:buChar char="ü"/>
            </a:pPr>
            <a:r>
              <a:rPr lang="en-US" sz="2400" dirty="0">
                <a:solidFill>
                  <a:schemeClr val="bg2"/>
                </a:solidFill>
                <a:effectLst/>
                <a:latin typeface="Helvetica Neue" panose="020B0604020202020204" charset="0"/>
              </a:rPr>
              <a:t>Coordination and collaboration.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32B93C-0FCA-4FE1-964E-D042A4A68C19}"/>
              </a:ext>
            </a:extLst>
          </p:cNvPr>
          <p:cNvSpPr>
            <a:spLocks noGrp="1"/>
          </p:cNvSpPr>
          <p:nvPr>
            <p:ph type="title"/>
          </p:nvPr>
        </p:nvSpPr>
        <p:spPr/>
        <p:txBody>
          <a:bodyPr/>
          <a:lstStyle/>
          <a:p>
            <a:r>
              <a:rPr lang="fr-FR" dirty="0"/>
              <a:t>Child protection monitoring system</a:t>
            </a:r>
          </a:p>
        </p:txBody>
      </p:sp>
      <p:sp>
        <p:nvSpPr>
          <p:cNvPr id="3" name="Espace réservé du contenu 2">
            <a:extLst>
              <a:ext uri="{FF2B5EF4-FFF2-40B4-BE49-F238E27FC236}">
                <a16:creationId xmlns:a16="http://schemas.microsoft.com/office/drawing/2014/main" id="{2F86ED03-8C9C-450E-951C-50E0D48BF12C}"/>
              </a:ext>
            </a:extLst>
          </p:cNvPr>
          <p:cNvSpPr>
            <a:spLocks noGrp="1"/>
          </p:cNvSpPr>
          <p:nvPr>
            <p:ph sz="half" idx="1"/>
          </p:nvPr>
        </p:nvSpPr>
        <p:spPr/>
        <p:txBody>
          <a:bodyPr>
            <a:normAutofit fontScale="92500" lnSpcReduction="10000"/>
          </a:bodyPr>
          <a:lstStyle/>
          <a:p>
            <a:pPr marL="50800" indent="0">
              <a:buNone/>
            </a:pPr>
            <a:r>
              <a:rPr lang="en-US" dirty="0"/>
              <a:t>WHAT DO YOU NEED? </a:t>
            </a:r>
            <a:endParaRPr lang="fr-FR" dirty="0"/>
          </a:p>
          <a:p>
            <a:r>
              <a:rPr lang="fr-FR" dirty="0" err="1"/>
              <a:t>Purpose</a:t>
            </a:r>
            <a:endParaRPr lang="fr-FR" dirty="0"/>
          </a:p>
          <a:p>
            <a:r>
              <a:rPr lang="fr-FR" dirty="0"/>
              <a:t>Sources of information</a:t>
            </a:r>
          </a:p>
          <a:p>
            <a:r>
              <a:rPr lang="fr-FR" dirty="0" err="1"/>
              <a:t>Contextualised</a:t>
            </a:r>
            <a:r>
              <a:rPr lang="fr-FR" dirty="0"/>
              <a:t>, </a:t>
            </a:r>
            <a:r>
              <a:rPr lang="fr-FR" dirty="0" err="1"/>
              <a:t>culturally</a:t>
            </a:r>
            <a:r>
              <a:rPr lang="fr-FR" dirty="0"/>
              <a:t> </a:t>
            </a:r>
            <a:r>
              <a:rPr lang="fr-FR" dirty="0" err="1"/>
              <a:t>appropriate</a:t>
            </a:r>
            <a:r>
              <a:rPr lang="fr-FR" dirty="0"/>
              <a:t> </a:t>
            </a:r>
            <a:r>
              <a:rPr lang="fr-FR" dirty="0" err="1"/>
              <a:t>indicators</a:t>
            </a:r>
            <a:endParaRPr lang="fr-FR" dirty="0"/>
          </a:p>
          <a:p>
            <a:r>
              <a:rPr lang="fr-FR" dirty="0" err="1"/>
              <a:t>Roles</a:t>
            </a:r>
            <a:r>
              <a:rPr lang="fr-FR" dirty="0"/>
              <a:t>, </a:t>
            </a:r>
            <a:r>
              <a:rPr lang="fr-FR" dirty="0" err="1"/>
              <a:t>responsibilities</a:t>
            </a:r>
            <a:r>
              <a:rPr lang="fr-FR" dirty="0"/>
              <a:t> and </a:t>
            </a:r>
            <a:r>
              <a:rPr lang="fr-FR" dirty="0" err="1"/>
              <a:t>methodologies</a:t>
            </a:r>
            <a:endParaRPr lang="fr-FR" dirty="0"/>
          </a:p>
          <a:p>
            <a:r>
              <a:rPr lang="fr-FR" dirty="0" err="1"/>
              <a:t>Potential</a:t>
            </a:r>
            <a:r>
              <a:rPr lang="fr-FR" dirty="0"/>
              <a:t> </a:t>
            </a:r>
            <a:r>
              <a:rPr lang="fr-FR" dirty="0" err="1"/>
              <a:t>risks</a:t>
            </a:r>
            <a:endParaRPr lang="fr-FR" dirty="0"/>
          </a:p>
          <a:p>
            <a:r>
              <a:rPr lang="fr-FR" dirty="0"/>
              <a:t>Sharing </a:t>
            </a:r>
            <a:r>
              <a:rPr lang="fr-FR" dirty="0" err="1"/>
              <a:t>protocols</a:t>
            </a:r>
            <a:endParaRPr lang="fr-FR" dirty="0"/>
          </a:p>
          <a:p>
            <a:r>
              <a:rPr lang="fr-FR" dirty="0" err="1"/>
              <a:t>Referral</a:t>
            </a:r>
            <a:r>
              <a:rPr lang="fr-FR" dirty="0"/>
              <a:t> </a:t>
            </a:r>
            <a:r>
              <a:rPr lang="fr-FR" dirty="0" err="1"/>
              <a:t>processes</a:t>
            </a:r>
            <a:endParaRPr lang="fr-FR" dirty="0"/>
          </a:p>
          <a:p>
            <a:pPr marL="50800" indent="0">
              <a:buNone/>
            </a:pPr>
            <a:endParaRPr lang="fr-FR" dirty="0"/>
          </a:p>
        </p:txBody>
      </p:sp>
      <p:sp>
        <p:nvSpPr>
          <p:cNvPr id="4" name="Espace réservé du contenu 3">
            <a:extLst>
              <a:ext uri="{FF2B5EF4-FFF2-40B4-BE49-F238E27FC236}">
                <a16:creationId xmlns:a16="http://schemas.microsoft.com/office/drawing/2014/main" id="{2EF667A6-F356-48D0-94DE-9BB5C2096F2F}"/>
              </a:ext>
            </a:extLst>
          </p:cNvPr>
          <p:cNvSpPr>
            <a:spLocks noGrp="1"/>
          </p:cNvSpPr>
          <p:nvPr>
            <p:ph sz="half" idx="2"/>
          </p:nvPr>
        </p:nvSpPr>
        <p:spPr>
          <a:xfrm>
            <a:off x="7010400" y="2506662"/>
            <a:ext cx="5181600" cy="4351338"/>
          </a:xfrm>
        </p:spPr>
        <p:txBody>
          <a:bodyPr>
            <a:normAutofit fontScale="92500" lnSpcReduction="10000"/>
          </a:bodyPr>
          <a:lstStyle/>
          <a:p>
            <a:pPr marL="50800" indent="0">
              <a:buNone/>
            </a:pPr>
            <a:r>
              <a:rPr lang="fr-FR" dirty="0"/>
              <a:t>KEEP IN MIND</a:t>
            </a:r>
          </a:p>
          <a:p>
            <a:r>
              <a:rPr lang="fr-FR" dirty="0" err="1"/>
              <a:t>Secondary</a:t>
            </a:r>
            <a:r>
              <a:rPr lang="fr-FR" dirty="0"/>
              <a:t> trauma</a:t>
            </a:r>
          </a:p>
          <a:p>
            <a:r>
              <a:rPr lang="en-US" dirty="0"/>
              <a:t>Best interests of the child</a:t>
            </a:r>
            <a:endParaRPr lang="fr-FR" dirty="0"/>
          </a:p>
          <a:p>
            <a:r>
              <a:rPr lang="fr-FR" dirty="0"/>
              <a:t>Under/over-</a:t>
            </a:r>
            <a:r>
              <a:rPr lang="fr-FR" dirty="0" err="1"/>
              <a:t>reporting</a:t>
            </a:r>
            <a:endParaRPr lang="fr-FR" dirty="0"/>
          </a:p>
          <a:p>
            <a:r>
              <a:rPr lang="en-US" dirty="0"/>
              <a:t>Ethics, principles and good practices, especially Do no harm</a:t>
            </a:r>
          </a:p>
          <a:p>
            <a:endParaRPr lang="fr-FR" dirty="0"/>
          </a:p>
        </p:txBody>
      </p:sp>
    </p:spTree>
    <p:extLst>
      <p:ext uri="{BB962C8B-B14F-4D97-AF65-F5344CB8AC3E}">
        <p14:creationId xmlns:p14="http://schemas.microsoft.com/office/powerpoint/2010/main" val="3421339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a:t>Examples from the Region</a:t>
            </a:r>
          </a:p>
        </p:txBody>
      </p:sp>
      <p:sp>
        <p:nvSpPr>
          <p:cNvPr id="3" name="TextBox 2">
            <a:extLst>
              <a:ext uri="{FF2B5EF4-FFF2-40B4-BE49-F238E27FC236}">
                <a16:creationId xmlns:a16="http://schemas.microsoft.com/office/drawing/2014/main" id="{9752340E-A3E7-AB4C-BA0B-7E84A308FB1E}"/>
              </a:ext>
            </a:extLst>
          </p:cNvPr>
          <p:cNvSpPr txBox="1"/>
          <p:nvPr/>
        </p:nvSpPr>
        <p:spPr>
          <a:xfrm>
            <a:off x="4539980" y="4115301"/>
            <a:ext cx="2978193" cy="1815882"/>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Standard 6</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a:t>
            </a:r>
            <a:r>
              <a:rPr lang="en-GB"/>
              <a:t>using Standard 6</a:t>
            </a:r>
            <a:endParaRPr lang="en-GB" dirty="0"/>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600438"/>
          </a:xfrm>
          <a:prstGeom prst="rect">
            <a:avLst/>
          </a:prstGeom>
          <a:noFill/>
        </p:spPr>
        <p:txBody>
          <a:bodyPr wrap="square" rtlCol="0">
            <a:spAutoFit/>
          </a:bodyPr>
          <a:lstStyle/>
          <a:p>
            <a:pPr algn="ctr"/>
            <a:r>
              <a:rPr lang="en-GB" dirty="0"/>
              <a:t>[COUNTRY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Standard 6</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0153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US" sz="4100" dirty="0"/>
              <a:t>Need more than the hard copy?</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r>
              <a:rPr lang="en-GB" sz="2400" dirty="0"/>
              <a:t>On the Alliance website</a:t>
            </a:r>
          </a:p>
          <a:p>
            <a:pPr marL="985838" lvl="1" indent="-312738">
              <a:buFont typeface="Wingdings" pitchFamily="2" charset="2"/>
              <a:buChar char="Ø"/>
            </a:pPr>
            <a:r>
              <a:rPr lang="en-GB" sz="1600" dirty="0"/>
              <a:t>PDF version</a:t>
            </a:r>
          </a:p>
          <a:p>
            <a:pPr marL="985838" lvl="1" indent="-312738">
              <a:buFont typeface="Wingdings" pitchFamily="2" charset="2"/>
              <a:buChar char="Ø"/>
            </a:pPr>
            <a:r>
              <a:rPr lang="en-GB" sz="1600" dirty="0"/>
              <a:t>Briefing &amp; Implementation Pack</a:t>
            </a:r>
          </a:p>
          <a:p>
            <a:pPr marL="985838" lvl="1" indent="-312738">
              <a:buFont typeface="Wingdings" pitchFamily="2" charset="2"/>
              <a:buChar char="Ø"/>
            </a:pPr>
            <a:r>
              <a:rPr lang="en-GB" sz="1600" dirty="0"/>
              <a:t>25-page Summary</a:t>
            </a:r>
          </a:p>
          <a:p>
            <a:pPr marL="985838" lvl="1" indent="-312738">
              <a:buFont typeface="Wingdings" pitchFamily="2" charset="2"/>
              <a:buChar char="Ø"/>
            </a:pPr>
            <a:r>
              <a:rPr lang="en-GB" sz="1600" dirty="0"/>
              <a:t>E-course </a:t>
            </a:r>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en-GB" sz="1600" dirty="0"/>
              <a:t>A gallery of illustrated Standards</a:t>
            </a:r>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en-GB" dirty="0"/>
              <a:t>On the </a:t>
            </a:r>
            <a:r>
              <a:rPr lang="en-GB" sz="2400" dirty="0"/>
              <a:t>Humanitarian Standards Partnership website</a:t>
            </a:r>
          </a:p>
          <a:p>
            <a:pPr marL="985838" lvl="1" indent="-322263">
              <a:buFont typeface="Wingdings" pitchFamily="2" charset="2"/>
              <a:buChar char="Ø"/>
            </a:pPr>
            <a:r>
              <a:rPr lang="en-GB" sz="1600" dirty="0"/>
              <a:t>Online, interactive version</a:t>
            </a:r>
          </a:p>
          <a:p>
            <a:pPr marL="985838" lvl="1" indent="-322263">
              <a:buFont typeface="Wingdings" pitchFamily="2" charset="2"/>
              <a:buChar char="Ø"/>
            </a:pPr>
            <a:r>
              <a:rPr lang="en-GB" sz="1600" dirty="0"/>
              <a:t>HSP App for mobile phones and tablets </a:t>
            </a:r>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472" name="Google Shape;472;p25"/>
          <p:cNvPicPr preferRelativeResize="0"/>
          <p:nvPr/>
        </p:nvPicPr>
        <p:blipFill>
          <a:blip r:embed="rId5">
            <a:extLst>
              <a:ext uri="{28A0092B-C50C-407E-A947-70E740481C1C}">
                <a14:useLocalDpi xmlns:a14="http://schemas.microsoft.com/office/drawing/2010/main" val="0"/>
              </a:ext>
            </a:extLst>
          </a:blip>
          <a:srcRect/>
          <a:stretch/>
        </p:blipFill>
        <p:spPr>
          <a:xfrm rot="547354">
            <a:off x="6996515" y="1670472"/>
            <a:ext cx="1684003" cy="23262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Imagen 2" descr="Imagen que contiene Icono&#10;&#10;Descripción generada automáticamente">
            <a:extLst>
              <a:ext uri="{FF2B5EF4-FFF2-40B4-BE49-F238E27FC236}">
                <a16:creationId xmlns:a16="http://schemas.microsoft.com/office/drawing/2014/main" id="{4AE5CEF8-D68C-FD4C-A186-358E3B7F23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82326" y="3298017"/>
            <a:ext cx="1977868" cy="1432731"/>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627</TotalTime>
  <Words>2458</Words>
  <Application>Microsoft Office PowerPoint</Application>
  <PresentationFormat>Widescreen</PresentationFormat>
  <Paragraphs>210</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Helvetica Neue</vt:lpstr>
      <vt:lpstr>Ink Free</vt:lpstr>
      <vt:lpstr>Arial</vt:lpstr>
      <vt:lpstr>Wingdings</vt:lpstr>
      <vt:lpstr>Calibri</vt:lpstr>
      <vt:lpstr>HelveticaNeue-Light-Identity-H</vt:lpstr>
      <vt:lpstr>Office Theme</vt:lpstr>
      <vt:lpstr>The Minimum Standards for Child Protection in Humanitarian Action  CPMS</vt:lpstr>
      <vt:lpstr>Aim of the Standards </vt:lpstr>
      <vt:lpstr>PowerPoint Presentation</vt:lpstr>
      <vt:lpstr>General intro to Standard 6</vt:lpstr>
      <vt:lpstr>PowerPoint Presentation</vt:lpstr>
      <vt:lpstr>Child protection monitoring system</vt:lpstr>
      <vt:lpstr>Examples from the Region</vt:lpstr>
      <vt:lpstr>Need more than the hard copy?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92</cp:revision>
  <dcterms:created xsi:type="dcterms:W3CDTF">2017-12-20T18:51:03Z</dcterms:created>
  <dcterms:modified xsi:type="dcterms:W3CDTF">2022-05-24T02:16:21Z</dcterms:modified>
</cp:coreProperties>
</file>