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88" r:id="rId2"/>
    <p:sldId id="293" r:id="rId3"/>
    <p:sldId id="290" r:id="rId4"/>
    <p:sldId id="299" r:id="rId5"/>
    <p:sldId id="300" r:id="rId6"/>
    <p:sldId id="301" r:id="rId7"/>
    <p:sldId id="291" r:id="rId8"/>
    <p:sldId id="296" r:id="rId9"/>
  </p:sldIdLst>
  <p:sldSz cx="12192000" cy="6858000"/>
  <p:notesSz cx="6858000" cy="9144000"/>
  <p:embeddedFontLst>
    <p:embeddedFont>
      <p:font typeface="Calibri" panose="020F0502020204030204" pitchFamily="34" charset="0"/>
      <p:regular r:id="rId11"/>
      <p:bold r:id="rId12"/>
      <p:italic r:id="rId13"/>
      <p:boldItalic r:id="rId14"/>
    </p:embeddedFont>
    <p:embeddedFont>
      <p:font typeface="Helvetica Neue" panose="020B0604020202020204" charset="0"/>
      <p:regular r:id="rId15"/>
      <p:bold r:id="rId16"/>
      <p:italic r:id="rId17"/>
      <p:boldItalic r:id="rId18"/>
    </p:embeddedFont>
    <p:embeddedFont>
      <p:font typeface="Ink Free" panose="03080402000500000000" pitchFamily="66" charset="0"/>
      <p:regular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2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48594" autoAdjust="0"/>
  </p:normalViewPr>
  <p:slideViewPr>
    <p:cSldViewPr snapToGrid="0">
      <p:cViewPr varScale="1">
        <p:scale>
          <a:sx n="38" d="100"/>
          <a:sy n="38" d="100"/>
        </p:scale>
        <p:origin x="1764" y="40"/>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6.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Facilitateurs</a:t>
            </a:r>
            <a:r>
              <a:rPr lang="fr-FR" b="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0" dirty="0"/>
              <a:t>Cette présentation est destinée à tous les </a:t>
            </a:r>
            <a:r>
              <a:rPr lang="fr-FR" b="0" u="sng" dirty="0"/>
              <a:t>utilisateurs potentiels </a:t>
            </a:r>
            <a:r>
              <a:rPr lang="fr-FR" b="0" dirty="0"/>
              <a:t>des SMPE. Il s’adresse principalement au personnel de la protection de l’enfance. Pensez donc à élargir certaines questions ou à fournir davantage de détails si des collègues d’autres secteurs se joignent à vous.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b="0" i="1" dirty="0"/>
              <a:t>On suppose que le groupe compte environ 20 personnes et que tout le monde dans la salle se connaît (peut-être des collègues de votre agence ou du groupe de coordination). Sinon, ajoutez 5 minutes pour des introductions rapides.</a:t>
            </a:r>
          </a:p>
          <a:p>
            <a:pPr marL="0" lvl="0" indent="0" algn="l" rtl="0">
              <a:spcBef>
                <a:spcPts val="0"/>
              </a:spcBef>
              <a:spcAft>
                <a:spcPts val="0"/>
              </a:spcAft>
              <a:buNone/>
            </a:pPr>
            <a:endParaRPr lang="es-ES" i="1" dirty="0"/>
          </a:p>
          <a:p>
            <a:r>
              <a:rPr lang="fr-FR" b="0" i="1" dirty="0"/>
              <a:t>PREPAREZ: un tableau de papier avec les </a:t>
            </a:r>
            <a:r>
              <a:rPr lang="fr-FR" b="1" i="1" dirty="0"/>
              <a:t>objectifs</a:t>
            </a:r>
            <a:r>
              <a:rPr lang="fr-FR" b="0" i="1" dirty="0"/>
              <a:t> de la session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A la fin de la session, les participants seront capables de : </a:t>
            </a:r>
            <a:endParaRPr lang="fr-FR" b="0" i="1" dirty="0"/>
          </a:p>
          <a:p>
            <a:pPr marL="171450" indent="-171450">
              <a:buFont typeface="Arial"/>
              <a:buChar char="•"/>
            </a:pPr>
            <a:r>
              <a:rPr lang="fr-FR" b="0" dirty="0">
                <a:solidFill>
                  <a:srgbClr val="FF0000"/>
                </a:solidFill>
              </a:rPr>
              <a:t>Décrire la structure des SMPE et spécialement du Pilier 3</a:t>
            </a:r>
          </a:p>
          <a:p>
            <a:pPr marL="171450" indent="-171450">
              <a:buFont typeface="Arial"/>
              <a:buChar char="•"/>
            </a:pPr>
            <a:r>
              <a:rPr lang="fr-FR" b="0" dirty="0">
                <a:solidFill>
                  <a:srgbClr val="FF0000"/>
                </a:solidFill>
              </a:rPr>
              <a:t>Montrer comment et pourquoi on utilise le manuel</a:t>
            </a:r>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dirty="0"/>
              <a:t>REMARQUE : si vous avez déjà effectué une session sur les piliers 1 et 2, ignorez les diapositives 2 et 9</a:t>
            </a:r>
            <a:endParaRPr lang="es-ES" dirty="0"/>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b="1" dirty="0"/>
              <a:t>ASTUCE : Les diapositives sont animées </a:t>
            </a:r>
            <a:r>
              <a:rPr lang="fr-FR" dirty="0"/>
              <a:t>-&gt; à chaque clic vous faites apparaître quelques mots, un titre ou une image sur la diapositive. Lisez les notes correspondantes dans les notes de l'animateur, avant de montrer le contenu suivant, afin que les participants aient le temps de traiter ce qui est dit et de lire chaque point. </a:t>
            </a:r>
            <a:endParaRPr lang="es-ES" dirty="0"/>
          </a:p>
          <a:p>
            <a:pPr marL="0" lvl="0" indent="0" algn="l" rtl="0">
              <a:spcBef>
                <a:spcPts val="0"/>
              </a:spcBef>
              <a:spcAft>
                <a:spcPts val="0"/>
              </a:spcAft>
              <a:buNone/>
            </a:pPr>
            <a:endParaRPr lang="en-US" i="1" dirty="0"/>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dirty="0"/>
              <a:t>Les donateurs, les gouvernements locaux, les collègues d'autres secteurs et nos bénéficiaires eux-mêmes veulent savoir ce que nous faisons et pourquoi. Les SMPE / « CPMS » sont notre référence. Ils sont le principal moyen d'opérationnaliser ou de concrétiser les droits de l'enfant dans la pratique de l'intervention humanitaire. </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Il s'agit d'un outil collaboratif et inter-agences, qui s'articule avec d'autres initiatives, telles que les normes humanitaires fondamentales et les normes d'inclusion humanitaire.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Chaque fois que cela est pertinent, les SMPE/ CPMS s'alignent sur les 7 stratégies d'INSPIRE pour mettre fin à la violence contre les enfants - les icônes de l'initiative sont d'ailleurs dispersées dans le texte. En outre, la norme humanitaire fondamentale sur la qualité et la responsabilité est mise en évidence dans l'introduction et résonne dans tout le manuel.</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La contextualisation est encouragée et peut créer une appropriation des normes à tous les niveaux. Elle permet à un large éventail d'acteurs de mieux comprendre la protection de l'enfance dans un contexte spécifique. Les groupes de coordination nationaux sont donc encouragés à adapter les SMPE. Veuillez en discuter avec vos collègues au niveau local, puis demandez conseil à l'équipe mondiale du CPMS. Regardez la vidéo de contextualisation sur la chaîne </a:t>
            </a:r>
            <a:r>
              <a:rPr lang="fr-FR" dirty="0" err="1"/>
              <a:t>youtube</a:t>
            </a:r>
            <a:r>
              <a:rPr lang="fr-FR" dirty="0"/>
              <a:t> de l'Alliance.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ENCADRÉ : Les SMPE visent à améliorer la qualité et la responsabilité de notre programmation et à accroître l'impact pour la protection et le bien-être des enfants dans l'action humanitaire (contextes de déplacement interne et de réfugiés), en établissant des principes, des preuves, une prévention et des objectifs communs à atteindre. Ils constituent une synthèse des bonnes pratiques et de l'apprentissage à ce jour</a:t>
            </a:r>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fr-FR" sz="1800" dirty="0">
                <a:effectLst/>
                <a:latin typeface="Times New Roman" panose="02020603050405020304" pitchFamily="18" charset="0"/>
                <a:ea typeface="Times New Roman" panose="02020603050405020304" pitchFamily="18" charset="0"/>
              </a:rPr>
              <a:t>Voici une présentation de la structure des SMPE : il y a 28 Standards répartis en quatre piliers, et les 10 principes de la protection de l’enfance dans l’action humanitaire y sont intégrés. </a:t>
            </a:r>
          </a:p>
          <a:p>
            <a:r>
              <a:rPr lang="fr-FR" sz="1800" dirty="0">
                <a:effectLst/>
                <a:latin typeface="Times New Roman" panose="02020603050405020304" pitchFamily="18" charset="0"/>
                <a:ea typeface="Times New Roman" panose="02020603050405020304" pitchFamily="18" charset="0"/>
              </a:rPr>
              <a:t>Vous trouverez cette présentation à la fin des SMPE. Elle permet de trouver rapidement le ou les sujets qui vous intéressent dans le guide. »</a:t>
            </a:r>
          </a:p>
          <a:p>
            <a:pPr marL="0" lvl="0" indent="0" algn="l" rtl="0">
              <a:spcBef>
                <a:spcPts val="0"/>
              </a:spcBef>
              <a:spcAft>
                <a:spcPts val="0"/>
              </a:spcAft>
              <a:buNone/>
            </a:pPr>
            <a:endParaRPr dirty="0"/>
          </a:p>
          <a:p>
            <a:pPr marL="0" lvl="0" indent="0" algn="l" rtl="0">
              <a:spcBef>
                <a:spcPts val="0"/>
              </a:spcBef>
              <a:spcAft>
                <a:spcPts val="0"/>
              </a:spcAft>
              <a:buNone/>
            </a:pPr>
            <a:r>
              <a:rPr lang="fr-FR" dirty="0"/>
              <a:t>Cette présentation se concentre sur le Standard 7</a:t>
            </a: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effectLst/>
                <a:latin typeface="Calibri" panose="020F0502020204030204" pitchFamily="34" charset="0"/>
                <a:ea typeface="Calibri" panose="020F0502020204030204" pitchFamily="34" charset="0"/>
                <a:cs typeface="Arial" panose="020B0604020202020204" pitchFamily="34" charset="0"/>
              </a:rPr>
              <a:t>Ce Standard est compris dans le 2</a:t>
            </a:r>
            <a:r>
              <a:rPr lang="fr-FR" sz="1200" baseline="30000" dirty="0">
                <a:effectLst/>
                <a:latin typeface="Calibri" panose="020F0502020204030204" pitchFamily="34" charset="0"/>
                <a:ea typeface="Calibri" panose="020F0502020204030204" pitchFamily="34" charset="0"/>
                <a:cs typeface="Arial" panose="020B0604020202020204" pitchFamily="34" charset="0"/>
              </a:rPr>
              <a:t>ème</a:t>
            </a:r>
            <a:r>
              <a:rPr lang="fr-FR" sz="1200" dirty="0">
                <a:effectLst/>
                <a:latin typeface="Calibri" panose="020F0502020204030204" pitchFamily="34" charset="0"/>
                <a:ea typeface="Calibri" panose="020F0502020204030204" pitchFamily="34" charset="0"/>
                <a:cs typeface="Arial" panose="020B0604020202020204" pitchFamily="34" charset="0"/>
              </a:rPr>
              <a:t> pilier, qui couvre les sept principaux risques en matière de protection de l’enfance auxquels les enfants font face dans les situations de crise humanitaire. Les sept différents risques sont liés puisqu’ils concernent des risques et des vulnérabilités qui se recoupent. Il n’est pas possible de traiter les risques de manière isolée. </a:t>
            </a:r>
            <a:endParaRPr lang="en-US" sz="1200" dirty="0">
              <a:effectLst/>
              <a:latin typeface="Calibri"/>
              <a:ea typeface="Calibri" panose="020F0502020204030204" pitchFamily="34" charset="0"/>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effectLst/>
              <a:latin typeface="Calibri"/>
              <a:ea typeface="Calibri" panose="020F0502020204030204" pitchFamily="34" charset="0"/>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effectLst/>
                <a:latin typeface="Calibri" panose="020F0502020204030204" pitchFamily="34" charset="0"/>
                <a:ea typeface="Calibri" panose="020F0502020204030204" pitchFamily="34" charset="0"/>
                <a:cs typeface="Arial" panose="020B0604020202020204" pitchFamily="34" charset="0"/>
              </a:rPr>
              <a:t>Le risque fait référence à la probabilité que des violations et des menaces aux droits des enfants se manifestent et causent préjudice à ces derniers. Pour comprendre le risque auquel est exposé un enfant, il faut comprendre la nature du risque (type de danger, de situation, de menace, etc.) et </a:t>
            </a:r>
            <a:r>
              <a:rPr lang="fr-FR" dirty="0"/>
              <a:t>l'étendue du risque et</a:t>
            </a:r>
            <a:r>
              <a:rPr lang="fr-FR" sz="1200" dirty="0">
                <a:effectLst/>
                <a:latin typeface="Calibri" panose="020F0502020204030204" pitchFamily="34" charset="0"/>
                <a:ea typeface="Calibri" panose="020F0502020204030204" pitchFamily="34" charset="0"/>
                <a:cs typeface="Arial" panose="020B0604020202020204" pitchFamily="34" charset="0"/>
              </a:rPr>
              <a:t> la vulnérabilité individuelle de l’enfant à ce risque </a:t>
            </a:r>
            <a:r>
              <a:rPr lang="fr-FR" dirty="0"/>
              <a:t>mais aussi les stratégies d'adaptation ou de survie des familles/enfants (c'est-à-dire leur résilience et leur capacité à résister au risque). </a:t>
            </a:r>
            <a:r>
              <a:rPr lang="fr-FR" sz="1200" dirty="0">
                <a:effectLst/>
                <a:latin typeface="Calibri" panose="020F0502020204030204" pitchFamily="34" charset="0"/>
                <a:ea typeface="Calibri" panose="020F0502020204030204" pitchFamily="34" charset="0"/>
                <a:cs typeface="Arial" panose="020B0604020202020204" pitchFamily="34" charset="0"/>
              </a:rPr>
              <a:t> (mesure dans laquelle un enfant présente des caractéristiques qui réduisent sa capacité à résister à un impact négatif). </a:t>
            </a:r>
            <a:r>
              <a:rPr lang="fr-FR" dirty="0"/>
              <a:t>La vulnérabilité est comprise comme la mesure dans laquelle un enfant a des caractéristiques qui réduisent sa capacité à résister aux impacts négatifs. Nous devons noter que la vulnérabilité est propre à chaque personne et à chaque situation</a:t>
            </a:r>
            <a:endParaRPr lang="fr-FR" sz="1200" dirty="0">
              <a:effectLst/>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285750" indent="-285750" algn="l">
              <a:buFont typeface="Arial" panose="020B0604020202020204" pitchFamily="34" charset="0"/>
              <a:buChar char="•"/>
            </a:pPr>
            <a:r>
              <a:rPr lang="fr-FR" sz="1000" b="0" i="0" u="none" strike="noStrike" baseline="0" dirty="0">
                <a:latin typeface="HelveticaNeue-Light-Identity-H"/>
              </a:rPr>
              <a:t>Les situations de crise humanitaire peuvent exacerber les risques et les dangers de la vie courante et peuvent en faire apparaître de nouveaux, particulièrement pour les enfants déplacés dans des </a:t>
            </a:r>
            <a:r>
              <a:rPr lang="es-ES" sz="1000" b="0" i="0" u="none" strike="noStrike" baseline="0" dirty="0" err="1">
                <a:latin typeface="HelveticaNeue-Light-Identity-H"/>
              </a:rPr>
              <a:t>environnements</a:t>
            </a:r>
            <a:r>
              <a:rPr lang="es-ES" sz="1000" b="0" i="0" u="none" strike="noStrike" baseline="0" dirty="0">
                <a:latin typeface="HelveticaNeue-Light-Identity-H"/>
              </a:rPr>
              <a:t> </a:t>
            </a:r>
            <a:r>
              <a:rPr lang="es-ES" sz="1000" b="0" i="0" u="none" strike="noStrike" baseline="0" dirty="0" err="1">
                <a:latin typeface="HelveticaNeue-Light-Identity-H"/>
              </a:rPr>
              <a:t>inconnus</a:t>
            </a:r>
            <a:r>
              <a:rPr lang="es-ES" sz="1000" b="0" i="0" u="none" strike="noStrike" baseline="0" dirty="0">
                <a:latin typeface="HelveticaNeue-Light-Identity-H"/>
              </a:rPr>
              <a:t>. </a:t>
            </a:r>
            <a:r>
              <a:rPr lang="fr-FR" sz="1200" dirty="0"/>
              <a:t>Ce standard traite de la prévention et de la réponse aux risques physiques et environnementaux qui blessent, blessent et tuent les enfants et les adolescents dans les crises humanitaires, étant donné que les enfants et les adolescents indiquent toujours que leur sécurité physique est une préoccupation prioritaire. </a:t>
            </a:r>
          </a:p>
          <a:p>
            <a:pPr marL="285750" indent="-285750" algn="l">
              <a:buFont typeface="Arial" panose="020B0604020202020204" pitchFamily="34" charset="0"/>
              <a:buChar char="•"/>
            </a:pPr>
            <a:r>
              <a:rPr lang="fr-FR" sz="1200" dirty="0"/>
              <a:t>Cela nécessite une réponse multisectorielle et coordonnée, un travail conjoint avec d'autres secteurs tels que la santé, et un soutien adapté. Le standard souligne l'importance d'établir et de renforcer des protocoles de partage de données, des définitions de cas de blessures et des références systématiques entre les prestataires de services de protection de l'enfance, de santé et d'autres secteurs. [</a:t>
            </a:r>
            <a:r>
              <a:rPr lang="en-US" sz="1200" i="1" dirty="0">
                <a:latin typeface="Arial"/>
                <a:ea typeface="Arial"/>
                <a:cs typeface="Arial"/>
                <a:sym typeface="Wingdings" panose="05000000000000000000" pitchFamily="2" charset="2"/>
              </a:rPr>
              <a:t> </a:t>
            </a:r>
            <a:r>
              <a:rPr lang="fr-FR" sz="1200" dirty="0"/>
              <a:t>icône de </a:t>
            </a:r>
            <a:r>
              <a:rPr lang="fr-FR" sz="1200" b="1" dirty="0"/>
              <a:t>gestion de cas</a:t>
            </a:r>
            <a:r>
              <a:rPr lang="fr-FR" sz="1200" dirty="0"/>
              <a:t>] </a:t>
            </a:r>
            <a:endParaRPr lang="en-US" dirty="0"/>
          </a:p>
          <a:p>
            <a:pPr marL="0" lvl="0" indent="0" algn="l" rtl="0">
              <a:spcBef>
                <a:spcPts val="0"/>
              </a:spcBef>
              <a:spcAft>
                <a:spcPts val="0"/>
              </a:spcAft>
              <a:buFont typeface="Arial" panose="020B0604020202020204" pitchFamily="34" charset="0"/>
              <a:buNone/>
            </a:pPr>
            <a:endParaRPr lang="en-US" b="1" dirty="0">
              <a:latin typeface="Arial"/>
              <a:ea typeface="Arial"/>
              <a:cs typeface="Arial"/>
              <a:sym typeface="Arial"/>
            </a:endParaRPr>
          </a:p>
          <a:p>
            <a:pPr algn="l"/>
            <a:r>
              <a:rPr lang="en-US" b="1" dirty="0" err="1">
                <a:latin typeface="Arial"/>
                <a:ea typeface="Arial"/>
                <a:cs typeface="Arial"/>
                <a:sym typeface="Arial"/>
              </a:rPr>
              <a:t>Sujet</a:t>
            </a:r>
            <a:r>
              <a:rPr lang="en-US" b="1" dirty="0">
                <a:latin typeface="Arial"/>
                <a:ea typeface="Arial"/>
                <a:cs typeface="Arial"/>
                <a:sym typeface="Arial"/>
              </a:rPr>
              <a:t> de </a:t>
            </a:r>
            <a:r>
              <a:rPr lang="en-US" b="1" dirty="0" err="1">
                <a:latin typeface="Arial"/>
                <a:ea typeface="Arial"/>
                <a:cs typeface="Arial"/>
                <a:sym typeface="Arial"/>
              </a:rPr>
              <a:t>débat</a:t>
            </a:r>
            <a:r>
              <a:rPr lang="en-US" b="1" dirty="0">
                <a:latin typeface="Arial"/>
                <a:ea typeface="Arial"/>
                <a:cs typeface="Arial"/>
                <a:sym typeface="Arial"/>
              </a:rPr>
              <a:t>: </a:t>
            </a:r>
            <a:r>
              <a:rPr lang="en-US" sz="1200" dirty="0">
                <a:latin typeface="Ink Free" panose="03080402000500000000" pitchFamily="66" charset="0"/>
              </a:rPr>
              <a:t>A </a:t>
            </a:r>
            <a:r>
              <a:rPr lang="en-US" sz="1200" dirty="0" err="1">
                <a:latin typeface="Ink Free" panose="03080402000500000000" pitchFamily="66" charset="0"/>
              </a:rPr>
              <a:t>quels</a:t>
            </a:r>
            <a:r>
              <a:rPr lang="en-US" sz="1200" dirty="0">
                <a:latin typeface="Ink Free" panose="03080402000500000000" pitchFamily="66" charset="0"/>
              </a:rPr>
              <a:t> types de dangers </a:t>
            </a:r>
            <a:r>
              <a:rPr lang="en-US" sz="1200" dirty="0" err="1">
                <a:latin typeface="Ink Free" panose="03080402000500000000" pitchFamily="66" charset="0"/>
              </a:rPr>
              <a:t>pouvez-vous</a:t>
            </a:r>
            <a:r>
              <a:rPr lang="en-US" sz="1200" dirty="0">
                <a:latin typeface="Ink Free" panose="03080402000500000000" pitchFamily="66" charset="0"/>
              </a:rPr>
              <a:t> </a:t>
            </a:r>
            <a:r>
              <a:rPr lang="en-US" sz="1200" dirty="0" err="1">
                <a:latin typeface="Ink Free" panose="03080402000500000000" pitchFamily="66" charset="0"/>
              </a:rPr>
              <a:t>penser</a:t>
            </a:r>
            <a:r>
              <a:rPr lang="en-US" sz="1200" dirty="0">
                <a:latin typeface="Ink Free" panose="03080402000500000000" pitchFamily="66" charset="0"/>
              </a:rPr>
              <a:t>?</a:t>
            </a:r>
            <a:endParaRPr lang="fr-FR" sz="1200" dirty="0">
              <a:latin typeface="Ink Free" panose="03080402000500000000" pitchFamily="66" charset="0"/>
            </a:endParaRPr>
          </a:p>
          <a:p>
            <a:pPr algn="l"/>
            <a:r>
              <a:rPr lang="fr-FR" dirty="0"/>
              <a:t>-&gt;</a:t>
            </a:r>
            <a:r>
              <a:rPr lang="fr-FR" sz="1800" b="0" i="0" u="none" strike="noStrike" baseline="0" dirty="0">
                <a:solidFill>
                  <a:srgbClr val="000000"/>
                </a:solidFill>
                <a:latin typeface="HelveticaNeue-Light-Identity-H"/>
              </a:rPr>
              <a:t>Exemples de blessures involontaires courantes:</a:t>
            </a: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Les noyades (dans des étangs, des rivières, des lacs, des océans, des puits, des réservoirs d’eau sanitaire, des latrines à fosse, etc.);</a:t>
            </a: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Les blessures à la suite de chute (arbres, équipements de jeu, falaises, </a:t>
            </a:r>
            <a:r>
              <a:rPr lang="es-ES" sz="1800" b="0" i="0" u="none" strike="noStrike" baseline="0" dirty="0" err="1">
                <a:solidFill>
                  <a:srgbClr val="000000"/>
                </a:solidFill>
                <a:latin typeface="HelveticaNeue-Light-Identity-H"/>
              </a:rPr>
              <a:t>fosses</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tranchées</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bâtiments</a:t>
            </a:r>
            <a:r>
              <a:rPr lang="es-ES" sz="1800" b="0" i="0" u="none" strike="noStrike" baseline="0" dirty="0">
                <a:solidFill>
                  <a:srgbClr val="000000"/>
                </a:solidFill>
                <a:latin typeface="HelveticaNeue-Light-Identity-H"/>
              </a:rPr>
              <a:t>, etc.);</a:t>
            </a: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Les brûlures (feu, eau et nourriture chaudes, électrocution);</a:t>
            </a: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Les accidents de la route;</a:t>
            </a: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Les blessures ou morsures d’animaux (serpents, insectes, etc.);</a:t>
            </a: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Les empoisonnements involontaires (produits de nettoyage, médicaments, </a:t>
            </a:r>
            <a:r>
              <a:rPr lang="es-ES" sz="1800" b="0" i="0" u="none" strike="noStrike" baseline="0" dirty="0" err="1">
                <a:solidFill>
                  <a:srgbClr val="000000"/>
                </a:solidFill>
                <a:latin typeface="HelveticaNeue-Light-Identity-H"/>
              </a:rPr>
              <a:t>produits</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chimiques</a:t>
            </a:r>
            <a:r>
              <a:rPr lang="es-ES" sz="1800" b="0" i="0" u="none" strike="noStrike" baseline="0" dirty="0">
                <a:solidFill>
                  <a:srgbClr val="000000"/>
                </a:solidFill>
                <a:latin typeface="HelveticaNeue-Light-Identity-H"/>
              </a:rPr>
              <a:t>, etc.);</a:t>
            </a: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Les blessures par objets tranchants (couteaux, barbelés, verre, végétation, e</a:t>
            </a:r>
            <a:r>
              <a:rPr lang="es-ES" sz="1800" b="0" i="0" u="none" strike="noStrike" baseline="0" dirty="0" err="1">
                <a:solidFill>
                  <a:srgbClr val="000000"/>
                </a:solidFill>
                <a:latin typeface="HelveticaNeue-Light-Identity-H"/>
              </a:rPr>
              <a:t>tc</a:t>
            </a:r>
            <a:r>
              <a:rPr lang="es-ES" sz="1800" b="0" i="0" u="none" strike="noStrike" baseline="0" dirty="0">
                <a:solidFill>
                  <a:srgbClr val="000000"/>
                </a:solidFill>
                <a:latin typeface="HelveticaNeue-Light-Identity-H"/>
              </a:rPr>
              <a:t>.); et</a:t>
            </a: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Les expositions à des déchets dangereux et à d’autres polluants </a:t>
            </a:r>
            <a:r>
              <a:rPr lang="es-ES" sz="1800" b="0" i="0" u="none" strike="noStrike" baseline="0" dirty="0" err="1">
                <a:solidFill>
                  <a:srgbClr val="000000"/>
                </a:solidFill>
                <a:latin typeface="HelveticaNeue-Light-Identity-H"/>
              </a:rPr>
              <a:t>environnementaux</a:t>
            </a:r>
            <a:r>
              <a:rPr lang="es-ES" sz="1800" b="0" i="0" u="none" strike="noStrike" baseline="0" dirty="0">
                <a:solidFill>
                  <a:srgbClr val="000000"/>
                </a:solidFill>
                <a:latin typeface="HelveticaNeue-Light-Identity-H"/>
              </a:rPr>
              <a:t>.</a:t>
            </a:r>
          </a:p>
          <a:p>
            <a:pPr marL="514350" indent="-285750" algn="l">
              <a:buFont typeface="Arial" panose="020B0604020202020204" pitchFamily="34" charset="0"/>
              <a:buChar char="•"/>
            </a:pPr>
            <a:endParaRPr lang="en-US" dirty="0">
              <a:solidFill>
                <a:srgbClr val="1690BF"/>
              </a:solidFill>
              <a:effectLst/>
            </a:endParaRPr>
          </a:p>
          <a:p>
            <a:pPr algn="l"/>
            <a:r>
              <a:rPr lang="fr-FR" sz="1800" b="0" i="0" u="none" strike="noStrike" baseline="0" dirty="0">
                <a:solidFill>
                  <a:srgbClr val="000000"/>
                </a:solidFill>
                <a:latin typeface="HelveticaNeue-Light-Identity-H"/>
              </a:rPr>
              <a:t>Les zones touchées par des catastrophes et des conflits peuvent présenter des dangers supplémentaires tels que:</a:t>
            </a: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Les infrastructures effondrées ou endommagées (avec le risque de barbelés et de câbles électriques exposés);</a:t>
            </a:r>
          </a:p>
          <a:p>
            <a:pPr marL="514350" indent="-285750" algn="l">
              <a:buFont typeface="Arial" panose="020B0604020202020204" pitchFamily="34" charset="0"/>
              <a:buChar char="•"/>
            </a:pPr>
            <a:r>
              <a:rPr lang="es-ES" sz="1800" b="0" i="0" u="none" strike="noStrike" baseline="0" dirty="0">
                <a:solidFill>
                  <a:srgbClr val="000000"/>
                </a:solidFill>
                <a:latin typeface="HelveticaNeue-Light-Identity-H"/>
              </a:rPr>
              <a:t>Les </a:t>
            </a:r>
            <a:r>
              <a:rPr lang="es-ES" sz="1800" b="0" i="0" u="none" strike="noStrike" baseline="0" dirty="0" err="1">
                <a:solidFill>
                  <a:srgbClr val="000000"/>
                </a:solidFill>
                <a:latin typeface="HelveticaNeue-Light-Identity-H"/>
              </a:rPr>
              <a:t>chantiers</a:t>
            </a:r>
            <a:r>
              <a:rPr lang="es-ES" sz="1800" b="0" i="0" u="none" strike="noStrike" baseline="0" dirty="0">
                <a:solidFill>
                  <a:srgbClr val="000000"/>
                </a:solidFill>
                <a:latin typeface="HelveticaNeue-Light-Identity-H"/>
              </a:rPr>
              <a:t> de </a:t>
            </a:r>
            <a:r>
              <a:rPr lang="es-ES" sz="1800" b="0" i="0" u="none" strike="noStrike" baseline="0" dirty="0" err="1">
                <a:solidFill>
                  <a:srgbClr val="000000"/>
                </a:solidFill>
                <a:latin typeface="HelveticaNeue-Light-Identity-H"/>
              </a:rPr>
              <a:t>construction</a:t>
            </a:r>
            <a:r>
              <a:rPr lang="es-ES" sz="1800" b="0" i="0" u="none" strike="noStrike" baseline="0" dirty="0">
                <a:solidFill>
                  <a:srgbClr val="000000"/>
                </a:solidFill>
                <a:latin typeface="HelveticaNeue-Light-Identity-H"/>
              </a:rPr>
              <a:t>;</a:t>
            </a: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Des chutes d’objets ou des objets volants (arbres ou branches, briques, gravats, tuiles de toiture, etc.);</a:t>
            </a: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Des explosifs (mines et autres munitions non explosées telles que des armes à sous-munitions, des engins explosifs improvisés, des mortiers, des grenades, des munitions, etc.);</a:t>
            </a:r>
          </a:p>
          <a:p>
            <a:pPr marL="514350" indent="-285750" algn="l">
              <a:buFont typeface="Arial" panose="020B0604020202020204" pitchFamily="34" charset="0"/>
              <a:buChar char="•"/>
            </a:pPr>
            <a:r>
              <a:rPr lang="es-ES" sz="1800" b="0" i="0" u="none" strike="noStrike" baseline="0" dirty="0">
                <a:solidFill>
                  <a:srgbClr val="000000"/>
                </a:solidFill>
                <a:latin typeface="HelveticaNeue-Light-Identity-H"/>
              </a:rPr>
              <a:t>Les armes </a:t>
            </a:r>
            <a:r>
              <a:rPr lang="es-ES" sz="1800" b="0" i="0" u="none" strike="noStrike" baseline="0" dirty="0" err="1">
                <a:solidFill>
                  <a:srgbClr val="000000"/>
                </a:solidFill>
                <a:latin typeface="HelveticaNeue-Light-Identity-H"/>
              </a:rPr>
              <a:t>chimiques</a:t>
            </a:r>
            <a:r>
              <a:rPr lang="es-ES" sz="1800" b="0" i="0" u="none" strike="noStrike" baseline="0" dirty="0">
                <a:solidFill>
                  <a:srgbClr val="000000"/>
                </a:solidFill>
                <a:latin typeface="HelveticaNeue-Light-Identity-H"/>
              </a:rPr>
              <a:t>; et</a:t>
            </a: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L’exposition aux fusillades, aux armes à feu et autres armes.</a:t>
            </a:r>
            <a:endParaRPr lang="fr-FR"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4</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US" sz="1200" b="0" i="1" u="none" strike="noStrike" baseline="0" dirty="0">
              <a:latin typeface="Calibri"/>
            </a:endParaRPr>
          </a:p>
          <a:p>
            <a:pPr algn="l"/>
            <a:r>
              <a:rPr lang="en-US" sz="1200" b="0" i="0" u="none" strike="noStrike" baseline="0" dirty="0">
                <a:latin typeface="+mn-lt"/>
              </a:rPr>
              <a:t>Le Standard 7 </a:t>
            </a:r>
            <a:r>
              <a:rPr lang="fr-FR" dirty="0"/>
              <a:t>énonce exactement ce qui suit: </a:t>
            </a:r>
            <a:r>
              <a:rPr lang="en-US" dirty="0"/>
              <a:t>“</a:t>
            </a:r>
            <a:r>
              <a:rPr lang="fr-FR" sz="1800" b="0" i="0" u="none" strike="noStrike" baseline="0" dirty="0">
                <a:solidFill>
                  <a:srgbClr val="FFFFFF"/>
                </a:solidFill>
                <a:latin typeface="HelveticaNeue-Roman-Identity-H"/>
              </a:rPr>
              <a:t>Tous les enfants et les personnes qui en ont la charge sont informés et protégés contre les blessures, le handicap et la mort à la suite de dangers physiques et environnementaux. Les enfants blessés et/ou handicapés reçoivent une assistance physique et psychosociale en </a:t>
            </a:r>
            <a:r>
              <a:rPr lang="es-ES" sz="1800" b="0" i="0" u="none" strike="noStrike" baseline="0" dirty="0" err="1">
                <a:solidFill>
                  <a:srgbClr val="FFFFFF"/>
                </a:solidFill>
                <a:latin typeface="HelveticaNeue-Roman-Identity-H"/>
              </a:rPr>
              <a:t>temps</a:t>
            </a:r>
            <a:r>
              <a:rPr lang="es-ES" sz="1800" b="0" i="0" u="none" strike="noStrike" baseline="0" dirty="0">
                <a:solidFill>
                  <a:srgbClr val="FFFFFF"/>
                </a:solidFill>
                <a:latin typeface="HelveticaNeue-Roman-Identity-H"/>
              </a:rPr>
              <a:t> </a:t>
            </a:r>
            <a:r>
              <a:rPr lang="es-ES" sz="1800" b="0" i="0" u="none" strike="noStrike" baseline="0" dirty="0" err="1">
                <a:solidFill>
                  <a:srgbClr val="FFFFFF"/>
                </a:solidFill>
                <a:latin typeface="HelveticaNeue-Roman-Identity-H"/>
              </a:rPr>
              <a:t>utile</a:t>
            </a:r>
            <a:r>
              <a:rPr lang="en-US" dirty="0"/>
              <a:t>.”</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dirty="0"/>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fr-FR" sz="2800" dirty="0"/>
              <a:t>Les acteurs de la protection de l'enfance doivent se coordonner avec les acteurs de la santé pour </a:t>
            </a:r>
            <a:r>
              <a:rPr lang="fr-FR" sz="1800" b="0" i="0" u="none" strike="noStrike" baseline="0" dirty="0">
                <a:latin typeface="HelveticaNeue-Light-Identity-H"/>
              </a:rPr>
              <a:t>établir et renforcer le référencement systématique des cas de blessures. Une ”définition du cas de blessure” (si une personne souffre d’une blessure ou d’un problème de santé lié à une blessure)  forme la base de la surveillance des blessures et de l’analyse des données et identifie des critères cliniques spécifiques et des limitations quant aux personnes, aux événements, au temps et aux lieux concernés. </a:t>
            </a:r>
            <a:r>
              <a:rPr lang="es-ES" sz="1800" b="0" i="0" u="none" strike="noStrike" baseline="0" dirty="0">
                <a:latin typeface="HelveticaNeue-Light-Identity-H"/>
              </a:rPr>
              <a:t>Elle </a:t>
            </a:r>
            <a:r>
              <a:rPr lang="es-ES" sz="1800" b="0" i="0" u="none" strike="noStrike" baseline="0" dirty="0" err="1">
                <a:latin typeface="HelveticaNeue-Light-Identity-H"/>
              </a:rPr>
              <a:t>doit</a:t>
            </a:r>
            <a:r>
              <a:rPr lang="es-ES" sz="1800" b="0" i="0" u="none" strike="noStrike" baseline="0" dirty="0">
                <a:latin typeface="HelveticaNeue-Light-Identity-H"/>
              </a:rPr>
              <a:t> </a:t>
            </a:r>
            <a:r>
              <a:rPr lang="es-ES" sz="1800" b="0" i="0" u="none" strike="noStrike" baseline="0" dirty="0" err="1">
                <a:latin typeface="HelveticaNeue-Light-Identity-H"/>
              </a:rPr>
              <a:t>être</a:t>
            </a:r>
            <a:r>
              <a:rPr lang="es-ES" sz="1800" b="0" i="0" u="none" strike="noStrike" baseline="0" dirty="0">
                <a:latin typeface="HelveticaNeue-Light-Identity-H"/>
              </a:rPr>
              <a:t> </a:t>
            </a:r>
            <a:r>
              <a:rPr lang="es-ES" sz="1800" b="0" i="0" u="none" strike="noStrike" baseline="0" dirty="0" err="1">
                <a:latin typeface="HelveticaNeue-Light-Identity-H"/>
              </a:rPr>
              <a:t>élaborée</a:t>
            </a:r>
            <a:r>
              <a:rPr lang="es-ES" sz="1800" b="0" i="0" u="none" strike="noStrike" baseline="0" dirty="0">
                <a:latin typeface="HelveticaNeue-Light-Identity-H"/>
              </a:rPr>
              <a:t> </a:t>
            </a:r>
            <a:r>
              <a:rPr lang="fr-FR" sz="1800" b="0" i="0" u="none" strike="noStrike" baseline="0" dirty="0">
                <a:latin typeface="HelveticaNeue-Light-Identity-H"/>
              </a:rPr>
              <a:t>localement et peut être utilisée pour tous types de blessures et/ou pour des blessures spécifiques. Des séries de données harmonisées, coordonnées et ventilées fournissent une base factuelle sur laquelle fonder une politique et des mesures pratiques de </a:t>
            </a:r>
            <a:r>
              <a:rPr lang="es-ES" sz="1800" b="0" i="0" u="none" strike="noStrike" baseline="0" dirty="0" err="1">
                <a:latin typeface="HelveticaNeue-Light-Identity-H"/>
              </a:rPr>
              <a:t>prévention</a:t>
            </a:r>
            <a:r>
              <a:rPr lang="es-ES" sz="1800" b="0" i="0" u="none" strike="noStrike" baseline="0" dirty="0">
                <a:latin typeface="HelveticaNeue-Light-Identity-H"/>
              </a:rPr>
              <a:t> des </a:t>
            </a:r>
            <a:r>
              <a:rPr lang="es-ES" sz="1800" b="0" i="0" u="none" strike="noStrike" baseline="0" dirty="0" err="1">
                <a:latin typeface="HelveticaNeue-Light-Identity-H"/>
              </a:rPr>
              <a:t>blessures</a:t>
            </a:r>
            <a:r>
              <a:rPr lang="es-ES" sz="1800" b="0" i="0" u="none" strike="noStrike" baseline="0" dirty="0">
                <a:latin typeface="HelveticaNeue-Light-Identity-H"/>
              </a:rPr>
              <a:t> </a:t>
            </a:r>
            <a:r>
              <a:rPr lang="fr-FR" sz="2800" dirty="0"/>
              <a:t>(par sexe/genre, âge et handicap ; cause de la blessure/du décès, lieu et circonstances) </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endParaRPr lang="fr-FR" sz="1800" b="0" i="0" u="none" strike="noStrike" baseline="0" dirty="0">
              <a:latin typeface="HelveticaNeue-Light-Identity-H"/>
            </a:endParaRP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fr-FR" dirty="0"/>
              <a:t>Il existe un lien clair entre cette surveillance/ces données et la conception de</a:t>
            </a:r>
            <a:r>
              <a:rPr lang="fr-FR" sz="1800" b="0" i="0" u="none" strike="noStrike" baseline="0" dirty="0">
                <a:latin typeface="HelveticaNeue-Light-Identity-H"/>
              </a:rPr>
              <a:t> mesures de prévention, d’atténuation et d’intervention basées sur les raisons et circonstances des décès ou des blessures d’enfants. </a:t>
            </a:r>
            <a:r>
              <a:rPr lang="fr-FR" sz="2800" dirty="0"/>
              <a:t>Il est également essentiel de travailler avec tous les secteurs/acteurs et avec les communautés pour mettre en place des mesures de prévention et de réponse pratiques, fondées sur des preuves et pilotées localement. </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fr-FR" sz="2800" b="0" i="0" u="none" strike="noStrike" baseline="0" dirty="0">
                <a:solidFill>
                  <a:srgbClr val="000000"/>
                </a:solidFill>
                <a:latin typeface="HelveticaNeue-Light-Identity-H"/>
              </a:rPr>
              <a:t>L</a:t>
            </a:r>
            <a:r>
              <a:rPr lang="fr-FR" sz="1800" b="0" i="0" u="none" strike="noStrike" baseline="0" dirty="0">
                <a:solidFill>
                  <a:srgbClr val="000000"/>
                </a:solidFill>
                <a:latin typeface="HelveticaNeue-Light-Identity-H"/>
              </a:rPr>
              <a:t>es survivants de mines et de restes explosifs de guerre doivent être identifiés. Le module sur </a:t>
            </a:r>
            <a:r>
              <a:rPr lang="fr-FR" sz="1800" b="0" i="1" u="none" strike="noStrike" baseline="0" dirty="0">
                <a:solidFill>
                  <a:srgbClr val="333333"/>
                </a:solidFill>
                <a:latin typeface="HelveticaNeue-LightItalic-Identity-H"/>
              </a:rPr>
              <a:t>le fonctionnement de l’enfant </a:t>
            </a:r>
            <a:r>
              <a:rPr lang="fr-FR" sz="1800" b="0" i="0" u="none" strike="noStrike" baseline="0" dirty="0">
                <a:solidFill>
                  <a:srgbClr val="000000"/>
                </a:solidFill>
                <a:latin typeface="HelveticaNeue-Light-Identity-H"/>
              </a:rPr>
              <a:t>offre une méthode standard pour évaluer la prévalence des difficultés fonctionnelles chez les enfants et surveiller leur </a:t>
            </a:r>
            <a:r>
              <a:rPr lang="es-ES" sz="1800" b="0" i="0" u="none" strike="noStrike" baseline="0" dirty="0" err="1">
                <a:solidFill>
                  <a:srgbClr val="000000"/>
                </a:solidFill>
                <a:latin typeface="HelveticaNeue-Light-Identity-H"/>
              </a:rPr>
              <a:t>participation</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aux</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services</a:t>
            </a:r>
            <a:r>
              <a:rPr lang="es-ES" sz="1800" b="0" i="0" u="none" strike="noStrike" baseline="0" dirty="0">
                <a:solidFill>
                  <a:srgbClr val="000000"/>
                </a:solidFill>
                <a:latin typeface="HelveticaNeue-Light-Identity-H"/>
              </a:rPr>
              <a:t>.</a:t>
            </a:r>
            <a:endParaRPr lang="fr-FR" sz="1800" b="0" i="0" u="none" strike="noStrike" baseline="0" dirty="0">
              <a:latin typeface="HelveticaNeue-Light-Identity-H"/>
            </a:endParaRP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endParaRPr lang="en-US" dirty="0">
              <a:solidFill>
                <a:srgbClr val="1690BF"/>
              </a:solidFill>
              <a:effectLst/>
            </a:endParaRP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endParaRPr lang="en-US" dirty="0"/>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endParaRPr lang="en-US" sz="1200" b="0" i="0" u="none" strike="noStrike" baseline="0" dirty="0">
              <a:latin typeface="+mn-lt"/>
            </a:endParaRPr>
          </a:p>
          <a:p>
            <a:pPr marL="0" marR="0" lvl="0" indent="0" algn="l" rtl="0">
              <a:lnSpc>
                <a:spcPct val="100000"/>
              </a:lnSpc>
              <a:spcBef>
                <a:spcPts val="0"/>
              </a:spcBef>
              <a:spcAft>
                <a:spcPts val="0"/>
              </a:spcAft>
              <a:buClr>
                <a:schemeClr val="dk1"/>
              </a:buClr>
              <a:buSzPts val="1200"/>
              <a:buFont typeface="Arial" panose="020B0604020202020204" pitchFamily="34" charset="0"/>
              <a:buNone/>
            </a:pPr>
            <a:endParaRPr lang="en-US" sz="1200" b="0" i="0" u="none" strike="noStrike" baseline="0" dirty="0">
              <a:latin typeface="+mn-lt"/>
            </a:endParaRPr>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800" b="0" i="0" u="none" strike="noStrike" baseline="0" dirty="0">
                <a:latin typeface="HelveticaNeue-Light-Identity-H"/>
              </a:rPr>
              <a:t>Les programmes pour la sûreté des enfants doivent inclure:</a:t>
            </a:r>
            <a:endParaRPr lang="en-US" dirty="0"/>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L’identification et la déclaration des risques;</a:t>
            </a:r>
          </a:p>
          <a:p>
            <a:pPr marL="514350" indent="-285750" algn="l">
              <a:buFont typeface="Arial" panose="020B0604020202020204" pitchFamily="34" charset="0"/>
              <a:buChar char="•"/>
            </a:pPr>
            <a:r>
              <a:rPr lang="fr-FR" sz="2800" dirty="0"/>
              <a:t>Génération de preuve et ciblage : développer une base de preuves sur les enfants sont tués ou blessés ; par quoi; quand; où; et dans quelles circonstances. Cela devrait éclairer la prévention, l’atténuation et la réponse ciblées et adaptées pour les personnes les plus à risque ; </a:t>
            </a:r>
            <a:endParaRPr lang="fr-FR" sz="1800" b="0" i="0" u="none" strike="noStrike" baseline="0" dirty="0">
              <a:solidFill>
                <a:srgbClr val="000000"/>
              </a:solidFill>
              <a:latin typeface="HelveticaNeue-Light-Identity-H"/>
            </a:endParaRP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La rapidité d’intervention des prestataires de services;</a:t>
            </a: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La probabilité que les personnes changent de comportement pour contribuer à la sécurité physique des enfants.</a:t>
            </a:r>
            <a:endParaRPr lang="en-US" sz="1800" b="0" i="0" u="none" strike="noStrike" baseline="0" dirty="0">
              <a:solidFill>
                <a:srgbClr val="1690BF"/>
              </a:solidFill>
              <a:effectLst/>
              <a:latin typeface="HelveticaNeue-Light-Identity-H"/>
            </a:endParaRPr>
          </a:p>
          <a:p>
            <a:pPr marL="514350" indent="-285750" algn="l">
              <a:buFont typeface="Arial" panose="020B0604020202020204" pitchFamily="34" charset="0"/>
              <a:buChar char="•"/>
            </a:pPr>
            <a:r>
              <a:rPr lang="en-US" dirty="0"/>
              <a:t>La mise </a:t>
            </a:r>
            <a:r>
              <a:rPr lang="en-US" dirty="0" err="1"/>
              <a:t>en</a:t>
            </a:r>
            <a:r>
              <a:rPr lang="en-US" dirty="0"/>
              <a:t> place </a:t>
            </a:r>
            <a:r>
              <a:rPr lang="en-US" dirty="0" err="1"/>
              <a:t>d’activités</a:t>
            </a:r>
            <a:r>
              <a:rPr lang="en-US" dirty="0"/>
              <a:t> de </a:t>
            </a:r>
            <a:r>
              <a:rPr lang="en-US" dirty="0" err="1"/>
              <a:t>prévention</a:t>
            </a:r>
            <a:r>
              <a:rPr lang="en-US" dirty="0"/>
              <a:t> et de </a:t>
            </a:r>
            <a:r>
              <a:rPr lang="en-US" dirty="0" err="1"/>
              <a:t>sensibilisation</a:t>
            </a:r>
            <a:r>
              <a:rPr lang="en-US" dirty="0"/>
              <a:t> </a:t>
            </a:r>
            <a:endParaRPr lang="en-US" sz="1200" b="0" i="0" u="none" strike="noStrike" baseline="0" dirty="0">
              <a:solidFill>
                <a:srgbClr val="1690BF"/>
              </a:solidFill>
              <a:effectLst/>
              <a:latin typeface="Calibri"/>
            </a:endParaRPr>
          </a:p>
          <a:p>
            <a:pPr marL="514350" indent="-285750" algn="l">
              <a:buFont typeface="Arial" panose="020B0604020202020204" pitchFamily="34" charset="0"/>
              <a:buChar char="•"/>
            </a:pPr>
            <a:r>
              <a:rPr lang="fr-FR" sz="1800" b="0" i="0" u="none" strike="noStrike" baseline="0" dirty="0">
                <a:latin typeface="HelveticaNeue-Light-Identity-H"/>
              </a:rPr>
              <a:t>L’éducation entre pairs (radio jeunes, jeux de rôle, </a:t>
            </a:r>
            <a:r>
              <a:rPr lang="es-ES" sz="1800" b="0" i="0" u="none" strike="noStrike" baseline="0" dirty="0" err="1">
                <a:latin typeface="HelveticaNeue-Light-Identity-H"/>
              </a:rPr>
              <a:t>théâtre</a:t>
            </a:r>
            <a:r>
              <a:rPr lang="es-ES" sz="1800" b="0" i="0" u="none" strike="noStrike" baseline="0" dirty="0">
                <a:latin typeface="HelveticaNeue-Light-Identity-H"/>
              </a:rPr>
              <a:t> de rue, etc.) </a:t>
            </a:r>
            <a:r>
              <a:rPr lang="fr-FR" sz="1800" b="0" i="0" u="none" strike="noStrike" baseline="0" dirty="0">
                <a:latin typeface="HelveticaNeue-Light-Identity-H"/>
              </a:rPr>
              <a:t>permet à chaque enfant de partager ses connaissances grâce à des méthodes adaptées à son âge</a:t>
            </a:r>
            <a:endParaRPr lang="es-ES" sz="1800" b="0" i="0" u="none" strike="noStrike" baseline="0" dirty="0">
              <a:latin typeface="HelveticaNeue-Light-Identity-H"/>
            </a:endParaRPr>
          </a:p>
          <a:p>
            <a:pPr marL="514350" indent="-285750" algn="l">
              <a:buFont typeface="Arial" panose="020B0604020202020204" pitchFamily="34" charset="0"/>
              <a:buChar char="•"/>
            </a:pPr>
            <a:r>
              <a:rPr lang="es-ES" sz="1800" b="0" i="0" u="none" strike="noStrike" baseline="0" dirty="0">
                <a:latin typeface="HelveticaNeue-Light-Identity-H"/>
              </a:rPr>
              <a:t>La mise </a:t>
            </a:r>
            <a:r>
              <a:rPr lang="fr-FR" sz="1800" b="0" i="0" u="none" strike="noStrike" baseline="0" dirty="0">
                <a:latin typeface="HelveticaNeue-Light-Identity-H"/>
              </a:rPr>
              <a:t>en place des méthodes d’éducation aux risques adaptées aux enfants et adolescents qui ne vont pas à l’école, travaillent, en situation de handicaps ou fréquentent des écoles ou environnements éducatifs informels ou religieux.</a:t>
            </a:r>
            <a:endParaRPr lang="en-US" dirty="0">
              <a:solidFill>
                <a:srgbClr val="1690BF"/>
              </a:solidFill>
              <a:effectLst/>
            </a:endParaRPr>
          </a:p>
          <a:p>
            <a:r>
              <a:rPr lang="fr-FR" dirty="0"/>
              <a:t>-&gt; </a:t>
            </a:r>
            <a:r>
              <a:rPr lang="en-US" dirty="0" err="1"/>
              <a:t>Ces</a:t>
            </a:r>
            <a:r>
              <a:rPr lang="en-US" dirty="0"/>
              <a:t> </a:t>
            </a:r>
            <a:r>
              <a:rPr lang="en-US" dirty="0" err="1"/>
              <a:t>activités</a:t>
            </a:r>
            <a:r>
              <a:rPr lang="en-US" dirty="0"/>
              <a:t> </a:t>
            </a:r>
            <a:r>
              <a:rPr lang="en-US" dirty="0" err="1"/>
              <a:t>doivent</a:t>
            </a:r>
            <a:r>
              <a:rPr lang="en-US" dirty="0"/>
              <a:t> </a:t>
            </a:r>
            <a:r>
              <a:rPr lang="en-US" dirty="0" err="1"/>
              <a:t>être</a:t>
            </a:r>
            <a:r>
              <a:rPr lang="en-US" dirty="0"/>
              <a:t> des </a:t>
            </a:r>
            <a:r>
              <a:rPr lang="en-US" dirty="0" err="1"/>
              <a:t>projets</a:t>
            </a:r>
            <a:r>
              <a:rPr lang="en-US" dirty="0"/>
              <a:t> et initiatives </a:t>
            </a:r>
            <a:r>
              <a:rPr lang="es-ES" sz="1800" b="0" i="0" u="none" strike="noStrike" baseline="0" dirty="0" err="1">
                <a:latin typeface="HelveticaNeue-Light-Identity-H"/>
              </a:rPr>
              <a:t>initiées</a:t>
            </a:r>
            <a:r>
              <a:rPr lang="es-ES" sz="1800" b="0" i="0" u="none" strike="noStrike" baseline="0" dirty="0">
                <a:latin typeface="HelveticaNeue-Light-Identity-H"/>
              </a:rPr>
              <a:t> par les </a:t>
            </a:r>
            <a:r>
              <a:rPr lang="es-ES" sz="1800" b="0" i="0" u="none" strike="noStrike" baseline="0" dirty="0" err="1">
                <a:latin typeface="HelveticaNeue-Light-Identity-H"/>
              </a:rPr>
              <a:t>enfants</a:t>
            </a:r>
            <a:r>
              <a:rPr lang="en-US" dirty="0"/>
              <a:t>, </a:t>
            </a:r>
            <a:r>
              <a:rPr lang="fr-FR" dirty="0"/>
              <a:t>ainsi que des activités au niveau communautaire, et dirigées par des mécanismes, des structures et un système de PE. </a:t>
            </a:r>
          </a:p>
          <a:p>
            <a:endParaRPr lang="en-US" dirty="0"/>
          </a:p>
          <a:p>
            <a:pPr algn="l"/>
            <a:r>
              <a:rPr lang="fr-FR" dirty="0"/>
              <a:t>Exemple pratique : si, grâce à la surveillance des blessures ou au signalement au niveau d’un camp, il est identifié que des brûlures surviennent fréquemment chez les adolescentes qui cuisinent ou utilisent des fours pendant que leurs parents travaillent, etc., des mesures d'atténuation peuvent être mises en place et une éducation aux risques peut être ciblée. </a:t>
            </a:r>
            <a:r>
              <a:rPr lang="es-ES" sz="1800" b="0" i="0" u="none" strike="noStrike" baseline="0" dirty="0">
                <a:latin typeface="HelveticaNeue-Light-Identity-H"/>
              </a:rPr>
              <a:t>La </a:t>
            </a:r>
            <a:r>
              <a:rPr lang="es-ES" sz="1800" b="0" i="0" u="none" strike="noStrike" baseline="0" dirty="0" err="1">
                <a:latin typeface="HelveticaNeue-Light-Identity-H"/>
              </a:rPr>
              <a:t>prévention</a:t>
            </a:r>
            <a:r>
              <a:rPr lang="es-ES" sz="1800" b="0" i="0" u="none" strike="noStrike" baseline="0" dirty="0">
                <a:latin typeface="HelveticaNeue-Light-Identity-H"/>
              </a:rPr>
              <a:t> </a:t>
            </a:r>
            <a:r>
              <a:rPr lang="es-ES" sz="1800" b="0" i="0" u="none" strike="noStrike" baseline="0" dirty="0" err="1">
                <a:latin typeface="HelveticaNeue-Light-Identity-H"/>
              </a:rPr>
              <a:t>est</a:t>
            </a:r>
            <a:r>
              <a:rPr lang="es-ES" sz="1800" b="0" i="0" u="none" strike="noStrike" baseline="0" dirty="0">
                <a:latin typeface="HelveticaNeue-Light-Identity-H"/>
              </a:rPr>
              <a:t> presente </a:t>
            </a:r>
            <a:r>
              <a:rPr lang="fr-FR" sz="1800" b="0" i="0" u="none" strike="noStrike" baseline="0" dirty="0">
                <a:latin typeface="HelveticaNeue-Light-Identity-H"/>
              </a:rPr>
              <a:t>dans toutes les phases de l’action humanitaire (et de développement). Voir le schéma </a:t>
            </a:r>
            <a:r>
              <a:rPr lang="es-ES" sz="1800" b="0" i="0" u="none" strike="noStrike" baseline="0" dirty="0" err="1">
                <a:latin typeface="HelveticaNeue-Light-Identity-H"/>
              </a:rPr>
              <a:t>ci-contre</a:t>
            </a:r>
            <a:r>
              <a:rPr lang="es-ES" sz="1800" b="0" i="0" u="none" strike="noStrike" baseline="0" dirty="0">
                <a:latin typeface="HelveticaNeue-Light-Identity-H"/>
              </a:rPr>
              <a:t>.</a:t>
            </a:r>
            <a:endParaRPr lang="en-US"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379558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800" i="1" dirty="0">
                <a:effectLst/>
                <a:latin typeface="Times New Roman" panose="02020603050405020304" pitchFamily="18" charset="0"/>
                <a:ea typeface="Times New Roman" panose="02020603050405020304" pitchFamily="18" charset="0"/>
              </a:rPr>
              <a:t>En fonction du temps dont vous disposez, réfléchissez à ajouter ici des exemples de la région, du pays ou de l’intervention en lien avec le programme qui respecte les SMPE.</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Il peut s’agir de la version préliminaire d’une diapositive que vous pouvez modifier ou supprimer au besoin. </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Pour chaque exemple, vous pouvez ajouter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image/une carte/un drapeau du pays/de la région en question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phrase de présentation brève, concise et fondamentale sur le programme/projet spécifique qui utilise le pilier 3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Le nom des organisations et des partenaires engagés dans le programme/projet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Des enseignements pratiques tirés, des actions clés, un message ou des chiffres qui susciteront l’intérêt de votre audience.</a:t>
            </a:r>
            <a:endParaRPr lang="fr-FR" sz="1800" dirty="0">
              <a:effectLst/>
              <a:latin typeface="Times New Roman" panose="02020603050405020304" pitchFamily="18" charset="0"/>
              <a:ea typeface="Times New Roman" panose="02020603050405020304" pitchFamily="18" charset="0"/>
            </a:endParaRPr>
          </a:p>
          <a:p>
            <a:pPr marL="228600" indent="0">
              <a:buFont typeface="Arial" panose="020B0604020202020204" pitchFamily="34" charset="0"/>
              <a:buNone/>
            </a:pPr>
            <a:endParaRPr lang="es-ES" i="1" dirty="0"/>
          </a:p>
          <a:p>
            <a:pPr marL="228600" indent="0">
              <a:buFont typeface="Arial" panose="020B0604020202020204" pitchFamily="34" charset="0"/>
              <a:buNone/>
            </a:pPr>
            <a:r>
              <a:rPr lang="fr-FR" i="1" dirty="0"/>
              <a:t>Autre option, si vous avez un temps de formation plus long (et aussi en fonction de l'audience que vous avez), cette diapositive peut être complétée de manière interactive pendant la session. Dans ce cas, vous pourriez : </a:t>
            </a:r>
          </a:p>
          <a:p>
            <a:pPr marL="400050" indent="-171450">
              <a:buFontTx/>
              <a:buChar char="-"/>
            </a:pPr>
            <a:r>
              <a:rPr lang="fr-FR" i="1" dirty="0"/>
              <a:t>diviser les groupes en 2 ou 3 petits groupes, </a:t>
            </a:r>
          </a:p>
          <a:p>
            <a:pPr marL="400050" indent="-171450">
              <a:buFontTx/>
              <a:buChar char="-"/>
            </a:pPr>
            <a:r>
              <a:rPr lang="fr-FR" i="1" dirty="0"/>
              <a:t>Accordez-leur 15 à 20 minutes pour préparer une courte présentation d'un exemple de région/pays/réponse dont la programmation soit conforme aux Standards </a:t>
            </a:r>
          </a:p>
          <a:p>
            <a:pPr marL="400050" indent="-171450">
              <a:buFontTx/>
              <a:buChar char="-"/>
            </a:pPr>
            <a:r>
              <a:rPr lang="fr-FR" i="1" dirty="0"/>
              <a:t>En plénière, demandez aux groupes de présenter leurs exemples et de discuter/comparer les enseignements tirés d'eux. S</a:t>
            </a:r>
          </a:p>
          <a:p>
            <a:pPr marL="228600" indent="0">
              <a:buFontTx/>
              <a:buNone/>
            </a:pPr>
            <a:r>
              <a:rPr lang="fr-FR" i="1" dirty="0"/>
              <a:t>Si vous penser envoyer ces diapositives aux participants après la formation, vous pouvez compléter cette diapositive pour conserver une trace du contenu des présentations. </a:t>
            </a:r>
          </a:p>
          <a:p>
            <a:pPr marL="228600" indent="0">
              <a:buFont typeface="Arial" panose="020B0604020202020204" pitchFamily="34" charset="0"/>
              <a:buNone/>
            </a:pPr>
            <a:endParaRPr lang="fr-FR" i="1" dirty="0"/>
          </a:p>
          <a:p>
            <a:pPr marL="228600" indent="0">
              <a:buFont typeface="Arial" panose="020B0604020202020204" pitchFamily="34" charset="0"/>
              <a:buNone/>
            </a:pPr>
            <a:r>
              <a:rPr lang="fr-FR" b="1" i="1" dirty="0"/>
              <a:t>ASTUCE</a:t>
            </a:r>
            <a:r>
              <a:rPr lang="fr-FR" i="1" dirty="0"/>
              <a:t> : Vous pouvez utiliser https://thenounproject.com/ pour obtenir des cartes de ce type. </a:t>
            </a:r>
            <a:endParaRPr lang="es-ES" i="1" dirty="0"/>
          </a:p>
          <a:p>
            <a:pPr marL="228600" indent="0">
              <a:buFont typeface="Arial" panose="020B0604020202020204" pitchFamily="34" charset="0"/>
              <a:buNone/>
            </a:pPr>
            <a:endParaRPr lang="es-ES" i="1" dirty="0"/>
          </a:p>
          <a:p>
            <a:endParaRPr lang="es-ES" b="0" i="1" u="none" dirty="0"/>
          </a:p>
          <a:p>
            <a:endParaRPr lang="en-US" b="0" i="1" u="none"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fr-FR" i="1" u="none" dirty="0">
                <a:solidFill>
                  <a:schemeClr val="hlink"/>
                </a:solidFill>
              </a:rPr>
              <a:t>[Facilitateurs - si vous pouvez projeter à partir d'internet, alors nous vous suggérons de diriger les gens là-bas et de leur montrer]. </a:t>
            </a:r>
            <a:endParaRPr lang="en-US" i="1" u="none"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Site de </a:t>
            </a:r>
            <a:r>
              <a:rPr lang="en-US" b="1" u="none" dirty="0" err="1"/>
              <a:t>l’Alliance</a:t>
            </a:r>
            <a:r>
              <a:rPr lang="en-US" dirty="0"/>
              <a:t>. </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Le </a:t>
            </a:r>
            <a:r>
              <a:rPr lang="en-US" dirty="0" err="1"/>
              <a:t>fichier</a:t>
            </a:r>
            <a:r>
              <a:rPr lang="en-US" dirty="0"/>
              <a:t> </a:t>
            </a:r>
            <a:r>
              <a:rPr lang="en-US" u="sng" dirty="0"/>
              <a:t>PDF</a:t>
            </a:r>
            <a:r>
              <a:rPr lang="en-US" dirty="0"/>
              <a:t> &amp; </a:t>
            </a:r>
            <a:r>
              <a:rPr lang="fr-FR" dirty="0"/>
              <a:t>tout le matériel disponible peut être téléchargé si les gens veulent imprimer seulement des parties du CPMS, sur le site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Le dossier d'information " Introduction au CPMS </a:t>
            </a:r>
            <a:r>
              <a:rPr lang="fr-FR" dirty="0"/>
              <a:t>" contient ce PPT et des notes de facilitation, ainsi que le document d'introduction de 2 pages.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Un résumé </a:t>
            </a:r>
            <a:r>
              <a:rPr lang="fr-FR" dirty="0"/>
              <a:t>: Avec seulement 32 pages, il s'agit d'un document très général qui peut être utilisé pour introduire l'idée de normes minimales ou pour lancer des discussions sur la protection de l'enfance avec des collègues du gouvernement ou d'autres humanitaires sans les submerger avec l'énorme manuel.</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Découvrez notre </a:t>
            </a:r>
            <a:r>
              <a:rPr lang="fr-FR" u="sng" dirty="0"/>
              <a:t>cours en ligne gratuit sur la CPMS</a:t>
            </a:r>
            <a:r>
              <a:rPr lang="fr-FR" dirty="0"/>
              <a:t>, qui comprend une série de modules.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Vidéos sur la chaîne </a:t>
            </a:r>
            <a:r>
              <a:rPr lang="fr-FR" dirty="0" err="1"/>
              <a:t>Youtube</a:t>
            </a:r>
            <a:r>
              <a:rPr lang="fr-FR" dirty="0"/>
              <a:t>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Une galerie de Standards </a:t>
            </a:r>
            <a:r>
              <a:rPr lang="fr-FR" u="sng" dirty="0"/>
              <a:t>illustrés</a:t>
            </a:r>
            <a:endParaRPr lang="en-US" u="sng" dirty="0"/>
          </a:p>
          <a:p>
            <a:pPr marL="0" marR="0" lvl="0" indent="0" algn="l" rtl="0">
              <a:lnSpc>
                <a:spcPct val="100000"/>
              </a:lnSpc>
              <a:spcBef>
                <a:spcPts val="0"/>
              </a:spcBef>
              <a:spcAft>
                <a:spcPts val="0"/>
              </a:spcAft>
              <a:buClr>
                <a:schemeClr val="dk1"/>
              </a:buClr>
              <a:buSzPts val="1200"/>
              <a:buFont typeface="Calibri"/>
              <a:buNone/>
            </a:pPr>
            <a:endParaRPr lang="en-US" u="sng" dirty="0"/>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lvl="0" indent="0" algn="l" rtl="0">
              <a:spcBef>
                <a:spcPts val="0"/>
              </a:spcBef>
              <a:spcAft>
                <a:spcPts val="0"/>
              </a:spcAft>
              <a:buNone/>
            </a:pPr>
            <a:r>
              <a:rPr lang="fr-FR" dirty="0"/>
              <a:t>1. </a:t>
            </a:r>
            <a:r>
              <a:rPr lang="fr-FR" u="sng" dirty="0"/>
              <a:t>Manuel en ligne</a:t>
            </a:r>
          </a:p>
          <a:p>
            <a:pPr marL="0" lvl="0" indent="0" algn="l" rtl="0">
              <a:spcBef>
                <a:spcPts val="0"/>
              </a:spcBef>
              <a:spcAft>
                <a:spcPts val="0"/>
              </a:spcAft>
              <a:buNone/>
            </a:pPr>
            <a:r>
              <a:rPr lang="fr-FR" dirty="0"/>
              <a:t>2. </a:t>
            </a:r>
            <a:r>
              <a:rPr lang="fr-FR" u="sng" dirty="0"/>
              <a:t>L'application du Partenariat pour les Standards Humanitaires </a:t>
            </a:r>
          </a:p>
          <a:p>
            <a:pPr marL="0" lvl="0" indent="0" algn="l" rtl="0">
              <a:spcBef>
                <a:spcPts val="0"/>
              </a:spcBef>
              <a:spcAft>
                <a:spcPts val="0"/>
              </a:spcAft>
              <a:buNone/>
            </a:pPr>
            <a:r>
              <a:rPr lang="fr-FR" dirty="0"/>
              <a:t>- C'est la deuxième application la plus populaire sur ce site après Sphère.</a:t>
            </a:r>
          </a:p>
          <a:p>
            <a:pPr marL="0" marR="0" lvl="0" indent="0" algn="l" rtl="0">
              <a:lnSpc>
                <a:spcPct val="100000"/>
              </a:lnSpc>
              <a:spcBef>
                <a:spcPts val="0"/>
              </a:spcBef>
              <a:spcAft>
                <a:spcPts val="0"/>
              </a:spcAft>
              <a:buClr>
                <a:schemeClr val="dk1"/>
              </a:buClr>
              <a:buSzPts val="1200"/>
              <a:buFont typeface="Calibri"/>
              <a:buNone/>
            </a:pPr>
            <a:endParaRPr lang="en-US" sz="1200"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r>
              <a:rPr lang="fr-FR" dirty="0"/>
              <a:t>DEMANDER : Quelles devraient être nos prochaines étapes en tant qu'équipe/agence/individu ?</a:t>
            </a:r>
          </a:p>
          <a:p>
            <a:pPr marL="0" lvl="0" indent="0" algn="l" rtl="0">
              <a:spcBef>
                <a:spcPts val="0"/>
              </a:spcBef>
              <a:spcAft>
                <a:spcPts val="0"/>
              </a:spcAft>
              <a:buNone/>
            </a:pPr>
            <a:r>
              <a:rPr lang="fr-FR" dirty="0"/>
              <a:t>(par exemple, vous pouvez prévoir une réunion plus longue pour assimiler les changements et créer un plan ; ou demander à des collègues de présenter certaines normes nouvelles/révisées et leurs implications pour le programme ; ou mettre en place une formation ou demander à la direction générale une réunion pour discuter de la responsabilité envers les enfants, </a:t>
            </a:r>
            <a:r>
              <a:rPr lang="fr-FR" dirty="0" err="1"/>
              <a:t>etc</a:t>
            </a:r>
            <a:r>
              <a:rPr lang="fr-FR" dirty="0"/>
              <a:t>).</a:t>
            </a:r>
          </a:p>
          <a:p>
            <a:pPr marL="0" lvl="0" indent="0" algn="l" rtl="0">
              <a:spcBef>
                <a:spcPts val="0"/>
              </a:spcBef>
              <a:spcAft>
                <a:spcPts val="0"/>
              </a:spcAft>
              <a:buNone/>
            </a:pPr>
            <a:r>
              <a:rPr lang="fr-FR" dirty="0"/>
              <a:t> </a:t>
            </a:r>
          </a:p>
          <a:p>
            <a:pPr marL="0" lvl="0" indent="0" algn="l" rtl="0">
              <a:spcBef>
                <a:spcPts val="0"/>
              </a:spcBef>
              <a:spcAft>
                <a:spcPts val="0"/>
              </a:spcAft>
              <a:buNone/>
            </a:pPr>
            <a:r>
              <a:rPr lang="fr-FR" dirty="0"/>
              <a:t>[Facilitateurs - </a:t>
            </a:r>
            <a:r>
              <a:rPr lang="fr-FR" u="sng" dirty="0"/>
              <a:t>Exemplaires imprimés </a:t>
            </a:r>
            <a:r>
              <a:rPr lang="fr-FR" dirty="0"/>
              <a:t>- l'Alliance mondiale dispose d'un petit stock du manuel et du résumé à Genève ; cependant, les pays et les régions sont encouragés à imprimer et à gérer leurs propres exemplaires localement. En général, cela se fait par le biais de la structure de coordination inter-agences. Sur demande, l'Alliance peut partager un PDF prêt à imprimer].</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Merci beaucoup de vous être réunis et d'avoir commencé à explorer le CPMS. J'assurerai le suivi des prochaines étapes dont nous avons discuté. Et c'est là l'essentiel - le CPMS est un cadeau qui ne cesse de donner à chaque fois que vous l'ouvrez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616625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Image &amp; Text - Teal">
  <p:cSld name="Image &amp; Text - Teal">
    <p:spTree>
      <p:nvGrpSpPr>
        <p:cNvPr id="1" name="Shape 62"/>
        <p:cNvGrpSpPr/>
        <p:nvPr/>
      </p:nvGrpSpPr>
      <p:grpSpPr>
        <a:xfrm>
          <a:off x="0" y="0"/>
          <a:ext cx="0" cy="0"/>
          <a:chOff x="0" y="0"/>
          <a:chExt cx="0" cy="0"/>
        </a:xfrm>
      </p:grpSpPr>
      <p:sp>
        <p:nvSpPr>
          <p:cNvPr id="63" name="Google Shape;63;p35"/>
          <p:cNvSpPr txBox="1">
            <a:spLocks noGrp="1"/>
          </p:cNvSpPr>
          <p:nvPr>
            <p:ph type="title"/>
          </p:nvPr>
        </p:nvSpPr>
        <p:spPr>
          <a:xfrm>
            <a:off x="4890099" y="257176"/>
            <a:ext cx="694330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200"/>
              <a:buFont typeface="Helvetica Neue"/>
              <a:buNone/>
              <a:defRPr sz="32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64" name="Google Shape;64;p35"/>
          <p:cNvCxnSpPr/>
          <p:nvPr/>
        </p:nvCxnSpPr>
        <p:spPr>
          <a:xfrm rot="10800000" flipH="1">
            <a:off x="5027117" y="1509236"/>
            <a:ext cx="6806284" cy="17612"/>
          </a:xfrm>
          <a:prstGeom prst="straightConnector1">
            <a:avLst/>
          </a:prstGeom>
          <a:noFill/>
          <a:ln w="9525" cap="flat" cmpd="sng">
            <a:solidFill>
              <a:schemeClr val="accent6"/>
            </a:solidFill>
            <a:prstDash val="solid"/>
            <a:miter lim="800000"/>
            <a:headEnd type="none" w="sm" len="sm"/>
            <a:tailEnd type="none" w="sm" len="sm"/>
          </a:ln>
        </p:spPr>
      </p:cxnSp>
      <p:sp>
        <p:nvSpPr>
          <p:cNvPr id="65" name="Google Shape;65;p35"/>
          <p:cNvSpPr/>
          <p:nvPr/>
        </p:nvSpPr>
        <p:spPr>
          <a:xfrm>
            <a:off x="9351335" y="1467293"/>
            <a:ext cx="2482066" cy="78223"/>
          </a:xfrm>
          <a:prstGeom prst="rect">
            <a:avLst/>
          </a:prstGeom>
          <a:solidFill>
            <a:schemeClr val="accent6"/>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6" name="Google Shape;66;p35"/>
          <p:cNvSpPr>
            <a:spLocks noGrp="1"/>
          </p:cNvSpPr>
          <p:nvPr>
            <p:ph type="pic" idx="2"/>
          </p:nvPr>
        </p:nvSpPr>
        <p:spPr>
          <a:xfrm>
            <a:off x="0" y="0"/>
            <a:ext cx="4340225" cy="68580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7" name="Google Shape;67;p35"/>
          <p:cNvSpPr txBox="1">
            <a:spLocks noGrp="1"/>
          </p:cNvSpPr>
          <p:nvPr>
            <p:ph type="body" idx="1"/>
          </p:nvPr>
        </p:nvSpPr>
        <p:spPr>
          <a:xfrm>
            <a:off x="4890100" y="1907476"/>
            <a:ext cx="6943302" cy="449332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992857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23354036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13371292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695883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11487065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87" r:id="rId1"/>
    <p:sldLayoutId id="2147483683" r:id="rId2"/>
    <p:sldLayoutId id="2147483682"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3" r:id="rId13"/>
    <p:sldLayoutId id="2147483674" r:id="rId14"/>
    <p:sldLayoutId id="2147483675" r:id="rId15"/>
    <p:sldLayoutId id="2147483676" r:id="rId16"/>
    <p:sldLayoutId id="2147483677" r:id="rId17"/>
    <p:sldLayoutId id="2147483678" r:id="rId18"/>
    <p:sldLayoutId id="2147483679" r:id="rId19"/>
    <p:sldLayoutId id="2147483689" r:id="rId20"/>
    <p:sldLayoutId id="2147483693"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1.xml"/><Relationship Id="rId6" Type="http://schemas.openxmlformats.org/officeDocument/2006/relationships/image" Target="../media/image20.jpg"/><Relationship Id="rId5" Type="http://schemas.openxmlformats.org/officeDocument/2006/relationships/image" Target="../media/image19.sv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21.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21.xml"/><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5.png"/><Relationship Id="rId7"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26.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14.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175" y="4698206"/>
            <a:ext cx="6631373" cy="1655762"/>
          </a:xfrm>
        </p:spPr>
        <p:txBody>
          <a:bodyPr>
            <a:normAutofit/>
          </a:bodyPr>
          <a:lstStyle/>
          <a:p>
            <a:pPr algn="ctr"/>
            <a:r>
              <a:rPr lang="en-GB" sz="3200" dirty="0">
                <a:effectLst>
                  <a:outerShdw blurRad="38100" dist="38100" dir="2700000" algn="tl">
                    <a:srgbClr val="000000">
                      <a:alpha val="43137"/>
                    </a:srgbClr>
                  </a:outerShdw>
                </a:effectLst>
              </a:rPr>
              <a:t>INTRODUCTION</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208343"/>
            <a:ext cx="6630988" cy="3416279"/>
          </a:xfrm>
          <a:prstGeom prst="rect">
            <a:avLst/>
          </a:prstGeom>
          <a:noFill/>
          <a:ln>
            <a:noFill/>
          </a:ln>
        </p:spPr>
        <p:txBody>
          <a:bodyPr spcFirstLastPara="1" wrap="square" lIns="91425" tIns="45700" rIns="91425" bIns="45700" anchor="t" anchorCtr="0">
            <a:spAutoFit/>
          </a:bodyPr>
          <a:lstStyle/>
          <a:p>
            <a:pPr algn="ctr"/>
            <a:r>
              <a:rPr lang="fr-FR" sz="4800" b="0" dirty="0">
                <a:solidFill>
                  <a:schemeClr val="bg1">
                    <a:lumMod val="65000"/>
                  </a:schemeClr>
                </a:solidFill>
                <a:latin typeface="Calibri"/>
                <a:cs typeface="Calibri"/>
              </a:rPr>
              <a:t>Standards Minimums pour la Protection de l’Enfance dans l’Action</a:t>
            </a:r>
            <a:br>
              <a:rPr lang="fr-FR" sz="4800" b="0" dirty="0">
                <a:solidFill>
                  <a:schemeClr val="bg1">
                    <a:lumMod val="65000"/>
                  </a:schemeClr>
                </a:solidFill>
                <a:latin typeface="Calibri"/>
                <a:cs typeface="Calibri"/>
              </a:rPr>
            </a:br>
            <a:r>
              <a:rPr lang="es-ES" sz="4800" b="0" dirty="0" err="1">
                <a:solidFill>
                  <a:schemeClr val="bg1">
                    <a:lumMod val="65000"/>
                  </a:schemeClr>
                </a:solidFill>
                <a:latin typeface="Calibri"/>
                <a:cs typeface="Calibri"/>
              </a:rPr>
              <a:t>Humanitaire</a:t>
            </a:r>
            <a:r>
              <a:rPr lang="es-ES" sz="4800" b="0" dirty="0">
                <a:solidFill>
                  <a:schemeClr val="bg1">
                    <a:lumMod val="65000"/>
                  </a:schemeClr>
                </a:solidFill>
                <a:latin typeface="Calibri"/>
                <a:cs typeface="Calibri"/>
              </a:rPr>
              <a:t>.</a:t>
            </a:r>
            <a:br>
              <a:rPr lang="es-ES" sz="4800" b="0" dirty="0">
                <a:solidFill>
                  <a:schemeClr val="bg1">
                    <a:lumMod val="65000"/>
                  </a:schemeClr>
                </a:solidFill>
                <a:latin typeface="Calibri"/>
                <a:cs typeface="Calibri"/>
              </a:rPr>
            </a:br>
            <a:r>
              <a:rPr lang="es-ES" sz="4800" b="0" dirty="0">
                <a:solidFill>
                  <a:schemeClr val="bg1">
                    <a:lumMod val="65000"/>
                  </a:schemeClr>
                </a:solidFill>
                <a:latin typeface="Calibri"/>
                <a:cs typeface="Calibri"/>
              </a:rPr>
              <a:t>- SMPE -</a:t>
            </a:r>
            <a:endParaRPr sz="4800" b="0" dirty="0">
              <a:solidFill>
                <a:schemeClr val="bg1">
                  <a:lumMod val="65000"/>
                </a:schemeClr>
              </a:solidFill>
              <a:latin typeface="Calibri"/>
              <a:cs typeface="Calibri"/>
              <a:sym typeface="Arial"/>
            </a:endParaRPr>
          </a:p>
        </p:txBody>
      </p:sp>
      <p:pic>
        <p:nvPicPr>
          <p:cNvPr id="5" name="Image 4">
            <a:extLst>
              <a:ext uri="{FF2B5EF4-FFF2-40B4-BE49-F238E27FC236}">
                <a16:creationId xmlns:a16="http://schemas.microsoft.com/office/drawing/2014/main" id="{10FE2A77-7B6B-4F93-8896-CFC1B1D5A706}"/>
              </a:ext>
            </a:extLst>
          </p:cNvPr>
          <p:cNvPicPr>
            <a:picLocks noChangeAspect="1"/>
          </p:cNvPicPr>
          <p:nvPr/>
        </p:nvPicPr>
        <p:blipFill>
          <a:blip r:embed="rId3"/>
          <a:stretch>
            <a:fillRect/>
          </a:stretch>
        </p:blipFill>
        <p:spPr>
          <a:xfrm>
            <a:off x="7913654" y="5649657"/>
            <a:ext cx="3927894" cy="946034"/>
          </a:xfrm>
          <a:prstGeom prst="rect">
            <a:avLst/>
          </a:prstGeom>
        </p:spPr>
      </p:pic>
    </p:spTree>
    <p:extLst>
      <p:ext uri="{BB962C8B-B14F-4D97-AF65-F5344CB8AC3E}">
        <p14:creationId xmlns:p14="http://schemas.microsoft.com/office/powerpoint/2010/main" val="3829725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10515600" cy="1325563"/>
          </a:xfrm>
        </p:spPr>
        <p:txBody>
          <a:bodyPr/>
          <a:lstStyle/>
          <a:p>
            <a:r>
              <a:rPr lang="en-US" dirty="0">
                <a:solidFill>
                  <a:schemeClr val="accent1">
                    <a:lumMod val="75000"/>
                  </a:schemeClr>
                </a:solidFill>
              </a:rPr>
              <a:t>But des Standards</a:t>
            </a:r>
            <a:br>
              <a:rPr lang="en-US" dirty="0"/>
            </a:br>
            <a:endParaRPr lang="fr-FR" dirty="0"/>
          </a:p>
        </p:txBody>
      </p:sp>
      <p:sp>
        <p:nvSpPr>
          <p:cNvPr id="260" name="Google Shape;260;p5"/>
          <p:cNvSpPr txBox="1">
            <a:spLocks noGrp="1"/>
          </p:cNvSpPr>
          <p:nvPr>
            <p:ph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lvl="0">
              <a:spcBef>
                <a:spcPts val="0"/>
              </a:spcBef>
              <a:buSzPts val="2800"/>
              <a:buChar char="●"/>
            </a:pPr>
            <a:r>
              <a:rPr lang="fr-FR" dirty="0"/>
              <a:t>Référence pour le CPHA </a:t>
            </a:r>
          </a:p>
          <a:p>
            <a:pPr lvl="0">
              <a:spcBef>
                <a:spcPts val="0"/>
              </a:spcBef>
              <a:buSzPts val="2800"/>
              <a:buChar char="●"/>
            </a:pPr>
            <a:r>
              <a:rPr lang="fr-FR" dirty="0"/>
              <a:t>Outil de collaboration inter-agences </a:t>
            </a:r>
          </a:p>
          <a:p>
            <a:pPr lvl="0">
              <a:spcBef>
                <a:spcPts val="0"/>
              </a:spcBef>
              <a:buSzPts val="2800"/>
              <a:buChar char="●"/>
            </a:pPr>
            <a:r>
              <a:rPr lang="fr-FR" sz="2600" dirty="0"/>
              <a:t>Liens avec la Norme Humanitaire Fondamentale (CHS)</a:t>
            </a:r>
          </a:p>
          <a:p>
            <a:pPr lvl="0">
              <a:spcBef>
                <a:spcPts val="0"/>
              </a:spcBef>
              <a:buSzPts val="2800"/>
              <a:buChar char="●"/>
            </a:pPr>
            <a:r>
              <a:rPr lang="fr-FR" dirty="0"/>
              <a:t>Contextualisation pour l’appropriation locale</a:t>
            </a:r>
            <a:endParaRPr sz="2600" dirty="0"/>
          </a:p>
          <a:p>
            <a:pPr lvl="0">
              <a:buSzPts val="2800"/>
              <a:buChar char="●"/>
            </a:pPr>
            <a:r>
              <a:rPr lang="es-ES" dirty="0" err="1">
                <a:latin typeface="Calibri" panose="020F0502020204030204" pitchFamily="34" charset="0"/>
                <a:ea typeface="Calibri" panose="020F0502020204030204" pitchFamily="34" charset="0"/>
                <a:cs typeface="Arial" panose="020B0604020202020204" pitchFamily="34" charset="0"/>
              </a:rPr>
              <a:t>But</a:t>
            </a:r>
            <a:r>
              <a:rPr lang="en-US" sz="2600" dirty="0"/>
              <a:t>:</a:t>
            </a:r>
            <a:endParaRPr sz="2600" dirty="0"/>
          </a:p>
          <a:p>
            <a:pPr lvl="1" indent="-241300">
              <a:spcBef>
                <a:spcPts val="0"/>
              </a:spcBef>
              <a:buSzPts val="2600"/>
              <a:buChar char="○"/>
            </a:pPr>
            <a:r>
              <a:rPr lang="fr-FR" dirty="0"/>
              <a:t>qualité et </a:t>
            </a:r>
            <a:r>
              <a:rPr lang="es-ES" dirty="0" err="1"/>
              <a:t>redevabilité</a:t>
            </a:r>
            <a:r>
              <a:rPr lang="es-ES" dirty="0"/>
              <a:t> des </a:t>
            </a:r>
            <a:r>
              <a:rPr lang="es-ES" dirty="0" err="1"/>
              <a:t>programmes</a:t>
            </a:r>
            <a:endParaRPr lang="fr-FR" dirty="0"/>
          </a:p>
          <a:p>
            <a:pPr lvl="1" indent="-241300">
              <a:spcBef>
                <a:spcPts val="0"/>
              </a:spcBef>
              <a:buSzPts val="2600"/>
              <a:buChar char="○"/>
            </a:pPr>
            <a:r>
              <a:rPr lang="fr-FR" dirty="0"/>
              <a:t>impact sur la protection et le bien-être des enfants</a:t>
            </a:r>
            <a:endParaRPr dirty="0"/>
          </a:p>
        </p:txBody>
      </p:sp>
      <p:sp>
        <p:nvSpPr>
          <p:cNvPr id="8" name="ZoneTexte 7">
            <a:extLst>
              <a:ext uri="{FF2B5EF4-FFF2-40B4-BE49-F238E27FC236}">
                <a16:creationId xmlns:a16="http://schemas.microsoft.com/office/drawing/2014/main" id="{143A4369-295A-466B-8F96-3D762829B1E6}"/>
              </a:ext>
            </a:extLst>
          </p:cNvPr>
          <p:cNvSpPr txBox="1"/>
          <p:nvPr/>
        </p:nvSpPr>
        <p:spPr>
          <a:xfrm>
            <a:off x="3607410" y="4347692"/>
            <a:ext cx="7815528" cy="1200329"/>
          </a:xfrm>
          <a:prstGeom prst="rect">
            <a:avLst/>
          </a:prstGeom>
          <a:solidFill>
            <a:srgbClr val="934C83"/>
          </a:solidFill>
        </p:spPr>
        <p:txBody>
          <a:bodyPr wrap="square">
            <a:spAutoFit/>
          </a:bodyPr>
          <a:lstStyle/>
          <a:p>
            <a:pPr algn="ctr"/>
            <a:r>
              <a:rPr lang="fr-FR" sz="2400" dirty="0">
                <a:solidFill>
                  <a:schemeClr val="bg1"/>
                </a:solidFill>
              </a:rPr>
              <a:t>Les SMPE aspirent à opérationnaliser les droits des enfants et des adolescents dans la pratique de la réponse humanitaire. </a:t>
            </a:r>
            <a:endParaRPr lang="es-ES" sz="2400" dirty="0">
              <a:solidFill>
                <a:schemeClr val="bg1"/>
              </a:solidFill>
            </a:endParaRPr>
          </a:p>
        </p:txBody>
      </p:sp>
      <p:pic>
        <p:nvPicPr>
          <p:cNvPr id="7" name="Image 6">
            <a:extLst>
              <a:ext uri="{FF2B5EF4-FFF2-40B4-BE49-F238E27FC236}">
                <a16:creationId xmlns:a16="http://schemas.microsoft.com/office/drawing/2014/main" id="{54D5AEBC-8961-4009-AAE3-0B5012AE4768}"/>
              </a:ext>
            </a:extLst>
          </p:cNvPr>
          <p:cNvPicPr>
            <a:picLocks noChangeAspect="1"/>
          </p:cNvPicPr>
          <p:nvPr/>
        </p:nvPicPr>
        <p:blipFill>
          <a:blip r:embed="rId3"/>
          <a:stretch>
            <a:fillRect/>
          </a:stretch>
        </p:blipFill>
        <p:spPr>
          <a:xfrm>
            <a:off x="695176" y="1970821"/>
            <a:ext cx="2322974" cy="3229500"/>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EF22336C-8176-B5C3-88BF-57F6013B078C}"/>
              </a:ext>
            </a:extLst>
          </p:cNvPr>
          <p:cNvPicPr>
            <a:picLocks noChangeAspect="1"/>
          </p:cNvPicPr>
          <p:nvPr/>
        </p:nvPicPr>
        <p:blipFill>
          <a:blip r:embed="rId4"/>
          <a:stretch>
            <a:fillRect/>
          </a:stretch>
        </p:blipFill>
        <p:spPr>
          <a:xfrm>
            <a:off x="9661064" y="120246"/>
            <a:ext cx="2426773" cy="1753991"/>
          </a:xfrm>
          <a:prstGeom prst="rect">
            <a:avLst/>
          </a:prstGeom>
        </p:spPr>
      </p:pic>
    </p:spTree>
    <p:extLst>
      <p:ext uri="{BB962C8B-B14F-4D97-AF65-F5344CB8AC3E}">
        <p14:creationId xmlns:p14="http://schemas.microsoft.com/office/powerpoint/2010/main" val="49072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975632" y="1072634"/>
            <a:ext cx="6098720" cy="707886"/>
          </a:xfrm>
          <a:prstGeom prst="rect">
            <a:avLst/>
          </a:prstGeom>
          <a:noFill/>
        </p:spPr>
        <p:txBody>
          <a:bodyPr wrap="square">
            <a:spAutoFit/>
          </a:bodyPr>
          <a:lstStyle/>
          <a:p>
            <a:r>
              <a:rPr lang="en-US" sz="4000" dirty="0"/>
              <a:t> </a:t>
            </a:r>
            <a:endParaRPr lang="fr-FR" dirty="0"/>
          </a:p>
        </p:txBody>
      </p:sp>
      <p:pic>
        <p:nvPicPr>
          <p:cNvPr id="4" name="Image 3">
            <a:extLst>
              <a:ext uri="{FF2B5EF4-FFF2-40B4-BE49-F238E27FC236}">
                <a16:creationId xmlns:a16="http://schemas.microsoft.com/office/drawing/2014/main" id="{1AC3D80B-3543-42FA-A5EE-5986600F74CA}"/>
              </a:ext>
            </a:extLst>
          </p:cNvPr>
          <p:cNvPicPr>
            <a:picLocks noChangeAspect="1"/>
          </p:cNvPicPr>
          <p:nvPr/>
        </p:nvPicPr>
        <p:blipFill>
          <a:blip r:embed="rId3"/>
          <a:stretch>
            <a:fillRect/>
          </a:stretch>
        </p:blipFill>
        <p:spPr>
          <a:xfrm>
            <a:off x="1913621" y="-144378"/>
            <a:ext cx="10321461" cy="6858000"/>
          </a:xfrm>
          <a:prstGeom prst="rect">
            <a:avLst/>
          </a:prstGeom>
        </p:spPr>
      </p:pic>
      <p:sp>
        <p:nvSpPr>
          <p:cNvPr id="5" name="Rectangle 4">
            <a:extLst>
              <a:ext uri="{FF2B5EF4-FFF2-40B4-BE49-F238E27FC236}">
                <a16:creationId xmlns:a16="http://schemas.microsoft.com/office/drawing/2014/main" id="{04689C39-7F9F-41B3-A224-927DFE2C5FF6}"/>
              </a:ext>
            </a:extLst>
          </p:cNvPr>
          <p:cNvSpPr/>
          <p:nvPr/>
        </p:nvSpPr>
        <p:spPr>
          <a:xfrm>
            <a:off x="2913586" y="621765"/>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2" name="ZoneTexte 1">
            <a:extLst>
              <a:ext uri="{FF2B5EF4-FFF2-40B4-BE49-F238E27FC236}">
                <a16:creationId xmlns:a16="http://schemas.microsoft.com/office/drawing/2014/main" id="{6C940A96-BE16-458E-8AAD-FA40097A5AF6}"/>
              </a:ext>
            </a:extLst>
          </p:cNvPr>
          <p:cNvSpPr txBox="1"/>
          <p:nvPr/>
        </p:nvSpPr>
        <p:spPr>
          <a:xfrm rot="16200000">
            <a:off x="-694142" y="3127089"/>
            <a:ext cx="4693685" cy="584775"/>
          </a:xfrm>
          <a:prstGeom prst="rect">
            <a:avLst/>
          </a:prstGeom>
          <a:noFill/>
        </p:spPr>
        <p:txBody>
          <a:bodyPr wrap="square" rtlCol="0">
            <a:spAutoFit/>
          </a:bodyPr>
          <a:lstStyle/>
          <a:p>
            <a:pPr algn="ctr"/>
            <a:r>
              <a:rPr lang="es-ES" sz="3200" b="1" dirty="0">
                <a:solidFill>
                  <a:schemeClr val="accent1">
                    <a:lumMod val="75000"/>
                  </a:schemeClr>
                </a:solidFill>
                <a:latin typeface="Helvetica Neue"/>
                <a:sym typeface="Helvetica Neue"/>
              </a:rPr>
              <a:t>PRESENTATION</a:t>
            </a:r>
          </a:p>
        </p:txBody>
      </p:sp>
    </p:spTree>
    <p:extLst>
      <p:ext uri="{BB962C8B-B14F-4D97-AF65-F5344CB8AC3E}">
        <p14:creationId xmlns:p14="http://schemas.microsoft.com/office/powerpoint/2010/main" val="1652523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xfrm>
            <a:off x="965690" y="420269"/>
            <a:ext cx="9928999"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Introduction </a:t>
            </a:r>
            <a:r>
              <a:rPr lang="en-US" dirty="0" err="1"/>
              <a:t>générale</a:t>
            </a:r>
            <a:r>
              <a:rPr lang="en-US" dirty="0"/>
              <a:t> au Standard 7</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965691" y="1547386"/>
            <a:ext cx="10388109"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342900" indent="-342900">
              <a:spcBef>
                <a:spcPts val="0"/>
              </a:spcBef>
              <a:buClr>
                <a:schemeClr val="accent3"/>
              </a:buClr>
            </a:pPr>
            <a:r>
              <a:rPr lang="fr-FR" dirty="0">
                <a:solidFill>
                  <a:schemeClr val="bg2"/>
                </a:solidFill>
                <a:latin typeface="Helvetica Neue" panose="020B0604020202020204" charset="0"/>
              </a:rPr>
              <a:t>Compris dans le 2ème pilier, qui couvre les sept principaux risques en matière de PE</a:t>
            </a:r>
          </a:p>
          <a:p>
            <a:pPr marL="342900" indent="-342900">
              <a:spcBef>
                <a:spcPts val="0"/>
              </a:spcBef>
              <a:buClr>
                <a:schemeClr val="accent3"/>
              </a:buClr>
            </a:pPr>
            <a:endParaRPr lang="en-US" dirty="0">
              <a:solidFill>
                <a:schemeClr val="bg2"/>
              </a:solidFill>
              <a:latin typeface="Helvetica Neue" panose="020B0604020202020204" charset="0"/>
            </a:endParaRPr>
          </a:p>
          <a:p>
            <a:pPr marL="342900" indent="-342900">
              <a:spcBef>
                <a:spcPts val="0"/>
              </a:spcBef>
              <a:buClr>
                <a:schemeClr val="accent3"/>
              </a:buClr>
            </a:pPr>
            <a:r>
              <a:rPr lang="en-US" dirty="0">
                <a:solidFill>
                  <a:schemeClr val="bg2"/>
                </a:solidFill>
                <a:latin typeface="Helvetica Neue" panose="020B0604020202020204" charset="0"/>
              </a:rPr>
              <a:t>RISQUE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Nature &amp; </a:t>
            </a:r>
            <a:r>
              <a:rPr lang="en-US" dirty="0" err="1">
                <a:solidFill>
                  <a:schemeClr val="bg2"/>
                </a:solidFill>
                <a:latin typeface="Helvetica Neue" panose="020B0604020202020204" charset="0"/>
              </a:rPr>
              <a:t>étendue</a:t>
            </a:r>
            <a:r>
              <a:rPr lang="en-US" dirty="0">
                <a:solidFill>
                  <a:schemeClr val="bg2"/>
                </a:solidFill>
                <a:latin typeface="Helvetica Neue" panose="020B0604020202020204" charset="0"/>
              </a:rPr>
              <a:t> du danger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a:t>
            </a:r>
            <a:r>
              <a:rPr lang="en-US" dirty="0" err="1">
                <a:solidFill>
                  <a:schemeClr val="bg2"/>
                </a:solidFill>
                <a:latin typeface="Helvetica Neue" panose="020B0604020202020204" charset="0"/>
              </a:rPr>
              <a:t>Vulnerabilité</a:t>
            </a:r>
            <a:r>
              <a:rPr lang="en-US" dirty="0">
                <a:solidFill>
                  <a:schemeClr val="bg2"/>
                </a:solidFill>
                <a:latin typeface="Helvetica Neue" panose="020B0604020202020204" charset="0"/>
              </a:rPr>
              <a:t>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a:t>
            </a:r>
            <a:r>
              <a:rPr lang="en-US" dirty="0" err="1">
                <a:solidFill>
                  <a:schemeClr val="bg2"/>
                </a:solidFill>
                <a:latin typeface="Helvetica Neue" panose="020B0604020202020204" charset="0"/>
              </a:rPr>
              <a:t>Résilience</a:t>
            </a:r>
            <a:endParaRPr lang="en-US" dirty="0">
              <a:solidFill>
                <a:schemeClr val="bg2"/>
              </a:solidFill>
              <a:latin typeface="Helvetica Neue" panose="020B0604020202020204" charset="0"/>
            </a:endParaRPr>
          </a:p>
          <a:p>
            <a:endParaRPr lang="en-US" dirty="0">
              <a:solidFill>
                <a:schemeClr val="bg2"/>
              </a:solidFill>
              <a:latin typeface="Helvetica Neue" panose="020B0604020202020204" charset="0"/>
            </a:endParaRPr>
          </a:p>
          <a:p>
            <a:pPr marL="342900" indent="-342900">
              <a:spcBef>
                <a:spcPts val="0"/>
              </a:spcBef>
              <a:buClr>
                <a:schemeClr val="accent3"/>
              </a:buClr>
            </a:pPr>
            <a:endParaRPr lang="en-US" dirty="0">
              <a:solidFill>
                <a:schemeClr val="bg2"/>
              </a:solidFill>
              <a:latin typeface="Helvetica Neue" panose="020B0604020202020204" charset="0"/>
              <a:ea typeface="Arial"/>
              <a:cs typeface="Arial"/>
              <a:sym typeface="Arial"/>
            </a:endParaRPr>
          </a:p>
          <a:p>
            <a:pPr marL="342900" indent="-342900">
              <a:spcBef>
                <a:spcPts val="0"/>
              </a:spcBef>
              <a:buClr>
                <a:schemeClr val="accent3"/>
              </a:buClr>
            </a:pPr>
            <a:r>
              <a:rPr lang="en-US" dirty="0">
                <a:solidFill>
                  <a:schemeClr val="bg2"/>
                </a:solidFill>
                <a:latin typeface="Helvetica Neue" panose="020B0604020202020204" charset="0"/>
                <a:ea typeface="Arial"/>
                <a:cs typeface="Arial"/>
                <a:sym typeface="Arial"/>
              </a:rPr>
              <a:t>Protection </a:t>
            </a:r>
            <a:r>
              <a:rPr lang="en-US" dirty="0" err="1">
                <a:solidFill>
                  <a:schemeClr val="bg2"/>
                </a:solidFill>
                <a:latin typeface="Helvetica Neue" panose="020B0604020202020204" charset="0"/>
                <a:ea typeface="Arial"/>
                <a:cs typeface="Arial"/>
                <a:sym typeface="Arial"/>
              </a:rPr>
              <a:t>contre</a:t>
            </a:r>
            <a:r>
              <a:rPr lang="en-US" dirty="0">
                <a:solidFill>
                  <a:schemeClr val="bg2"/>
                </a:solidFill>
                <a:latin typeface="Helvetica Neue" panose="020B0604020202020204" charset="0"/>
                <a:ea typeface="Arial"/>
                <a:cs typeface="Arial"/>
                <a:sym typeface="Arial"/>
              </a:rPr>
              <a:t> </a:t>
            </a:r>
            <a:r>
              <a:rPr lang="en-US" dirty="0" err="1">
                <a:solidFill>
                  <a:schemeClr val="bg2"/>
                </a:solidFill>
                <a:latin typeface="Helvetica Neue" panose="020B0604020202020204" charset="0"/>
                <a:ea typeface="Arial"/>
                <a:cs typeface="Arial"/>
                <a:sym typeface="Arial"/>
              </a:rPr>
              <a:t>blessures</a:t>
            </a:r>
            <a:r>
              <a:rPr lang="en-US" dirty="0">
                <a:solidFill>
                  <a:schemeClr val="bg2"/>
                </a:solidFill>
                <a:latin typeface="Helvetica Neue" panose="020B0604020202020204" charset="0"/>
                <a:ea typeface="Arial"/>
                <a:cs typeface="Arial"/>
                <a:sym typeface="Arial"/>
              </a:rPr>
              <a:t>, </a:t>
            </a:r>
            <a:r>
              <a:rPr lang="en-US" dirty="0" err="1">
                <a:solidFill>
                  <a:schemeClr val="bg2"/>
                </a:solidFill>
                <a:latin typeface="Helvetica Neue" panose="020B0604020202020204" charset="0"/>
                <a:ea typeface="Arial"/>
                <a:cs typeface="Arial"/>
                <a:sym typeface="Arial"/>
              </a:rPr>
              <a:t>déficience</a:t>
            </a:r>
            <a:r>
              <a:rPr lang="en-US" dirty="0">
                <a:solidFill>
                  <a:schemeClr val="bg2"/>
                </a:solidFill>
                <a:latin typeface="Helvetica Neue" panose="020B0604020202020204" charset="0"/>
                <a:ea typeface="Arial"/>
                <a:cs typeface="Arial"/>
                <a:sym typeface="Arial"/>
              </a:rPr>
              <a:t> et mort</a:t>
            </a:r>
          </a:p>
          <a:p>
            <a:pPr marL="342900" indent="-342900">
              <a:spcBef>
                <a:spcPts val="0"/>
              </a:spcBef>
              <a:buClr>
                <a:schemeClr val="accent3"/>
              </a:buClr>
            </a:pPr>
            <a:r>
              <a:rPr lang="fr-FR" dirty="0">
                <a:solidFill>
                  <a:schemeClr val="bg2"/>
                </a:solidFill>
                <a:latin typeface="Helvetica Neue" panose="020B0604020202020204" charset="0"/>
                <a:ea typeface="Arial"/>
                <a:cs typeface="Arial"/>
              </a:rPr>
              <a:t>Sécurité physique comme une préoccupation prioritaire</a:t>
            </a:r>
          </a:p>
          <a:p>
            <a:pPr marL="342900" indent="-342900">
              <a:spcBef>
                <a:spcPts val="0"/>
              </a:spcBef>
              <a:buClr>
                <a:schemeClr val="accent3"/>
              </a:buClr>
            </a:pPr>
            <a:r>
              <a:rPr lang="fr-FR" dirty="0">
                <a:solidFill>
                  <a:schemeClr val="bg2"/>
                </a:solidFill>
                <a:latin typeface="Helvetica Neue" panose="020B0604020202020204" charset="0"/>
                <a:ea typeface="Arial"/>
                <a:cs typeface="Arial"/>
              </a:rPr>
              <a:t>Interventions multisectorielle et coordonnée</a:t>
            </a:r>
          </a:p>
          <a:p>
            <a:pPr marL="0" indent="0">
              <a:spcBef>
                <a:spcPts val="0"/>
              </a:spcBef>
              <a:buClr>
                <a:schemeClr val="accent3"/>
              </a:buClr>
              <a:buNone/>
            </a:pPr>
            <a:endParaRPr lang="fr-FR" dirty="0">
              <a:solidFill>
                <a:schemeClr val="bg2"/>
              </a:solidFill>
              <a:latin typeface="Helvetica Neue" panose="020B0604020202020204" charset="0"/>
            </a:endParaRPr>
          </a:p>
          <a:p>
            <a:pPr marL="342900" indent="-342900">
              <a:spcBef>
                <a:spcPts val="0"/>
              </a:spcBef>
              <a:buClr>
                <a:schemeClr val="accent3"/>
              </a:buClr>
            </a:pPr>
            <a:endParaRPr lang="en-US" dirty="0">
              <a:solidFill>
                <a:schemeClr val="bg2"/>
              </a:solidFill>
              <a:latin typeface="Helvetica Neue" panose="020B0604020202020204" charset="0"/>
            </a:endParaRPr>
          </a:p>
        </p:txBody>
      </p:sp>
      <p:sp>
        <p:nvSpPr>
          <p:cNvPr id="8" name="ZoneTexte 7">
            <a:extLst>
              <a:ext uri="{FF2B5EF4-FFF2-40B4-BE49-F238E27FC236}">
                <a16:creationId xmlns:a16="http://schemas.microsoft.com/office/drawing/2014/main" id="{0EC33DF6-2955-4AAC-A461-4F75DED12DAE}"/>
              </a:ext>
            </a:extLst>
          </p:cNvPr>
          <p:cNvSpPr txBox="1"/>
          <p:nvPr/>
        </p:nvSpPr>
        <p:spPr>
          <a:xfrm>
            <a:off x="6573435" y="5455118"/>
            <a:ext cx="4322432" cy="1384995"/>
          </a:xfrm>
          <a:prstGeom prst="rect">
            <a:avLst/>
          </a:prstGeom>
          <a:noFill/>
        </p:spPr>
        <p:txBody>
          <a:bodyPr wrap="square">
            <a:spAutoFit/>
          </a:bodyPr>
          <a:lstStyle/>
          <a:p>
            <a:pPr algn="r"/>
            <a:r>
              <a:rPr lang="fr-FR" sz="2800" dirty="0">
                <a:latin typeface="Ink Free" panose="03080402000500000000" pitchFamily="66" charset="0"/>
              </a:rPr>
              <a:t>À quels types de dangers pouvez-vous penser ?</a:t>
            </a:r>
          </a:p>
          <a:p>
            <a:pPr algn="r"/>
            <a:r>
              <a:rPr lang="en-US" sz="2800" dirty="0">
                <a:latin typeface="Ink Free" panose="03080402000500000000" pitchFamily="66" charset="0"/>
              </a:rPr>
              <a:t> </a:t>
            </a:r>
          </a:p>
        </p:txBody>
      </p:sp>
      <p:grpSp>
        <p:nvGrpSpPr>
          <p:cNvPr id="9" name="Groupe 8">
            <a:extLst>
              <a:ext uri="{FF2B5EF4-FFF2-40B4-BE49-F238E27FC236}">
                <a16:creationId xmlns:a16="http://schemas.microsoft.com/office/drawing/2014/main" id="{4AAED79B-10AC-41F7-B6E5-3A310716D70E}"/>
              </a:ext>
            </a:extLst>
          </p:cNvPr>
          <p:cNvGrpSpPr/>
          <p:nvPr/>
        </p:nvGrpSpPr>
        <p:grpSpPr>
          <a:xfrm rot="1415781">
            <a:off x="11062009" y="5170001"/>
            <a:ext cx="979340" cy="1040548"/>
            <a:chOff x="10883591" y="5571442"/>
            <a:chExt cx="979340" cy="1040548"/>
          </a:xfrm>
        </p:grpSpPr>
        <p:pic>
          <p:nvPicPr>
            <p:cNvPr id="10" name="Image 9">
              <a:extLst>
                <a:ext uri="{FF2B5EF4-FFF2-40B4-BE49-F238E27FC236}">
                  <a16:creationId xmlns:a16="http://schemas.microsoft.com/office/drawing/2014/main" id="{A701B369-6B50-4B8D-8819-2643674A294B}"/>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11" name="Graphique 10" descr="Point d’interrogation">
              <a:extLst>
                <a:ext uri="{FF2B5EF4-FFF2-40B4-BE49-F238E27FC236}">
                  <a16:creationId xmlns:a16="http://schemas.microsoft.com/office/drawing/2014/main" id="{824168B0-A07E-44EC-8EBF-C33744EF318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pic>
        <p:nvPicPr>
          <p:cNvPr id="12" name="Google Shape;370;p16" descr="Risks.pdf">
            <a:extLst>
              <a:ext uri="{FF2B5EF4-FFF2-40B4-BE49-F238E27FC236}">
                <a16:creationId xmlns:a16="http://schemas.microsoft.com/office/drawing/2014/main" id="{BE3C9FA5-EB5B-4E20-BD33-9E658C4D3593}"/>
              </a:ext>
            </a:extLst>
          </p:cNvPr>
          <p:cNvPicPr preferRelativeResize="0"/>
          <p:nvPr/>
        </p:nvPicPr>
        <p:blipFill rotWithShape="1">
          <a:blip r:embed="rId6">
            <a:alphaModFix/>
          </a:blip>
          <a:srcRect/>
          <a:stretch/>
        </p:blipFill>
        <p:spPr>
          <a:xfrm>
            <a:off x="10663173" y="2330571"/>
            <a:ext cx="1126271" cy="1068922"/>
          </a:xfrm>
          <a:prstGeom prst="rect">
            <a:avLst/>
          </a:prstGeom>
          <a:noFill/>
          <a:ln>
            <a:noFill/>
          </a:ln>
        </p:spPr>
      </p:pic>
      <p:pic>
        <p:nvPicPr>
          <p:cNvPr id="16" name="Image 15">
            <a:extLst>
              <a:ext uri="{FF2B5EF4-FFF2-40B4-BE49-F238E27FC236}">
                <a16:creationId xmlns:a16="http://schemas.microsoft.com/office/drawing/2014/main" id="{24CF282B-B57D-40C6-A20D-C8D1D70D1C13}"/>
              </a:ext>
            </a:extLst>
          </p:cNvPr>
          <p:cNvPicPr>
            <a:picLocks noChangeAspect="1"/>
          </p:cNvPicPr>
          <p:nvPr/>
        </p:nvPicPr>
        <p:blipFill>
          <a:blip r:embed="rId7"/>
          <a:stretch>
            <a:fillRect/>
          </a:stretch>
        </p:blipFill>
        <p:spPr>
          <a:xfrm>
            <a:off x="2758250" y="5742012"/>
            <a:ext cx="885007" cy="953085"/>
          </a:xfrm>
          <a:prstGeom prst="rect">
            <a:avLst/>
          </a:prstGeom>
        </p:spPr>
      </p:pic>
    </p:spTree>
    <p:extLst>
      <p:ext uri="{BB962C8B-B14F-4D97-AF65-F5344CB8AC3E}">
        <p14:creationId xmlns:p14="http://schemas.microsoft.com/office/powerpoint/2010/main" val="1666807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267128" y="1382837"/>
            <a:ext cx="6076521" cy="3381667"/>
          </a:xfrm>
        </p:spPr>
        <p:txBody>
          <a:bodyPr>
            <a:normAutofit/>
          </a:bodyPr>
          <a:lstStyle/>
          <a:p>
            <a:pPr marL="50800" indent="0" algn="ctr">
              <a:buNone/>
            </a:pPr>
            <a:r>
              <a:rPr lang="en-US" sz="2400" dirty="0">
                <a:solidFill>
                  <a:schemeClr val="bg2"/>
                </a:solidFill>
              </a:rPr>
              <a:t>“</a:t>
            </a:r>
            <a:r>
              <a:rPr lang="fr-FR" sz="2400" dirty="0">
                <a:solidFill>
                  <a:schemeClr val="bg2"/>
                </a:solidFill>
                <a:latin typeface="HelveticaNeue-Roman-Identity-H"/>
              </a:rPr>
              <a:t>Tous les enfants et les personnes qui en ont la charge sont informés et protégés contre les blessures, le handicap et la mort à la suite de dangers physiques et environnementaux. Les enfants blessés et/ou handicapés reçoivent une assistance physique et psychosociale en </a:t>
            </a:r>
            <a:r>
              <a:rPr lang="es-ES" sz="2400" dirty="0" err="1">
                <a:solidFill>
                  <a:schemeClr val="bg2"/>
                </a:solidFill>
                <a:latin typeface="HelveticaNeue-Roman-Identity-H"/>
              </a:rPr>
              <a:t>temps</a:t>
            </a:r>
            <a:r>
              <a:rPr lang="es-ES" sz="2400" dirty="0">
                <a:solidFill>
                  <a:schemeClr val="bg2"/>
                </a:solidFill>
                <a:latin typeface="HelveticaNeue-Roman-Identity-H"/>
              </a:rPr>
              <a:t> </a:t>
            </a:r>
            <a:r>
              <a:rPr lang="es-ES" sz="2400" dirty="0" err="1">
                <a:solidFill>
                  <a:schemeClr val="bg2"/>
                </a:solidFill>
                <a:latin typeface="HelveticaNeue-Roman-Identity-H"/>
              </a:rPr>
              <a:t>utile</a:t>
            </a:r>
            <a:r>
              <a:rPr lang="en-US" sz="2400" dirty="0">
                <a:solidFill>
                  <a:schemeClr val="bg2"/>
                </a:solidFill>
              </a:rPr>
              <a:t>.”</a:t>
            </a:r>
            <a:endParaRPr lang="fr-FR" sz="2400" dirty="0">
              <a:solidFill>
                <a:schemeClr val="bg2"/>
              </a:solidFill>
            </a:endParaRPr>
          </a:p>
        </p:txBody>
      </p:sp>
      <p:pic>
        <p:nvPicPr>
          <p:cNvPr id="4" name="Image 3">
            <a:extLst>
              <a:ext uri="{FF2B5EF4-FFF2-40B4-BE49-F238E27FC236}">
                <a16:creationId xmlns:a16="http://schemas.microsoft.com/office/drawing/2014/main" id="{48027DD7-F189-4B70-940B-5ED6C0934BEE}"/>
              </a:ext>
            </a:extLst>
          </p:cNvPr>
          <p:cNvPicPr>
            <a:picLocks noChangeAspect="1"/>
          </p:cNvPicPr>
          <p:nvPr/>
        </p:nvPicPr>
        <p:blipFill>
          <a:blip r:embed="rId3"/>
          <a:stretch>
            <a:fillRect/>
          </a:stretch>
        </p:blipFill>
        <p:spPr>
          <a:xfrm>
            <a:off x="2175016" y="559696"/>
            <a:ext cx="2768746" cy="823141"/>
          </a:xfrm>
          <a:prstGeom prst="rect">
            <a:avLst/>
          </a:prstGeom>
        </p:spPr>
      </p:pic>
      <p:sp>
        <p:nvSpPr>
          <p:cNvPr id="10" name="ZoneTexte 9">
            <a:extLst>
              <a:ext uri="{FF2B5EF4-FFF2-40B4-BE49-F238E27FC236}">
                <a16:creationId xmlns:a16="http://schemas.microsoft.com/office/drawing/2014/main" id="{5E36B909-4CB7-4CF3-AB31-9738435014BA}"/>
              </a:ext>
            </a:extLst>
          </p:cNvPr>
          <p:cNvSpPr txBox="1"/>
          <p:nvPr/>
        </p:nvSpPr>
        <p:spPr>
          <a:xfrm>
            <a:off x="6977893" y="2160365"/>
            <a:ext cx="4821012" cy="3785652"/>
          </a:xfrm>
          <a:prstGeom prst="rect">
            <a:avLst/>
          </a:prstGeom>
          <a:noFill/>
        </p:spPr>
        <p:txBody>
          <a:bodyPr wrap="square">
            <a:spAutoFit/>
          </a:bodyPr>
          <a:lstStyle/>
          <a:p>
            <a:pPr marL="342900" indent="-342900">
              <a:buFont typeface="Arial" panose="020B0604020202020204" pitchFamily="34" charset="0"/>
              <a:buChar char="•"/>
            </a:pPr>
            <a:r>
              <a:rPr lang="fr-FR" sz="2400" dirty="0">
                <a:solidFill>
                  <a:schemeClr val="dk1"/>
                </a:solidFill>
                <a:latin typeface="Helvetica Neue"/>
                <a:ea typeface="Helvetica Neue"/>
                <a:cs typeface="Helvetica Neue"/>
              </a:rPr>
              <a:t>Surveillance et données systématiques des blessures chez les enfants </a:t>
            </a:r>
            <a:endParaRPr lang="fr-FR" sz="2400" dirty="0">
              <a:solidFill>
                <a:schemeClr val="dk1"/>
              </a:solidFill>
              <a:latin typeface="Helvetica Neue"/>
              <a:ea typeface="Helvetica Neue"/>
              <a:cs typeface="Helvetica Neue"/>
              <a:sym typeface="Helvetica Neue"/>
            </a:endParaRPr>
          </a:p>
          <a:p>
            <a:pPr marL="342900" indent="-342900">
              <a:buFont typeface="Arial" panose="020B0604020202020204" pitchFamily="34" charset="0"/>
              <a:buChar char="•"/>
            </a:pPr>
            <a:r>
              <a:rPr lang="fr-FR" sz="2400" dirty="0">
                <a:solidFill>
                  <a:schemeClr val="dk1"/>
                </a:solidFill>
                <a:latin typeface="Helvetica Neue"/>
                <a:ea typeface="Helvetica Neue"/>
                <a:cs typeface="Helvetica Neue"/>
              </a:rPr>
              <a:t>Travailler avec tous les secteurs/acteurs et avec les communautés </a:t>
            </a:r>
            <a:r>
              <a:rPr lang="en-US" sz="2400" dirty="0">
                <a:solidFill>
                  <a:schemeClr val="dk1"/>
                </a:solidFill>
                <a:latin typeface="Helvetica Neue"/>
                <a:ea typeface="Helvetica Neue"/>
                <a:cs typeface="Helvetica Neue"/>
                <a:sym typeface="Helvetica Neue"/>
              </a:rPr>
              <a:t>–&gt; </a:t>
            </a:r>
            <a:r>
              <a:rPr lang="fr-FR" sz="2400" dirty="0">
                <a:solidFill>
                  <a:schemeClr val="dk1"/>
                </a:solidFill>
                <a:latin typeface="Helvetica Neue"/>
                <a:ea typeface="Helvetica Neue"/>
                <a:cs typeface="Helvetica Neue"/>
              </a:rPr>
              <a:t>mesures de prévention, d’atténuation et d’intervention </a:t>
            </a:r>
          </a:p>
          <a:p>
            <a:pPr marL="342900" indent="-342900">
              <a:buFont typeface="Arial" panose="020B0604020202020204" pitchFamily="34" charset="0"/>
              <a:buChar char="•"/>
            </a:pPr>
            <a:r>
              <a:rPr lang="fr-FR" sz="2400" dirty="0">
                <a:solidFill>
                  <a:schemeClr val="dk1"/>
                </a:solidFill>
                <a:latin typeface="Helvetica Neue"/>
                <a:ea typeface="Helvetica Neue"/>
                <a:cs typeface="Helvetica Neue"/>
              </a:rPr>
              <a:t>Survivants de mines et de restes explosifs de guerre </a:t>
            </a:r>
            <a:endParaRPr lang="en-US" sz="2400" dirty="0">
              <a:solidFill>
                <a:schemeClr val="dk1"/>
              </a:solidFill>
              <a:latin typeface="Helvetica Neue"/>
              <a:ea typeface="Helvetica Neue"/>
              <a:cs typeface="Helvetica Neue"/>
              <a:sym typeface="Helvetica Neue"/>
            </a:endParaRPr>
          </a:p>
        </p:txBody>
      </p:sp>
      <p:pic>
        <p:nvPicPr>
          <p:cNvPr id="6" name="Image 5">
            <a:extLst>
              <a:ext uri="{FF2B5EF4-FFF2-40B4-BE49-F238E27FC236}">
                <a16:creationId xmlns:a16="http://schemas.microsoft.com/office/drawing/2014/main" id="{AF665C51-0CA7-4F0A-B02A-22BCDD39C588}"/>
              </a:ext>
            </a:extLst>
          </p:cNvPr>
          <p:cNvPicPr>
            <a:picLocks noChangeAspect="1"/>
          </p:cNvPicPr>
          <p:nvPr/>
        </p:nvPicPr>
        <p:blipFill>
          <a:blip r:embed="rId4"/>
          <a:stretch>
            <a:fillRect/>
          </a:stretch>
        </p:blipFill>
        <p:spPr>
          <a:xfrm>
            <a:off x="2570480" y="4179056"/>
            <a:ext cx="1305464" cy="181491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8A21646-3477-4AEA-AFC1-EF5172C156C0}"/>
              </a:ext>
            </a:extLst>
          </p:cNvPr>
          <p:cNvSpPr>
            <a:spLocks noGrp="1"/>
          </p:cNvSpPr>
          <p:nvPr>
            <p:ph type="title"/>
          </p:nvPr>
        </p:nvSpPr>
        <p:spPr/>
        <p:txBody>
          <a:bodyPr/>
          <a:lstStyle/>
          <a:p>
            <a:r>
              <a:rPr lang="fr-FR" dirty="0">
                <a:latin typeface="HelveticaNeue-Light-Identity-H"/>
              </a:rPr>
              <a:t>P</a:t>
            </a:r>
            <a:r>
              <a:rPr lang="fr-FR" sz="4400" i="0" u="none" strike="noStrike" baseline="0" dirty="0">
                <a:latin typeface="HelveticaNeue-Light-Identity-H"/>
              </a:rPr>
              <a:t>rogrammes pour la sûreté des enfants </a:t>
            </a:r>
            <a:endParaRPr lang="fr-FR" dirty="0"/>
          </a:p>
        </p:txBody>
      </p:sp>
      <p:sp>
        <p:nvSpPr>
          <p:cNvPr id="3" name="Espace réservé du contenu 2">
            <a:extLst>
              <a:ext uri="{FF2B5EF4-FFF2-40B4-BE49-F238E27FC236}">
                <a16:creationId xmlns:a16="http://schemas.microsoft.com/office/drawing/2014/main" id="{223B3E79-CB8C-417E-AA7B-2DFE60B1D9C5}"/>
              </a:ext>
            </a:extLst>
          </p:cNvPr>
          <p:cNvSpPr>
            <a:spLocks noGrp="1"/>
          </p:cNvSpPr>
          <p:nvPr>
            <p:ph sz="half" idx="1"/>
          </p:nvPr>
        </p:nvSpPr>
        <p:spPr>
          <a:xfrm>
            <a:off x="541867" y="1825624"/>
            <a:ext cx="5477933" cy="5032375"/>
          </a:xfrm>
        </p:spPr>
        <p:txBody>
          <a:bodyPr>
            <a:normAutofit fontScale="92500"/>
          </a:bodyPr>
          <a:lstStyle/>
          <a:p>
            <a:r>
              <a:rPr lang="fr-FR" b="1" dirty="0"/>
              <a:t>Activités</a:t>
            </a:r>
            <a:r>
              <a:rPr lang="fr-FR" dirty="0"/>
              <a:t>:</a:t>
            </a:r>
          </a:p>
          <a:p>
            <a:pPr>
              <a:buFontTx/>
              <a:buChar char="-"/>
            </a:pPr>
            <a:r>
              <a:rPr lang="fr-FR" dirty="0"/>
              <a:t>Identification et signalement des risques</a:t>
            </a:r>
          </a:p>
          <a:p>
            <a:pPr>
              <a:buFontTx/>
              <a:buChar char="-"/>
            </a:pPr>
            <a:r>
              <a:rPr lang="fr-FR" dirty="0"/>
              <a:t>Génération de preuve et ciblage </a:t>
            </a:r>
          </a:p>
          <a:p>
            <a:pPr>
              <a:buFontTx/>
              <a:buChar char="-"/>
            </a:pPr>
            <a:r>
              <a:rPr lang="fr-FR" dirty="0"/>
              <a:t>Réponse </a:t>
            </a:r>
          </a:p>
          <a:p>
            <a:pPr>
              <a:buFontTx/>
              <a:buChar char="-"/>
            </a:pPr>
            <a:r>
              <a:rPr lang="fr-FR" dirty="0"/>
              <a:t>Changement de comportement </a:t>
            </a:r>
          </a:p>
          <a:p>
            <a:pPr>
              <a:buFontTx/>
              <a:buChar char="-"/>
            </a:pPr>
            <a:r>
              <a:rPr lang="en-US" dirty="0" err="1"/>
              <a:t>Activités</a:t>
            </a:r>
            <a:r>
              <a:rPr lang="en-US" dirty="0"/>
              <a:t> de </a:t>
            </a:r>
            <a:r>
              <a:rPr lang="en-US" dirty="0" err="1"/>
              <a:t>prévention</a:t>
            </a:r>
            <a:r>
              <a:rPr lang="en-US" dirty="0"/>
              <a:t> et de </a:t>
            </a:r>
            <a:r>
              <a:rPr lang="en-US" dirty="0" err="1"/>
              <a:t>sensibilisation</a:t>
            </a:r>
            <a:r>
              <a:rPr lang="en-US" dirty="0"/>
              <a:t> </a:t>
            </a:r>
          </a:p>
          <a:p>
            <a:pPr>
              <a:buFontTx/>
              <a:buChar char="-"/>
            </a:pPr>
            <a:r>
              <a:rPr lang="fr-FR" dirty="0"/>
              <a:t>Education entre pairs </a:t>
            </a:r>
          </a:p>
          <a:p>
            <a:pPr>
              <a:buFontTx/>
              <a:buChar char="-"/>
            </a:pPr>
            <a:r>
              <a:rPr lang="fr-FR" dirty="0"/>
              <a:t>Education aux risques adaptées </a:t>
            </a:r>
          </a:p>
        </p:txBody>
      </p:sp>
      <p:sp>
        <p:nvSpPr>
          <p:cNvPr id="4" name="Espace réservé du contenu 3">
            <a:extLst>
              <a:ext uri="{FF2B5EF4-FFF2-40B4-BE49-F238E27FC236}">
                <a16:creationId xmlns:a16="http://schemas.microsoft.com/office/drawing/2014/main" id="{577342DD-AA3E-488F-A3DF-C47929694486}"/>
              </a:ext>
            </a:extLst>
          </p:cNvPr>
          <p:cNvSpPr>
            <a:spLocks noGrp="1"/>
          </p:cNvSpPr>
          <p:nvPr>
            <p:ph sz="half" idx="2"/>
          </p:nvPr>
        </p:nvSpPr>
        <p:spPr>
          <a:xfrm>
            <a:off x="6172200" y="1463907"/>
            <a:ext cx="5181600" cy="4351338"/>
          </a:xfrm>
        </p:spPr>
        <p:txBody>
          <a:bodyPr>
            <a:normAutofit fontScale="92500"/>
          </a:bodyPr>
          <a:lstStyle/>
          <a:p>
            <a:r>
              <a:rPr lang="fr-FR" b="1" dirty="0"/>
              <a:t>Prévention</a:t>
            </a:r>
          </a:p>
        </p:txBody>
      </p:sp>
      <p:pic>
        <p:nvPicPr>
          <p:cNvPr id="9" name="Image 8">
            <a:extLst>
              <a:ext uri="{FF2B5EF4-FFF2-40B4-BE49-F238E27FC236}">
                <a16:creationId xmlns:a16="http://schemas.microsoft.com/office/drawing/2014/main" id="{F6971522-BF1E-4526-9D52-F3D47AA3E68E}"/>
              </a:ext>
            </a:extLst>
          </p:cNvPr>
          <p:cNvPicPr>
            <a:picLocks noChangeAspect="1"/>
          </p:cNvPicPr>
          <p:nvPr/>
        </p:nvPicPr>
        <p:blipFill>
          <a:blip r:embed="rId3"/>
          <a:stretch>
            <a:fillRect/>
          </a:stretch>
        </p:blipFill>
        <p:spPr>
          <a:xfrm>
            <a:off x="8822871" y="1088566"/>
            <a:ext cx="867667" cy="983354"/>
          </a:xfrm>
          <a:prstGeom prst="rect">
            <a:avLst/>
          </a:prstGeom>
        </p:spPr>
      </p:pic>
      <p:pic>
        <p:nvPicPr>
          <p:cNvPr id="6" name="Image 5">
            <a:extLst>
              <a:ext uri="{FF2B5EF4-FFF2-40B4-BE49-F238E27FC236}">
                <a16:creationId xmlns:a16="http://schemas.microsoft.com/office/drawing/2014/main" id="{4460ED18-6758-42BC-AAC1-5650449572A5}"/>
              </a:ext>
            </a:extLst>
          </p:cNvPr>
          <p:cNvPicPr>
            <a:picLocks noChangeAspect="1"/>
          </p:cNvPicPr>
          <p:nvPr/>
        </p:nvPicPr>
        <p:blipFill>
          <a:blip r:embed="rId4"/>
          <a:stretch>
            <a:fillRect/>
          </a:stretch>
        </p:blipFill>
        <p:spPr>
          <a:xfrm>
            <a:off x="6007769" y="2766142"/>
            <a:ext cx="6050646" cy="3410821"/>
          </a:xfrm>
          <a:prstGeom prst="rect">
            <a:avLst/>
          </a:prstGeom>
        </p:spPr>
      </p:pic>
      <p:sp>
        <p:nvSpPr>
          <p:cNvPr id="7" name="Rectangle 6">
            <a:extLst>
              <a:ext uri="{FF2B5EF4-FFF2-40B4-BE49-F238E27FC236}">
                <a16:creationId xmlns:a16="http://schemas.microsoft.com/office/drawing/2014/main" id="{ACCD2E3A-69CE-41A5-BEFF-FF21E82E34BD}"/>
              </a:ext>
            </a:extLst>
          </p:cNvPr>
          <p:cNvSpPr/>
          <p:nvPr/>
        </p:nvSpPr>
        <p:spPr>
          <a:xfrm>
            <a:off x="8210433" y="5974582"/>
            <a:ext cx="1639229" cy="202381"/>
          </a:xfrm>
          <a:prstGeom prst="rect">
            <a:avLst/>
          </a:prstGeom>
          <a:solidFill>
            <a:srgbClr val="34A1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799460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a:lstStyle/>
          <a:p>
            <a:r>
              <a:rPr lang="en-GB" dirty="0" err="1"/>
              <a:t>Exemples</a:t>
            </a:r>
            <a:r>
              <a:rPr lang="en-GB" dirty="0"/>
              <a:t> de la </a:t>
            </a:r>
            <a:r>
              <a:rPr lang="en-GB" dirty="0" err="1"/>
              <a:t>Régi</a:t>
            </a:r>
            <a:r>
              <a:rPr lang="es-ES" dirty="0"/>
              <a:t>o</a:t>
            </a:r>
            <a:r>
              <a:rPr lang="en-GB" dirty="0"/>
              <a:t>n</a:t>
            </a:r>
          </a:p>
        </p:txBody>
      </p:sp>
      <p:sp>
        <p:nvSpPr>
          <p:cNvPr id="8" name="TextBox 7">
            <a:extLst>
              <a:ext uri="{FF2B5EF4-FFF2-40B4-BE49-F238E27FC236}">
                <a16:creationId xmlns:a16="http://schemas.microsoft.com/office/drawing/2014/main" id="{91A1A334-6B7B-4644-A374-008FFE228989}"/>
              </a:ext>
            </a:extLst>
          </p:cNvPr>
          <p:cNvSpPr txBox="1"/>
          <p:nvPr/>
        </p:nvSpPr>
        <p:spPr>
          <a:xfrm>
            <a:off x="678402" y="3709169"/>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pic>
        <p:nvPicPr>
          <p:cNvPr id="6" name="Image 5">
            <a:extLst>
              <a:ext uri="{FF2B5EF4-FFF2-40B4-BE49-F238E27FC236}">
                <a16:creationId xmlns:a16="http://schemas.microsoft.com/office/drawing/2014/main" id="{DF4E8611-0B5B-47D3-A7FD-F34FB7B7487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4997080" y="1586781"/>
            <a:ext cx="1897565" cy="2026068"/>
          </a:xfrm>
          <a:prstGeom prst="rect">
            <a:avLst/>
          </a:prstGeom>
        </p:spPr>
      </p:pic>
      <p:pic>
        <p:nvPicPr>
          <p:cNvPr id="9" name="Image 8">
            <a:extLst>
              <a:ext uri="{FF2B5EF4-FFF2-40B4-BE49-F238E27FC236}">
                <a16:creationId xmlns:a16="http://schemas.microsoft.com/office/drawing/2014/main" id="{6B9B39F7-03EE-4985-8C9C-F0EDC3474848}"/>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20000"/>
                    </a14:imgEffect>
                  </a14:imgLayer>
                </a14:imgProps>
              </a:ext>
            </a:extLst>
          </a:blip>
          <a:stretch>
            <a:fillRect/>
          </a:stretch>
        </p:blipFill>
        <p:spPr>
          <a:xfrm>
            <a:off x="9586403" y="1044755"/>
            <a:ext cx="1456316" cy="2451640"/>
          </a:xfrm>
          <a:prstGeom prst="rect">
            <a:avLst/>
          </a:prstGeom>
        </p:spPr>
      </p:pic>
      <p:pic>
        <p:nvPicPr>
          <p:cNvPr id="11" name="Image 10">
            <a:extLst>
              <a:ext uri="{FF2B5EF4-FFF2-40B4-BE49-F238E27FC236}">
                <a16:creationId xmlns:a16="http://schemas.microsoft.com/office/drawing/2014/main" id="{18C8B574-A740-4181-A49F-F98C13432B45}"/>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Lst>
          </a:blip>
          <a:stretch>
            <a:fillRect/>
          </a:stretch>
        </p:blipFill>
        <p:spPr>
          <a:xfrm>
            <a:off x="798880" y="1633672"/>
            <a:ext cx="2572127" cy="1702528"/>
          </a:xfrm>
          <a:prstGeom prst="rect">
            <a:avLst/>
          </a:prstGeom>
        </p:spPr>
      </p:pic>
      <p:sp>
        <p:nvSpPr>
          <p:cNvPr id="10" name="TextBox 7">
            <a:extLst>
              <a:ext uri="{FF2B5EF4-FFF2-40B4-BE49-F238E27FC236}">
                <a16:creationId xmlns:a16="http://schemas.microsoft.com/office/drawing/2014/main" id="{A2247DD4-E35B-45CF-9E8C-41A766DC29E4}"/>
              </a:ext>
            </a:extLst>
          </p:cNvPr>
          <p:cNvSpPr txBox="1"/>
          <p:nvPr/>
        </p:nvSpPr>
        <p:spPr>
          <a:xfrm>
            <a:off x="4536995" y="3812670"/>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
        <p:nvSpPr>
          <p:cNvPr id="12" name="TextBox 7">
            <a:extLst>
              <a:ext uri="{FF2B5EF4-FFF2-40B4-BE49-F238E27FC236}">
                <a16:creationId xmlns:a16="http://schemas.microsoft.com/office/drawing/2014/main" id="{269797CA-D2BB-4A54-8D61-5C98D74A2A0F}"/>
              </a:ext>
            </a:extLst>
          </p:cNvPr>
          <p:cNvSpPr txBox="1"/>
          <p:nvPr/>
        </p:nvSpPr>
        <p:spPr>
          <a:xfrm>
            <a:off x="8644470" y="3812670"/>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Tree>
    <p:extLst>
      <p:ext uri="{BB962C8B-B14F-4D97-AF65-F5344CB8AC3E}">
        <p14:creationId xmlns:p14="http://schemas.microsoft.com/office/powerpoint/2010/main" val="4302871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fr-FR" sz="4100" dirty="0"/>
              <a:t>Vous avez besoin de plus </a:t>
            </a:r>
            <a:r>
              <a:rPr lang="fr-FR" sz="4100"/>
              <a:t>que </a:t>
            </a:r>
            <a:br>
              <a:rPr lang="fr-FR" sz="4100"/>
            </a:br>
            <a:r>
              <a:rPr lang="fr-FR" sz="4100"/>
              <a:t>la version papier</a:t>
            </a:r>
            <a:r>
              <a:rPr lang="en-US" sz="4100" dirty="0"/>
              <a:t>?</a:t>
            </a:r>
            <a:endParaRPr sz="4100" dirty="0"/>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endParaRPr lang="en-GB" sz="2400" dirty="0"/>
          </a:p>
          <a:p>
            <a:pPr marL="0" lvl="0" indent="0">
              <a:spcAft>
                <a:spcPts val="1200"/>
              </a:spcAft>
              <a:buSzPts val="2800"/>
              <a:buNone/>
            </a:pPr>
            <a:r>
              <a:rPr lang="en-GB" sz="2400" dirty="0"/>
              <a:t>Sur le site de </a:t>
            </a:r>
            <a:r>
              <a:rPr lang="en-GB" sz="2400" dirty="0" err="1"/>
              <a:t>l’Alliance</a:t>
            </a:r>
            <a:r>
              <a:rPr lang="en-GB" sz="2400" dirty="0"/>
              <a:t> </a:t>
            </a:r>
          </a:p>
          <a:p>
            <a:pPr marL="985838" lvl="1" indent="-312738">
              <a:buFont typeface="Wingdings" pitchFamily="2" charset="2"/>
              <a:buChar char="Ø"/>
            </a:pPr>
            <a:r>
              <a:rPr lang="en-GB" sz="1600" dirty="0"/>
              <a:t>Version PDF</a:t>
            </a:r>
          </a:p>
          <a:p>
            <a:pPr marL="985838" lvl="1" indent="-312738">
              <a:buFont typeface="Wingdings" pitchFamily="2" charset="2"/>
              <a:buChar char="Ø"/>
            </a:pPr>
            <a:r>
              <a:rPr lang="fr-FR" sz="1600" dirty="0"/>
              <a:t>Briefing &amp; Pack de mise en œuvre</a:t>
            </a:r>
            <a:endParaRPr lang="en-GB" sz="1600" dirty="0"/>
          </a:p>
          <a:p>
            <a:pPr marL="985838" lvl="1" indent="-312738">
              <a:buFont typeface="Wingdings" pitchFamily="2" charset="2"/>
              <a:buChar char="Ø"/>
            </a:pPr>
            <a:r>
              <a:rPr lang="en-GB" sz="1600" dirty="0"/>
              <a:t>Résumé de 25 pages</a:t>
            </a:r>
          </a:p>
          <a:p>
            <a:pPr marL="985838" lvl="1" indent="-312738">
              <a:buFont typeface="Wingdings" pitchFamily="2" charset="2"/>
              <a:buChar char="Ø"/>
            </a:pPr>
            <a:r>
              <a:rPr lang="en-GB" sz="1600" dirty="0" err="1"/>
              <a:t>Cours</a:t>
            </a:r>
            <a:r>
              <a:rPr lang="en-GB" sz="1600" dirty="0"/>
              <a:t> </a:t>
            </a:r>
            <a:r>
              <a:rPr lang="en-GB" sz="1600" dirty="0" err="1"/>
              <a:t>en</a:t>
            </a:r>
            <a:r>
              <a:rPr lang="en-GB" sz="1600" dirty="0"/>
              <a:t> </a:t>
            </a:r>
            <a:r>
              <a:rPr lang="en-GB" sz="1600" dirty="0" err="1"/>
              <a:t>ligne</a:t>
            </a:r>
            <a:endParaRPr lang="en-GB" sz="1600" dirty="0"/>
          </a:p>
          <a:p>
            <a:pPr marL="985838" lvl="1" indent="-312738">
              <a:buFont typeface="Wingdings" pitchFamily="2" charset="2"/>
              <a:buChar char="Ø"/>
            </a:pPr>
            <a:r>
              <a:rPr lang="en-GB" sz="1600" dirty="0"/>
              <a:t>YouTube videos</a:t>
            </a:r>
          </a:p>
          <a:p>
            <a:pPr marL="985838" lvl="1" indent="-312738">
              <a:buFont typeface="Wingdings" pitchFamily="2" charset="2"/>
              <a:buChar char="Ø"/>
            </a:pPr>
            <a:r>
              <a:rPr lang="fr-FR" sz="1600" dirty="0"/>
              <a:t>Une galerie de standards illustrés</a:t>
            </a:r>
            <a:endParaRPr lang="en-GB" sz="1600" dirty="0"/>
          </a:p>
          <a:p>
            <a:pPr marL="9525" lvl="1" indent="0">
              <a:spcBef>
                <a:spcPts val="1200"/>
              </a:spcBef>
              <a:buNone/>
              <a:tabLst>
                <a:tab pos="703263" algn="l"/>
              </a:tabLst>
            </a:pPr>
            <a:r>
              <a:rPr lang="en-GB" sz="2000" dirty="0">
                <a:solidFill>
                  <a:srgbClr val="00B0F0"/>
                </a:solidFill>
              </a:rPr>
              <a:t>	👉</a:t>
            </a:r>
            <a:r>
              <a:rPr lang="en-GB" sz="1600" dirty="0">
                <a:solidFill>
                  <a:srgbClr val="00B0F0"/>
                </a:solidFill>
              </a:rPr>
              <a:t>  </a:t>
            </a:r>
            <a:r>
              <a:rPr lang="en-GB" sz="1600" dirty="0">
                <a:solidFill>
                  <a:srgbClr val="00B0F0"/>
                </a:solidFill>
                <a:hlinkClick r:id="rId3"/>
              </a:rPr>
              <a:t>www.AllianceCPHA.org</a:t>
            </a:r>
            <a:endParaRPr lang="en-GB" sz="1600" dirty="0">
              <a:solidFill>
                <a:srgbClr val="00B0F0"/>
              </a:solidFill>
            </a:endParaRPr>
          </a:p>
          <a:p>
            <a:pPr marL="9525" lvl="1" indent="0">
              <a:spcBef>
                <a:spcPts val="1200"/>
              </a:spcBef>
              <a:buNone/>
              <a:tabLst>
                <a:tab pos="703263" algn="l"/>
              </a:tabLst>
            </a:pPr>
            <a:r>
              <a:rPr lang="fr-FR" sz="2400" dirty="0"/>
              <a:t>Sur le site du</a:t>
            </a:r>
            <a:r>
              <a:rPr lang="en-GB" sz="2400" dirty="0"/>
              <a:t> </a:t>
            </a:r>
            <a:r>
              <a:rPr lang="en-GB" sz="2400" dirty="0" err="1"/>
              <a:t>Partenariat</a:t>
            </a:r>
            <a:r>
              <a:rPr lang="en-GB" sz="2400" dirty="0"/>
              <a:t> pour les </a:t>
            </a:r>
            <a:r>
              <a:rPr lang="en-GB" sz="2400" dirty="0" err="1"/>
              <a:t>normes</a:t>
            </a:r>
            <a:r>
              <a:rPr lang="en-GB" sz="2400" dirty="0"/>
              <a:t> </a:t>
            </a:r>
            <a:r>
              <a:rPr lang="en-GB" sz="2400" dirty="0" err="1"/>
              <a:t>humanitaires</a:t>
            </a:r>
            <a:endParaRPr lang="en-GB" sz="2400" dirty="0"/>
          </a:p>
          <a:p>
            <a:pPr marL="295275" lvl="1" indent="-285750">
              <a:spcBef>
                <a:spcPts val="1200"/>
              </a:spcBef>
              <a:tabLst>
                <a:tab pos="703263" algn="l"/>
              </a:tabLst>
            </a:pPr>
            <a:r>
              <a:rPr lang="en-GB" sz="1600" dirty="0"/>
              <a:t>HSP Applications pour telephones et </a:t>
            </a:r>
            <a:r>
              <a:rPr lang="en-GB" sz="1600" dirty="0" err="1"/>
              <a:t>tablettes</a:t>
            </a:r>
            <a:endParaRPr lang="en-GB" sz="1600" dirty="0"/>
          </a:p>
          <a:p>
            <a:pPr marL="0" indent="0">
              <a:spcBef>
                <a:spcPts val="1200"/>
              </a:spcBef>
              <a:buSzPts val="2800"/>
              <a:buNone/>
              <a:tabLst>
                <a:tab pos="663575" algn="l"/>
              </a:tabLst>
            </a:pPr>
            <a:r>
              <a:rPr lang="en-GB" sz="1600" dirty="0">
                <a:solidFill>
                  <a:srgbClr val="00B0F0"/>
                </a:solidFill>
              </a:rPr>
              <a:t>	</a:t>
            </a:r>
            <a:r>
              <a:rPr lang="en-GB" sz="2000" dirty="0">
                <a:solidFill>
                  <a:srgbClr val="00B0F0"/>
                </a:solidFill>
              </a:rPr>
              <a:t>👉</a:t>
            </a:r>
            <a:r>
              <a:rPr lang="en-GB" sz="16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8" name="Image 6">
            <a:extLst>
              <a:ext uri="{FF2B5EF4-FFF2-40B4-BE49-F238E27FC236}">
                <a16:creationId xmlns:a16="http://schemas.microsoft.com/office/drawing/2014/main" id="{1C868B68-BBF2-169C-E237-1C0286216D35}"/>
              </a:ext>
            </a:extLst>
          </p:cNvPr>
          <p:cNvPicPr>
            <a:picLocks noChangeAspect="1"/>
          </p:cNvPicPr>
          <p:nvPr/>
        </p:nvPicPr>
        <p:blipFill>
          <a:blip r:embed="rId5"/>
          <a:stretch>
            <a:fillRect/>
          </a:stretch>
        </p:blipFill>
        <p:spPr>
          <a:xfrm rot="822444">
            <a:off x="6375187" y="1261421"/>
            <a:ext cx="1705541" cy="2371118"/>
          </a:xfrm>
          <a:prstGeom prst="rect">
            <a:avLst/>
          </a:prstGeom>
        </p:spPr>
      </p:pic>
      <p:pic>
        <p:nvPicPr>
          <p:cNvPr id="2" name="Google Shape;206;g145e159448a_0_0">
            <a:extLst>
              <a:ext uri="{FF2B5EF4-FFF2-40B4-BE49-F238E27FC236}">
                <a16:creationId xmlns:a16="http://schemas.microsoft.com/office/drawing/2014/main" id="{D8CED84A-7027-573B-58F6-556240DE123F}"/>
              </a:ext>
            </a:extLst>
          </p:cNvPr>
          <p:cNvPicPr preferRelativeResize="0"/>
          <p:nvPr/>
        </p:nvPicPr>
        <p:blipFill>
          <a:blip r:embed="rId6">
            <a:alphaModFix/>
          </a:blip>
          <a:stretch>
            <a:fillRect/>
          </a:stretch>
        </p:blipFill>
        <p:spPr>
          <a:xfrm>
            <a:off x="9535849" y="2904584"/>
            <a:ext cx="3020629" cy="2195589"/>
          </a:xfrm>
          <a:prstGeom prst="rect">
            <a:avLst/>
          </a:prstGeom>
          <a:noFill/>
          <a:ln>
            <a:noFill/>
          </a:ln>
        </p:spPr>
      </p:pic>
    </p:spTree>
    <p:extLst>
      <p:ext uri="{BB962C8B-B14F-4D97-AF65-F5344CB8AC3E}">
        <p14:creationId xmlns:p14="http://schemas.microsoft.com/office/powerpoint/2010/main" val="3417491243"/>
      </p:ext>
    </p:extLst>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1876</TotalTime>
  <Words>2934</Words>
  <Application>Microsoft Office PowerPoint</Application>
  <PresentationFormat>Widescreen</PresentationFormat>
  <Paragraphs>183</Paragraphs>
  <Slides>8</Slides>
  <Notes>8</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8</vt:i4>
      </vt:variant>
    </vt:vector>
  </HeadingPairs>
  <TitlesOfParts>
    <vt:vector size="19" baseType="lpstr">
      <vt:lpstr>Ink Free</vt:lpstr>
      <vt:lpstr>Helvetica Neue</vt:lpstr>
      <vt:lpstr>Arial</vt:lpstr>
      <vt:lpstr>HelveticaNeue-Roman-Identity-H</vt:lpstr>
      <vt:lpstr>Symbol</vt:lpstr>
      <vt:lpstr>Calibri</vt:lpstr>
      <vt:lpstr>HelveticaNeue-Light-Identity-H</vt:lpstr>
      <vt:lpstr>Wingdings</vt:lpstr>
      <vt:lpstr>HelveticaNeue-LightItalic-Identity-H</vt:lpstr>
      <vt:lpstr>Times New Roman</vt:lpstr>
      <vt:lpstr>Office Theme</vt:lpstr>
      <vt:lpstr>Standards Minimums pour la Protection de l’Enfance dans l’Action Humanitaire. - SMPE -</vt:lpstr>
      <vt:lpstr>But des Standards </vt:lpstr>
      <vt:lpstr>PowerPoint Presentation</vt:lpstr>
      <vt:lpstr>Introduction générale au Standard 7</vt:lpstr>
      <vt:lpstr>PowerPoint Presentation</vt:lpstr>
      <vt:lpstr>Programmes pour la sûreté des enfants </vt:lpstr>
      <vt:lpstr>Exemples de la Région</vt:lpstr>
      <vt:lpstr>Vous avez besoin de plus que  la version papier?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Joanna Wedge</cp:lastModifiedBy>
  <cp:revision>140</cp:revision>
  <dcterms:created xsi:type="dcterms:W3CDTF">2017-12-20T18:51:03Z</dcterms:created>
  <dcterms:modified xsi:type="dcterms:W3CDTF">2022-12-07T18:08:13Z</dcterms:modified>
</cp:coreProperties>
</file>