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48" r:id="rId1"/>
  </p:sldMasterIdLst>
  <p:notesMasterIdLst>
    <p:notesMasterId r:id="rId10"/>
  </p:notesMasterIdLst>
  <p:sldIdLst>
    <p:sldId id="285" r:id="rId2"/>
    <p:sldId id="291" r:id="rId3"/>
    <p:sldId id="292" r:id="rId4"/>
    <p:sldId id="288" r:id="rId5"/>
    <p:sldId id="261" r:id="rId6"/>
    <p:sldId id="290" r:id="rId7"/>
    <p:sldId id="293" r:id="rId8"/>
    <p:sldId id="294" r:id="rId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12" clrIdx="0">
    <p:extLst>
      <p:ext uri="{19B8F6BF-5375-455C-9EA6-DF929625EA0E}">
        <p15:presenceInfo xmlns:p15="http://schemas.microsoft.com/office/powerpoint/2012/main" userId="f7ee976ae110c36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724" autoAdjust="0"/>
    <p:restoredTop sz="96327" autoAdjust="0"/>
  </p:normalViewPr>
  <p:slideViewPr>
    <p:cSldViewPr snapToGrid="0">
      <p:cViewPr varScale="1">
        <p:scale>
          <a:sx n="119" d="100"/>
          <a:sy n="119" d="100"/>
        </p:scale>
        <p:origin x="1008" y="184"/>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9" Type="http://schemas.openxmlformats.org/officeDocument/2006/relationships/presProps" Target="presProps.xml"/><Relationship Id="rId3" Type="http://schemas.openxmlformats.org/officeDocument/2006/relationships/slide" Target="slides/slide2.xml"/><Relationship Id="rId42" Type="http://schemas.openxmlformats.org/officeDocument/2006/relationships/tableStyles" Target="tableStyles.xml"/><Relationship Id="rId7" Type="http://schemas.openxmlformats.org/officeDocument/2006/relationships/slide" Target="slides/slide6.xml"/><Relationship Id="rId38" Type="http://schemas.openxmlformats.org/officeDocument/2006/relationships/commentAuthors" Target="commentAuthors.xml"/><Relationship Id="rId2" Type="http://schemas.openxmlformats.org/officeDocument/2006/relationships/slide" Target="slides/slide1.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file:///C:/Users/Caudy/Desktop/CPMS%20ref%20group%20comments/CPMS%20complete%20for%20final%20delivery%20with%20ref%20group%20comments%20included.docx#_243i4a2"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file:///C:/Users/Caudy/Desktop/CPMS%20ref%20group%20comments/CPMS%20complete%20for%20final%20delivery%20with%20ref%20group%20comments%20included.docx#_3fwokq0"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marL="0" lvl="0" indent="0" algn="r" rtl="0">
              <a:spcBef>
                <a:spcPts val="0"/>
              </a:spcBef>
              <a:spcAft>
                <a:spcPts val="0"/>
              </a:spcAft>
              <a:buNone/>
            </a:pPr>
            <a:r>
              <a:rPr lang="ar" b="1" dirty="0"/>
              <a:t>للميسّرين:</a:t>
            </a:r>
            <a:endParaRPr lang="en-US" dirty="0"/>
          </a:p>
          <a:p>
            <a:pPr marL="0" lvl="0" indent="0" algn="r" rtl="0">
              <a:spcBef>
                <a:spcPts val="0"/>
              </a:spcBef>
              <a:spcAft>
                <a:spcPts val="0"/>
              </a:spcAft>
              <a:buNone/>
            </a:pPr>
            <a:r>
              <a:rPr lang="ar-SA" sz="1800" dirty="0">
                <a:effectLst/>
                <a:latin typeface="Calibri" panose="020F0502020204030204" pitchFamily="34" charset="0"/>
                <a:ea typeface="MS Mincho" panose="02020609040205080304" pitchFamily="49" charset="-128"/>
                <a:cs typeface="Arial" panose="020B0604020202020204" pitchFamily="34" charset="0"/>
              </a:rPr>
              <a:t>تتوجّه هذه الإحاطة إلى </a:t>
            </a:r>
            <a:r>
              <a:rPr lang="ar-SA" sz="1800" u="sng" dirty="0">
                <a:effectLst/>
                <a:latin typeface="Calibri" panose="020F0502020204030204" pitchFamily="34" charset="0"/>
                <a:ea typeface="MS Mincho" panose="02020609040205080304" pitchFamily="49" charset="-128"/>
                <a:cs typeface="Arial" panose="020B0604020202020204" pitchFamily="34" charset="0"/>
              </a:rPr>
              <a:t>أيّ مستخدم محتمل</a:t>
            </a:r>
            <a:r>
              <a:rPr lang="ar-SA" sz="1800" dirty="0">
                <a:effectLst/>
                <a:latin typeface="Calibri" panose="020F0502020204030204" pitchFamily="34" charset="0"/>
                <a:ea typeface="MS Mincho" panose="02020609040205080304" pitchFamily="49" charset="-128"/>
                <a:cs typeface="Arial" panose="020B0604020202020204" pitchFamily="34" charset="0"/>
              </a:rPr>
              <a:t> للمعايير الدنيا لحماية الطفل</a:t>
            </a:r>
            <a:r>
              <a:rPr lang="ar-LB" sz="1800" dirty="0">
                <a:effectLst/>
                <a:latin typeface="Calibri" panose="020F0502020204030204" pitchFamily="34" charset="0"/>
                <a:ea typeface="MS Mincho" panose="02020609040205080304" pitchFamily="49" charset="-128"/>
                <a:cs typeface="Arial" panose="020B0604020202020204" pitchFamily="34" charset="0"/>
              </a:rPr>
              <a:t>. </a:t>
            </a:r>
            <a:r>
              <a:rPr lang="ar-SA" sz="1800" dirty="0">
                <a:effectLst/>
                <a:latin typeface="Calibri" panose="020F0502020204030204" pitchFamily="34" charset="0"/>
                <a:ea typeface="MS Mincho" panose="02020609040205080304" pitchFamily="49" charset="-128"/>
                <a:cs typeface="Arial" panose="020B0604020202020204" pitchFamily="34" charset="0"/>
              </a:rPr>
              <a:t>وهي موجّهة بشكل أساسي إلى</a:t>
            </a:r>
            <a:r>
              <a:rPr lang="ar-LB" sz="1800" dirty="0">
                <a:effectLst/>
                <a:latin typeface="Calibri" panose="020F0502020204030204" pitchFamily="34" charset="0"/>
                <a:ea typeface="MS Mincho" panose="02020609040205080304" pitchFamily="49" charset="-128"/>
                <a:cs typeface="Arial" panose="020B0604020202020204" pitchFamily="34" charset="0"/>
              </a:rPr>
              <a:t> الموّظفين</a:t>
            </a:r>
            <a:r>
              <a:rPr lang="ar-SA" sz="1800" dirty="0">
                <a:effectLst/>
                <a:latin typeface="Calibri" panose="020F0502020204030204" pitchFamily="34" charset="0"/>
                <a:ea typeface="MS Mincho" panose="02020609040205080304" pitchFamily="49" charset="-128"/>
                <a:cs typeface="Arial" panose="020B0604020202020204" pitchFamily="34" charset="0"/>
              </a:rPr>
              <a:t> العاملين في مجال حماية الطفل، لذلك، فكّروا في توسيع إطار بعض الأسئلة أو إعطاء تفاصيل أكثر، في حال انضمّ إليكم زملاء من قطاعات أخرى.</a:t>
            </a:r>
            <a:endParaRPr lang="en-US"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r>
              <a:rPr lang="ar-SA" sz="1800" dirty="0">
                <a:effectLst/>
                <a:latin typeface="Calibri" panose="020F0502020204030204" pitchFamily="34" charset="0"/>
                <a:ea typeface="MS Mincho" panose="02020609040205080304" pitchFamily="49" charset="-128"/>
                <a:cs typeface="Arial" panose="020B0604020202020204" pitchFamily="34" charset="0"/>
              </a:rPr>
              <a:t>نفترض أنّ كلّ مجموعة ستتألّف من 20 شخصًا تقريبًا، وأنّ جميع الحاضرين في القاعة يعرفون بعضهم البعض (ربّما يكونون زملاء من وكالتكم أو من مجموعة تنسيق حماية الطفل). إذا كانوا لا يعرفون بعضهم البعض، أضيفوا 5 دقائق للتعارف السريع.</a:t>
            </a: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r>
              <a:rPr lang="ar-LB" sz="1800" dirty="0">
                <a:effectLst/>
                <a:latin typeface="Calibri" panose="020F0502020204030204" pitchFamily="34" charset="0"/>
                <a:ea typeface="MS Mincho" panose="02020609040205080304" pitchFamily="49" charset="-128"/>
                <a:cs typeface="Arial" panose="020B0604020202020204" pitchFamily="34" charset="0"/>
              </a:rPr>
              <a:t>حضروا: لوح</a:t>
            </a:r>
            <a:r>
              <a:rPr lang="ar-SA" sz="1800" dirty="0">
                <a:effectLst/>
                <a:latin typeface="Calibri" panose="020F0502020204030204" pitchFamily="34" charset="0"/>
                <a:ea typeface="MS Mincho" panose="02020609040205080304" pitchFamily="49" charset="-128"/>
                <a:cs typeface="Arial" panose="020B0604020202020204" pitchFamily="34" charset="0"/>
              </a:rPr>
              <a:t> قلاّب </a:t>
            </a:r>
            <a:r>
              <a:rPr lang="ar-LB" sz="1800" dirty="0">
                <a:effectLst/>
                <a:latin typeface="Calibri" panose="020F0502020204030204" pitchFamily="34" charset="0"/>
                <a:ea typeface="MS Mincho" panose="02020609040205080304" pitchFamily="49" charset="-128"/>
                <a:cs typeface="Arial" panose="020B0604020202020204" pitchFamily="34" charset="0"/>
              </a:rPr>
              <a:t>ي</a:t>
            </a:r>
            <a:r>
              <a:rPr lang="ar-SA" sz="1800" dirty="0">
                <a:effectLst/>
                <a:latin typeface="Calibri" panose="020F0502020204030204" pitchFamily="34" charset="0"/>
                <a:ea typeface="MS Mincho" panose="02020609040205080304" pitchFamily="49" charset="-128"/>
                <a:cs typeface="Arial" panose="020B0604020202020204" pitchFamily="34" charset="0"/>
              </a:rPr>
              <a:t>بيّن </a:t>
            </a:r>
            <a:r>
              <a:rPr lang="ar-SA" sz="1800" b="1" dirty="0">
                <a:effectLst/>
                <a:latin typeface="Calibri" panose="020F0502020204030204" pitchFamily="34" charset="0"/>
                <a:ea typeface="MS Mincho" panose="02020609040205080304" pitchFamily="49" charset="-128"/>
                <a:cs typeface="Arial" panose="020B0604020202020204" pitchFamily="34" charset="0"/>
              </a:rPr>
              <a:t>أهداف</a:t>
            </a:r>
            <a:r>
              <a:rPr lang="ar-SA" sz="1800" dirty="0">
                <a:effectLst/>
                <a:latin typeface="Calibri" panose="020F0502020204030204" pitchFamily="34" charset="0"/>
                <a:ea typeface="MS Mincho" panose="02020609040205080304" pitchFamily="49" charset="-128"/>
                <a:cs typeface="Arial" panose="020B0604020202020204" pitchFamily="34" charset="0"/>
              </a:rPr>
              <a:t> الجلسة </a:t>
            </a:r>
            <a:endParaRPr lang="ar-LB" sz="1800" b="0" i="0" dirty="0">
              <a:solidFill>
                <a:srgbClr val="1B2733"/>
              </a:solidFill>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b="0" i="0" dirty="0">
              <a:solidFill>
                <a:srgbClr val="1B2733"/>
              </a:solidFill>
              <a:effectLst/>
              <a:latin typeface="Calibri" panose="020F0502020204030204" pitchFamily="34" charset="0"/>
              <a:cs typeface="Calibri" panose="020F0502020204030204" pitchFamily="34" charset="0"/>
            </a:endParaRPr>
          </a:p>
          <a:p>
            <a:pPr marL="0" lvl="0" indent="0" algn="r" rtl="0">
              <a:spcBef>
                <a:spcPts val="0"/>
              </a:spcBef>
              <a:spcAft>
                <a:spcPts val="0"/>
              </a:spcAft>
              <a:buNone/>
            </a:pPr>
            <a:r>
              <a:rPr lang="ar" b="0" i="0" dirty="0">
                <a:solidFill>
                  <a:srgbClr val="1B2733"/>
                </a:solidFill>
                <a:effectLst/>
                <a:latin typeface="Calibri" panose="020F0502020204030204" pitchFamily="34" charset="0"/>
                <a:cs typeface="Calibri" panose="020F0502020204030204" pitchFamily="34" charset="0"/>
              </a:rPr>
              <a:t>في نهاية هذه الجلسة، سيكون المشاركون قادرين على:</a:t>
            </a:r>
            <a:endParaRPr lang="en-US" dirty="0">
              <a:latin typeface="Calibri" panose="020F0502020204030204" pitchFamily="34" charset="0"/>
              <a:cs typeface="Calibri" panose="020F0502020204030204" pitchFamily="34" charset="0"/>
            </a:endParaRPr>
          </a:p>
          <a:p>
            <a:pPr marL="171450" lvl="0" indent="-171450" algn="r" rtl="1">
              <a:spcBef>
                <a:spcPts val="0"/>
              </a:spcBef>
              <a:spcAft>
                <a:spcPts val="0"/>
              </a:spcAft>
              <a:buClr>
                <a:schemeClr val="dk1"/>
              </a:buClr>
              <a:buSzPts val="1200"/>
              <a:buFont typeface="Arial"/>
              <a:buChar char="•"/>
            </a:pPr>
            <a:r>
              <a:rPr lang="ar" b="0" i="0" dirty="0">
                <a:solidFill>
                  <a:srgbClr val="1B2733"/>
                </a:solidFill>
                <a:effectLst/>
                <a:latin typeface="Calibri" panose="020F0502020204030204" pitchFamily="34" charset="0"/>
                <a:cs typeface="Calibri" panose="020F0502020204030204" pitchFamily="34" charset="0"/>
              </a:rPr>
              <a:t>وصف محتوى </a:t>
            </a:r>
            <a:r>
              <a:rPr lang="ar-LB" b="0" i="0" dirty="0">
                <a:solidFill>
                  <a:srgbClr val="1B2733"/>
                </a:solidFill>
                <a:effectLst/>
                <a:latin typeface="Calibri" panose="020F0502020204030204" pitchFamily="34" charset="0"/>
                <a:cs typeface="Calibri" panose="020F0502020204030204" pitchFamily="34" charset="0"/>
              </a:rPr>
              <a:t>المعيار </a:t>
            </a:r>
            <a:r>
              <a:rPr lang="en-US" b="0" i="0" dirty="0">
                <a:solidFill>
                  <a:srgbClr val="1B2733"/>
                </a:solidFill>
                <a:effectLst/>
                <a:latin typeface="Calibri" panose="020F0502020204030204" pitchFamily="34" charset="0"/>
                <a:cs typeface="Calibri" panose="020F0502020204030204" pitchFamily="34" charset="0"/>
              </a:rPr>
              <a:t>8</a:t>
            </a:r>
            <a:endParaRPr lang="ar-LB" b="0" i="0" dirty="0">
              <a:solidFill>
                <a:srgbClr val="1B2733"/>
              </a:solidFill>
              <a:effectLst/>
              <a:latin typeface="Calibri" panose="020F0502020204030204" pitchFamily="34" charset="0"/>
              <a:cs typeface="Calibri" panose="020F0502020204030204" pitchFamily="34" charset="0"/>
            </a:endParaRPr>
          </a:p>
          <a:p>
            <a:pPr marL="171450" lvl="0" indent="-171450" algn="r" rtl="1">
              <a:spcBef>
                <a:spcPts val="0"/>
              </a:spcBef>
              <a:spcAft>
                <a:spcPts val="0"/>
              </a:spcAft>
              <a:buClr>
                <a:schemeClr val="dk1"/>
              </a:buClr>
              <a:buSzPts val="1200"/>
              <a:buFont typeface="Arial"/>
              <a:buChar char="•"/>
            </a:pPr>
            <a:r>
              <a:rPr lang="ar-LB" b="0" i="0" dirty="0">
                <a:solidFill>
                  <a:srgbClr val="1B2733"/>
                </a:solidFill>
                <a:effectLst/>
                <a:latin typeface="Calibri" panose="020F0502020204030204" pitchFamily="34" charset="0"/>
                <a:cs typeface="Calibri" panose="020F0502020204030204" pitchFamily="34" charset="0"/>
              </a:rPr>
              <a:t>شرح وتشارك الرسائل الأساسية</a:t>
            </a:r>
            <a:endParaRPr lang="ar" b="0" i="0" dirty="0">
              <a:solidFill>
                <a:srgbClr val="1B2733"/>
              </a:solidFill>
              <a:effectLst/>
              <a:latin typeface="Calibri" panose="020F0502020204030204" pitchFamily="34" charset="0"/>
              <a:cs typeface="Calibri" panose="020F0502020204030204" pitchFamily="34" charset="0"/>
            </a:endParaRPr>
          </a:p>
          <a:p>
            <a:pPr marL="171450" lvl="0" indent="-171450" algn="r" rtl="1">
              <a:spcBef>
                <a:spcPts val="0"/>
              </a:spcBef>
              <a:spcAft>
                <a:spcPts val="0"/>
              </a:spcAft>
              <a:buClr>
                <a:schemeClr val="dk1"/>
              </a:buClr>
              <a:buSzPts val="1200"/>
              <a:buFont typeface="Arial"/>
              <a:buChar char="•"/>
            </a:pPr>
            <a:r>
              <a:rPr lang="ar" b="0" i="0" dirty="0">
                <a:solidFill>
                  <a:srgbClr val="1B2733"/>
                </a:solidFill>
                <a:effectLst/>
                <a:latin typeface="Calibri" panose="020F0502020204030204" pitchFamily="34" charset="0"/>
                <a:cs typeface="Calibri" panose="020F0502020204030204" pitchFamily="34" charset="0"/>
              </a:rPr>
              <a:t>تبيان كيف ولماذا نستخدم الدليل</a:t>
            </a:r>
          </a:p>
          <a:p>
            <a:pPr marL="0" lvl="0" indent="0" algn="r" rtl="0">
              <a:spcBef>
                <a:spcPts val="0"/>
              </a:spcBef>
              <a:spcAft>
                <a:spcPts val="0"/>
              </a:spcAft>
              <a:buClr>
                <a:schemeClr val="dk1"/>
              </a:buClr>
              <a:buSzPts val="1200"/>
              <a:buFont typeface="Arial"/>
              <a:buNone/>
            </a:pPr>
            <a:endParaRPr lang="en-US" b="1" dirty="0"/>
          </a:p>
          <a:p>
            <a:pPr marL="457200" marR="0" lvl="0" indent="-228600" algn="r" defTabSz="914400" rtl="0" eaLnBrk="1" fontAlgn="auto" latinLnBrk="0" hangingPunct="1">
              <a:lnSpc>
                <a:spcPct val="100000"/>
              </a:lnSpc>
              <a:spcBef>
                <a:spcPts val="0"/>
              </a:spcBef>
              <a:spcAft>
                <a:spcPts val="0"/>
              </a:spcAft>
              <a:buClr>
                <a:srgbClr val="000000"/>
              </a:buClr>
              <a:buSzPts val="1400"/>
              <a:buFont typeface="Arial"/>
              <a:buNone/>
              <a:tabLst/>
              <a:defRPr/>
            </a:pPr>
            <a:r>
              <a:rPr lang="ar" dirty="0"/>
              <a:t>ملاحظة: إذا كنتم قد عقدتم أصلاً جلسة عن ركيزة (ركائز)،</a:t>
            </a:r>
            <a:r>
              <a:rPr lang="ar-LB" dirty="0"/>
              <a:t> أو مبادئ، أو معيار (معايير)</a:t>
            </a:r>
            <a:r>
              <a:rPr lang="ar" dirty="0"/>
              <a:t> </a:t>
            </a:r>
            <a:r>
              <a:rPr lang="ar-LB" dirty="0"/>
              <a:t>أخرى، ف</a:t>
            </a:r>
            <a:r>
              <a:rPr lang="ar"/>
              <a:t>تخطّوا الشريحتَين </a:t>
            </a:r>
            <a:r>
              <a:rPr lang="ar" dirty="0"/>
              <a:t>2 </a:t>
            </a:r>
            <a:r>
              <a:rPr lang="ar-LB" dirty="0"/>
              <a:t>و8</a:t>
            </a:r>
            <a:endParaRPr lang="ar" dirty="0"/>
          </a:p>
          <a:p>
            <a:pPr algn="r" rtl="0"/>
            <a:endParaRPr lang="fr-FR" b="1" dirty="0"/>
          </a:p>
          <a:p>
            <a:pPr algn="r" rtl="1"/>
            <a:r>
              <a:rPr lang="ar" b="1" dirty="0"/>
              <a:t>نصيحة: الشرائح متحرّكة </a:t>
            </a:r>
            <a:r>
              <a:rPr lang="ar" dirty="0"/>
              <a:t>- مع كلّ نقرة تنقرونها، س</a:t>
            </a:r>
            <a:r>
              <a:rPr lang="ar-LB" dirty="0"/>
              <a:t>ي</a:t>
            </a:r>
            <a:r>
              <a:rPr lang="ar" dirty="0"/>
              <a:t>ظهر </a:t>
            </a:r>
            <a:r>
              <a:rPr lang="ar-LB" dirty="0"/>
              <a:t>عدد من</a:t>
            </a:r>
            <a:r>
              <a:rPr lang="ar" dirty="0"/>
              <a:t> </a:t>
            </a:r>
            <a:r>
              <a:rPr lang="ar-LB" dirty="0"/>
              <a:t>ال</a:t>
            </a:r>
            <a:r>
              <a:rPr lang="ar" dirty="0"/>
              <a:t>كلمات، أو عنوان، أو صورة على الشريحة. </a:t>
            </a:r>
          </a:p>
          <a:p>
            <a:pPr algn="r" rtl="1"/>
            <a:r>
              <a:rPr lang="ar" dirty="0"/>
              <a:t>اقرأوا الملاحظات الملائمة من الملاحظات للميسّرين، قبل أن تعرضوا المحتوى التالي، كي يتسنّى للمشاركين الوقت حتّى يستوعبوا ما تقولونه، و</a:t>
            </a:r>
            <a:r>
              <a:rPr lang="ar-LB" dirty="0"/>
              <a:t>ا</a:t>
            </a:r>
            <a:r>
              <a:rPr lang="ar" dirty="0"/>
              <a:t>قرأوا كلّ نقطة على حدة. </a:t>
            </a:r>
          </a:p>
        </p:txBody>
      </p:sp>
      <p:sp>
        <p:nvSpPr>
          <p:cNvPr id="4" name="Espace réservé du numéro de diapositive 3"/>
          <p:cNvSpPr>
            <a:spLocks noGrp="1"/>
          </p:cNvSpPr>
          <p:nvPr>
            <p:ph type="sldNum" sz="quarter" idx="5"/>
          </p:nvPr>
        </p:nvSpPr>
        <p:spPr/>
        <p:txBody>
          <a:bodyPr rtlCol="1"/>
          <a:lstStyle/>
          <a:p>
            <a:pPr rtl="1"/>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r" rtl="1">
              <a:spcBef>
                <a:spcPts val="0"/>
              </a:spcBef>
              <a:spcAft>
                <a:spcPts val="0"/>
              </a:spcAft>
              <a:buNone/>
            </a:pPr>
            <a:r>
              <a:rPr lang="ar-LB" dirty="0"/>
              <a:t>إن </a:t>
            </a:r>
            <a:r>
              <a:rPr lang="ar" dirty="0"/>
              <a:t>الجهات المانحة، والحكومات المحلّية، </a:t>
            </a:r>
            <a:r>
              <a:rPr lang="ar-LB" dirty="0"/>
              <a:t>والزملاء من القطاعات الأخرى، </a:t>
            </a:r>
            <a:r>
              <a:rPr lang="ar" dirty="0"/>
              <a:t>وكذلك المستفيدون من خدماتنا</a:t>
            </a:r>
            <a:r>
              <a:rPr lang="ar-LB" dirty="0"/>
              <a:t>، يريدون</a:t>
            </a:r>
            <a:r>
              <a:rPr lang="ar" dirty="0"/>
              <a:t> أن يعرفوا ما الذي نفعله ولماذا.  وعليه، فإنّ المعايير الدنيا لحماية الطفل هي وثيقتنا المرجعية. ف</a:t>
            </a:r>
            <a:r>
              <a:rPr lang="ar-LB" dirty="0"/>
              <a:t>هذه </a:t>
            </a:r>
            <a:r>
              <a:rPr lang="ar" dirty="0"/>
              <a:t>المعايير تمثّل الطريقة الأساسية لتفعيل حقوق الأطفال أو جعلها </a:t>
            </a:r>
            <a:r>
              <a:rPr lang="ar-LB" dirty="0"/>
              <a:t>فعلية</a:t>
            </a:r>
            <a:r>
              <a:rPr lang="ar" dirty="0"/>
              <a:t> </a:t>
            </a:r>
            <a:r>
              <a:rPr lang="ar-LB" dirty="0"/>
              <a:t>في ممارسة </a:t>
            </a:r>
            <a:r>
              <a:rPr lang="ar" dirty="0"/>
              <a:t>الاستجابة الإنسانية. </a:t>
            </a:r>
            <a:endParaRPr dirty="0"/>
          </a:p>
          <a:p>
            <a:pPr marL="0" lvl="0" indent="0" algn="r" rtl="1">
              <a:spcBef>
                <a:spcPts val="0"/>
              </a:spcBef>
              <a:spcAft>
                <a:spcPts val="0"/>
              </a:spcAft>
              <a:buNone/>
            </a:pPr>
            <a:endParaRPr dirty="0"/>
          </a:p>
          <a:p>
            <a:pPr marL="0" lvl="0" indent="0" algn="r" rtl="1">
              <a:lnSpc>
                <a:spcPct val="115000"/>
              </a:lnSpc>
              <a:spcBef>
                <a:spcPts val="0"/>
              </a:spcBef>
              <a:spcAft>
                <a:spcPts val="0"/>
              </a:spcAft>
              <a:buSzPts val="1100"/>
              <a:buNone/>
            </a:pPr>
            <a:r>
              <a:rPr lang="ar" dirty="0"/>
              <a:t>وهي أداة تعاونية، مشتركة بين الوكالات، تؤمّن الرابط مع المبادرات الأخرى مثل المعيار الإنساني الأساسي، وإنسباير، ومعايير الدمج الإنساني</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 dirty="0"/>
              <a:t>حيثما كان ذلك ملائمًا، تماشت المعايير الدنيا لحماية الطفل مع استراتيجيات إنسباير السبع لإنهاء العنف ضد الأطفال - في الواقع، تنتشر رموز هذه المبادرة في الوثيقة بكاملها.  بالإضافة إلى ذلك، يتمّ تسليط الضوء على المعيار الإنساني الأساسي </a:t>
            </a:r>
            <a:r>
              <a:rPr lang="ar-LB" dirty="0"/>
              <a:t>حول</a:t>
            </a:r>
            <a:r>
              <a:rPr lang="ar-LB" baseline="0" dirty="0"/>
              <a:t> ا</a:t>
            </a:r>
            <a:r>
              <a:rPr lang="ar" dirty="0"/>
              <a:t>لجودة والمساءلة في المقدّمة، ثمّ يتكرّر ذكره على امتداد الدليل. </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LB" dirty="0"/>
              <a:t>التكييف وفقًا للسياق </a:t>
            </a:r>
            <a:r>
              <a:rPr lang="ar" dirty="0"/>
              <a:t>أمر محبَّذ ويمكنه أن يخلق تبنّيًا للمعايير على جميع المستويات. فهو يخلق فهمًا أعمق لحماية الطفل في السياق المحدّد بالنسبة إلى مجموعة واسعة من الجهات الفاعلة. وعليه، نشجّع مجموعات التنسيق الوطنية على اعتماد المعايير الدنيا لحماية الطفل. الرجاء أن تطرحوا موضوع اعتماد المعايير مع الزملاء </a:t>
            </a:r>
            <a:r>
              <a:rPr lang="ar-LB" dirty="0"/>
              <a:t>على المستوى ال</a:t>
            </a:r>
            <a:r>
              <a:rPr lang="ar" dirty="0"/>
              <a:t>محلّي، ثمّ اطلبوا التوجيهات من الفريق العالمي للمعايير الدنيا لحماية الطفل. للمزيد من المعلومات، الرجاء مشاهدة الفيديو حو</a:t>
            </a:r>
            <a:r>
              <a:rPr lang="ar-LB" dirty="0"/>
              <a:t>ل التكييف وفقًا للسياق </a:t>
            </a:r>
            <a:r>
              <a:rPr lang="ar" dirty="0"/>
              <a:t>على قناة اليوتيوب الخاصّة بالتحالف.</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 dirty="0"/>
              <a:t>المربّع: تهدف المعايير الدنيا لحماية الطفل إلى تحسين جودة ومساءلة برامجنا وإلى زيادة التأثير على حماية الأطفال ورفاههم في العمل الإنساني (في جميع السياقات)، من خلال إرساء مبادئ</a:t>
            </a:r>
            <a:r>
              <a:rPr lang="ar-LB" dirty="0"/>
              <a:t>،</a:t>
            </a:r>
            <a:r>
              <a:rPr lang="ar" dirty="0"/>
              <a:t> وأدلّة، وعمليات وقاية، وأهداف مشتركة.  فهي توفّر مجموعة من الممارسات الجيّدة والدروس المستفادة حتّى الآن.</a:t>
            </a:r>
            <a:endParaRPr dirty="0"/>
          </a:p>
          <a:p>
            <a:pPr marL="0" lvl="0" indent="0" algn="l" rtl="1">
              <a:spcBef>
                <a:spcPts val="0"/>
              </a:spcBef>
              <a:spcAft>
                <a:spcPts val="0"/>
              </a:spcAft>
              <a:buNone/>
            </a:pPr>
            <a:endParaRPr dirty="0"/>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2</a:t>
            </a:fld>
            <a:endParaRPr/>
          </a:p>
        </p:txBody>
      </p:sp>
    </p:spTree>
    <p:extLst>
      <p:ext uri="{BB962C8B-B14F-4D97-AF65-F5344CB8AC3E}">
        <p14:creationId xmlns:p14="http://schemas.microsoft.com/office/powerpoint/2010/main" val="3487245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r" rtl="1">
              <a:spcBef>
                <a:spcPts val="0"/>
              </a:spcBef>
              <a:spcAft>
                <a:spcPts val="0"/>
              </a:spcAft>
              <a:buNone/>
            </a:pPr>
            <a:endParaRPr lang="en-US" dirty="0"/>
          </a:p>
          <a:p>
            <a:pPr marL="0" lvl="0" indent="0" algn="r" rtl="1">
              <a:spcBef>
                <a:spcPts val="0"/>
              </a:spcBef>
              <a:spcAft>
                <a:spcPts val="0"/>
              </a:spcAft>
              <a:buNone/>
            </a:pPr>
            <a:r>
              <a:rPr lang="ar" dirty="0"/>
              <a:t>هذه لمحة عامّة عن هيكلية المعايير الدنيا لحماية الطفل: فهي تتألّف من 28 معيارًا </a:t>
            </a:r>
            <a:r>
              <a:rPr lang="ar-LB" dirty="0"/>
              <a:t>ضمن </a:t>
            </a:r>
            <a:r>
              <a:rPr lang="ar" dirty="0"/>
              <a:t>4 ركائز، ومن 10 مبادئ لحماية الطفل في العمل الإنساني موزّعة في الدليل بكامله. </a:t>
            </a:r>
          </a:p>
          <a:p>
            <a:pPr marL="0" lvl="0" indent="0" algn="r" rtl="1">
              <a:spcBef>
                <a:spcPts val="0"/>
              </a:spcBef>
              <a:spcAft>
                <a:spcPts val="0"/>
              </a:spcAft>
              <a:buNone/>
            </a:pPr>
            <a:r>
              <a:rPr lang="ar" dirty="0"/>
              <a:t>يمكنكم أن تجدوا هذه اللمحة العامّة في نهاية دليل المعايير الدنيا لحماية الطفل أو في نسخة الدليل على الإنترنت. فهذه طريقة عملية كي تجدوا بسرعة موضوعًا محدّدًا في الدليل.</a:t>
            </a:r>
          </a:p>
          <a:p>
            <a:pPr marL="0" lvl="0" indent="0" algn="r" rtl="1">
              <a:spcBef>
                <a:spcPts val="0"/>
              </a:spcBef>
              <a:spcAft>
                <a:spcPts val="0"/>
              </a:spcAft>
              <a:buNone/>
            </a:pPr>
            <a:endParaRPr lang="en-US" dirty="0"/>
          </a:p>
          <a:p>
            <a:pPr marL="0" lvl="0" indent="0" algn="r" rtl="1">
              <a:spcBef>
                <a:spcPts val="0"/>
              </a:spcBef>
              <a:spcAft>
                <a:spcPts val="0"/>
              </a:spcAft>
              <a:buNone/>
            </a:pPr>
            <a:r>
              <a:rPr lang="ar" dirty="0"/>
              <a:t>يركّز هذا العرض على </a:t>
            </a:r>
            <a:r>
              <a:rPr lang="ar-LB" dirty="0"/>
              <a:t>المعيار </a:t>
            </a:r>
            <a:r>
              <a:rPr lang="en-US" dirty="0"/>
              <a:t>8</a:t>
            </a:r>
            <a:r>
              <a:rPr lang="ar-LB" dirty="0"/>
              <a:t>: سوء المعاملة الجسدية والعاطفية</a:t>
            </a:r>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3</a:t>
            </a:fld>
            <a:endParaRPr/>
          </a:p>
        </p:txBody>
      </p:sp>
    </p:spTree>
    <p:extLst>
      <p:ext uri="{BB962C8B-B14F-4D97-AF65-F5344CB8AC3E}">
        <p14:creationId xmlns:p14="http://schemas.microsoft.com/office/powerpoint/2010/main" val="16453654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LB" dirty="0"/>
              <a:t>يشكل هذا المعيار جزءًا من الركيزة 2 من المعايير المتعلقة بمخاطر حماية الطفل التي قد يواجهها الأطفال في الأوضاع الإنسانية. </a:t>
            </a:r>
            <a:r>
              <a:rPr lang="ar-SA" sz="1200" dirty="0">
                <a:effectLst/>
                <a:ea typeface="Calibri" panose="020F0502020204030204" pitchFamily="34" charset="0"/>
                <a:cs typeface="Simplified Arabic" panose="02020603050405020304" pitchFamily="18" charset="-78"/>
              </a:rPr>
              <a:t>وترتبط </a:t>
            </a:r>
            <a:r>
              <a:rPr lang="ar-LB" sz="1200" dirty="0">
                <a:effectLst/>
                <a:ea typeface="Calibri" panose="020F0502020204030204" pitchFamily="34" charset="0"/>
                <a:cs typeface="Simplified Arabic" panose="02020603050405020304" pitchFamily="18" charset="-78"/>
              </a:rPr>
              <a:t>جميع </a:t>
            </a:r>
            <a:r>
              <a:rPr lang="ar-SA" sz="1200" dirty="0">
                <a:effectLst/>
                <a:ea typeface="Calibri" panose="020F0502020204030204" pitchFamily="34" charset="0"/>
                <a:cs typeface="Simplified Arabic" panose="02020603050405020304" pitchFamily="18" charset="-78"/>
              </a:rPr>
              <a:t>معايير المخاطر السبعة المختلفة في ما بينها، لأنها تعالج أوجه قابلية التعرض للأذى والمخاطر المتداخلة</a:t>
            </a:r>
            <a:r>
              <a:rPr lang="ar-SY" sz="1200" dirty="0">
                <a:effectLst/>
                <a:ea typeface="Calibri" panose="020F0502020204030204" pitchFamily="34" charset="0"/>
                <a:cs typeface="Simplified Arabic" panose="02020603050405020304" pitchFamily="18" charset="-78"/>
              </a:rPr>
              <a:t>. </a:t>
            </a:r>
            <a:r>
              <a:rPr lang="ar-SA" sz="1200" dirty="0">
                <a:effectLst/>
                <a:ea typeface="Calibri" panose="020F0502020204030204" pitchFamily="34" charset="0"/>
                <a:cs typeface="Simplified Arabic" panose="02020603050405020304" pitchFamily="18" charset="-78"/>
              </a:rPr>
              <a:t>ولا يمكن معالجة المخاطر كل بمفرده</a:t>
            </a:r>
            <a:r>
              <a:rPr lang="ar-SY" sz="1200" dirty="0">
                <a:effectLst/>
                <a:ea typeface="Calibri" panose="020F0502020204030204" pitchFamily="34" charset="0"/>
                <a:cs typeface="Simplified Arabic" panose="02020603050405020304" pitchFamily="18" charset="-78"/>
              </a:rPr>
              <a:t>. </a:t>
            </a:r>
            <a:endParaRPr lang="ar-LB" sz="1200" dirty="0">
              <a:effectLst/>
              <a:ea typeface="Calibri" panose="020F0502020204030204" pitchFamily="34" charset="0"/>
              <a:cs typeface="Simplified Arabic" panose="02020603050405020304" pitchFamily="18" charset="-78"/>
            </a:endParaRPr>
          </a:p>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endParaRPr lang="ar-LB" sz="1200" dirty="0">
              <a:effectLst/>
              <a:ea typeface="Calibri" panose="020F0502020204030204" pitchFamily="34" charset="0"/>
              <a:cs typeface="Simplified Arabic" panose="02020603050405020304" pitchFamily="18" charset="-78"/>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SA" sz="1200" dirty="0">
                <a:effectLst/>
                <a:ea typeface="Calibri" panose="020F0502020204030204" pitchFamily="34" charset="0"/>
                <a:cs typeface="Simplified Arabic" panose="02020603050405020304" pitchFamily="18" charset="-78"/>
              </a:rPr>
              <a:t>إن مخاطر حماية الطفل هي انتهاكات وتهديدات محتملة لحقوق الأطفال من شأنها أن تلحق الأذى بالأطفال</a:t>
            </a:r>
            <a:r>
              <a:rPr lang="ar-SY" sz="1200" dirty="0">
                <a:effectLst/>
                <a:ea typeface="Calibri" panose="020F0502020204030204" pitchFamily="34" charset="0"/>
                <a:cs typeface="Simplified Arabic" panose="02020603050405020304" pitchFamily="18" charset="-78"/>
              </a:rPr>
              <a:t>. </a:t>
            </a:r>
            <a:r>
              <a:rPr lang="ar-LB" sz="1200" dirty="0">
                <a:effectLst/>
                <a:ea typeface="Calibri" panose="020F0502020204030204" pitchFamily="34" charset="0"/>
                <a:cs typeface="Simplified Arabic" panose="02020603050405020304" pitchFamily="18" charset="-78"/>
              </a:rPr>
              <a:t>و</a:t>
            </a:r>
            <a:r>
              <a:rPr lang="ar-SA" sz="1200" dirty="0">
                <a:effectLst/>
                <a:ea typeface="Calibri" panose="020F0502020204030204" pitchFamily="34" charset="0"/>
                <a:cs typeface="Simplified Arabic" panose="02020603050405020304" pitchFamily="18" charset="-78"/>
              </a:rPr>
              <a:t>لفهم مخاطر الطفل، نحتاج إلى فهم طبيعة الخطر</a:t>
            </a:r>
            <a:r>
              <a:rPr lang="ar-LB" sz="1200" dirty="0">
                <a:effectLst/>
                <a:ea typeface="Calibri" panose="020F0502020204030204" pitchFamily="34" charset="0"/>
                <a:cs typeface="Simplified Arabic" panose="02020603050405020304" pitchFamily="18" charset="-78"/>
              </a:rPr>
              <a:t> (نوع الاخطار، والوضعـ والتهديد...) ومداه</a:t>
            </a:r>
            <a:r>
              <a:rPr lang="ar-SA" sz="1200" dirty="0">
                <a:effectLst/>
                <a:ea typeface="Calibri" panose="020F0502020204030204" pitchFamily="34" charset="0"/>
                <a:cs typeface="Simplified Arabic" panose="02020603050405020304" pitchFamily="18" charset="-78"/>
              </a:rPr>
              <a:t> وقابلية الطفل الفرد للتعرض للأذى من هذا الخطر</a:t>
            </a:r>
            <a:r>
              <a:rPr lang="ar-LB" sz="1200" dirty="0">
                <a:effectLst/>
                <a:ea typeface="Calibri" panose="020F0502020204030204" pitchFamily="34" charset="0"/>
                <a:cs typeface="Simplified Arabic" panose="02020603050405020304" pitchFamily="18" charset="-78"/>
              </a:rPr>
              <a:t>، وكذلك استراتيجيات التأقلم أو البقاء لدى العائلة/الطفل (أي مرونتهم وقدرتهم على تحمل الخطر). وتشير قابلية التعرض للأذى إلى مدى تمتع الأطفال بخصائص تقلل من قدرتهم على تحمل الآثار الضارة. والجدير بالذكر أن قابلية التعرض للأذى خاصة بكل شخص وكل وضع. </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endParaRPr lang="ar-LB" sz="1200" dirty="0">
              <a:effectLst/>
              <a:ea typeface="Calibri" panose="020F0502020204030204" pitchFamily="34" charset="0"/>
              <a:cs typeface="Simplified Arabic" panose="02020603050405020304" pitchFamily="18" charset="-78"/>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LB" sz="1200" dirty="0">
                <a:effectLst/>
                <a:ea typeface="Calibri" panose="020F0502020204030204" pitchFamily="34" charset="0"/>
                <a:cs typeface="Simplified Arabic" panose="02020603050405020304" pitchFamily="18" charset="-78"/>
              </a:rPr>
              <a:t>ولكن، </a:t>
            </a:r>
            <a:r>
              <a:rPr lang="ar-SA" sz="1800" dirty="0">
                <a:effectLst/>
                <a:ea typeface="Calibri" panose="020F0502020204030204" pitchFamily="34" charset="0"/>
                <a:cs typeface="Simplified Arabic" panose="02020603050405020304" pitchFamily="18" charset="-78"/>
              </a:rPr>
              <a:t>في الأطر الإنسانية التي تضعف فيها بيئات الحماية</a:t>
            </a:r>
            <a:r>
              <a:rPr lang="ar-LB" sz="1800" dirty="0">
                <a:effectLst/>
                <a:ea typeface="Calibri" panose="020F0502020204030204" pitchFamily="34" charset="0"/>
                <a:cs typeface="Simplified Arabic" panose="02020603050405020304" pitchFamily="18" charset="-78"/>
              </a:rPr>
              <a:t>، </a:t>
            </a:r>
            <a:r>
              <a:rPr lang="ar-SA" sz="1200" dirty="0">
                <a:effectLst/>
                <a:ea typeface="Calibri" panose="020F0502020204030204" pitchFamily="34" charset="0"/>
                <a:cs typeface="Simplified Arabic" panose="02020603050405020304" pitchFamily="18" charset="-78"/>
              </a:rPr>
              <a:t>سوء المعاملة واسع الانتشار وقد يزداد</a:t>
            </a:r>
            <a:r>
              <a:rPr lang="ar-LB" sz="1200" dirty="0">
                <a:effectLst/>
                <a:ea typeface="Calibri" panose="020F0502020204030204" pitchFamily="34" charset="0"/>
                <a:cs typeface="Simplified Arabic" panose="02020603050405020304" pitchFamily="18" charset="-78"/>
              </a:rPr>
              <a:t>. فكروا كيف تساهم البيئة في العنف ضد الأطفال (مثلاً، الأطفال الذين يرسَلون بدون إشراف ليحضروا الماء، والأماكن غير المضاءة، وأماكن بيع الكحول القريبة من المناطق التي يلعب فيها الأطفال، إلخ)</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LB" sz="1200" dirty="0">
                <a:effectLst/>
                <a:ea typeface="Calibri" panose="020F0502020204030204" pitchFamily="34" charset="0"/>
                <a:cs typeface="Simplified Arabic" panose="02020603050405020304" pitchFamily="18" charset="-78"/>
              </a:rPr>
              <a:t>يشدد هذا المعيار على الآثار السلبية الخطيرة القصيرة الأجل والطويلة الأجل على الأطفال، التي يتركها سوء المعاملة الجسدية والعاطفية في مجموعة من الأطر. </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SA" sz="1800" dirty="0">
                <a:effectLst/>
                <a:ea typeface="Calibri" panose="020F0502020204030204" pitchFamily="34" charset="0"/>
                <a:cs typeface="Simplified Arabic" panose="02020603050405020304" pitchFamily="18" charset="-78"/>
              </a:rPr>
              <a:t>ينبغي لجميع الجهات الفاعلة في المجال الإنساني، بما في ذلك الجهات العاملة في مجال حماية الطفل، أن تشارك في تدخّلات شاملة ومنسقة لمنع حالات سوء المعاملة والاستجابة لها في آن</a:t>
            </a:r>
            <a:r>
              <a:rPr lang="ar-SY" sz="1800" dirty="0">
                <a:effectLst/>
                <a:ea typeface="Calibri" panose="020F0502020204030204" pitchFamily="34" charset="0"/>
                <a:cs typeface="Simplified Arabic" panose="02020603050405020304" pitchFamily="18" charset="-78"/>
              </a:rPr>
              <a:t>.</a:t>
            </a:r>
            <a:endParaRPr lang="ar-LB" sz="1800" dirty="0">
              <a:effectLst/>
              <a:ea typeface="Calibri" panose="020F0502020204030204" pitchFamily="34" charset="0"/>
              <a:cs typeface="Simplified Arabic" panose="02020603050405020304" pitchFamily="18" charset="-78"/>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LB" sz="1800" dirty="0">
                <a:effectLst/>
                <a:ea typeface="Calibri" panose="020F0502020204030204" pitchFamily="34" charset="0"/>
                <a:cs typeface="Simplified Arabic" panose="02020603050405020304" pitchFamily="18" charset="-78"/>
              </a:rPr>
              <a:t>يقدم هذا المعيار إرشادات عن </a:t>
            </a:r>
            <a:r>
              <a:rPr lang="ar-LB" sz="1800" b="1" dirty="0">
                <a:effectLst/>
                <a:ea typeface="Calibri" panose="020F0502020204030204" pitchFamily="34" charset="0"/>
                <a:cs typeface="Simplified Arabic" panose="02020603050405020304" pitchFamily="18" charset="-78"/>
              </a:rPr>
              <a:t>الوقاية</a:t>
            </a:r>
            <a:r>
              <a:rPr lang="ar-LB" sz="1800" dirty="0">
                <a:effectLst/>
                <a:ea typeface="Calibri" panose="020F0502020204030204" pitchFamily="34" charset="0"/>
                <a:cs typeface="Simplified Arabic" panose="02020603050405020304" pitchFamily="18" charset="-78"/>
              </a:rPr>
              <a:t>: </a:t>
            </a:r>
            <a:r>
              <a:rPr lang="ar-LB" sz="1200" dirty="0">
                <a:effectLst/>
                <a:ea typeface="Calibri" panose="020F0502020204030204" pitchFamily="34" charset="0"/>
                <a:cs typeface="Simplified Arabic" panose="02020603050405020304" pitchFamily="18" charset="-78"/>
              </a:rPr>
              <a:t>تعزيز الاستراتيجيات المناسبة المحلية؛ وتحديد الحالات من قبل مقدمي الخدمات؛ و</a:t>
            </a:r>
            <a:r>
              <a:rPr lang="ar-SA" sz="1800" dirty="0">
                <a:solidFill>
                  <a:srgbClr val="000000"/>
                </a:solidFill>
                <a:effectLst/>
                <a:ea typeface="Calibri" panose="020F0502020204030204" pitchFamily="34" charset="0"/>
                <a:cs typeface="Simplified Arabic" panose="02020603050405020304" pitchFamily="18" charset="-78"/>
              </a:rPr>
              <a:t>مهارات التأقلم والتربية الوالدية الإيجابية</a:t>
            </a:r>
            <a:r>
              <a:rPr lang="ar-LB" sz="1800" dirty="0">
                <a:solidFill>
                  <a:srgbClr val="000000"/>
                </a:solidFill>
                <a:effectLst/>
                <a:ea typeface="Calibri" panose="020F0502020204030204" pitchFamily="34" charset="0"/>
                <a:cs typeface="Simplified Arabic" panose="02020603050405020304" pitchFamily="18" charset="-78"/>
              </a:rPr>
              <a:t>؛ و</a:t>
            </a:r>
            <a:r>
              <a:rPr lang="ar-SA" sz="1800" dirty="0">
                <a:solidFill>
                  <a:srgbClr val="000000"/>
                </a:solidFill>
                <a:effectLst/>
                <a:ea typeface="Calibri" panose="020F0502020204030204" pitchFamily="34" charset="0"/>
                <a:cs typeface="Simplified Arabic" panose="02020603050405020304" pitchFamily="18" charset="-78"/>
              </a:rPr>
              <a:t>مهارات الانضباط الإيجابي</a:t>
            </a:r>
            <a:r>
              <a:rPr lang="ar-LB" sz="1800" dirty="0">
                <a:solidFill>
                  <a:srgbClr val="000000"/>
                </a:solidFill>
                <a:effectLst/>
                <a:ea typeface="Calibri" panose="020F0502020204030204" pitchFamily="34" charset="0"/>
                <a:cs typeface="Simplified Arabic" panose="02020603050405020304" pitchFamily="18" charset="-78"/>
              </a:rPr>
              <a:t> لدى المعلمين... </a:t>
            </a:r>
            <a:r>
              <a:rPr lang="ar-LB" sz="1200" i="0" dirty="0">
                <a:latin typeface="Arial" panose="020B0604020202020204" pitchFamily="34" charset="0"/>
                <a:ea typeface="Arial"/>
                <a:cs typeface="Arial" panose="020B0604020202020204" pitchFamily="34" charset="0"/>
                <a:sym typeface="Arial"/>
              </a:rPr>
              <a:t>[← </a:t>
            </a:r>
            <a:r>
              <a:rPr lang="ar-LB" sz="1200" i="0" dirty="0">
                <a:latin typeface="Arial"/>
                <a:ea typeface="Arial"/>
                <a:cs typeface="Arial"/>
                <a:sym typeface="Arial"/>
              </a:rPr>
              <a:t>رمز </a:t>
            </a:r>
            <a:r>
              <a:rPr lang="ar-LB" sz="1200" b="1" i="0" dirty="0">
                <a:latin typeface="Arial"/>
                <a:ea typeface="Arial"/>
                <a:cs typeface="Arial"/>
                <a:sym typeface="Arial"/>
              </a:rPr>
              <a:t>الوقاية</a:t>
            </a:r>
            <a:r>
              <a:rPr lang="ar-LB" sz="1200" i="0" dirty="0">
                <a:latin typeface="Arial"/>
                <a:ea typeface="Arial"/>
                <a:cs typeface="Arial"/>
                <a:sym typeface="Arial"/>
              </a:rPr>
              <a:t>]</a:t>
            </a:r>
          </a:p>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endParaRPr lang="ar-LB" sz="1200" b="1" dirty="0">
              <a:effectLst/>
              <a:cs typeface="Simplified Arabic" panose="02020603050405020304" pitchFamily="18" charset="-78"/>
            </a:endParaRPr>
          </a:p>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r>
              <a:rPr lang="ar-LB" sz="1200" b="1" dirty="0">
                <a:effectLst/>
                <a:cs typeface="Simplified Arabic" panose="02020603050405020304" pitchFamily="18" charset="-78"/>
              </a:rPr>
              <a:t>إطلاق المناقشة: </a:t>
            </a:r>
            <a:r>
              <a:rPr lang="ar-LB" sz="1200" dirty="0">
                <a:effectLst/>
                <a:cs typeface="Simplified Arabic" panose="02020603050405020304" pitchFamily="18" charset="-78"/>
              </a:rPr>
              <a:t>أي نوع من الأفعال؟</a:t>
            </a:r>
          </a:p>
          <a:p>
            <a:pPr marL="0" marR="0" algn="just" rtl="1">
              <a:lnSpc>
                <a:spcPct val="106000"/>
              </a:lnSpc>
              <a:spcBef>
                <a:spcPts val="0"/>
              </a:spcBef>
              <a:spcAft>
                <a:spcPts val="800"/>
              </a:spcAft>
            </a:pPr>
            <a:r>
              <a:rPr lang="ar-LB" sz="1000" i="0" dirty="0">
                <a:latin typeface="Arial" panose="020B0604020202020204" pitchFamily="34" charset="0"/>
                <a:ea typeface="Arial"/>
                <a:cs typeface="Arial" panose="020B0604020202020204" pitchFamily="34" charset="0"/>
                <a:sym typeface="Arial"/>
              </a:rPr>
              <a:t>← </a:t>
            </a:r>
            <a:r>
              <a:rPr lang="ar-SA" sz="1100" dirty="0">
                <a:effectLst/>
                <a:latin typeface="Calibri" panose="020F0502020204030204" pitchFamily="34" charset="0"/>
                <a:ea typeface="Calibri" panose="020F0502020204030204" pitchFamily="34" charset="0"/>
                <a:cs typeface="Simplified Arabic" panose="02020603050405020304" pitchFamily="18" charset="-78"/>
              </a:rPr>
              <a:t>يشتمل العنف والإساءة الجسديان والعاطفيان على أفعال متنوعة مثل</a:t>
            </a:r>
            <a:r>
              <a:rPr lang="ar-SY" sz="1100" dirty="0">
                <a:effectLst/>
                <a:latin typeface="Calibri" panose="020F0502020204030204" pitchFamily="34" charset="0"/>
                <a:ea typeface="Calibri" panose="020F0502020204030204" pitchFamily="34" charset="0"/>
                <a:cs typeface="Simplified Arabic" panose="02020603050405020304" pitchFamily="18" charset="-78"/>
              </a:rPr>
              <a:t>:</a:t>
            </a:r>
            <a:endParaRPr lang="ar-LB" sz="1100" dirty="0">
              <a:effectLst/>
              <a:latin typeface="Calibri" panose="020F0502020204030204" pitchFamily="34" charset="0"/>
              <a:ea typeface="Calibri" panose="020F0502020204030204" pitchFamily="34" charset="0"/>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تقييد الحركة؛</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السخرية، والتهديد، والترهيب؛</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الصفع، والضرب، والتعذيب؛</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الاختطاف؛ </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القتل</a:t>
            </a:r>
            <a:r>
              <a:rPr lang="ar-SY" sz="1100" dirty="0">
                <a:solidFill>
                  <a:srgbClr val="000000"/>
                </a:solidFill>
                <a:effectLst/>
                <a:latin typeface="Noto Sans Symbols"/>
                <a:ea typeface="Noto Sans Symbols"/>
                <a:cs typeface="Simplified Arabic" panose="02020603050405020304" pitchFamily="18" charset="-78"/>
              </a:rPr>
              <a:t>.</a:t>
            </a:r>
            <a:endParaRPr lang="en-US" sz="1100" dirty="0">
              <a:effectLst/>
              <a:latin typeface="Noto Sans Symbols"/>
              <a:ea typeface="Noto Sans Symbols"/>
              <a:cs typeface="Noto Sans Symbols"/>
            </a:endParaRPr>
          </a:p>
          <a:p>
            <a:pPr marL="0" marR="0" algn="just" rtl="1">
              <a:lnSpc>
                <a:spcPct val="106000"/>
              </a:lnSpc>
              <a:spcBef>
                <a:spcPts val="0"/>
              </a:spcBef>
              <a:spcAft>
                <a:spcPts val="800"/>
              </a:spcAft>
            </a:pPr>
            <a:r>
              <a:rPr lang="ar-SA" sz="1100" dirty="0">
                <a:effectLst/>
                <a:latin typeface="Calibri" panose="020F0502020204030204" pitchFamily="34" charset="0"/>
                <a:ea typeface="Calibri" panose="020F0502020204030204" pitchFamily="34" charset="0"/>
                <a:cs typeface="Simplified Arabic" panose="02020603050405020304" pitchFamily="18" charset="-78"/>
              </a:rPr>
              <a:t>يمكن أن تحدث أشكال مختلفة من العنف في آن واحد</a:t>
            </a:r>
            <a:r>
              <a:rPr lang="ar-LB" sz="1100" dirty="0">
                <a:effectLst/>
                <a:latin typeface="Calibri" panose="020F0502020204030204" pitchFamily="34" charset="0"/>
                <a:ea typeface="Calibri" panose="020F0502020204030204" pitchFamily="34" charset="0"/>
                <a:cs typeface="Simplified Arabic" panose="02020603050405020304" pitchFamily="18" charset="-78"/>
              </a:rPr>
              <a:t> وان تتداخل (مثلاً العنف من الشريك الحميم)</a:t>
            </a:r>
            <a:r>
              <a:rPr lang="ar-SY" sz="1100" dirty="0">
                <a:effectLst/>
                <a:latin typeface="Calibri" panose="020F0502020204030204" pitchFamily="34" charset="0"/>
                <a:ea typeface="Calibri" panose="020F0502020204030204" pitchFamily="34" charset="0"/>
                <a:cs typeface="Simplified Arabic" panose="02020603050405020304" pitchFamily="18" charset="-78"/>
              </a:rPr>
              <a:t>. </a:t>
            </a:r>
            <a:r>
              <a:rPr lang="ar-SA" sz="1100" dirty="0">
                <a:effectLst/>
                <a:latin typeface="Calibri" panose="020F0502020204030204" pitchFamily="34" charset="0"/>
                <a:ea typeface="Calibri" panose="020F0502020204030204" pitchFamily="34" charset="0"/>
                <a:cs typeface="Simplified Arabic" panose="02020603050405020304" pitchFamily="18" charset="-78"/>
              </a:rPr>
              <a:t>فإذا علمنا أن طفلاً يعاني من شكل من أشكال العنف، يجب مراقبة </a:t>
            </a:r>
            <a:r>
              <a:rPr lang="ar-LB" sz="1100" dirty="0">
                <a:effectLst/>
                <a:latin typeface="Calibri" panose="020F0502020204030204" pitchFamily="34" charset="0"/>
                <a:ea typeface="Calibri" panose="020F0502020204030204" pitchFamily="34" charset="0"/>
                <a:cs typeface="Simplified Arabic" panose="02020603050405020304" pitchFamily="18" charset="-78"/>
              </a:rPr>
              <a:t>ما </a:t>
            </a:r>
            <a:r>
              <a:rPr lang="ar-SA" sz="1100" dirty="0">
                <a:effectLst/>
                <a:latin typeface="Calibri" panose="020F0502020204030204" pitchFamily="34" charset="0"/>
                <a:ea typeface="Calibri" panose="020F0502020204030204" pitchFamily="34" charset="0"/>
                <a:cs typeface="Simplified Arabic" panose="02020603050405020304" pitchFamily="18" charset="-78"/>
              </a:rPr>
              <a:t>إذا كان يعاني من أي شكل آخر من أشكاله</a:t>
            </a:r>
            <a:r>
              <a:rPr lang="ar-SY" sz="1100" dirty="0">
                <a:effectLst/>
                <a:latin typeface="Calibri" panose="020F0502020204030204" pitchFamily="34" charset="0"/>
                <a:ea typeface="Calibri" panose="020F0502020204030204" pitchFamily="34" charset="0"/>
                <a:cs typeface="Simplified Arabic" panose="02020603050405020304" pitchFamily="18" charset="-78"/>
              </a:rPr>
              <a:t>.</a:t>
            </a:r>
            <a:endParaRPr lang="ar-LB" sz="1100" dirty="0">
              <a:effectLst/>
              <a:latin typeface="Calibri" panose="020F0502020204030204" pitchFamily="34" charset="0"/>
              <a:ea typeface="Calibri" panose="020F0502020204030204" pitchFamily="34" charset="0"/>
              <a:cs typeface="Simplified Arabic" panose="02020603050405020304" pitchFamily="18" charset="-78"/>
            </a:endParaRPr>
          </a:p>
          <a:p>
            <a:pPr marL="0" marR="0" lvl="0" indent="-228600" algn="just" defTabSz="914400" rtl="1" eaLnBrk="1" fontAlgn="auto" latinLnBrk="0" hangingPunct="1">
              <a:lnSpc>
                <a:spcPct val="106000"/>
              </a:lnSpc>
              <a:spcBef>
                <a:spcPts val="0"/>
              </a:spcBef>
              <a:spcAft>
                <a:spcPts val="800"/>
              </a:spcAft>
              <a:buClr>
                <a:srgbClr val="000000"/>
              </a:buClr>
              <a:buSzPts val="1400"/>
              <a:buFont typeface="Arial"/>
              <a:buNone/>
              <a:tabLst/>
              <a:defRPr/>
            </a:pPr>
            <a:r>
              <a:rPr lang="ar-SA" sz="1800" dirty="0">
                <a:effectLst/>
                <a:latin typeface="Calibri" panose="020F0502020204030204" pitchFamily="34" charset="0"/>
                <a:ea typeface="Calibri" panose="020F0502020204030204" pitchFamily="34" charset="0"/>
                <a:cs typeface="Simplified Arabic" panose="02020603050405020304" pitchFamily="18" charset="-78"/>
              </a:rPr>
              <a:t>تتمّ معالجة الإساءة والعنف المنطويَين على طابع جنسي</a:t>
            </a:r>
            <a:r>
              <a:rPr lang="ar-SY" sz="1800" dirty="0">
                <a:effectLst/>
                <a:latin typeface="Calibri" panose="020F0502020204030204" pitchFamily="34" charset="0"/>
                <a:ea typeface="Calibri" panose="020F0502020204030204" pitchFamily="34" charset="0"/>
                <a:cs typeface="Simplified Arabic" panose="02020603050405020304" pitchFamily="18" charset="-78"/>
              </a:rPr>
              <a:t> -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المسمى 'العنف الجنسي والجندري</a:t>
            </a:r>
            <a:r>
              <a:rPr lang="ar-SY" sz="1800" dirty="0">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في </a:t>
            </a:r>
            <a:r>
              <a:rPr lang="ar-SA" sz="1800" u="sng" dirty="0">
                <a:solidFill>
                  <a:srgbClr val="0563C1"/>
                </a:solidFill>
                <a:effectLst/>
                <a:latin typeface="Calibri" panose="020F0502020204030204" pitchFamily="34" charset="0"/>
                <a:ea typeface="Calibri" panose="020F0502020204030204" pitchFamily="34" charset="0"/>
                <a:cs typeface="Simplified Arabic" panose="02020603050405020304" pitchFamily="18" charset="-78"/>
                <a:hlinkClick r:id="rId3"/>
              </a:rPr>
              <a:t>المعيار 9</a:t>
            </a:r>
            <a:r>
              <a:rPr lang="ar-SY" sz="1800" dirty="0">
                <a:effectLst/>
                <a:latin typeface="Calibri" panose="020F0502020204030204" pitchFamily="34" charset="0"/>
                <a:ea typeface="Calibri" panose="020F0502020204030204" pitchFamily="34" charset="0"/>
                <a:cs typeface="Simplified Arabic" panose="02020603050405020304" pitchFamily="18" charset="-78"/>
              </a:rPr>
              <a:t>.</a:t>
            </a:r>
            <a:endParaRPr lang="en-US" sz="1800" dirty="0">
              <a:effectLst/>
              <a:latin typeface="Calibri" panose="020F0502020204030204" pitchFamily="34" charset="0"/>
              <a:ea typeface="Calibri" panose="020F0502020204030204" pitchFamily="34" charset="0"/>
            </a:endParaRPr>
          </a:p>
          <a:p>
            <a:pPr marL="0" marR="0" algn="just" rtl="1">
              <a:lnSpc>
                <a:spcPct val="106000"/>
              </a:lnSpc>
              <a:spcBef>
                <a:spcPts val="0"/>
              </a:spcBef>
              <a:spcAft>
                <a:spcPts val="800"/>
              </a:spcAft>
            </a:pPr>
            <a:endParaRPr lang="ar-LB" sz="1100" dirty="0">
              <a:effectLst/>
              <a:latin typeface="Calibri" panose="020F0502020204030204" pitchFamily="34" charset="0"/>
              <a:ea typeface="Calibri" panose="020F0502020204030204" pitchFamily="34" charset="0"/>
            </a:endParaRPr>
          </a:p>
          <a:p>
            <a:pPr marL="0" marR="0" algn="just" rtl="1">
              <a:lnSpc>
                <a:spcPct val="106000"/>
              </a:lnSpc>
              <a:spcBef>
                <a:spcPts val="0"/>
              </a:spcBef>
              <a:spcAft>
                <a:spcPts val="800"/>
              </a:spcAft>
              <a:buFont typeface="Arial" panose="020B0604020202020204" pitchFamily="34" charset="0"/>
              <a:buChar char="•"/>
            </a:pPr>
            <a:r>
              <a:rPr lang="ar-LB" sz="1100" b="1" dirty="0">
                <a:effectLst/>
                <a:latin typeface="Calibri" panose="020F0502020204030204" pitchFamily="34" charset="0"/>
                <a:ea typeface="Calibri" panose="020F0502020204030204" pitchFamily="34" charset="0"/>
              </a:rPr>
              <a:t>تعريفات/أمثلة:</a:t>
            </a:r>
          </a:p>
          <a:p>
            <a:pPr marL="0" marR="0" indent="0" algn="just" rtl="1">
              <a:lnSpc>
                <a:spcPct val="106000"/>
              </a:lnSpc>
              <a:spcBef>
                <a:spcPts val="0"/>
              </a:spcBef>
              <a:spcAft>
                <a:spcPts val="800"/>
              </a:spcAft>
              <a:buFont typeface="Arial" panose="020B0604020202020204" pitchFamily="34" charset="0"/>
              <a:buNone/>
            </a:pPr>
            <a:r>
              <a:rPr lang="ar-LB" sz="1100" b="1" dirty="0">
                <a:effectLst/>
                <a:latin typeface="Calibri" panose="020F0502020204030204" pitchFamily="34" charset="0"/>
                <a:ea typeface="Calibri" panose="020F0502020204030204" pitchFamily="34" charset="0"/>
              </a:rPr>
              <a:t>الإساءة الجسدية: </a:t>
            </a:r>
            <a:r>
              <a:rPr lang="ar-LB" sz="1100" dirty="0">
                <a:effectLst/>
                <a:latin typeface="Calibri" panose="020F0502020204030204" pitchFamily="34" charset="0"/>
                <a:ea typeface="Calibri" panose="020F0502020204030204" pitchFamily="34" charset="0"/>
              </a:rPr>
              <a:t>تشتمل على التسبب المتعمد بالإصابة أو الأذى للجسد، مثلاً من خلال الصفع أو الركل أو الضرب، أو استخدام غرض ساخن أو مادة ساخنة أو لهب ساخن للتسبب بحروق للجسد، أو الدفع واللكم والتسبب بالألم بواسطة غرض.</a:t>
            </a:r>
          </a:p>
          <a:p>
            <a:pPr marL="0" marR="0" indent="0" algn="just" rtl="1">
              <a:lnSpc>
                <a:spcPct val="106000"/>
              </a:lnSpc>
              <a:spcBef>
                <a:spcPts val="0"/>
              </a:spcBef>
              <a:spcAft>
                <a:spcPts val="800"/>
              </a:spcAft>
              <a:buFont typeface="Arial" panose="020B0604020202020204" pitchFamily="34" charset="0"/>
              <a:buNone/>
            </a:pPr>
            <a:r>
              <a:rPr lang="ar-LB" sz="1100" b="1" dirty="0">
                <a:effectLst/>
                <a:latin typeface="Calibri" panose="020F0502020204030204" pitchFamily="34" charset="0"/>
                <a:ea typeface="Calibri" panose="020F0502020204030204" pitchFamily="34" charset="0"/>
              </a:rPr>
              <a:t>الإساءة العاطفية: </a:t>
            </a:r>
            <a:r>
              <a:rPr lang="ar-LB" sz="1100" dirty="0">
                <a:effectLst/>
                <a:latin typeface="Calibri" panose="020F0502020204030204" pitchFamily="34" charset="0"/>
                <a:ea typeface="Calibri" panose="020F0502020204030204" pitchFamily="34" charset="0"/>
              </a:rPr>
              <a:t>تشتمل على عدم قيام أحد الوالدَين او مقدم الرعاية مع الوقت بتوفير بيئة ملائمة وداعمة للنمو. ويمكنها أن تتضمن أنواعاً متعددة من السلوكيات مثل: </a:t>
            </a:r>
          </a:p>
          <a:p>
            <a:pPr marL="171450" marR="0" indent="-171450" algn="just" rtl="1">
              <a:lnSpc>
                <a:spcPct val="106000"/>
              </a:lnSpc>
              <a:spcBef>
                <a:spcPts val="0"/>
              </a:spcBef>
              <a:spcAft>
                <a:spcPts val="800"/>
              </a:spcAft>
              <a:buFontTx/>
              <a:buChar char="-"/>
            </a:pPr>
            <a:r>
              <a:rPr lang="ar-LB" sz="1100" dirty="0">
                <a:effectLst/>
                <a:latin typeface="Calibri" panose="020F0502020204030204" pitchFamily="34" charset="0"/>
                <a:ea typeface="Calibri" panose="020F0502020204030204" pitchFamily="34" charset="0"/>
              </a:rPr>
              <a:t>إخبار الطفل أنكم تتمنون لو أنه لم يولد قط أو لو أنه يموت</a:t>
            </a:r>
          </a:p>
          <a:p>
            <a:pPr marL="171450" marR="0" indent="-171450" algn="just" rtl="1">
              <a:lnSpc>
                <a:spcPct val="106000"/>
              </a:lnSpc>
              <a:spcBef>
                <a:spcPts val="0"/>
              </a:spcBef>
              <a:spcAft>
                <a:spcPts val="800"/>
              </a:spcAft>
              <a:buFontTx/>
              <a:buChar char="-"/>
            </a:pPr>
            <a:r>
              <a:rPr lang="ar-LB" sz="1100" dirty="0">
                <a:effectLst/>
                <a:latin typeface="Calibri" panose="020F0502020204030204" pitchFamily="34" charset="0"/>
                <a:ea typeface="Calibri" panose="020F0502020204030204" pitchFamily="34" charset="0"/>
              </a:rPr>
              <a:t>إخبار الطفل أنه ليس محبوبا أو أنه لا يساحق ان نحبه</a:t>
            </a:r>
          </a:p>
          <a:p>
            <a:pPr marL="171450" marR="0" indent="-171450" algn="just" rtl="1">
              <a:lnSpc>
                <a:spcPct val="106000"/>
              </a:lnSpc>
              <a:spcBef>
                <a:spcPts val="0"/>
              </a:spcBef>
              <a:spcAft>
                <a:spcPts val="800"/>
              </a:spcAft>
              <a:buFontTx/>
              <a:buChar char="-"/>
            </a:pPr>
            <a:r>
              <a:rPr lang="ar-LB" sz="1100" dirty="0">
                <a:effectLst/>
                <a:latin typeface="Calibri" panose="020F0502020204030204" pitchFamily="34" charset="0"/>
                <a:ea typeface="Calibri" panose="020F0502020204030204" pitchFamily="34" charset="0"/>
              </a:rPr>
              <a:t>التهديد بإلحاق الأذى او بقتل الطفل أو المراهق</a:t>
            </a:r>
          </a:p>
          <a:p>
            <a:pPr marL="171450" marR="0" indent="-171450" algn="just" rtl="1">
              <a:lnSpc>
                <a:spcPct val="106000"/>
              </a:lnSpc>
              <a:spcBef>
                <a:spcPts val="0"/>
              </a:spcBef>
              <a:spcAft>
                <a:spcPts val="800"/>
              </a:spcAft>
              <a:buFontTx/>
              <a:buChar char="-"/>
            </a:pPr>
            <a:r>
              <a:rPr lang="ar-LB" sz="1100" dirty="0">
                <a:effectLst/>
                <a:latin typeface="Calibri" panose="020F0502020204030204" pitchFamily="34" charset="0"/>
                <a:ea typeface="Calibri" panose="020F0502020204030204" pitchFamily="34" charset="0"/>
              </a:rPr>
              <a:t>إخبار الطفل أو المراهق بأنه غبي أو عديم النفع</a:t>
            </a:r>
          </a:p>
          <a:p>
            <a:pPr marL="0" marR="0" indent="0" algn="just" rtl="1">
              <a:lnSpc>
                <a:spcPct val="106000"/>
              </a:lnSpc>
              <a:spcBef>
                <a:spcPts val="0"/>
              </a:spcBef>
              <a:spcAft>
                <a:spcPts val="800"/>
              </a:spcAft>
              <a:buFontTx/>
              <a:buNone/>
            </a:pPr>
            <a:r>
              <a:rPr lang="ar-LB" sz="1100" b="1" dirty="0">
                <a:effectLst/>
                <a:latin typeface="Calibri" panose="020F0502020204030204" pitchFamily="34" charset="0"/>
                <a:ea typeface="Calibri" panose="020F0502020204030204" pitchFamily="34" charset="0"/>
              </a:rPr>
              <a:t>الإهمال: </a:t>
            </a:r>
            <a:r>
              <a:rPr lang="ar-LB" sz="1100" dirty="0">
                <a:effectLst/>
                <a:latin typeface="Calibri" panose="020F0502020204030204" pitchFamily="34" charset="0"/>
                <a:ea typeface="Calibri" panose="020F0502020204030204" pitchFamily="34" charset="0"/>
              </a:rPr>
              <a:t>يشتمل على عدم قيام مقدم الرعاية بتوفير ما يلزم لتطور ورفاه الطفل، مع أن لدى الأهل القدرة على القيام بذلك، لجهة الصحة؛ والتعليم؛ والتطور العاطفي؛ والتغذية؛ والمأوى؛ وظروف الحياة الآمنة. الإهمال هو شكل من أشكال سوء المعاملة ويمكن ان يتخذ أشكالاً متعددة (جسدي، طبي، عاطفي، تعليمي، إشرافي، علاقاتي). </a:t>
            </a:r>
            <a:endParaRPr lang="en-US" sz="1100" dirty="0">
              <a:effectLst/>
              <a:latin typeface="Calibri" panose="020F0502020204030204" pitchFamily="34" charset="0"/>
              <a:ea typeface="Calibri" panose="020F0502020204030204" pitchFamily="34" charset="0"/>
            </a:endParaRPr>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4</a:t>
            </a:fld>
            <a:endParaRPr lang="fr-FR"/>
          </a:p>
        </p:txBody>
      </p:sp>
    </p:spTree>
    <p:extLst>
      <p:ext uri="{BB962C8B-B14F-4D97-AF65-F5344CB8AC3E}">
        <p14:creationId xmlns:p14="http://schemas.microsoft.com/office/powerpoint/2010/main" val="2036632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ar-LB" sz="1200" b="0" i="1" u="none" strike="noStrike" baseline="0" dirty="0">
              <a:latin typeface="Calibri"/>
            </a:endParaRPr>
          </a:p>
          <a:p>
            <a:pPr marL="0" marR="0" lvl="0" indent="0" algn="r" defTabSz="914400" rtl="1" eaLnBrk="1" fontAlgn="auto" latinLnBrk="0" hangingPunct="1">
              <a:lnSpc>
                <a:spcPct val="100000"/>
              </a:lnSpc>
              <a:spcBef>
                <a:spcPts val="0"/>
              </a:spcBef>
              <a:spcAft>
                <a:spcPts val="0"/>
              </a:spcAft>
              <a:buClr>
                <a:schemeClr val="dk1"/>
              </a:buClr>
              <a:buSzPts val="1200"/>
              <a:buFont typeface="Calibri"/>
              <a:buNone/>
              <a:tabLst/>
              <a:defRPr/>
            </a:pPr>
            <a:r>
              <a:rPr lang="ar-LB"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ينص المعيار 8 على ما يلي: "</a:t>
            </a:r>
            <a:r>
              <a:rPr lang="ar-SA"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تتمّ حماية الأطفال من سوء المعاملة الجسدية والعاطفية، ويتمكنون من الوصول إلى خدمات استجابة ملائمة للسياق، وخاصة بالنوع الاجتماعي، والعمر، والإعاقة.</a:t>
            </a:r>
            <a:r>
              <a:rPr lang="ar-LB"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p>
          <a:p>
            <a:pPr marL="0" marR="0" lvl="0" indent="0" algn="r" defTabSz="914400" rtl="1" eaLnBrk="1" fontAlgn="auto" latinLnBrk="0" hangingPunct="1">
              <a:lnSpc>
                <a:spcPct val="100000"/>
              </a:lnSpc>
              <a:spcBef>
                <a:spcPts val="0"/>
              </a:spcBef>
              <a:spcAft>
                <a:spcPts val="0"/>
              </a:spcAft>
              <a:buClr>
                <a:schemeClr val="dk1"/>
              </a:buClr>
              <a:buSzPts val="1200"/>
              <a:buFont typeface="Calibri"/>
              <a:buNone/>
              <a:tabLst/>
              <a:defRPr/>
            </a:pPr>
            <a:endParaRPr lang="ar-LB"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285750" marR="0" lvl="0" indent="-2857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SA" sz="1800" dirty="0">
                <a:effectLst/>
                <a:latin typeface="Calibri" panose="020F0502020204030204" pitchFamily="34" charset="0"/>
                <a:ea typeface="Calibri" panose="020F0502020204030204" pitchFamily="34" charset="0"/>
                <a:cs typeface="Simplified Arabic" panose="02020603050405020304" pitchFamily="18" charset="-78"/>
              </a:rPr>
              <a:t>يمكن أن يلقى بعض أشكال العنف دعمًا من الأعراف الاجتماعية، مثل 'حق' الأهل في ضرب أطفالهم</a:t>
            </a:r>
            <a:r>
              <a:rPr lang="ar-SY" sz="1800" dirty="0">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يمكن أن توفر الأوضاع الإنسانية فرصاً لإعادة تقييم الأعراف الاجتماعية التي تشجع على العنف وسوء المعاملة</a:t>
            </a:r>
            <a:r>
              <a:rPr lang="ar-SY" sz="1800" dirty="0">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وتشير الأدلة الى أن الأعراف والمواقف الاجتماعية المئذية يمكن تغييرها من خلال التدخّلات طويلة الأمد مثل التي تنفذ في الأزمات الممتدة أو في المراحل الانتقالية من الأوضاع الإنسانية إلى الأوضاع الإنمائية</a:t>
            </a:r>
            <a:r>
              <a:rPr lang="ar-SY" sz="1800" dirty="0">
                <a:effectLst/>
                <a:latin typeface="Calibri" panose="020F0502020204030204" pitchFamily="34" charset="0"/>
                <a:ea typeface="Calibri" panose="020F0502020204030204" pitchFamily="34" charset="0"/>
                <a:cs typeface="Simplified Arabic" panose="02020603050405020304" pitchFamily="18" charset="-78"/>
              </a:rPr>
              <a:t>. </a:t>
            </a:r>
            <a:r>
              <a:rPr lang="ar-LB" sz="1800" i="0" dirty="0">
                <a:latin typeface="Arial" panose="020B0604020202020204" pitchFamily="34" charset="0"/>
                <a:ea typeface="Arial"/>
                <a:cs typeface="Arial" panose="020B0604020202020204" pitchFamily="34" charset="0"/>
                <a:sym typeface="Arial"/>
              </a:rPr>
              <a:t>[← </a:t>
            </a:r>
            <a:r>
              <a:rPr lang="ar-LB" sz="1800" i="0" dirty="0">
                <a:latin typeface="Arial"/>
                <a:ea typeface="Arial"/>
                <a:cs typeface="Arial"/>
                <a:sym typeface="Arial"/>
              </a:rPr>
              <a:t>رمز </a:t>
            </a:r>
            <a:r>
              <a:rPr lang="ar-LB" sz="1800" b="0" i="0" dirty="0">
                <a:latin typeface="Arial"/>
                <a:ea typeface="Arial"/>
                <a:cs typeface="Arial"/>
                <a:sym typeface="Arial"/>
              </a:rPr>
              <a:t>القواعد والقيم، من إنسباير]</a:t>
            </a:r>
          </a:p>
          <a:p>
            <a:pPr marL="285750" marR="0" lvl="0" indent="-2857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LB" sz="1800" b="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قد يكون من المفيد </a:t>
            </a:r>
            <a:r>
              <a:rPr lang="ar-SA" sz="1800" dirty="0">
                <a:solidFill>
                  <a:srgbClr val="000000"/>
                </a:solidFill>
                <a:effectLst/>
                <a:ea typeface="Calibri" panose="020F0502020204030204" pitchFamily="34" charset="0"/>
                <a:cs typeface="Simplified Arabic" panose="02020603050405020304" pitchFamily="18" charset="-78"/>
              </a:rPr>
              <a:t>العمل مع الجهات الفاعلة في المجتمع المحلّي، بما في ذلك المدارس، من أجل الحدّ من أي وصمة عار متعلقة بسوء المعاملة</a:t>
            </a:r>
            <a:r>
              <a:rPr lang="ar-LB" sz="1800" dirty="0">
                <a:solidFill>
                  <a:srgbClr val="000000"/>
                </a:solidFill>
                <a:effectLst/>
                <a:ea typeface="Calibri" panose="020F0502020204030204" pitchFamily="34" charset="0"/>
                <a:cs typeface="Simplified Arabic" panose="02020603050405020304" pitchFamily="18" charset="-78"/>
              </a:rPr>
              <a:t> </a:t>
            </a:r>
            <a:r>
              <a:rPr lang="ar-LB" sz="1800" i="0" dirty="0">
                <a:latin typeface="Arial" panose="020B0604020202020204" pitchFamily="34" charset="0"/>
                <a:ea typeface="Arial"/>
                <a:cs typeface="Arial" panose="020B0604020202020204" pitchFamily="34" charset="0"/>
                <a:sym typeface="Arial"/>
              </a:rPr>
              <a:t>[← </a:t>
            </a:r>
            <a:r>
              <a:rPr lang="ar-LB" sz="1800" i="0" dirty="0">
                <a:latin typeface="Arial"/>
                <a:ea typeface="Arial"/>
                <a:cs typeface="Arial"/>
                <a:sym typeface="Arial"/>
              </a:rPr>
              <a:t>رمزا البيئات الآمنة والتعليم والمهارات الحياتية</a:t>
            </a:r>
            <a:r>
              <a:rPr lang="ar-LB" sz="1800" b="0" i="0" dirty="0">
                <a:latin typeface="Arial"/>
                <a:ea typeface="Arial"/>
                <a:cs typeface="Arial"/>
                <a:sym typeface="Arial"/>
              </a:rPr>
              <a:t>، من إنسباير]</a:t>
            </a:r>
          </a:p>
          <a:p>
            <a:pPr marL="0" marR="0" algn="just" rtl="1">
              <a:lnSpc>
                <a:spcPct val="106000"/>
              </a:lnSpc>
              <a:spcBef>
                <a:spcPts val="0"/>
              </a:spcBef>
              <a:spcAft>
                <a:spcPts val="800"/>
              </a:spcAft>
              <a:buFont typeface="Arial" panose="020B0604020202020204" pitchFamily="34" charset="0"/>
              <a:buChar char="•"/>
            </a:pPr>
            <a:r>
              <a:rPr lang="ar-SA" sz="1100" dirty="0">
                <a:effectLst/>
                <a:latin typeface="Calibri" panose="020F0502020204030204" pitchFamily="34" charset="0"/>
                <a:ea typeface="Calibri" panose="020F0502020204030204" pitchFamily="34" charset="0"/>
                <a:cs typeface="Simplified Arabic" panose="02020603050405020304" pitchFamily="18" charset="-78"/>
              </a:rPr>
              <a:t>تشتمل تبعات الإساءة والعنف الجسديَين والعاطفيَين على</a:t>
            </a:r>
            <a:r>
              <a:rPr lang="ar-SY" sz="1100" dirty="0">
                <a:effectLst/>
                <a:latin typeface="Calibri" panose="020F0502020204030204" pitchFamily="34" charset="0"/>
                <a:ea typeface="Calibri" panose="020F0502020204030204" pitchFamily="34" charset="0"/>
                <a:cs typeface="Simplified Arabic" panose="02020603050405020304" pitchFamily="18" charset="-78"/>
              </a:rPr>
              <a:t>:</a:t>
            </a:r>
            <a:endParaRPr lang="ar-LB" sz="1100" dirty="0">
              <a:effectLst/>
              <a:latin typeface="Calibri" panose="020F0502020204030204" pitchFamily="34" charset="0"/>
              <a:ea typeface="Calibri" panose="020F0502020204030204" pitchFamily="34" charset="0"/>
              <a:cs typeface="Simplified Arabic" panose="02020603050405020304" pitchFamily="18" charset="-78"/>
            </a:endParaRPr>
          </a:p>
          <a:p>
            <a:pPr marL="171450" marR="0" indent="-171450" algn="just" rtl="1">
              <a:lnSpc>
                <a:spcPct val="106000"/>
              </a:lnSpc>
              <a:spcBef>
                <a:spcPts val="0"/>
              </a:spcBef>
              <a:spcAft>
                <a:spcPts val="800"/>
              </a:spcAft>
              <a:buFont typeface="Courier New" panose="02070309020205020404" pitchFamily="49" charset="0"/>
              <a:buChar char="o"/>
            </a:pPr>
            <a:r>
              <a:rPr lang="ar-SA" sz="1100" dirty="0">
                <a:solidFill>
                  <a:srgbClr val="000000"/>
                </a:solidFill>
                <a:effectLst/>
                <a:latin typeface="Noto Sans Symbols"/>
                <a:ea typeface="Noto Sans Symbols"/>
                <a:cs typeface="Simplified Arabic" panose="02020603050405020304" pitchFamily="18" charset="-78"/>
              </a:rPr>
              <a:t>الإصابة الجسدية</a:t>
            </a:r>
            <a:r>
              <a:rPr lang="ar-SY" sz="1100" dirty="0">
                <a:solidFill>
                  <a:srgbClr val="000000"/>
                </a:solidFill>
                <a:effectLst/>
                <a:latin typeface="Noto Sans Symbols"/>
                <a:ea typeface="Noto Sans Symbols"/>
                <a:cs typeface="Simplified Arabic" panose="02020603050405020304" pitchFamily="18" charset="-78"/>
              </a:rPr>
              <a:t> (</a:t>
            </a:r>
            <a:r>
              <a:rPr lang="ar-SA" sz="1100" dirty="0">
                <a:solidFill>
                  <a:srgbClr val="000000"/>
                </a:solidFill>
                <a:effectLst/>
                <a:latin typeface="Noto Sans Symbols"/>
                <a:ea typeface="Noto Sans Symbols"/>
                <a:cs typeface="Simplified Arabic" panose="02020603050405020304" pitchFamily="18" charset="-78"/>
              </a:rPr>
              <a:t>حروق، عظام مكسورة، إصابات في الدماغ، إلخ</a:t>
            </a:r>
            <a:r>
              <a:rPr lang="ar-SY" sz="1100" dirty="0">
                <a:solidFill>
                  <a:srgbClr val="000000"/>
                </a:solidFill>
                <a:effectLst/>
                <a:latin typeface="Noto Sans Symbols"/>
                <a:ea typeface="Noto Sans Symbols"/>
                <a:cs typeface="Simplified Arabic" panose="02020603050405020304" pitchFamily="18" charset="-78"/>
              </a:rPr>
              <a:t>)</a:t>
            </a:r>
            <a:r>
              <a:rPr lang="ar-SA" sz="1100" dirty="0">
                <a:solidFill>
                  <a:srgbClr val="000000"/>
                </a:solidFill>
                <a:effectLst/>
                <a:latin typeface="Noto Sans Symbols"/>
                <a:ea typeface="Noto Sans Symbols"/>
                <a:cs typeface="Simplified Arabic" panose="02020603050405020304" pitchFamily="18" charset="-78"/>
              </a:rPr>
              <a:t>؛ </a:t>
            </a:r>
            <a:endParaRPr lang="ar-LB" sz="1100" dirty="0">
              <a:solidFill>
                <a:srgbClr val="000000"/>
              </a:solidFill>
              <a:effectLst/>
              <a:latin typeface="Noto Sans Symbols"/>
              <a:ea typeface="Noto Sans Symbols"/>
              <a:cs typeface="Simplified Arabic" panose="02020603050405020304" pitchFamily="18" charset="-78"/>
            </a:endParaRPr>
          </a:p>
          <a:p>
            <a:pPr marL="171450" marR="0" indent="-171450" algn="just" rtl="1">
              <a:lnSpc>
                <a:spcPct val="106000"/>
              </a:lnSpc>
              <a:spcBef>
                <a:spcPts val="0"/>
              </a:spcBef>
              <a:spcAft>
                <a:spcPts val="800"/>
              </a:spcAft>
              <a:buFont typeface="Courier New" panose="02070309020205020404" pitchFamily="49" charset="0"/>
              <a:buChar char="o"/>
            </a:pPr>
            <a:r>
              <a:rPr lang="ar-SA" sz="1100" dirty="0">
                <a:solidFill>
                  <a:srgbClr val="000000"/>
                </a:solidFill>
                <a:effectLst/>
                <a:latin typeface="Noto Sans Symbols"/>
                <a:ea typeface="Noto Sans Symbols"/>
                <a:cs typeface="Simplified Arabic" panose="02020603050405020304" pitchFamily="18" charset="-78"/>
              </a:rPr>
              <a:t>انخفاض الرفاه النفسي الاجتماعي والصحة العقلية؛</a:t>
            </a:r>
            <a:endParaRPr lang="ar-LB" sz="1100" dirty="0">
              <a:solidFill>
                <a:srgbClr val="000000"/>
              </a:solidFill>
              <a:effectLst/>
              <a:latin typeface="Noto Sans Symbols"/>
              <a:ea typeface="Noto Sans Symbols"/>
              <a:cs typeface="Simplified Arabic" panose="02020603050405020304" pitchFamily="18" charset="-78"/>
            </a:endParaRPr>
          </a:p>
          <a:p>
            <a:pPr marL="171450" marR="0" indent="-171450" algn="just" rtl="1">
              <a:lnSpc>
                <a:spcPct val="106000"/>
              </a:lnSpc>
              <a:spcBef>
                <a:spcPts val="0"/>
              </a:spcBef>
              <a:spcAft>
                <a:spcPts val="800"/>
              </a:spcAft>
              <a:buFont typeface="Courier New" panose="02070309020205020404" pitchFamily="49" charset="0"/>
              <a:buChar char="o"/>
            </a:pPr>
            <a:r>
              <a:rPr lang="ar-SA" sz="1100" dirty="0">
                <a:solidFill>
                  <a:srgbClr val="000000"/>
                </a:solidFill>
                <a:effectLst/>
                <a:latin typeface="Noto Sans Symbols"/>
                <a:ea typeface="Noto Sans Symbols"/>
                <a:cs typeface="Simplified Arabic" panose="02020603050405020304" pitchFamily="18" charset="-78"/>
              </a:rPr>
              <a:t>الإعاقة الجسدية أو المعرفية الدائمة؛ </a:t>
            </a:r>
            <a:endParaRPr lang="ar-LB" sz="1100" dirty="0">
              <a:solidFill>
                <a:srgbClr val="000000"/>
              </a:solidFill>
              <a:effectLst/>
              <a:latin typeface="Noto Sans Symbols"/>
              <a:ea typeface="Noto Sans Symbols"/>
              <a:cs typeface="Simplified Arabic" panose="02020603050405020304" pitchFamily="18" charset="-78"/>
            </a:endParaRPr>
          </a:p>
          <a:p>
            <a:pPr marL="171450" marR="0" indent="-171450" algn="just" rtl="1">
              <a:lnSpc>
                <a:spcPct val="106000"/>
              </a:lnSpc>
              <a:spcBef>
                <a:spcPts val="0"/>
              </a:spcBef>
              <a:spcAft>
                <a:spcPts val="800"/>
              </a:spcAft>
              <a:buFont typeface="Courier New" panose="02070309020205020404" pitchFamily="49" charset="0"/>
              <a:buChar char="o"/>
            </a:pPr>
            <a:r>
              <a:rPr lang="ar-SA" sz="1100" dirty="0">
                <a:solidFill>
                  <a:srgbClr val="000000"/>
                </a:solidFill>
                <a:effectLst/>
                <a:latin typeface="Noto Sans Symbols"/>
                <a:ea typeface="Noto Sans Symbols"/>
                <a:cs typeface="Simplified Arabic" panose="02020603050405020304" pitchFamily="18" charset="-78"/>
              </a:rPr>
              <a:t>الأمراض طويلة الأمد المتعلقة بالضغط السام؛ و</a:t>
            </a:r>
            <a:r>
              <a:rPr lang="ar-SY" sz="1100" dirty="0">
                <a:solidFill>
                  <a:srgbClr val="000000"/>
                </a:solidFill>
                <a:effectLst/>
                <a:latin typeface="Noto Sans Symbols"/>
                <a:ea typeface="Noto Sans Symbols"/>
                <a:cs typeface="Simplified Arabic" panose="02020603050405020304" pitchFamily="18" charset="-78"/>
              </a:rPr>
              <a:t>/</a:t>
            </a:r>
            <a:r>
              <a:rPr lang="ar-SA" sz="1100" dirty="0">
                <a:solidFill>
                  <a:srgbClr val="000000"/>
                </a:solidFill>
                <a:effectLst/>
                <a:latin typeface="Noto Sans Symbols"/>
                <a:ea typeface="Noto Sans Symbols"/>
                <a:cs typeface="Simplified Arabic" panose="02020603050405020304" pitchFamily="18" charset="-78"/>
              </a:rPr>
              <a:t>أو</a:t>
            </a:r>
            <a:endParaRPr lang="ar-LB" sz="1100" dirty="0">
              <a:solidFill>
                <a:srgbClr val="000000"/>
              </a:solidFill>
              <a:effectLst/>
              <a:latin typeface="Noto Sans Symbols"/>
              <a:ea typeface="Noto Sans Symbols"/>
              <a:cs typeface="Simplified Arabic" panose="02020603050405020304" pitchFamily="18" charset="-78"/>
            </a:endParaRPr>
          </a:p>
          <a:p>
            <a:pPr marL="171450" marR="0" indent="-171450" algn="just" rtl="1">
              <a:lnSpc>
                <a:spcPct val="106000"/>
              </a:lnSpc>
              <a:spcBef>
                <a:spcPts val="0"/>
              </a:spcBef>
              <a:spcAft>
                <a:spcPts val="800"/>
              </a:spcAft>
              <a:buFont typeface="Courier New" panose="02070309020205020404" pitchFamily="49" charset="0"/>
              <a:buChar char="o"/>
            </a:pPr>
            <a:r>
              <a:rPr lang="ar-SA" sz="1100" dirty="0">
                <a:solidFill>
                  <a:srgbClr val="000000"/>
                </a:solidFill>
                <a:effectLst/>
                <a:latin typeface="Noto Sans Symbols"/>
                <a:ea typeface="Noto Sans Symbols"/>
                <a:cs typeface="Simplified Arabic" panose="02020603050405020304" pitchFamily="18" charset="-78"/>
              </a:rPr>
              <a:t>الوفاة</a:t>
            </a:r>
            <a:r>
              <a:rPr lang="ar-SY" sz="1100" dirty="0">
                <a:solidFill>
                  <a:srgbClr val="000000"/>
                </a:solidFill>
                <a:effectLst/>
                <a:latin typeface="Noto Sans Symbols"/>
                <a:ea typeface="Noto Sans Symbols"/>
                <a:cs typeface="Simplified Arabic" panose="02020603050405020304" pitchFamily="18" charset="-78"/>
              </a:rPr>
              <a:t>. </a:t>
            </a:r>
            <a:endParaRPr lang="en-US" sz="1100" dirty="0">
              <a:effectLst/>
              <a:latin typeface="Noto Sans Symbols"/>
              <a:ea typeface="Noto Sans Symbols"/>
              <a:cs typeface="Noto Sans Symbols"/>
            </a:endParaRPr>
          </a:p>
          <a:p>
            <a:pPr marL="285750" marR="0" lvl="0" indent="-2857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LB" sz="1800" dirty="0">
                <a:effectLst/>
                <a:ea typeface="Calibri" panose="020F0502020204030204" pitchFamily="34" charset="0"/>
                <a:cs typeface="Simplified Arabic" panose="02020603050405020304" pitchFamily="18" charset="-78"/>
              </a:rPr>
              <a:t>لضمان سلامة الأطفال والوقاية من المزيد من الأذى، يتعين على </a:t>
            </a:r>
            <a:r>
              <a:rPr lang="ar-SA" sz="1800" dirty="0">
                <a:effectLst/>
                <a:ea typeface="Calibri" panose="020F0502020204030204" pitchFamily="34" charset="0"/>
                <a:cs typeface="Simplified Arabic" panose="02020603050405020304" pitchFamily="18" charset="-78"/>
              </a:rPr>
              <a:t>العاملون الاجتماعي</a:t>
            </a:r>
            <a:r>
              <a:rPr lang="ar-LB" sz="1800" dirty="0">
                <a:effectLst/>
                <a:ea typeface="Calibri" panose="020F0502020204030204" pitchFamily="34" charset="0"/>
                <a:cs typeface="Simplified Arabic" panose="02020603050405020304" pitchFamily="18" charset="-78"/>
              </a:rPr>
              <a:t>ي</a:t>
            </a:r>
            <a:r>
              <a:rPr lang="ar-SA" sz="1800" dirty="0">
                <a:effectLst/>
                <a:ea typeface="Calibri" panose="020F0502020204030204" pitchFamily="34" charset="0"/>
                <a:cs typeface="Simplified Arabic" panose="02020603050405020304" pitchFamily="18" charset="-78"/>
              </a:rPr>
              <a:t>ن، </a:t>
            </a:r>
            <a:r>
              <a:rPr lang="ar-LB" sz="1800" dirty="0">
                <a:effectLst/>
                <a:ea typeface="Calibri" panose="020F0502020204030204" pitchFamily="34" charset="0"/>
                <a:cs typeface="Simplified Arabic" panose="02020603050405020304" pitchFamily="18" charset="-78"/>
              </a:rPr>
              <a:t>أ</a:t>
            </a:r>
            <a:r>
              <a:rPr lang="ar-SA" sz="1800" dirty="0">
                <a:effectLst/>
                <a:ea typeface="Calibri" panose="020F0502020204030204" pitchFamily="34" charset="0"/>
                <a:cs typeface="Simplified Arabic" panose="02020603050405020304" pitchFamily="18" charset="-78"/>
              </a:rPr>
              <a:t>و</a:t>
            </a:r>
            <a:r>
              <a:rPr lang="ar-LB"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العامل</a:t>
            </a:r>
            <a:r>
              <a:rPr lang="ar-LB" sz="1800" dirty="0">
                <a:effectLst/>
                <a:ea typeface="Calibri" panose="020F0502020204030204" pitchFamily="34" charset="0"/>
                <a:cs typeface="Simplified Arabic" panose="02020603050405020304" pitchFamily="18" charset="-78"/>
              </a:rPr>
              <a:t>ي</a:t>
            </a:r>
            <a:r>
              <a:rPr lang="ar-SA" sz="1800" dirty="0">
                <a:effectLst/>
                <a:ea typeface="Calibri" panose="020F0502020204030204" pitchFamily="34" charset="0"/>
                <a:cs typeface="Simplified Arabic" panose="02020603050405020304" pitchFamily="18" charset="-78"/>
              </a:rPr>
              <a:t>ن في مجال الصحة أو في المجتمعات المحلّية، </a:t>
            </a:r>
            <a:r>
              <a:rPr lang="ar-LB" sz="1800" dirty="0">
                <a:effectLst/>
                <a:ea typeface="Calibri" panose="020F0502020204030204" pitchFamily="34" charset="0"/>
                <a:cs typeface="Simplified Arabic" panose="02020603050405020304" pitchFamily="18" charset="-78"/>
              </a:rPr>
              <a:t>الذين يتعاملون مع حالات سزء المعاملة،</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مراعاة مبادئ السرية، والموافقة المستنيرة/ القبول المستنير، و</a:t>
            </a:r>
            <a:r>
              <a:rPr lang="ar-SA" sz="1800" u="sng" dirty="0">
                <a:solidFill>
                  <a:srgbClr val="0563C1"/>
                </a:solidFill>
                <a:effectLst/>
                <a:ea typeface="Calibri" panose="020F0502020204030204" pitchFamily="34" charset="0"/>
                <a:cs typeface="Simplified Arabic" panose="02020603050405020304" pitchFamily="18" charset="-78"/>
                <a:hlinkClick r:id="rId3"/>
              </a:rPr>
              <a:t>مصالح الطفل الفضلى</a:t>
            </a:r>
            <a:r>
              <a:rPr lang="ar-SY" sz="1800" u="sng" dirty="0">
                <a:solidFill>
                  <a:srgbClr val="0563C1"/>
                </a:solidFill>
                <a:effectLst/>
                <a:ea typeface="Calibri" panose="020F0502020204030204" pitchFamily="34" charset="0"/>
                <a:cs typeface="Simplified Arabic" panose="02020603050405020304" pitchFamily="18" charset="-78"/>
                <a:hlinkClick r:id="rId3"/>
              </a:rPr>
              <a:t>.</a:t>
            </a:r>
            <a:r>
              <a:rPr lang="ar-SA" sz="1800" dirty="0">
                <a:effectLst/>
                <a:ea typeface="Calibri" panose="020F0502020204030204" pitchFamily="34" charset="0"/>
                <a:cs typeface="Simplified Arabic" panose="02020603050405020304" pitchFamily="18" charset="-78"/>
              </a:rPr>
              <a:t> </a:t>
            </a:r>
            <a:r>
              <a:rPr lang="ar-LB" sz="1800" dirty="0">
                <a:effectLst/>
                <a:ea typeface="Calibri" panose="020F0502020204030204" pitchFamily="34" charset="0"/>
                <a:cs typeface="Simplified Arabic" panose="02020603050405020304" pitchFamily="18" charset="-78"/>
              </a:rPr>
              <a:t>و</a:t>
            </a:r>
            <a:r>
              <a:rPr lang="ar-SA" sz="1800" dirty="0">
                <a:effectLst/>
                <a:ea typeface="Calibri" panose="020F0502020204030204" pitchFamily="34" charset="0"/>
                <a:cs typeface="Simplified Arabic" panose="02020603050405020304" pitchFamily="18" charset="-78"/>
              </a:rPr>
              <a:t>يجب أن يأخذوا في الاعتبار قدر المستطاع رغبات وحقوق وكرامة الطفل</a:t>
            </a:r>
            <a:r>
              <a:rPr lang="ar-SY" sz="1800" dirty="0">
                <a:effectLst/>
                <a:ea typeface="Calibri" panose="020F0502020204030204" pitchFamily="34" charset="0"/>
                <a:cs typeface="Simplified Arabic" panose="02020603050405020304" pitchFamily="18" charset="-78"/>
              </a:rPr>
              <a:t>.</a:t>
            </a:r>
            <a:endParaRPr lang="ar-LB" sz="1800" dirty="0">
              <a:effectLst/>
              <a:ea typeface="Calibri" panose="020F0502020204030204" pitchFamily="34" charset="0"/>
              <a:cs typeface="Simplified Arabic" panose="02020603050405020304" pitchFamily="18" charset="-78"/>
            </a:endParaRPr>
          </a:p>
          <a:p>
            <a:pPr marL="0" marR="0" lvl="0" indent="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endParaRPr lang="ar-LB" sz="1800" dirty="0">
              <a:effectLst/>
              <a:ea typeface="Calibri" panose="020F0502020204030204" pitchFamily="34" charset="0"/>
              <a:cs typeface="Simplified Arabic" panose="02020603050405020304" pitchFamily="18" charset="-78"/>
            </a:endParaRPr>
          </a:p>
          <a:p>
            <a:pPr marL="285750" marR="0" lvl="0" indent="-2857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LB" sz="1800" dirty="0">
                <a:solidFill>
                  <a:srgbClr val="000000"/>
                </a:solidFill>
                <a:effectLst/>
                <a:ea typeface="Calibri" panose="020F0502020204030204" pitchFamily="34" charset="0"/>
                <a:cs typeface="Simplified Arabic" panose="02020603050405020304" pitchFamily="18" charset="-78"/>
              </a:rPr>
              <a:t>تتزايد مخاطر سوء معاملة الأطفال في الأزمات الإنسانية، وتؤثر على جميع مستويات النموذج الاجتماعي الإيكولوجي. بالإضافة إلى التدخلات على المستوى الفردي والعائلي، يجب أن نعمل مع الهيكليات التعليمية والمؤسسية الخاصة والعامة، ومع مؤسسات </a:t>
            </a:r>
            <a:r>
              <a:rPr lang="ar-SA" sz="1800" dirty="0">
                <a:solidFill>
                  <a:srgbClr val="000000"/>
                </a:solidFill>
                <a:effectLst/>
                <a:ea typeface="Calibri" panose="020F0502020204030204" pitchFamily="34" charset="0"/>
                <a:cs typeface="Simplified Arabic" panose="02020603050405020304" pitchFamily="18" charset="-78"/>
              </a:rPr>
              <a:t>إنفاذ </a:t>
            </a:r>
            <a:r>
              <a:rPr lang="ar-LB" sz="1800" dirty="0">
                <a:solidFill>
                  <a:srgbClr val="000000"/>
                </a:solidFill>
                <a:effectLst/>
                <a:ea typeface="Calibri" panose="020F0502020204030204" pitchFamily="34" charset="0"/>
                <a:cs typeface="Simplified Arabic" panose="02020603050405020304" pitchFamily="18" charset="-78"/>
              </a:rPr>
              <a:t>ال</a:t>
            </a:r>
            <a:r>
              <a:rPr lang="ar-SA" sz="1800" dirty="0">
                <a:solidFill>
                  <a:srgbClr val="000000"/>
                </a:solidFill>
                <a:effectLst/>
                <a:ea typeface="Calibri" panose="020F0502020204030204" pitchFamily="34" charset="0"/>
                <a:cs typeface="Simplified Arabic" panose="02020603050405020304" pitchFamily="18" charset="-78"/>
              </a:rPr>
              <a:t>قوانين و</a:t>
            </a:r>
            <a:r>
              <a:rPr lang="ar-LB" sz="1800" dirty="0">
                <a:solidFill>
                  <a:srgbClr val="000000"/>
                </a:solidFill>
                <a:effectLst/>
                <a:ea typeface="Calibri" panose="020F0502020204030204" pitchFamily="34" charset="0"/>
                <a:cs typeface="Simplified Arabic" panose="02020603050405020304" pitchFamily="18" charset="-78"/>
              </a:rPr>
              <a:t>ال</a:t>
            </a:r>
            <a:r>
              <a:rPr lang="ar-SA" sz="1800" dirty="0">
                <a:solidFill>
                  <a:srgbClr val="000000"/>
                </a:solidFill>
                <a:effectLst/>
                <a:ea typeface="Calibri" panose="020F0502020204030204" pitchFamily="34" charset="0"/>
                <a:cs typeface="Simplified Arabic" panose="02020603050405020304" pitchFamily="18" charset="-78"/>
              </a:rPr>
              <a:t>سياسات</a:t>
            </a:r>
            <a:r>
              <a:rPr lang="ar-LB" sz="1800" dirty="0">
                <a:solidFill>
                  <a:srgbClr val="000000"/>
                </a:solidFill>
                <a:effectLst/>
                <a:ea typeface="Calibri" panose="020F0502020204030204" pitchFamily="34" charset="0"/>
                <a:cs typeface="Simplified Arabic" panose="02020603050405020304" pitchFamily="18" charset="-78"/>
              </a:rPr>
              <a:t>، وفي السياقات والأوقات المختلفة التي قد تكون حساسة أكثر (</a:t>
            </a:r>
            <a:r>
              <a:rPr lang="ar-SA" sz="1800" dirty="0">
                <a:solidFill>
                  <a:srgbClr val="000000"/>
                </a:solidFill>
                <a:effectLst/>
                <a:ea typeface="Calibri" panose="020F0502020204030204" pitchFamily="34" charset="0"/>
                <a:cs typeface="Simplified Arabic" panose="02020603050405020304" pitchFamily="18" charset="-78"/>
              </a:rPr>
              <a:t>في الحجر الصحي، أو خلال الهجرة</a:t>
            </a:r>
            <a:r>
              <a:rPr lang="ar-LB" sz="1800" dirty="0">
                <a:solidFill>
                  <a:srgbClr val="000000"/>
                </a:solidFill>
                <a:effectLst/>
                <a:ea typeface="Calibri" panose="020F0502020204030204" pitchFamily="34" charset="0"/>
                <a:cs typeface="Simplified Arabic" panose="02020603050405020304" pitchFamily="18" charset="-78"/>
              </a:rPr>
              <a:t>) </a:t>
            </a:r>
            <a:r>
              <a:rPr lang="ar-LB" sz="1800" i="0" dirty="0">
                <a:latin typeface="Arial" panose="020B0604020202020204" pitchFamily="34" charset="0"/>
                <a:ea typeface="Arial"/>
                <a:cs typeface="Arial" panose="020B0604020202020204" pitchFamily="34" charset="0"/>
                <a:sym typeface="Arial"/>
              </a:rPr>
              <a:t>[← </a:t>
            </a:r>
            <a:r>
              <a:rPr lang="ar-LB" sz="1800" i="0" dirty="0">
                <a:latin typeface="Arial"/>
                <a:ea typeface="Arial"/>
                <a:cs typeface="Arial"/>
                <a:sym typeface="Arial"/>
              </a:rPr>
              <a:t>رمز تطبيق القوانين وإنفاذها،</a:t>
            </a:r>
            <a:r>
              <a:rPr lang="ar-LB" sz="1800" b="0" i="0" dirty="0">
                <a:latin typeface="Arial"/>
                <a:ea typeface="Arial"/>
                <a:cs typeface="Arial"/>
                <a:sym typeface="Arial"/>
              </a:rPr>
              <a:t> من إنسباير]</a:t>
            </a:r>
            <a:endParaRPr lang="en-US" sz="1200" b="0" i="0" u="none" strike="noStrike" baseline="0" dirty="0">
              <a:latin typeface="+mn-lt"/>
            </a:endParaRPr>
          </a:p>
        </p:txBody>
      </p:sp>
      <p:sp>
        <p:nvSpPr>
          <p:cNvPr id="267" name="Google Shape;26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ar-LB" dirty="0"/>
          </a:p>
          <a:p>
            <a:pPr marL="0" marR="0" algn="just" rtl="1">
              <a:lnSpc>
                <a:spcPct val="106000"/>
              </a:lnSpc>
              <a:spcBef>
                <a:spcPts val="0"/>
              </a:spcBef>
              <a:spcAft>
                <a:spcPts val="800"/>
              </a:spcAft>
            </a:pPr>
            <a:r>
              <a:rPr lang="ar-SA" sz="1100" dirty="0">
                <a:effectLst/>
                <a:latin typeface="Calibri" panose="020F0502020204030204" pitchFamily="34" charset="0"/>
                <a:ea typeface="Calibri" panose="020F0502020204030204" pitchFamily="34" charset="0"/>
                <a:cs typeface="Simplified Arabic" panose="02020603050405020304" pitchFamily="18" charset="-78"/>
              </a:rPr>
              <a:t>تستطيع الجهات الفاعلة في المجال الإنساني أن تعزز </a:t>
            </a:r>
            <a:r>
              <a:rPr lang="ar-SA" sz="1100" u="sng" dirty="0">
                <a:solidFill>
                  <a:srgbClr val="0563C1"/>
                </a:solidFill>
                <a:effectLst/>
                <a:latin typeface="Calibri" panose="020F0502020204030204" pitchFamily="34" charset="0"/>
                <a:ea typeface="Calibri" panose="020F0502020204030204" pitchFamily="34" charset="0"/>
                <a:cs typeface="Simplified Arabic" panose="02020603050405020304" pitchFamily="18" charset="-78"/>
              </a:rPr>
              <a:t>مرونة الأطفال </a:t>
            </a:r>
            <a:r>
              <a:rPr lang="ar-SA" sz="1100" dirty="0">
                <a:effectLst/>
                <a:latin typeface="Calibri" panose="020F0502020204030204" pitchFamily="34" charset="0"/>
                <a:ea typeface="Calibri" panose="020F0502020204030204" pitchFamily="34" charset="0"/>
                <a:cs typeface="Simplified Arabic" panose="02020603050405020304" pitchFamily="18" charset="-78"/>
              </a:rPr>
              <a:t>من أجل المساعدة في تقليل وتخفيف مخاطر وحوادث سوء المعاملة من خلال</a:t>
            </a:r>
            <a:r>
              <a:rPr lang="ar-SY" sz="1100" dirty="0">
                <a:effectLst/>
                <a:latin typeface="Calibri" panose="020F0502020204030204" pitchFamily="34" charset="0"/>
                <a:ea typeface="Calibri" panose="020F0502020204030204" pitchFamily="34" charset="0"/>
                <a:cs typeface="Simplified Arabic" panose="02020603050405020304" pitchFamily="18" charset="-78"/>
              </a:rPr>
              <a:t>:</a:t>
            </a:r>
            <a:endParaRPr lang="ar-LB" sz="1100" dirty="0">
              <a:effectLst/>
              <a:latin typeface="Calibri" panose="020F0502020204030204" pitchFamily="34" charset="0"/>
              <a:ea typeface="Calibri" panose="020F0502020204030204" pitchFamily="34" charset="0"/>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تزويد الأطفال بمهارات ملائمة لعمرهم</a:t>
            </a:r>
            <a:r>
              <a:rPr lang="ar-LB" sz="1100" dirty="0">
                <a:solidFill>
                  <a:srgbClr val="000000"/>
                </a:solidFill>
                <a:effectLst/>
                <a:latin typeface="Noto Sans Symbols"/>
                <a:ea typeface="Noto Sans Symbols"/>
                <a:cs typeface="Simplified Arabic" panose="02020603050405020304" pitchFamily="18" charset="-78"/>
              </a:rPr>
              <a:t> (حل المشكلات؛ طلب المساعدة؛ صنع القرارات؛ المشاركة)</a:t>
            </a:r>
            <a:r>
              <a:rPr lang="ar-SA" sz="1100" dirty="0">
                <a:solidFill>
                  <a:srgbClr val="000000"/>
                </a:solidFill>
                <a:effectLst/>
                <a:latin typeface="Noto Sans Symbols"/>
                <a:ea typeface="Noto Sans Symbols"/>
                <a:cs typeface="Simplified Arabic" panose="02020603050405020304" pitchFamily="18" charset="-78"/>
              </a:rPr>
              <a:t>؛ </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تسهيل منتديات النقاش</a:t>
            </a:r>
            <a:r>
              <a:rPr lang="ar-LB" sz="1100" dirty="0">
                <a:solidFill>
                  <a:srgbClr val="000000"/>
                </a:solidFill>
                <a:effectLst/>
                <a:latin typeface="Noto Sans Symbols"/>
                <a:ea typeface="Noto Sans Symbols"/>
                <a:cs typeface="Simplified Arabic" panose="02020603050405020304" pitchFamily="18" charset="-78"/>
              </a:rPr>
              <a:t>، </a:t>
            </a:r>
            <a:r>
              <a:rPr lang="ar-LB" sz="1100" b="1" dirty="0">
                <a:solidFill>
                  <a:srgbClr val="000000"/>
                </a:solidFill>
                <a:effectLst/>
                <a:latin typeface="Noto Sans Symbols"/>
                <a:ea typeface="Noto Sans Symbols"/>
                <a:cs typeface="Simplified Arabic" panose="02020603050405020304" pitchFamily="18" charset="-78"/>
              </a:rPr>
              <a:t>إذا</a:t>
            </a:r>
            <a:r>
              <a:rPr lang="ar-LB" sz="1100" dirty="0">
                <a:solidFill>
                  <a:srgbClr val="000000"/>
                </a:solidFill>
                <a:effectLst/>
                <a:latin typeface="Noto Sans Symbols"/>
                <a:ea typeface="Noto Sans Symbols"/>
                <a:cs typeface="Simplified Arabic" panose="02020603050405020304" pitchFamily="18" charset="-78"/>
              </a:rPr>
              <a:t> </a:t>
            </a:r>
            <a:r>
              <a:rPr lang="ar-LB" sz="8000" b="1" u="sng" dirty="0">
                <a:solidFill>
                  <a:srgbClr val="000000"/>
                </a:solidFill>
                <a:effectLst/>
                <a:latin typeface="Noto Sans Symbols"/>
                <a:ea typeface="Noto Sans Symbols"/>
                <a:cs typeface="Simplified Arabic" panose="02020603050405020304" pitchFamily="18" charset="-78"/>
              </a:rPr>
              <a:t>لم</a:t>
            </a:r>
            <a:r>
              <a:rPr lang="ar-LB" sz="1100" dirty="0">
                <a:solidFill>
                  <a:srgbClr val="000000"/>
                </a:solidFill>
                <a:effectLst/>
                <a:latin typeface="Noto Sans Symbols"/>
                <a:ea typeface="Noto Sans Symbols"/>
                <a:cs typeface="Simplified Arabic" panose="02020603050405020304" pitchFamily="18" charset="-78"/>
              </a:rPr>
              <a:t> تكن تشجع الناجين على تشارك التجارب المسببة للصدمة ضمن مجموعة </a:t>
            </a:r>
            <a:r>
              <a:rPr lang="ar-LB" sz="1100" i="0" dirty="0">
                <a:latin typeface="Arial" panose="020B0604020202020204" pitchFamily="34" charset="0"/>
                <a:ea typeface="Arial"/>
                <a:cs typeface="Arial" panose="020B0604020202020204" pitchFamily="34" charset="0"/>
                <a:sym typeface="Arial"/>
              </a:rPr>
              <a:t>[← </a:t>
            </a:r>
            <a:r>
              <a:rPr lang="ar-LB" sz="1100" i="0" dirty="0">
                <a:latin typeface="Arial"/>
                <a:ea typeface="Arial"/>
                <a:cs typeface="Arial"/>
                <a:sym typeface="Arial"/>
              </a:rPr>
              <a:t>رمز التعليم والمهارات الحياتية</a:t>
            </a:r>
            <a:r>
              <a:rPr lang="ar-LB" sz="1100" b="0" i="0" dirty="0">
                <a:latin typeface="Arial"/>
                <a:ea typeface="Arial"/>
                <a:cs typeface="Arial"/>
                <a:sym typeface="Arial"/>
              </a:rPr>
              <a:t>، من إنسباير]</a:t>
            </a:r>
            <a:r>
              <a:rPr lang="ar-SA" sz="1100" dirty="0">
                <a:solidFill>
                  <a:srgbClr val="000000"/>
                </a:solidFill>
                <a:effectLst/>
                <a:latin typeface="Noto Sans Symbols"/>
                <a:ea typeface="Noto Sans Symbols"/>
                <a:cs typeface="Simplified Arabic" panose="02020603050405020304" pitchFamily="18" charset="-78"/>
              </a:rPr>
              <a:t>؛ </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800" dirty="0">
                <a:effectLst/>
                <a:ea typeface="Calibri" panose="020F0502020204030204" pitchFamily="34" charset="0"/>
                <a:cs typeface="Simplified Arabic" panose="02020603050405020304" pitchFamily="18" charset="-78"/>
              </a:rPr>
              <a:t>إعادة تقييم الأعراف الاجتماعية التي تشجع على العنف وسوء المعاملة</a:t>
            </a:r>
            <a:r>
              <a:rPr lang="ar-LB" sz="1800" dirty="0">
                <a:effectLst/>
                <a:ea typeface="Calibri" panose="020F0502020204030204" pitchFamily="34" charset="0"/>
                <a:cs typeface="Simplified Arabic" panose="02020603050405020304" pitchFamily="18" charset="-78"/>
              </a:rPr>
              <a:t> </a:t>
            </a:r>
            <a:r>
              <a:rPr lang="ar-LB" sz="1800" i="0" dirty="0">
                <a:latin typeface="Arial" panose="020B0604020202020204" pitchFamily="34" charset="0"/>
                <a:ea typeface="Arial"/>
                <a:cs typeface="Arial" panose="020B0604020202020204" pitchFamily="34" charset="0"/>
                <a:sym typeface="Arial"/>
              </a:rPr>
              <a:t>[← </a:t>
            </a:r>
            <a:r>
              <a:rPr lang="ar-LB" sz="1800" i="0" dirty="0">
                <a:latin typeface="Arial"/>
                <a:ea typeface="Arial"/>
                <a:cs typeface="Arial"/>
                <a:sym typeface="Arial"/>
              </a:rPr>
              <a:t>رمز </a:t>
            </a:r>
            <a:r>
              <a:rPr lang="ar-LB" sz="1800" b="0" i="0" dirty="0">
                <a:latin typeface="Arial"/>
                <a:ea typeface="Arial"/>
                <a:cs typeface="Arial"/>
                <a:sym typeface="Arial"/>
              </a:rPr>
              <a:t>القواعد والقيم، من إنسباير]؛</a:t>
            </a:r>
          </a:p>
          <a:p>
            <a:pPr marL="0" marR="0" algn="just" rtl="1">
              <a:lnSpc>
                <a:spcPct val="106000"/>
              </a:lnSpc>
              <a:spcBef>
                <a:spcPts val="0"/>
              </a:spcBef>
              <a:spcAft>
                <a:spcPts val="800"/>
              </a:spcAft>
              <a:buFont typeface="Arial" panose="020B0604020202020204" pitchFamily="34" charset="0"/>
              <a:buChar char="•"/>
            </a:pPr>
            <a:r>
              <a:rPr lang="ar-SA" sz="1800" dirty="0">
                <a:solidFill>
                  <a:srgbClr val="000000"/>
                </a:solidFill>
                <a:effectLst/>
                <a:ea typeface="Calibri" panose="020F0502020204030204" pitchFamily="34" charset="0"/>
                <a:cs typeface="Simplified Arabic" panose="02020603050405020304" pitchFamily="18" charset="-78"/>
              </a:rPr>
              <a:t>وضع وتوزيع رسائل توعية شاملة وصديقة للطفل حول تعريف وأشكال سوء المعاملة؛ </a:t>
            </a:r>
            <a:r>
              <a:rPr lang="ar-SY" sz="1800" dirty="0">
                <a:solidFill>
                  <a:srgbClr val="000000"/>
                </a:solidFill>
                <a:effectLst/>
                <a:ea typeface="Calibri" panose="020F0502020204030204" pitchFamily="34" charset="0"/>
                <a:cs typeface="Simplified Arabic" panose="02020603050405020304" pitchFamily="18" charset="-78"/>
              </a:rPr>
              <a:t>و</a:t>
            </a:r>
            <a:r>
              <a:rPr lang="ar-SA" sz="1800" dirty="0">
                <a:solidFill>
                  <a:srgbClr val="000000"/>
                </a:solidFill>
                <a:effectLst/>
                <a:ea typeface="Calibri" panose="020F0502020204030204" pitchFamily="34" charset="0"/>
                <a:cs typeface="Simplified Arabic" panose="02020603050405020304" pitchFamily="18" charset="-78"/>
              </a:rPr>
              <a:t>آثار سوء المعاملة؛ وخدمات الدعم المتاحة لمنع سوء المعاملة والاستجابة لها</a:t>
            </a:r>
            <a:r>
              <a:rPr lang="ar-LB" sz="1800" dirty="0">
                <a:solidFill>
                  <a:srgbClr val="000000"/>
                </a:solidFill>
                <a:effectLst/>
                <a:ea typeface="Calibri" panose="020F0502020204030204" pitchFamily="34" charset="0"/>
                <a:cs typeface="Simplified Arabic" panose="02020603050405020304" pitchFamily="18" charset="-78"/>
              </a:rPr>
              <a:t> </a:t>
            </a:r>
            <a:r>
              <a:rPr lang="ar-LB" sz="1800" i="0" dirty="0">
                <a:latin typeface="Arial" panose="020B0604020202020204" pitchFamily="34" charset="0"/>
                <a:ea typeface="Arial"/>
                <a:cs typeface="Arial" panose="020B0604020202020204" pitchFamily="34" charset="0"/>
                <a:sym typeface="Arial"/>
              </a:rPr>
              <a:t>[← </a:t>
            </a:r>
            <a:r>
              <a:rPr lang="ar-LB" sz="1800" i="0" dirty="0">
                <a:latin typeface="Arial"/>
                <a:ea typeface="Arial"/>
                <a:cs typeface="Arial"/>
                <a:sym typeface="Arial"/>
              </a:rPr>
              <a:t>رمز </a:t>
            </a:r>
            <a:r>
              <a:rPr lang="ar-LB" sz="1800" b="0" i="0" dirty="0">
                <a:latin typeface="Arial"/>
                <a:ea typeface="Arial"/>
                <a:cs typeface="Arial"/>
                <a:sym typeface="Arial"/>
              </a:rPr>
              <a:t>خدمات الاستجابة والدعم، من إنسباير]؛</a:t>
            </a:r>
          </a:p>
          <a:p>
            <a:pPr marL="0" marR="0" algn="just" rtl="1">
              <a:lnSpc>
                <a:spcPct val="106000"/>
              </a:lnSpc>
              <a:spcBef>
                <a:spcPts val="0"/>
              </a:spcBef>
              <a:spcAft>
                <a:spcPts val="800"/>
              </a:spcAft>
              <a:buFont typeface="Arial" panose="020B0604020202020204" pitchFamily="34" charset="0"/>
              <a:buChar char="•"/>
            </a:pPr>
            <a:r>
              <a:rPr lang="ar-SA" sz="1800" dirty="0">
                <a:solidFill>
                  <a:srgbClr val="000000"/>
                </a:solidFill>
                <a:effectLst/>
                <a:ea typeface="Calibri" panose="020F0502020204030204" pitchFamily="34" charset="0"/>
                <a:cs typeface="Simplified Arabic" panose="02020603050405020304" pitchFamily="18" charset="-78"/>
              </a:rPr>
              <a:t>تزويد الأطفال المعرضين للخطر بإمكانية الوصول إلى الأنشطة الملائمة للنوع الاجتماعي والعمر والإعاقة، التي تدعم مهارات التأقلم الإيجابية والعلاقات السليمة بين الأقران، بما في ذلك الأنشطة الجماعية من أجل رفاه الطفل </a:t>
            </a:r>
            <a:endParaRPr lang="ar-LB" sz="1100" dirty="0">
              <a:solidFill>
                <a:schemeClr val="dk1"/>
              </a:solidFill>
              <a:effectLst/>
              <a:latin typeface="Noto Sans Symbols"/>
              <a:ea typeface="Calibri" panose="020F0502020204030204" pitchFamily="34" charset="0"/>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endParaRPr lang="ar-LB" sz="1100" dirty="0">
              <a:solidFill>
                <a:schemeClr val="dk1"/>
              </a:solidFill>
              <a:effectLst/>
              <a:latin typeface="Noto Sans Symbols"/>
              <a:cs typeface="Simplified Arabic" panose="02020603050405020304" pitchFamily="18" charset="-78"/>
            </a:endParaRPr>
          </a:p>
          <a:p>
            <a:pPr marL="0" marR="0" indent="0" algn="just" rtl="1">
              <a:lnSpc>
                <a:spcPct val="106000"/>
              </a:lnSpc>
              <a:spcBef>
                <a:spcPts val="0"/>
              </a:spcBef>
              <a:spcAft>
                <a:spcPts val="800"/>
              </a:spcAft>
              <a:buFont typeface="Arial" panose="020B0604020202020204" pitchFamily="34" charset="0"/>
              <a:buNone/>
            </a:pPr>
            <a:r>
              <a:rPr lang="ar-LB" dirty="0">
                <a:solidFill>
                  <a:srgbClr val="1690BF"/>
                </a:solidFill>
                <a:effectLst/>
              </a:rPr>
              <a:t>تستطيع الجهات الفاعلة في المجال الإنساني أن تعزز سلامة الأطفال من خلال: </a:t>
            </a:r>
            <a:endParaRPr lang="en-US" dirty="0">
              <a:solidFill>
                <a:srgbClr val="1690BF"/>
              </a:solidFill>
              <a:effectLst/>
            </a:endParaRPr>
          </a:p>
          <a:p>
            <a:pPr marL="514350" indent="-285750" algn="r" rtl="1">
              <a:buFont typeface="Arial" panose="020B0604020202020204" pitchFamily="34" charset="0"/>
              <a:buChar char="•"/>
            </a:pPr>
            <a:r>
              <a:rPr lang="ar-SA" sz="1800" dirty="0">
                <a:solidFill>
                  <a:srgbClr val="000000"/>
                </a:solidFill>
                <a:effectLst/>
                <a:ea typeface="Calibri" panose="020F0502020204030204" pitchFamily="34" charset="0"/>
                <a:cs typeface="Simplified Arabic" panose="02020603050405020304" pitchFamily="18" charset="-78"/>
              </a:rPr>
              <a:t>دعم مقدّمي الرعاية لتطوير مهارات التأقلم والتربية الوالدية الإيجابية، والوصول إلى دعم معيشي </a:t>
            </a:r>
            <a:endParaRPr lang="ar-LB" sz="1800" dirty="0">
              <a:solidFill>
                <a:srgbClr val="000000"/>
              </a:solidFill>
              <a:effectLst/>
              <a:ea typeface="Calibri" panose="020F0502020204030204" pitchFamily="34" charset="0"/>
              <a:cs typeface="Simplified Arabic" panose="02020603050405020304" pitchFamily="18" charset="-78"/>
            </a:endParaRPr>
          </a:p>
          <a:p>
            <a:pPr marL="514350" indent="-285750" algn="r" rtl="1">
              <a:buFont typeface="Arial" panose="020B0604020202020204" pitchFamily="34" charset="0"/>
              <a:buChar char="•"/>
            </a:pPr>
            <a:r>
              <a:rPr lang="ar-SA" sz="1800" dirty="0">
                <a:solidFill>
                  <a:srgbClr val="000000"/>
                </a:solidFill>
                <a:effectLst/>
                <a:ea typeface="Calibri" panose="020F0502020204030204" pitchFamily="34" charset="0"/>
                <a:cs typeface="Simplified Arabic" panose="02020603050405020304" pitchFamily="18" charset="-78"/>
              </a:rPr>
              <a:t>تعزيز قدرات الحماية لدى المعلمين، والأهل، ومقدّمي الرعاية، وغيرهم ممَن هم على اتّصال مباشر بالأطفال </a:t>
            </a:r>
            <a:r>
              <a:rPr lang="ar-LB" sz="1800" i="0" dirty="0">
                <a:latin typeface="Arial" panose="020B0604020202020204" pitchFamily="34" charset="0"/>
                <a:ea typeface="Arial"/>
                <a:cs typeface="Arial" panose="020B0604020202020204" pitchFamily="34" charset="0"/>
                <a:sym typeface="Arial"/>
              </a:rPr>
              <a:t>[← </a:t>
            </a:r>
            <a:r>
              <a:rPr lang="ar-LB" sz="1800" i="0" dirty="0">
                <a:latin typeface="Arial"/>
                <a:ea typeface="Arial"/>
                <a:cs typeface="Arial"/>
                <a:sym typeface="Arial"/>
              </a:rPr>
              <a:t>رمز </a:t>
            </a:r>
            <a:r>
              <a:rPr lang="ar-LB" sz="1800" b="0" i="0" dirty="0">
                <a:latin typeface="Arial"/>
                <a:ea typeface="Arial"/>
                <a:cs typeface="Arial"/>
                <a:sym typeface="Arial"/>
              </a:rPr>
              <a:t>دعم الوالدَين ومقدمي الرعاية، من إنسباير]</a:t>
            </a:r>
            <a:endParaRPr lang="ar-LB" sz="1800" dirty="0">
              <a:solidFill>
                <a:srgbClr val="000000"/>
              </a:solidFill>
              <a:effectLst/>
              <a:ea typeface="Calibri" panose="020F0502020204030204" pitchFamily="34" charset="0"/>
              <a:cs typeface="Simplified Arabic" panose="02020603050405020304" pitchFamily="18" charset="-78"/>
            </a:endParaRPr>
          </a:p>
          <a:p>
            <a:pPr marL="514350" indent="-285750" algn="r" rtl="1">
              <a:buFont typeface="Arial" panose="020B0604020202020204" pitchFamily="34" charset="0"/>
              <a:buChar char="•"/>
            </a:pPr>
            <a:r>
              <a:rPr lang="ar-SA" sz="1800" dirty="0">
                <a:solidFill>
                  <a:srgbClr val="000000"/>
                </a:solidFill>
                <a:effectLst/>
                <a:ea typeface="Calibri" panose="020F0502020204030204" pitchFamily="34" charset="0"/>
                <a:cs typeface="Simplified Arabic" panose="02020603050405020304" pitchFamily="18" charset="-78"/>
              </a:rPr>
              <a:t>التعاون مع أعضاء المجتمع المحلّي ل</a:t>
            </a:r>
            <a:r>
              <a:rPr lang="ar-LB" sz="1800" dirty="0">
                <a:solidFill>
                  <a:srgbClr val="000000"/>
                </a:solidFill>
                <a:effectLst/>
                <a:ea typeface="Calibri" panose="020F0502020204030204" pitchFamily="34" charset="0"/>
                <a:cs typeface="Simplified Arabic" panose="02020603050405020304" pitchFamily="18" charset="-78"/>
              </a:rPr>
              <a:t>زيادة </a:t>
            </a:r>
            <a:r>
              <a:rPr lang="ar-SA" sz="1800" dirty="0">
                <a:solidFill>
                  <a:srgbClr val="000000"/>
                </a:solidFill>
                <a:effectLst/>
                <a:ea typeface="Calibri" panose="020F0502020204030204" pitchFamily="34" charset="0"/>
                <a:cs typeface="Simplified Arabic" panose="02020603050405020304" pitchFamily="18" charset="-78"/>
              </a:rPr>
              <a:t>الوعي بعلامات وعواقب الضيق النفسي الاجتماعي لدى الأطفال ومقدّمي الرعاية</a:t>
            </a:r>
            <a:r>
              <a:rPr lang="ar-LB" sz="1800" dirty="0">
                <a:solidFill>
                  <a:srgbClr val="000000"/>
                </a:solidFill>
                <a:effectLst/>
                <a:ea typeface="Calibri" panose="020F0502020204030204" pitchFamily="34" charset="0"/>
                <a:cs typeface="Simplified Arabic" panose="02020603050405020304" pitchFamily="18" charset="-78"/>
              </a:rPr>
              <a:t> (و/أو مساعدة الأهل على التعامل مع سلوك أطفالهم الصعب، كي يروا المنفعة في إعادة تأطيره ليكون نتيجة إيجابية) </a:t>
            </a:r>
          </a:p>
          <a:p>
            <a:pPr marL="514350" marR="0" lvl="0" indent="-2857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800" dirty="0">
                <a:solidFill>
                  <a:srgbClr val="000000"/>
                </a:solidFill>
                <a:effectLst/>
                <a:ea typeface="Calibri" panose="020F0502020204030204" pitchFamily="34" charset="0"/>
                <a:cs typeface="Simplified Arabic" panose="02020603050405020304" pitchFamily="18" charset="-78"/>
              </a:rPr>
              <a:t>تزويد الأطفال الذين يعانون أو عانوا من سوء المعاملة بإمكانية الوصول إلى خدمات إدارة الحالات الملائمة والشاملة والسرية</a:t>
            </a:r>
            <a:r>
              <a:rPr lang="ar-LB" sz="1800" dirty="0">
                <a:solidFill>
                  <a:srgbClr val="000000"/>
                </a:solidFill>
                <a:effectLst/>
                <a:ea typeface="Calibri" panose="020F0502020204030204" pitchFamily="34" charset="0"/>
                <a:cs typeface="Simplified Arabic" panose="02020603050405020304" pitchFamily="18" charset="-78"/>
              </a:rPr>
              <a:t>، بما في ذلك التعزيز الاقتصادي </a:t>
            </a:r>
            <a:r>
              <a:rPr lang="ar-LB" sz="1800" i="0" dirty="0">
                <a:latin typeface="Arial" panose="020B0604020202020204" pitchFamily="34" charset="0"/>
                <a:ea typeface="Arial"/>
                <a:cs typeface="Arial" panose="020B0604020202020204" pitchFamily="34" charset="0"/>
                <a:sym typeface="Arial"/>
              </a:rPr>
              <a:t>[← </a:t>
            </a:r>
            <a:r>
              <a:rPr lang="ar-LB" sz="1800" i="0" dirty="0">
                <a:latin typeface="Arial"/>
                <a:ea typeface="Arial"/>
                <a:cs typeface="Arial"/>
                <a:sym typeface="Arial"/>
              </a:rPr>
              <a:t>رمز </a:t>
            </a:r>
            <a:r>
              <a:rPr lang="ar-LB" sz="1800" b="0" i="0" dirty="0">
                <a:latin typeface="Arial"/>
                <a:ea typeface="Arial"/>
                <a:cs typeface="Arial"/>
                <a:sym typeface="Arial"/>
              </a:rPr>
              <a:t>تعزيز الدخل والاقتصاد، من إنسباير + رمز </a:t>
            </a:r>
            <a:r>
              <a:rPr lang="ar-LB" sz="1800" b="1" i="0" dirty="0">
                <a:latin typeface="Arial"/>
                <a:ea typeface="Arial"/>
                <a:cs typeface="Arial"/>
                <a:sym typeface="Arial"/>
              </a:rPr>
              <a:t>إدارة الحالات</a:t>
            </a:r>
            <a:r>
              <a:rPr lang="ar-LB" sz="1800" b="0" i="0" dirty="0">
                <a:latin typeface="Arial"/>
                <a:ea typeface="Arial"/>
                <a:cs typeface="Arial"/>
                <a:sym typeface="Arial"/>
              </a:rPr>
              <a:t>]</a:t>
            </a:r>
            <a:r>
              <a:rPr lang="ar-SY" sz="1800" dirty="0">
                <a:solidFill>
                  <a:srgbClr val="000000"/>
                </a:solidFill>
                <a:effectLst/>
                <a:ea typeface="Calibri" panose="020F0502020204030204" pitchFamily="34" charset="0"/>
                <a:cs typeface="Simplified Arabic" panose="02020603050405020304" pitchFamily="18" charset="-78"/>
              </a:rPr>
              <a:t>.</a:t>
            </a:r>
            <a:r>
              <a:rPr lang="ar-SA" sz="1800" dirty="0">
                <a:solidFill>
                  <a:srgbClr val="000000"/>
                </a:solidFill>
                <a:effectLst/>
                <a:ea typeface="Calibri" panose="020F0502020204030204" pitchFamily="34" charset="0"/>
                <a:cs typeface="Simplified Arabic" panose="02020603050405020304" pitchFamily="18" charset="-78"/>
              </a:rPr>
              <a:t> </a:t>
            </a:r>
            <a:endParaRPr lang="ar-LB" sz="1800" dirty="0">
              <a:solidFill>
                <a:srgbClr val="000000"/>
              </a:solidFill>
              <a:effectLst/>
              <a:ea typeface="Calibri" panose="020F0502020204030204" pitchFamily="34" charset="0"/>
              <a:cs typeface="Simplified Arabic" panose="02020603050405020304" pitchFamily="18" charset="-78"/>
            </a:endParaRPr>
          </a:p>
          <a:p>
            <a:pPr marL="514350" indent="-285750" algn="r" rtl="1">
              <a:buFont typeface="Arial" panose="020B0604020202020204" pitchFamily="34" charset="0"/>
              <a:buChar char="•"/>
            </a:pPr>
            <a:r>
              <a:rPr lang="ar-LB" sz="1800" dirty="0">
                <a:solidFill>
                  <a:srgbClr val="000000"/>
                </a:solidFill>
                <a:effectLst/>
                <a:ea typeface="Calibri" panose="020F0502020204030204" pitchFamily="34" charset="0"/>
                <a:cs typeface="Simplified Arabic" panose="02020603050405020304" pitchFamily="18" charset="-78"/>
              </a:rPr>
              <a:t>غالبًأ ما تكون إمكانية الوصول إلى الخدمات هي المشكلة، لذلك، يجب أن ندرب مقدمي الرعاية الصحية والاجتماعية في تحديد علامات وأعراض الإساءة والإهمال، و</a:t>
            </a:r>
            <a:r>
              <a:rPr lang="ar-SA" sz="1800" dirty="0">
                <a:solidFill>
                  <a:srgbClr val="000000"/>
                </a:solidFill>
                <a:effectLst/>
                <a:ea typeface="Calibri" panose="020F0502020204030204" pitchFamily="34" charset="0"/>
                <a:cs typeface="Simplified Arabic" panose="02020603050405020304" pitchFamily="18" charset="-78"/>
              </a:rPr>
              <a:t>توفير استجابة نفسية اجتماعية من المستوى الأول</a:t>
            </a:r>
            <a:r>
              <a:rPr lang="ar-LB" sz="1800" dirty="0">
                <a:solidFill>
                  <a:srgbClr val="000000"/>
                </a:solidFill>
                <a:effectLst/>
                <a:ea typeface="Calibri" panose="020F0502020204030204" pitchFamily="34" charset="0"/>
                <a:cs typeface="Simplified Arabic" panose="02020603050405020304" pitchFamily="18" charset="-78"/>
              </a:rPr>
              <a:t>.</a:t>
            </a:r>
            <a:r>
              <a:rPr lang="ar-SA" sz="1800" dirty="0">
                <a:solidFill>
                  <a:srgbClr val="000000"/>
                </a:solidFill>
                <a:effectLst/>
                <a:ea typeface="Calibri" panose="020F0502020204030204" pitchFamily="34" charset="0"/>
                <a:cs typeface="Simplified Arabic" panose="02020603050405020304" pitchFamily="18" charset="-78"/>
              </a:rPr>
              <a:t> </a:t>
            </a:r>
            <a:endParaRPr lang="ar-LB" sz="1800" dirty="0">
              <a:solidFill>
                <a:srgbClr val="000000"/>
              </a:solidFill>
              <a:effectLst/>
              <a:ea typeface="Calibri" panose="020F0502020204030204" pitchFamily="34" charset="0"/>
              <a:cs typeface="Simplified Arabic" panose="02020603050405020304" pitchFamily="18" charset="-78"/>
            </a:endParaRPr>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379558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بحسب الوقت المتاح لكم في التيسير، فكّروا في أن تضيفوا هنا أمثلة من المنطقة/البلد/الاستجابة، عن برامج تستوفي المعايير.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يمكن أن تكون هذه مسودّة شريحة تستطيعون تحديثها أو إلغاءها عند الضرورة.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لكلّ مثال، يمكنكم أن تضيفوا:</a:t>
            </a:r>
            <a:r>
              <a:rPr lang="ar-LB" sz="1200" b="0" i="0" u="none" strike="noStrike" cap="none" dirty="0">
                <a:solidFill>
                  <a:schemeClr val="dk1"/>
                </a:solidFill>
                <a:effectLst/>
                <a:latin typeface="Calibri"/>
                <a:ea typeface="Calibri"/>
                <a:cs typeface="Calibri"/>
                <a:sym typeface="Calibri"/>
              </a:rPr>
              <a:t>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جملة قصيرة، مختصرة، رئيسية تعريفية بشأن</a:t>
            </a:r>
            <a:r>
              <a:rPr lang="ar-LB" dirty="0"/>
              <a:t> برنامج/مشروع محدد يستخدم المعيار 8</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sz="1200" b="0" i="0" u="none" strike="noStrike" cap="none" dirty="0">
                <a:solidFill>
                  <a:schemeClr val="dk1"/>
                </a:solidFill>
                <a:effectLst/>
                <a:latin typeface="Calibri"/>
                <a:ea typeface="Calibri"/>
                <a:cs typeface="Calibri"/>
                <a:sym typeface="Calibri"/>
              </a:rPr>
              <a:t>أضيفوا أسماء المنظمات والشركاء المشاركين معكم</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أضيفوا الدروس المستفادة العملية، والإجراءات </a:t>
            </a:r>
            <a:r>
              <a:rPr lang="ar-LB" sz="1200" b="0" i="0" u="none" strike="noStrike" cap="none" dirty="0">
                <a:solidFill>
                  <a:schemeClr val="dk1"/>
                </a:solidFill>
                <a:effectLst/>
                <a:latin typeface="Calibri"/>
                <a:ea typeface="Calibri"/>
                <a:cs typeface="Calibri"/>
                <a:sym typeface="Calibri"/>
              </a:rPr>
              <a:t>أ</a:t>
            </a:r>
            <a:r>
              <a:rPr lang="ar-SA" sz="1200" b="0" i="0" u="none" strike="noStrike" cap="none" dirty="0">
                <a:solidFill>
                  <a:schemeClr val="dk1"/>
                </a:solidFill>
                <a:effectLst/>
                <a:latin typeface="Calibri"/>
                <a:ea typeface="Calibri"/>
                <a:cs typeface="Calibri"/>
                <a:sym typeface="Calibri"/>
              </a:rPr>
              <a:t>و</a:t>
            </a:r>
            <a:r>
              <a:rPr lang="ar-LB" sz="1200" b="0" i="0" u="none" strike="noStrike" cap="none" dirty="0">
                <a:solidFill>
                  <a:schemeClr val="dk1"/>
                </a:solidFill>
                <a:effectLst/>
                <a:latin typeface="Calibri"/>
                <a:ea typeface="Calibri"/>
                <a:cs typeface="Calibri"/>
                <a:sym typeface="Calibri"/>
              </a:rPr>
              <a:t> </a:t>
            </a:r>
            <a:r>
              <a:rPr lang="ar-SA" sz="1200" b="0" i="0" u="none" strike="noStrike" cap="none" dirty="0">
                <a:solidFill>
                  <a:schemeClr val="dk1"/>
                </a:solidFill>
                <a:effectLst/>
                <a:latin typeface="Calibri"/>
                <a:ea typeface="Calibri"/>
                <a:cs typeface="Calibri"/>
                <a:sym typeface="Calibri"/>
              </a:rPr>
              <a:t>الرسالة أو الأرقام</a:t>
            </a:r>
            <a:r>
              <a:rPr lang="ar-LB" sz="1200" b="0" i="0" u="none" strike="noStrike" cap="none" dirty="0">
                <a:solidFill>
                  <a:schemeClr val="dk1"/>
                </a:solidFill>
                <a:effectLst/>
                <a:latin typeface="Calibri"/>
                <a:ea typeface="Calibri"/>
                <a:cs typeface="Calibri"/>
                <a:sym typeface="Calibri"/>
              </a:rPr>
              <a:t> الأساسية</a:t>
            </a:r>
            <a:r>
              <a:rPr lang="ar-SA" sz="1200" b="0" i="0" u="none" strike="noStrike" cap="none" dirty="0">
                <a:solidFill>
                  <a:schemeClr val="dk1"/>
                </a:solidFill>
                <a:effectLst/>
                <a:latin typeface="Calibri"/>
                <a:ea typeface="Calibri"/>
                <a:cs typeface="Calibri"/>
                <a:sym typeface="Calibri"/>
              </a:rPr>
              <a:t>، التي تثير اهتمام </a:t>
            </a:r>
            <a:r>
              <a:rPr lang="ar-LB" sz="1200" b="0" i="0" u="none" strike="noStrike" cap="none" dirty="0">
                <a:solidFill>
                  <a:schemeClr val="dk1"/>
                </a:solidFill>
                <a:effectLst/>
                <a:latin typeface="Calibri"/>
                <a:ea typeface="Calibri"/>
                <a:cs typeface="Calibri"/>
                <a:sym typeface="Calibri"/>
              </a:rPr>
              <a:t>المشاركين معكم </a:t>
            </a: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أمّا الخيار الآخر، في حال أتيح لكم مجال تيسير </a:t>
            </a:r>
            <a:r>
              <a:rPr lang="ar-LB" sz="1200" b="0" i="0" u="none" strike="noStrike" cap="none" dirty="0">
                <a:solidFill>
                  <a:schemeClr val="dk1"/>
                </a:solidFill>
                <a:effectLst/>
                <a:latin typeface="Calibri"/>
                <a:ea typeface="Calibri"/>
                <a:cs typeface="Calibri"/>
                <a:sym typeface="Calibri"/>
              </a:rPr>
              <a:t>أوسع</a:t>
            </a:r>
            <a:r>
              <a:rPr lang="ar-SA" sz="1200" b="0" i="0" u="none" strike="noStrike" cap="none" dirty="0">
                <a:solidFill>
                  <a:schemeClr val="dk1"/>
                </a:solidFill>
                <a:effectLst/>
                <a:latin typeface="Calibri"/>
                <a:ea typeface="Calibri"/>
                <a:cs typeface="Calibri"/>
                <a:sym typeface="Calibri"/>
              </a:rPr>
              <a:t> (وأيضًا بحسب مجموعتكم)، فهو ملء هذه الشريحة بطريقة تفاعلية خلال الجلسة.</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في هذه الحال، يمكنكم أن:</a:t>
            </a:r>
            <a:r>
              <a:rPr lang="ar-LB" sz="1200" b="0" i="0" u="none" strike="noStrike" cap="none" dirty="0">
                <a:solidFill>
                  <a:schemeClr val="dk1"/>
                </a:solidFill>
                <a:effectLst/>
                <a:latin typeface="Calibri"/>
                <a:ea typeface="Calibri"/>
                <a:cs typeface="Calibri"/>
                <a:sym typeface="Calibri"/>
              </a:rPr>
              <a:t>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توزّعوا مجموعتكم ضمن مجموعتَين أو 3 مجموعات أصغر،</a:t>
            </a:r>
            <a:endParaRPr lang="ar-LB" sz="1200" b="0" i="0" u="none" strike="noStrike" cap="none" dirty="0">
              <a:solidFill>
                <a:schemeClr val="dk1"/>
              </a:solidFill>
              <a:effectLst/>
              <a:latin typeface="Calibri"/>
              <a:ea typeface="Calibri"/>
              <a:cs typeface="Calibri"/>
              <a:sym typeface="Calibri"/>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sz="1200" b="0" i="0" u="none" strike="noStrike" cap="none" dirty="0">
                <a:solidFill>
                  <a:schemeClr val="dk1"/>
                </a:solidFill>
                <a:effectLst/>
                <a:latin typeface="Calibri"/>
                <a:ea typeface="Calibri"/>
                <a:cs typeface="Calibri"/>
                <a:sym typeface="Calibri"/>
              </a:rPr>
              <a:t>تتيحوا ل</a:t>
            </a:r>
            <a:r>
              <a:rPr lang="ar-SA" sz="1200" b="0" i="0" u="none" strike="noStrike" cap="none" dirty="0">
                <a:solidFill>
                  <a:schemeClr val="dk1"/>
                </a:solidFill>
                <a:effectLst/>
                <a:latin typeface="Calibri"/>
                <a:ea typeface="Calibri"/>
                <a:cs typeface="Calibri"/>
                <a:sym typeface="Calibri"/>
              </a:rPr>
              <a:t>لمشاركين 15-20 دقيقية ليحضّروا عرضًا قصيرًا عن مثال من المنطقة/البلد/الاستجابة لبرنامج يستوفي المعيار</a:t>
            </a:r>
            <a:endParaRPr lang="ar-LB" sz="1200" b="0" i="0" u="none" strike="noStrike" cap="none" dirty="0">
              <a:solidFill>
                <a:schemeClr val="dk1"/>
              </a:solidFill>
              <a:effectLst/>
              <a:latin typeface="Calibri"/>
              <a:ea typeface="Calibri"/>
              <a:cs typeface="Calibri"/>
              <a:sym typeface="Calibri"/>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تطلبوا من المجموعات أن تقدّم أمثلتها في الجلسة العامّة، وتناقشوا/ تقارنوا الدروس المستفادة منها.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إذا كنتم سترسلون هذا العرض إلى المشاركين بعد التدريب، يمكنكم أن تملأوا هذه الشريحة، كي تحفظوا سجلاّت عن العروض.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1" i="0" u="none" strike="noStrike" cap="none" dirty="0">
                <a:solidFill>
                  <a:schemeClr val="dk1"/>
                </a:solidFill>
                <a:effectLst/>
                <a:latin typeface="Calibri"/>
                <a:ea typeface="Calibri"/>
                <a:cs typeface="Calibri"/>
                <a:sym typeface="Calibri"/>
              </a:rPr>
              <a:t>نصيحة: </a:t>
            </a:r>
            <a:r>
              <a:rPr lang="ar-SA" sz="1200" b="0" i="0" u="none" strike="noStrike" cap="none" dirty="0">
                <a:solidFill>
                  <a:schemeClr val="dk1"/>
                </a:solidFill>
                <a:effectLst/>
                <a:latin typeface="Calibri"/>
                <a:ea typeface="Calibri"/>
                <a:cs typeface="Calibri"/>
                <a:sym typeface="Calibri"/>
              </a:rPr>
              <a:t>يمكنكم أن تستخدموا </a:t>
            </a:r>
            <a:r>
              <a:rPr lang="en-US" sz="1200" b="0" i="0" u="none" strike="noStrike" cap="none" dirty="0">
                <a:solidFill>
                  <a:schemeClr val="dk1"/>
                </a:solidFill>
                <a:effectLst/>
                <a:latin typeface="Calibri"/>
                <a:ea typeface="Calibri"/>
                <a:cs typeface="Calibri"/>
                <a:sym typeface="Calibri"/>
              </a:rPr>
              <a:t>https://thenounproject.com</a:t>
            </a:r>
            <a:r>
              <a:rPr lang="ar-SA" sz="1200" b="0" i="0" u="none" strike="noStrike" cap="none" dirty="0">
                <a:solidFill>
                  <a:schemeClr val="dk1"/>
                </a:solidFill>
                <a:effectLst/>
                <a:latin typeface="Calibri"/>
                <a:ea typeface="Calibri"/>
                <a:cs typeface="Calibri"/>
                <a:sym typeface="Calibri"/>
              </a:rPr>
              <a:t>/ للحصول على خرائط مماثلة. </a:t>
            </a:r>
            <a:endParaRPr lang="ar" b="0" i="1" u="none" dirty="0"/>
          </a:p>
        </p:txBody>
      </p:sp>
      <p:sp>
        <p:nvSpPr>
          <p:cNvPr id="4" name="Espace réservé du numéro de diapositive 3"/>
          <p:cNvSpPr>
            <a:spLocks noGrp="1"/>
          </p:cNvSpPr>
          <p:nvPr>
            <p:ph type="sldNum" idx="12"/>
          </p:nvPr>
        </p:nvSpPr>
        <p:spPr/>
        <p:txBody>
          <a:bodyPr rtlCol="1"/>
          <a:lstStyle/>
          <a:p>
            <a:pPr marL="0" marR="0" lvl="0" indent="0" algn="r" rtl="1">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marR="0" lvl="0" indent="0" algn="r" rtl="1">
              <a:lnSpc>
                <a:spcPct val="100000"/>
              </a:lnSpc>
              <a:spcBef>
                <a:spcPts val="0"/>
              </a:spcBef>
              <a:spcAft>
                <a:spcPts val="0"/>
              </a:spcAft>
              <a:buClr>
                <a:schemeClr val="dk1"/>
              </a:buClr>
              <a:buSzPts val="1200"/>
              <a:buFont typeface="Calibri"/>
              <a:buNone/>
            </a:pPr>
            <a:r>
              <a:rPr lang="ar-SA" sz="1200" b="0" i="0" u="none" strike="noStrike" cap="none" dirty="0">
                <a:solidFill>
                  <a:schemeClr val="dk1"/>
                </a:solidFill>
                <a:effectLst/>
                <a:latin typeface="Calibri"/>
                <a:ea typeface="Calibri"/>
                <a:cs typeface="Calibri"/>
                <a:sym typeface="Calibri"/>
              </a:rPr>
              <a:t>[للميسّرين: في حال استطعتم أن تقدّموا المعلومات من الإنترنت عبر العاكس، نقترح عليكم أن تساعدوا المشاركين في الوصول إلى الموقع وأن تروهم إيّاه] </a:t>
            </a:r>
            <a:r>
              <a:rPr lang="ar-SA" u="sng" dirty="0"/>
              <a:t> </a:t>
            </a:r>
          </a:p>
          <a:p>
            <a:pPr marL="0" marR="0" lvl="0" indent="0" algn="r" rtl="1">
              <a:lnSpc>
                <a:spcPct val="100000"/>
              </a:lnSpc>
              <a:spcBef>
                <a:spcPts val="0"/>
              </a:spcBef>
              <a:spcAft>
                <a:spcPts val="0"/>
              </a:spcAft>
              <a:buClr>
                <a:schemeClr val="dk1"/>
              </a:buClr>
              <a:buSzPts val="1200"/>
              <a:buFont typeface="Calibri"/>
              <a:buNone/>
            </a:pPr>
            <a:endParaRPr lang="ar-SA" u="sng" dirty="0"/>
          </a:p>
          <a:p>
            <a:pPr marL="0" marR="0" lvl="0" indent="0" algn="r" rtl="1">
              <a:lnSpc>
                <a:spcPct val="100000"/>
              </a:lnSpc>
              <a:spcBef>
                <a:spcPts val="0"/>
              </a:spcBef>
              <a:spcAft>
                <a:spcPts val="0"/>
              </a:spcAft>
              <a:buClr>
                <a:schemeClr val="dk1"/>
              </a:buClr>
              <a:buSzPts val="1200"/>
              <a:buFont typeface="Calibri"/>
              <a:buNone/>
            </a:pPr>
            <a:r>
              <a:rPr lang="ar-SA" b="1" u="none" dirty="0"/>
              <a:t>شراكة المعايير الإنسانية:</a:t>
            </a:r>
          </a:p>
          <a:p>
            <a:pPr marL="0" marR="0" lvl="0" indent="0" algn="r" rtl="1">
              <a:lnSpc>
                <a:spcPct val="100000"/>
              </a:lnSpc>
              <a:spcBef>
                <a:spcPts val="0"/>
              </a:spcBef>
              <a:spcAft>
                <a:spcPts val="0"/>
              </a:spcAft>
              <a:buClr>
                <a:schemeClr val="dk1"/>
              </a:buClr>
              <a:buSzPts val="1200"/>
              <a:buFont typeface="Calibri"/>
              <a:buNone/>
            </a:pPr>
            <a:r>
              <a:rPr lang="ar-SA" u="sng" dirty="0"/>
              <a:t>1. الدليل على الإنترنت</a:t>
            </a:r>
          </a:p>
          <a:p>
            <a:pPr marL="0" lvl="0" indent="0" algn="r" rtl="1">
              <a:spcBef>
                <a:spcPts val="0"/>
              </a:spcBef>
              <a:spcAft>
                <a:spcPts val="0"/>
              </a:spcAft>
              <a:buNone/>
            </a:pPr>
            <a:r>
              <a:rPr lang="ar-SA" u="sng" dirty="0"/>
              <a:t>2. تطبيق شراكة المعايير الإنسانية   </a:t>
            </a:r>
            <a:endParaRPr lang="ar-SA" dirty="0"/>
          </a:p>
          <a:p>
            <a:pPr marL="0" lvl="0" indent="0" algn="r" rtl="1">
              <a:spcBef>
                <a:spcPts val="0"/>
              </a:spcBef>
              <a:spcAft>
                <a:spcPts val="0"/>
              </a:spcAft>
              <a:buNone/>
            </a:pPr>
            <a:r>
              <a:rPr lang="ar-SA" dirty="0"/>
              <a:t>- هو ثاني أكثر تطبيق شعبية على الموقع بعد تطبيق اسفير</a:t>
            </a:r>
          </a:p>
          <a:p>
            <a:pPr marL="0" lvl="0" indent="0" algn="r" rtl="1">
              <a:spcBef>
                <a:spcPts val="0"/>
              </a:spcBef>
              <a:spcAft>
                <a:spcPts val="0"/>
              </a:spcAft>
              <a:buNone/>
            </a:pP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b="1" u="none" dirty="0"/>
              <a:t>صفحة المعايير الدنيا لحماية الطفل:</a:t>
            </a: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u="sng" dirty="0"/>
              <a:t>1. الدليل التفاعلي </a:t>
            </a:r>
            <a:r>
              <a:rPr lang="ar-SA" dirty="0"/>
              <a:t>- أهم مورد لدينا.</a:t>
            </a: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dirty="0"/>
              <a:t>2. </a:t>
            </a:r>
            <a:r>
              <a:rPr lang="ar-SA" u="sng" dirty="0"/>
              <a:t>الملخّص </a:t>
            </a:r>
            <a:r>
              <a:rPr lang="ar-SA" dirty="0"/>
              <a:t>يتألّف من 32 صفحة فقط، وهذا يعني أنّه مكثّف جدًا ولكن، يمكن استخدامه للتعريف بفكرة المعايير الدنيا أو لإطلاق مناقشات حول حماية الطفل مع زملاء حكوميين أو عاملين آخرين في المجال الإنساني من دون إغراقهم في معلومات الدليل الهائل الحجم.  </a:t>
            </a: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b="1" dirty="0"/>
              <a:t>موقع التحالف الإلكتروني:</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نسخة </a:t>
            </a:r>
            <a:r>
              <a:rPr lang="en-US" u="sng" dirty="0"/>
              <a:t>PDF</a:t>
            </a:r>
            <a:r>
              <a:rPr lang="en-US" dirty="0"/>
              <a:t> </a:t>
            </a:r>
            <a:r>
              <a:rPr lang="ar-SA" dirty="0"/>
              <a:t>وجميع المواد المتوفّرة يمكن تنزيلها إذا أراد المشاركون طباعة أجزاء فقط من المعايير الدنيا لحماية الطفل، على موقع التحالف الإلكتروني</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يتضمّن </a:t>
            </a:r>
            <a:r>
              <a:rPr lang="ar-SA" u="sng" dirty="0"/>
              <a:t>ملف مواد الإحاطة الخاصّة بـ«المقدّمة إلى المعايير الدنيا لحماية الطفل» </a:t>
            </a:r>
            <a:r>
              <a:rPr lang="ar-SA" dirty="0"/>
              <a:t>هذه الشرائح وملاحظات التيسير، بالإضافة إلى مقدّمة للتوزيع تتألّف من صفحتَين.</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معرض للمعايير مع </a:t>
            </a:r>
            <a:r>
              <a:rPr lang="ar-SA" u="sng" dirty="0"/>
              <a:t>رسومات</a:t>
            </a:r>
          </a:p>
          <a:p>
            <a:pPr marL="228600" marR="0" lvl="0" indent="-228600" algn="r" rtl="1">
              <a:lnSpc>
                <a:spcPct val="100000"/>
              </a:lnSpc>
              <a:spcBef>
                <a:spcPts val="0"/>
              </a:spcBef>
              <a:spcAft>
                <a:spcPts val="0"/>
              </a:spcAft>
              <a:buClr>
                <a:schemeClr val="dk1"/>
              </a:buClr>
              <a:buSzPts val="1200"/>
              <a:buFont typeface="Calibri"/>
              <a:buAutoNum type="arabicPeriod"/>
            </a:pPr>
            <a:r>
              <a:rPr lang="ar-SA" sz="1200" dirty="0"/>
              <a:t>اكتشفوا </a:t>
            </a:r>
            <a:r>
              <a:rPr lang="ar-SA" sz="1200" u="sng" dirty="0"/>
              <a:t>الدورة التدريبية الإلكترونية المجانية على المعايير الدنيا لحماية الطفل</a:t>
            </a:r>
            <a:r>
              <a:rPr lang="ar-SA" sz="1200" dirty="0"/>
              <a:t> مع مجموعة من الوحدات</a:t>
            </a:r>
          </a:p>
          <a:p>
            <a:pPr marL="228600" marR="0" lvl="0" indent="-228600" algn="r" rtl="1">
              <a:lnSpc>
                <a:spcPct val="100000"/>
              </a:lnSpc>
              <a:spcBef>
                <a:spcPts val="0"/>
              </a:spcBef>
              <a:spcAft>
                <a:spcPts val="0"/>
              </a:spcAft>
              <a:buClr>
                <a:schemeClr val="dk1"/>
              </a:buClr>
              <a:buSzPts val="1200"/>
              <a:buFont typeface="Calibri"/>
              <a:buAutoNum type="arabicPeriod"/>
            </a:pPr>
            <a:r>
              <a:rPr lang="ar-SA" sz="1200" dirty="0"/>
              <a:t>أفلام فيديو على قناة يوتيوب الخاصّة بالتحالف </a:t>
            </a:r>
          </a:p>
          <a:p>
            <a:pPr marL="0" marR="0" lvl="0" indent="0" algn="r" rtl="1">
              <a:lnSpc>
                <a:spcPct val="100000"/>
              </a:lnSpc>
              <a:spcBef>
                <a:spcPts val="0"/>
              </a:spcBef>
              <a:spcAft>
                <a:spcPts val="0"/>
              </a:spcAft>
              <a:buClr>
                <a:schemeClr val="dk1"/>
              </a:buClr>
              <a:buSzPts val="1200"/>
              <a:buFont typeface="Calibri"/>
              <a:buNone/>
            </a:pPr>
            <a:endParaRPr lang="ar-SA" dirty="0"/>
          </a:p>
          <a:p>
            <a:pPr marL="0" lvl="0" indent="0" algn="r" rtl="1">
              <a:spcBef>
                <a:spcPts val="0"/>
              </a:spcBef>
              <a:spcAft>
                <a:spcPts val="0"/>
              </a:spcAft>
              <a:buNone/>
            </a:pPr>
            <a:r>
              <a:rPr lang="ar-SA" dirty="0"/>
              <a:t>اسألوا: ماذا ينبغي أن تكون خطواتنا التالية كفريق/وكالة/فرد؟ </a:t>
            </a:r>
          </a:p>
          <a:p>
            <a:pPr marL="0" lvl="0" indent="0" algn="r" rtl="1">
              <a:spcBef>
                <a:spcPts val="0"/>
              </a:spcBef>
              <a:spcAft>
                <a:spcPts val="0"/>
              </a:spcAft>
              <a:buNone/>
            </a:pPr>
            <a:r>
              <a:rPr lang="ar-SA" sz="1200" b="0" i="0" u="none" strike="noStrike" cap="none" dirty="0">
                <a:solidFill>
                  <a:schemeClr val="dk1"/>
                </a:solidFill>
                <a:effectLst/>
                <a:latin typeface="Calibri"/>
                <a:ea typeface="Calibri"/>
                <a:cs typeface="Calibri"/>
                <a:sym typeface="Calibri"/>
              </a:rPr>
              <a:t>(قد تحدّدون موعدًا للقاء أطول لاستيعاب التغييرات ووضع خطّة؛ أو تطلبون من الزملاء عرض بعض المعايير الجديدة/المراجعة وانعكاساتها على البرنامج؛ أو تنظّمون دورة تدريبية؛ أو تطلبون موعدًا من الإدارة العليا لمناقشة المساءلة أمام الأطفال، إلخ) </a:t>
            </a:r>
            <a:r>
              <a:rPr lang="ar-SA" dirty="0"/>
              <a:t> </a:t>
            </a:r>
            <a:endParaRPr lang="ar-SA" i="1" dirty="0"/>
          </a:p>
          <a:p>
            <a:pPr marL="0" marR="0" lvl="0" indent="0" algn="r" rtl="1">
              <a:lnSpc>
                <a:spcPct val="100000"/>
              </a:lnSpc>
              <a:spcBef>
                <a:spcPts val="0"/>
              </a:spcBef>
              <a:spcAft>
                <a:spcPts val="0"/>
              </a:spcAft>
              <a:buClr>
                <a:schemeClr val="dk1"/>
              </a:buClr>
              <a:buSzPts val="1200"/>
              <a:buFont typeface="Calibri"/>
              <a:buNone/>
            </a:pPr>
            <a:endParaRPr lang="ar-SA" sz="1200" b="0" i="0" u="none" strike="noStrike" cap="none" dirty="0">
              <a:solidFill>
                <a:schemeClr val="dk1"/>
              </a:solidFill>
              <a:effectLst/>
              <a:latin typeface="Calibri"/>
              <a:ea typeface="Calibri"/>
              <a:cs typeface="Calibri"/>
              <a:sym typeface="Calibri"/>
            </a:endParaRPr>
          </a:p>
          <a:p>
            <a:pPr marL="0" marR="0" lvl="0" indent="0" algn="r" rtl="1">
              <a:lnSpc>
                <a:spcPct val="100000"/>
              </a:lnSpc>
              <a:spcBef>
                <a:spcPts val="0"/>
              </a:spcBef>
              <a:spcAft>
                <a:spcPts val="0"/>
              </a:spcAft>
              <a:buClr>
                <a:schemeClr val="dk1"/>
              </a:buClr>
              <a:buSzPts val="1200"/>
              <a:buFont typeface="Calibri"/>
              <a:buNone/>
            </a:pPr>
            <a:r>
              <a:rPr lang="ar-SA" sz="1200" b="0" i="0" u="none" strike="noStrike" cap="none" dirty="0">
                <a:solidFill>
                  <a:schemeClr val="dk1"/>
                </a:solidFill>
                <a:effectLst/>
                <a:latin typeface="Calibri"/>
                <a:ea typeface="Calibri"/>
                <a:cs typeface="Calibri"/>
                <a:sym typeface="Calibri"/>
              </a:rPr>
              <a:t>[للميسّرين:</a:t>
            </a:r>
            <a:r>
              <a:rPr lang="ar-SA" sz="1200" b="0" i="0" u="sng" strike="noStrike" cap="none" dirty="0">
                <a:solidFill>
                  <a:schemeClr val="dk1"/>
                </a:solidFill>
                <a:effectLst/>
                <a:latin typeface="Calibri"/>
                <a:ea typeface="Calibri"/>
                <a:cs typeface="Calibri"/>
                <a:sym typeface="Calibri"/>
              </a:rPr>
              <a:t> نسخ مطبوعة</a:t>
            </a:r>
            <a:r>
              <a:rPr lang="ar-SA" sz="1200" b="0" i="0" u="none" strike="noStrike" cap="none" dirty="0">
                <a:solidFill>
                  <a:schemeClr val="dk1"/>
                </a:solidFill>
                <a:effectLst/>
                <a:latin typeface="Calibri"/>
                <a:ea typeface="Calibri"/>
                <a:cs typeface="Calibri"/>
                <a:sym typeface="Calibri"/>
              </a:rPr>
              <a:t>: ثمّة مخزون صغير من النسخ المطبوعة من الدليل والملخّص لدى التحالف العالمي في جنيف، لكّننا نشجّع البلدان والمناطق على طباعة وإدارة نسخها الخاصة محلّيًا. يتمّ هذا عادة من خلال هيكلية التنسيق المشتركة بين الوكالات. عند الطلب، يستطيع التحالف تشارك نسخة </a:t>
            </a:r>
            <a:r>
              <a:rPr lang="en-US" sz="1200" b="0" i="0" u="none" strike="noStrike" cap="none" dirty="0">
                <a:solidFill>
                  <a:schemeClr val="dk1"/>
                </a:solidFill>
                <a:effectLst/>
                <a:latin typeface="Calibri"/>
                <a:ea typeface="Calibri"/>
                <a:cs typeface="Calibri"/>
                <a:sym typeface="Calibri"/>
              </a:rPr>
              <a:t>PDF </a:t>
            </a:r>
            <a:r>
              <a:rPr lang="ar-SA" sz="1200" b="0" i="0" u="none" strike="noStrike" cap="none" dirty="0">
                <a:solidFill>
                  <a:schemeClr val="dk1"/>
                </a:solidFill>
                <a:effectLst/>
                <a:latin typeface="Calibri"/>
                <a:ea typeface="Calibri"/>
                <a:cs typeface="Calibri"/>
                <a:sym typeface="Calibri"/>
              </a:rPr>
              <a:t>جاهزة للطباعة معكم.]</a:t>
            </a:r>
            <a:endParaRPr lang="ar-SA" i="1" dirty="0"/>
          </a:p>
          <a:p>
            <a:pPr marL="0" marR="0" lvl="0" indent="0" algn="r" rtl="1">
              <a:lnSpc>
                <a:spcPct val="100000"/>
              </a:lnSpc>
              <a:spcBef>
                <a:spcPts val="0"/>
              </a:spcBef>
              <a:spcAft>
                <a:spcPts val="0"/>
              </a:spcAft>
              <a:buClr>
                <a:schemeClr val="dk1"/>
              </a:buClr>
              <a:buSzPts val="1200"/>
              <a:buFont typeface="Calibri"/>
              <a:buNone/>
            </a:pPr>
            <a:endParaRPr lang="ar-SA" dirty="0"/>
          </a:p>
          <a:p>
            <a:pPr marL="0" marR="0" lvl="0" indent="0" algn="r" rtl="1">
              <a:lnSpc>
                <a:spcPct val="100000"/>
              </a:lnSpc>
              <a:spcBef>
                <a:spcPts val="0"/>
              </a:spcBef>
              <a:spcAft>
                <a:spcPts val="0"/>
              </a:spcAft>
              <a:buClr>
                <a:schemeClr val="dk1"/>
              </a:buClr>
              <a:buSzPts val="1200"/>
              <a:buFont typeface="Calibri"/>
              <a:buNone/>
            </a:pPr>
            <a:r>
              <a:rPr lang="ar-SA" dirty="0"/>
              <a:t>شكرًا جزيلاً على لقائكم بنا وبدء استكشافكم المعايير الدنيا لحماية الطفل. سوف أتابع معكم مسألة الخطوات التالية التي ناقشناها. فهذا هو الأساس: إنّ دليل المعايير الدنيا لحماية الطفل هو هدية تستمر في العطاء كلّ مرّة تفتحونها! </a:t>
            </a: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8</a:t>
            </a:fld>
            <a:endParaRPr/>
          </a:p>
        </p:txBody>
      </p:sp>
    </p:spTree>
    <p:extLst>
      <p:ext uri="{BB962C8B-B14F-4D97-AF65-F5344CB8AC3E}">
        <p14:creationId xmlns:p14="http://schemas.microsoft.com/office/powerpoint/2010/main" val="6341975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43"/>
        <p:cNvGrpSpPr/>
        <p:nvPr/>
      </p:nvGrpSpPr>
      <p:grpSpPr>
        <a:xfrm>
          <a:off x="0" y="0"/>
          <a:ext cx="0" cy="0"/>
          <a:chOff x="0" y="0"/>
          <a:chExt cx="0" cy="0"/>
        </a:xfrm>
      </p:grpSpPr>
      <p:sp>
        <p:nvSpPr>
          <p:cNvPr id="44" name="Google Shape;44;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5" name="Google Shape;45;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16794"/>
              </a:solidFill>
              <a:latin typeface="Calibri"/>
              <a:ea typeface="Calibri"/>
              <a:cs typeface="Calibri"/>
              <a:sym typeface="Calibri"/>
            </a:endParaRPr>
          </a:p>
        </p:txBody>
      </p:sp>
      <p:pic>
        <p:nvPicPr>
          <p:cNvPr id="46" name="Google Shape;46;p32"/>
          <p:cNvPicPr preferRelativeResize="0"/>
          <p:nvPr/>
        </p:nvPicPr>
        <p:blipFill rotWithShape="1">
          <a:blip r:embed="rId2">
            <a:alphaModFix amt="20000"/>
          </a:blip>
          <a:srcRect l="4826" t="9031" r="39371" b="9030"/>
          <a:stretch/>
        </p:blipFill>
        <p:spPr>
          <a:xfrm>
            <a:off x="0" y="0"/>
            <a:ext cx="3572540" cy="6858000"/>
          </a:xfrm>
          <a:prstGeom prst="rect">
            <a:avLst/>
          </a:prstGeom>
          <a:noFill/>
          <a:ln>
            <a:noFill/>
          </a:ln>
        </p:spPr>
      </p:pic>
      <p:sp>
        <p:nvSpPr>
          <p:cNvPr id="47" name="Google Shape;47;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anchor="b">
            <a:normAutofit/>
          </a:bodyPr>
          <a:lstStyle>
            <a:lvl1pPr algn="r">
              <a:defRPr sz="5000" b="1">
                <a:solidFill>
                  <a:srgbClr val="415E7C"/>
                </a:solidFill>
              </a:defRPr>
            </a:lvl1pPr>
          </a:lstStyle>
          <a:p>
            <a:r>
              <a:rPr lang="es-MX" dirty="0"/>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dirty="0"/>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0"/>
            <a:lstStyle/>
            <a:p>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0"/>
            <a:lstStyle/>
            <a:p>
              <a:endParaRPr/>
            </a:p>
          </p:txBody>
        </p:sp>
      </p:grpSp>
      <p:pic>
        <p:nvPicPr>
          <p:cNvPr id="4" name="Imagen 3">
            <a:extLst>
              <a:ext uri="{FF2B5EF4-FFF2-40B4-BE49-F238E27FC236}">
                <a16:creationId xmlns:a16="http://schemas.microsoft.com/office/drawing/2014/main" id="{B07D84A7-E87B-2850-D1F6-F674D515EF29}"/>
              </a:ext>
            </a:extLst>
          </p:cNvPr>
          <p:cNvPicPr>
            <a:picLocks noChangeAspect="1"/>
          </p:cNvPicPr>
          <p:nvPr userDrawn="1"/>
        </p:nvPicPr>
        <p:blipFill>
          <a:blip r:embed="rId3"/>
          <a:srcRect/>
          <a:stretch/>
        </p:blipFill>
        <p:spPr>
          <a:xfrm>
            <a:off x="8163775" y="5540654"/>
            <a:ext cx="3499408" cy="1103472"/>
          </a:xfrm>
          <a:prstGeom prst="rect">
            <a:avLst/>
          </a:prstGeom>
        </p:spPr>
      </p:pic>
    </p:spTree>
    <p:extLst>
      <p:ext uri="{BB962C8B-B14F-4D97-AF65-F5344CB8AC3E}">
        <p14:creationId xmlns:p14="http://schemas.microsoft.com/office/powerpoint/2010/main" val="23425206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a:lstStyle>
            <a:lvl1pPr>
              <a:defRPr b="1">
                <a:solidFill>
                  <a:srgbClr val="415E7C"/>
                </a:solidFill>
              </a:defRPr>
            </a:lvl1pPr>
          </a:lstStyle>
          <a:p>
            <a:r>
              <a:rPr lang="es-MX" dirty="0"/>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0"/>
            <a:lstStyle/>
            <a:p>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0"/>
            <a:lstStyle/>
            <a:p>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0"/>
            <a:lstStyle/>
            <a:p>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0"/>
            <a:lstStyle/>
            <a:p>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0"/>
            <a:lstStyle/>
            <a:p>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0"/>
            <a:lstStyle/>
            <a:p>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0"/>
            <a:lstStyle/>
            <a:p>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0"/>
            <a:lstStyle/>
            <a:p>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0"/>
            <a:lstStyle/>
            <a:p>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0"/>
            <a:lstStyle/>
            <a:p>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0"/>
            <a:lstStyle/>
            <a:p>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0"/>
            <a:lstStyle/>
            <a:p>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0"/>
            <a:lstStyle/>
            <a:p>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0"/>
            <a:lstStyle/>
            <a:p>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0"/>
            <a:lstStyle/>
            <a:p>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0"/>
            <a:lstStyle/>
            <a:p>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0"/>
            <a:lstStyle/>
            <a:p>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0"/>
            <a:lstStyle/>
            <a:p>
              <a:endParaRPr/>
            </a:p>
          </p:txBody>
        </p:sp>
      </p:grpSp>
    </p:spTree>
    <p:extLst>
      <p:ext uri="{BB962C8B-B14F-4D97-AF65-F5344CB8AC3E}">
        <p14:creationId xmlns:p14="http://schemas.microsoft.com/office/powerpoint/2010/main" val="33412569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0"/>
            <a:lstStyle/>
            <a:p>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0"/>
            <a:lstStyle/>
            <a:p>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0"/>
            <a:lstStyle/>
            <a:p>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0"/>
            <a:lstStyle/>
            <a:p>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0"/>
            <a:lstStyle/>
            <a:p>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0"/>
            <a:lstStyle/>
            <a:p>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0"/>
            <a:lstStyle/>
            <a:p>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0"/>
            <a:lstStyle/>
            <a:p>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0"/>
            <a:lstStyle/>
            <a:p>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0"/>
            <a:lstStyle/>
            <a:p>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0"/>
            <a:lstStyle/>
            <a:p>
              <a:endParaRPr/>
            </a:p>
          </p:txBody>
        </p:sp>
      </p:grpSp>
    </p:spTree>
    <p:extLst>
      <p:ext uri="{BB962C8B-B14F-4D97-AF65-F5344CB8AC3E}">
        <p14:creationId xmlns:p14="http://schemas.microsoft.com/office/powerpoint/2010/main" val="4027472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20911598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7492213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4"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3" r:id="rId11"/>
    <p:sldLayoutId id="2147483674" r:id="rId12"/>
    <p:sldLayoutId id="2147483675" r:id="rId13"/>
    <p:sldLayoutId id="2147483676" r:id="rId14"/>
    <p:sldLayoutId id="2147483677" r:id="rId15"/>
    <p:sldLayoutId id="2147483678" r:id="rId16"/>
    <p:sldLayoutId id="2147483679" r:id="rId17"/>
    <p:sldLayoutId id="2147483680" r:id="rId18"/>
    <p:sldLayoutId id="2147483681" r:id="rId19"/>
    <p:sldLayoutId id="2147483683" r:id="rId20"/>
    <p:sldLayoutId id="2147483684"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xml"/><Relationship Id="rId1" Type="http://schemas.openxmlformats.org/officeDocument/2006/relationships/slideLayout" Target="../slideLayouts/slideLayout18.xml"/><Relationship Id="rId4" Type="http://schemas.openxmlformats.org/officeDocument/2006/relationships/image" Target="../media/image14.jp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20.xml"/><Relationship Id="rId6" Type="http://schemas.openxmlformats.org/officeDocument/2006/relationships/image" Target="../media/image19.png"/><Relationship Id="rId5" Type="http://schemas.openxmlformats.org/officeDocument/2006/relationships/image" Target="../media/image18.svg"/><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14.jpg"/><Relationship Id="rId2" Type="http://schemas.openxmlformats.org/officeDocument/2006/relationships/notesSlide" Target="../notesSlides/notesSlide5.xml"/><Relationship Id="rId1" Type="http://schemas.openxmlformats.org/officeDocument/2006/relationships/slideLayout" Target="../slideLayouts/slideLayout20.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19.png"/><Relationship Id="rId7"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20.xml"/><Relationship Id="rId6" Type="http://schemas.openxmlformats.org/officeDocument/2006/relationships/image" Target="../media/image21.png"/><Relationship Id="rId5" Type="http://schemas.openxmlformats.org/officeDocument/2006/relationships/image" Target="../media/image24.png"/><Relationship Id="rId4" Type="http://schemas.openxmlformats.org/officeDocument/2006/relationships/image" Target="../media/image25.png"/><Relationship Id="rId9" Type="http://schemas.openxmlformats.org/officeDocument/2006/relationships/image" Target="../media/image28.png"/></Relationships>
</file>

<file path=ppt/slides/_rels/slide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7.xml"/><Relationship Id="rId1" Type="http://schemas.openxmlformats.org/officeDocument/2006/relationships/slideLayout" Target="../slideLayouts/slideLayout18.xml"/><Relationship Id="rId5" Type="http://schemas.openxmlformats.org/officeDocument/2006/relationships/image" Target="../media/image31.jpeg"/><Relationship Id="rId4" Type="http://schemas.openxmlformats.org/officeDocument/2006/relationships/image" Target="../media/image30.gif"/></Relationships>
</file>

<file path=ppt/slides/_rels/slide8.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8.xml"/><Relationship Id="rId1" Type="http://schemas.openxmlformats.org/officeDocument/2006/relationships/slideLayout" Target="../slideLayouts/slideLayout21.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338" y="4240754"/>
            <a:ext cx="6631373" cy="1655762"/>
          </a:xfrm>
        </p:spPr>
        <p:txBody>
          <a:bodyPr rtlCol="1">
            <a:normAutofit/>
          </a:bodyPr>
          <a:lstStyle/>
          <a:p>
            <a:pPr algn="ctr" rtl="1"/>
            <a:r>
              <a:rPr lang="ar-LB" sz="3200">
                <a:effectLst>
                  <a:outerShdw blurRad="38100" dist="38100" dir="2700000" algn="tl">
                    <a:srgbClr val="000000">
                      <a:alpha val="43137"/>
                    </a:srgbClr>
                  </a:outerShdw>
                </a:effectLst>
              </a:rPr>
              <a:t>شرائح العرض</a:t>
            </a:r>
            <a:endParaRPr lang="ar" sz="3200" dirty="0">
              <a:effectLst>
                <a:outerShdw blurRad="38100" dist="38100" dir="2700000" algn="tl">
                  <a:srgbClr val="000000">
                    <a:alpha val="43137"/>
                  </a:srgbClr>
                </a:outerShdw>
              </a:effectLst>
            </a:endParaRP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331913"/>
            <a:ext cx="6630988" cy="2751482"/>
          </a:xfrm>
          <a:prstGeom prst="rect">
            <a:avLst/>
          </a:prstGeom>
          <a:noFill/>
          <a:ln>
            <a:noFill/>
          </a:ln>
        </p:spPr>
        <p:txBody>
          <a:bodyPr spcFirstLastPara="1" wrap="square" lIns="91425" tIns="45700" rIns="91425" bIns="45700" rtlCol="1" anchor="t" anchorCtr="0">
            <a:spAutoFit/>
          </a:bodyPr>
          <a:lstStyle/>
          <a:p>
            <a:pPr marL="0" marR="0" lvl="0" indent="0" algn="ctr" rtl="1">
              <a:spcBef>
                <a:spcPts val="0"/>
              </a:spcBef>
              <a:spcAft>
                <a:spcPts val="0"/>
              </a:spcAft>
              <a:buNone/>
            </a:pPr>
            <a:r>
              <a:rPr lang="ar" sz="4800" b="0" dirty="0">
                <a:solidFill>
                  <a:schemeClr val="bg1">
                    <a:lumMod val="65000"/>
                  </a:schemeClr>
                </a:solidFill>
                <a:latin typeface="Calibri"/>
                <a:cs typeface="Calibri"/>
                <a:sym typeface="Calibri"/>
              </a:rPr>
              <a:t>المعايير الدنيا لحماية الطفل في العمل الإنساني </a:t>
            </a:r>
            <a:endParaRPr sz="4800" b="0" dirty="0">
              <a:solidFill>
                <a:schemeClr val="bg1">
                  <a:lumMod val="65000"/>
                </a:schemeClr>
              </a:solidFill>
              <a:latin typeface="Calibri"/>
              <a:cs typeface="Calibri"/>
              <a:sym typeface="Arial"/>
            </a:endParaRPr>
          </a:p>
          <a:p>
            <a:pPr marL="0" marR="0" lvl="0" indent="0" algn="ctr" rtl="1">
              <a:spcBef>
                <a:spcPts val="0"/>
              </a:spcBef>
              <a:spcAft>
                <a:spcPts val="0"/>
              </a:spcAft>
              <a:buNone/>
            </a:pPr>
            <a:r>
              <a:rPr lang="ar" sz="4800" b="0" dirty="0">
                <a:solidFill>
                  <a:schemeClr val="bg1">
                    <a:lumMod val="65000"/>
                  </a:schemeClr>
                </a:solidFill>
                <a:latin typeface="Calibri"/>
                <a:cs typeface="Calibri"/>
                <a:sym typeface="Calibri"/>
              </a:rPr>
              <a:t>CPMS</a:t>
            </a:r>
            <a:endParaRPr sz="4800" b="0" dirty="0">
              <a:solidFill>
                <a:schemeClr val="bg1">
                  <a:lumMod val="65000"/>
                </a:schemeClr>
              </a:solidFill>
              <a:latin typeface="Calibri"/>
              <a:cs typeface="Calibri"/>
              <a:sym typeface="Arial"/>
            </a:endParaRPr>
          </a:p>
        </p:txBody>
      </p:sp>
    </p:spTree>
    <p:extLst>
      <p:ext uri="{BB962C8B-B14F-4D97-AF65-F5344CB8AC3E}">
        <p14:creationId xmlns:p14="http://schemas.microsoft.com/office/powerpoint/2010/main" val="29763284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9372600" cy="1325563"/>
          </a:xfrm>
        </p:spPr>
        <p:txBody>
          <a:bodyPr rtlCol="1"/>
          <a:lstStyle/>
          <a:p>
            <a:pPr algn="r" rtl="1"/>
            <a:r>
              <a:rPr lang="ar" dirty="0">
                <a:solidFill>
                  <a:schemeClr val="accent1">
                    <a:lumMod val="75000"/>
                  </a:schemeClr>
                </a:solidFill>
              </a:rPr>
              <a:t>الهدف من المعايير</a:t>
            </a:r>
            <a:br>
              <a:rPr lang="en-US" dirty="0"/>
            </a:br>
            <a:endParaRPr lang="fr-FR" dirty="0"/>
          </a:p>
        </p:txBody>
      </p:sp>
      <p:sp>
        <p:nvSpPr>
          <p:cNvPr id="260" name="Google Shape;260;p5"/>
          <p:cNvSpPr txBox="1">
            <a:spLocks noGrp="1"/>
          </p:cNvSpPr>
          <p:nvPr>
            <p:ph idx="4294967295"/>
          </p:nvPr>
        </p:nvSpPr>
        <p:spPr>
          <a:xfrm>
            <a:off x="3523797" y="2055812"/>
            <a:ext cx="7830003" cy="3705427"/>
          </a:xfrm>
          <a:prstGeom prst="rect">
            <a:avLst/>
          </a:prstGeom>
          <a:noFill/>
          <a:ln>
            <a:noFill/>
          </a:ln>
        </p:spPr>
        <p:txBody>
          <a:bodyPr spcFirstLastPara="1" wrap="square" lIns="91425" tIns="45700" rIns="91425" bIns="45700" rtlCol="1" anchor="t" anchorCtr="0">
            <a:normAutofit fontScale="92500" lnSpcReduction="10000"/>
          </a:bodyPr>
          <a:lstStyle/>
          <a:p>
            <a:pPr marL="228600" lvl="0" indent="-228600" algn="r" rtl="1">
              <a:lnSpc>
                <a:spcPct val="90000"/>
              </a:lnSpc>
              <a:spcBef>
                <a:spcPts val="0"/>
              </a:spcBef>
              <a:spcAft>
                <a:spcPts val="0"/>
              </a:spcAft>
              <a:buSzPts val="2800"/>
              <a:buChar char="●"/>
            </a:pPr>
            <a:r>
              <a:rPr lang="ar" dirty="0">
                <a:solidFill>
                  <a:schemeClr val="bg2"/>
                </a:solidFill>
              </a:rPr>
              <a:t>وثيقة مرجعية لحماية الطفل في العمل الإنساني</a:t>
            </a:r>
            <a:endParaRPr dirty="0">
              <a:solidFill>
                <a:schemeClr val="bg2"/>
              </a:solidFill>
            </a:endParaRPr>
          </a:p>
          <a:p>
            <a:pPr marL="228600" lvl="0" indent="-228600" algn="r" rtl="1">
              <a:spcBef>
                <a:spcPts val="0"/>
              </a:spcBef>
              <a:spcAft>
                <a:spcPts val="0"/>
              </a:spcAft>
              <a:buSzPts val="2800"/>
              <a:buChar char="●"/>
            </a:pPr>
            <a:r>
              <a:rPr lang="ar" sz="2600" dirty="0">
                <a:solidFill>
                  <a:schemeClr val="bg2"/>
                </a:solidFill>
              </a:rPr>
              <a:t>أداة تعاونية، مشتركة بين الوكالات</a:t>
            </a:r>
            <a:endParaRPr sz="2600" dirty="0">
              <a:solidFill>
                <a:schemeClr val="bg2"/>
              </a:solidFill>
            </a:endParaRPr>
          </a:p>
          <a:p>
            <a:pPr marL="228600" lvl="0" indent="-228600" algn="r" rtl="1">
              <a:spcBef>
                <a:spcPts val="0"/>
              </a:spcBef>
              <a:spcAft>
                <a:spcPts val="0"/>
              </a:spcAft>
              <a:buSzPts val="2800"/>
              <a:buChar char="●"/>
            </a:pPr>
            <a:r>
              <a:rPr lang="ar" sz="2600" dirty="0">
                <a:solidFill>
                  <a:schemeClr val="bg2"/>
                </a:solidFill>
              </a:rPr>
              <a:t>تتماشى مع المعيار الإنساني الأساسي</a:t>
            </a:r>
            <a:endParaRPr sz="2600" dirty="0">
              <a:solidFill>
                <a:schemeClr val="bg2"/>
              </a:solidFill>
            </a:endParaRPr>
          </a:p>
          <a:p>
            <a:pPr marL="228600" lvl="0" indent="-228600" algn="r" rtl="1">
              <a:spcBef>
                <a:spcPts val="0"/>
              </a:spcBef>
              <a:buChar char="●"/>
            </a:pPr>
            <a:r>
              <a:rPr lang="ar-LB" sz="2600" dirty="0">
                <a:solidFill>
                  <a:schemeClr val="bg2"/>
                </a:solidFill>
              </a:rPr>
              <a:t>التكييف وفقاً للسياق لتسهيل التبنّي المحلي</a:t>
            </a:r>
          </a:p>
          <a:p>
            <a:pPr marL="0" lvl="0" indent="0" algn="r" rtl="1">
              <a:spcBef>
                <a:spcPts val="1000"/>
              </a:spcBef>
              <a:spcAft>
                <a:spcPts val="0"/>
              </a:spcAft>
              <a:buNone/>
            </a:pPr>
            <a:endParaRPr sz="2600" dirty="0">
              <a:solidFill>
                <a:schemeClr val="bg2"/>
              </a:solidFill>
            </a:endParaRPr>
          </a:p>
          <a:p>
            <a:pPr marL="228600" lvl="0" indent="-228600" algn="r" rtl="1">
              <a:spcBef>
                <a:spcPts val="1000"/>
              </a:spcBef>
              <a:spcAft>
                <a:spcPts val="0"/>
              </a:spcAft>
              <a:buSzPts val="2800"/>
              <a:buChar char="●"/>
            </a:pPr>
            <a:r>
              <a:rPr lang="ar" sz="2600" dirty="0">
                <a:solidFill>
                  <a:schemeClr val="bg2"/>
                </a:solidFill>
              </a:rPr>
              <a:t>الغرض:</a:t>
            </a:r>
            <a:endParaRPr sz="2600" dirty="0">
              <a:solidFill>
                <a:schemeClr val="bg2"/>
              </a:solidFill>
            </a:endParaRPr>
          </a:p>
          <a:p>
            <a:pPr marL="685800" lvl="1" indent="-241300" algn="r" rtl="1">
              <a:spcBef>
                <a:spcPts val="0"/>
              </a:spcBef>
              <a:spcAft>
                <a:spcPts val="0"/>
              </a:spcAft>
              <a:buSzPts val="2600"/>
              <a:buChar char="○"/>
            </a:pPr>
            <a:r>
              <a:rPr lang="ar" sz="2600" dirty="0">
                <a:solidFill>
                  <a:schemeClr val="bg2"/>
                </a:solidFill>
              </a:rPr>
              <a:t>الجودة والمساءلة</a:t>
            </a:r>
            <a:endParaRPr sz="2600" dirty="0">
              <a:solidFill>
                <a:schemeClr val="bg2"/>
              </a:solidFill>
            </a:endParaRPr>
          </a:p>
          <a:p>
            <a:pPr marL="685800" lvl="1" indent="-241300" algn="r" rtl="1">
              <a:spcBef>
                <a:spcPts val="0"/>
              </a:spcBef>
              <a:spcAft>
                <a:spcPts val="0"/>
              </a:spcAft>
              <a:buSzPts val="2600"/>
              <a:buChar char="○"/>
            </a:pPr>
            <a:r>
              <a:rPr lang="ar" sz="2600" dirty="0">
                <a:solidFill>
                  <a:schemeClr val="bg2"/>
                </a:solidFill>
              </a:rPr>
              <a:t>ال</a:t>
            </a:r>
            <a:r>
              <a:rPr lang="ar-LB" sz="2600" dirty="0">
                <a:solidFill>
                  <a:schemeClr val="bg2"/>
                </a:solidFill>
              </a:rPr>
              <a:t>تأثير</a:t>
            </a:r>
            <a:r>
              <a:rPr lang="ar" sz="2600" dirty="0">
                <a:solidFill>
                  <a:schemeClr val="bg2"/>
                </a:solidFill>
              </a:rPr>
              <a:t> على حماية الأطفال ورفاههم</a:t>
            </a:r>
            <a:endParaRPr lang="ar-LB" sz="2600" dirty="0">
              <a:solidFill>
                <a:schemeClr val="bg2"/>
              </a:solidFill>
            </a:endParaRPr>
          </a:p>
          <a:p>
            <a:pPr marL="444500" lvl="1" indent="0" algn="r" rtl="1">
              <a:spcBef>
                <a:spcPts val="0"/>
              </a:spcBef>
              <a:spcAft>
                <a:spcPts val="0"/>
              </a:spcAft>
              <a:buSzPts val="2600"/>
              <a:buNone/>
            </a:pPr>
            <a:endParaRPr lang="ar-LB" sz="2600" dirty="0">
              <a:solidFill>
                <a:schemeClr val="bg2"/>
              </a:solidFill>
            </a:endParaRPr>
          </a:p>
          <a:p>
            <a:pPr marL="444500" lvl="1" indent="0" algn="r" rtl="1">
              <a:spcBef>
                <a:spcPts val="0"/>
              </a:spcBef>
              <a:spcAft>
                <a:spcPts val="0"/>
              </a:spcAft>
              <a:buSzPts val="2600"/>
              <a:buNone/>
            </a:pPr>
            <a:r>
              <a:rPr lang="ar-LB" sz="2600" dirty="0">
                <a:solidFill>
                  <a:schemeClr val="bg2"/>
                </a:solidFill>
              </a:rPr>
              <a:t>تهدف االمعايير الدنيا لحماية الطفل إلى تفعيل حقوق الأطفال في ممارسة الاستجابة الإنسانية. </a:t>
            </a:r>
          </a:p>
          <a:p>
            <a:pPr marL="444500" lvl="1" indent="0" algn="r" rtl="1">
              <a:spcBef>
                <a:spcPts val="0"/>
              </a:spcBef>
              <a:spcAft>
                <a:spcPts val="0"/>
              </a:spcAft>
              <a:buSzPts val="2600"/>
              <a:buNone/>
            </a:pPr>
            <a:endParaRPr dirty="0">
              <a:solidFill>
                <a:schemeClr val="bg2"/>
              </a:solidFill>
            </a:endParaRPr>
          </a:p>
          <a:p>
            <a:pPr marL="228600" lvl="0" indent="-50800" algn="r" rtl="1">
              <a:lnSpc>
                <a:spcPct val="90000"/>
              </a:lnSpc>
              <a:spcBef>
                <a:spcPts val="1000"/>
              </a:spcBef>
              <a:spcAft>
                <a:spcPts val="0"/>
              </a:spcAft>
              <a:buClr>
                <a:schemeClr val="accent1"/>
              </a:buClr>
              <a:buSzPts val="2800"/>
              <a:buNone/>
            </a:pPr>
            <a:endParaRPr dirty="0">
              <a:solidFill>
                <a:schemeClr val="bg2"/>
              </a:solidFill>
            </a:endParaRPr>
          </a:p>
        </p:txBody>
      </p:sp>
      <p:pic>
        <p:nvPicPr>
          <p:cNvPr id="263" name="Google Shape;263;p5"/>
          <p:cNvPicPr preferRelativeResize="0"/>
          <p:nvPr/>
        </p:nvPicPr>
        <p:blipFill>
          <a:blip r:embed="rId3"/>
          <a:srcRect/>
          <a:stretch/>
        </p:blipFill>
        <p:spPr>
          <a:xfrm>
            <a:off x="10358053" y="-66908"/>
            <a:ext cx="1686693" cy="1771650"/>
          </a:xfrm>
          <a:prstGeom prst="rect">
            <a:avLst/>
          </a:prstGeom>
          <a:noFill/>
          <a:ln>
            <a:noFill/>
          </a:ln>
        </p:spPr>
      </p:pic>
      <p:pic>
        <p:nvPicPr>
          <p:cNvPr id="3" name="Picture 2">
            <a:extLst>
              <a:ext uri="{FF2B5EF4-FFF2-40B4-BE49-F238E27FC236}">
                <a16:creationId xmlns:a16="http://schemas.microsoft.com/office/drawing/2014/main" id="{E809AA1E-4F95-4E06-8FB2-31D908BE3B5E}"/>
              </a:ext>
            </a:extLst>
          </p:cNvPr>
          <p:cNvPicPr>
            <a:picLocks noChangeAspect="1"/>
          </p:cNvPicPr>
          <p:nvPr/>
        </p:nvPicPr>
        <p:blipFill>
          <a:blip r:embed="rId4"/>
          <a:srcRect/>
          <a:stretch/>
        </p:blipFill>
        <p:spPr>
          <a:xfrm>
            <a:off x="586632" y="1373213"/>
            <a:ext cx="2588829" cy="357676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60">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60">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0">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9" name="ZoneTexte 8">
            <a:extLst>
              <a:ext uri="{FF2B5EF4-FFF2-40B4-BE49-F238E27FC236}">
                <a16:creationId xmlns:a16="http://schemas.microsoft.com/office/drawing/2014/main" id="{11BEFA5A-6FE6-48C3-836E-CBB252B9C174}"/>
              </a:ext>
            </a:extLst>
          </p:cNvPr>
          <p:cNvSpPr txBox="1"/>
          <p:nvPr/>
        </p:nvSpPr>
        <p:spPr>
          <a:xfrm>
            <a:off x="10058400" y="1646791"/>
            <a:ext cx="2133600" cy="707886"/>
          </a:xfrm>
          <a:prstGeom prst="rect">
            <a:avLst/>
          </a:prstGeom>
          <a:noFill/>
        </p:spPr>
        <p:txBody>
          <a:bodyPr wrap="square" rtlCol="1">
            <a:spAutoFit/>
          </a:bodyPr>
          <a:lstStyle/>
          <a:p>
            <a:pPr rtl="1"/>
            <a:r>
              <a:rPr lang="ar" sz="4000" dirty="0"/>
              <a:t>لمحة عامّة</a:t>
            </a:r>
            <a:endParaRPr lang="fr-FR" dirty="0"/>
          </a:p>
        </p:txBody>
      </p:sp>
      <p:sp>
        <p:nvSpPr>
          <p:cNvPr id="4" name="Rectangle 3">
            <a:extLst>
              <a:ext uri="{FF2B5EF4-FFF2-40B4-BE49-F238E27FC236}">
                <a16:creationId xmlns:a16="http://schemas.microsoft.com/office/drawing/2014/main" id="{7E969A77-C2F2-4389-A61C-96A48AFECE0E}"/>
              </a:ext>
            </a:extLst>
          </p:cNvPr>
          <p:cNvSpPr/>
          <p:nvPr/>
        </p:nvSpPr>
        <p:spPr>
          <a:xfrm>
            <a:off x="4024992" y="774501"/>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1" anchor="ctr"/>
          <a:lstStyle/>
          <a:p>
            <a:pPr algn="ctr" rtl="1"/>
            <a:endParaRPr lang="fr-FR"/>
          </a:p>
        </p:txBody>
      </p:sp>
      <p:pic>
        <p:nvPicPr>
          <p:cNvPr id="3" name="Picture 2">
            <a:extLst>
              <a:ext uri="{FF2B5EF4-FFF2-40B4-BE49-F238E27FC236}">
                <a16:creationId xmlns:a16="http://schemas.microsoft.com/office/drawing/2014/main" id="{6D0E1A00-240A-48DD-9F85-9A6BB4C6DE89}"/>
              </a:ext>
            </a:extLst>
          </p:cNvPr>
          <p:cNvPicPr>
            <a:picLocks noChangeAspect="1"/>
          </p:cNvPicPr>
          <p:nvPr/>
        </p:nvPicPr>
        <p:blipFill>
          <a:blip r:embed="rId3"/>
          <a:stretch>
            <a:fillRect/>
          </a:stretch>
        </p:blipFill>
        <p:spPr>
          <a:xfrm>
            <a:off x="926181" y="0"/>
            <a:ext cx="9132219" cy="608349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22;p14">
            <a:extLst>
              <a:ext uri="{FF2B5EF4-FFF2-40B4-BE49-F238E27FC236}">
                <a16:creationId xmlns:a16="http://schemas.microsoft.com/office/drawing/2014/main" id="{E4B394E5-E1AA-47AF-BA71-7404C28FC001}"/>
              </a:ext>
            </a:extLst>
          </p:cNvPr>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r" rtl="1">
              <a:lnSpc>
                <a:spcPct val="90000"/>
              </a:lnSpc>
              <a:spcBef>
                <a:spcPts val="0"/>
              </a:spcBef>
              <a:spcAft>
                <a:spcPts val="0"/>
              </a:spcAft>
              <a:buClr>
                <a:schemeClr val="accent3"/>
              </a:buClr>
              <a:buSzPts val="3200"/>
              <a:buFont typeface="Helvetica Neue"/>
              <a:buNone/>
            </a:pPr>
            <a:r>
              <a:rPr lang="ar-LB" dirty="0"/>
              <a:t>مقدمة عامة عن المعيار 8</a:t>
            </a:r>
            <a:endParaRPr dirty="0"/>
          </a:p>
        </p:txBody>
      </p:sp>
      <p:sp>
        <p:nvSpPr>
          <p:cNvPr id="5" name="Google Shape;322;p14">
            <a:extLst>
              <a:ext uri="{FF2B5EF4-FFF2-40B4-BE49-F238E27FC236}">
                <a16:creationId xmlns:a16="http://schemas.microsoft.com/office/drawing/2014/main" id="{D073A093-C3E6-4712-853E-610EE9C9B612}"/>
              </a:ext>
            </a:extLst>
          </p:cNvPr>
          <p:cNvSpPr txBox="1">
            <a:spLocks/>
          </p:cNvSpPr>
          <p:nvPr/>
        </p:nvSpPr>
        <p:spPr>
          <a:xfrm>
            <a:off x="882865" y="1558543"/>
            <a:ext cx="10388109" cy="435133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342900" indent="-342900" algn="r" rtl="1">
              <a:spcBef>
                <a:spcPts val="0"/>
              </a:spcBef>
              <a:buClr>
                <a:schemeClr val="accent3"/>
              </a:buClr>
            </a:pPr>
            <a:r>
              <a:rPr lang="ar-LB" dirty="0">
                <a:solidFill>
                  <a:schemeClr val="bg2"/>
                </a:solidFill>
                <a:latin typeface="Helvetica Neue" panose="020B0604020202020204" charset="0"/>
              </a:rPr>
              <a:t>هو جزء من الركيزة 2 المتعلقة بمخاطر حماية الطفل</a:t>
            </a:r>
          </a:p>
          <a:p>
            <a:pPr marL="342900" indent="-342900" algn="r" rtl="1">
              <a:spcBef>
                <a:spcPts val="0"/>
              </a:spcBef>
              <a:buClr>
                <a:schemeClr val="accent3"/>
              </a:buClr>
            </a:pPr>
            <a:endParaRPr lang="ar-LB" dirty="0">
              <a:solidFill>
                <a:schemeClr val="bg2"/>
              </a:solidFill>
              <a:latin typeface="Helvetica Neue" panose="020B0604020202020204" charset="0"/>
            </a:endParaRPr>
          </a:p>
          <a:p>
            <a:pPr marL="342900" indent="-342900" algn="r" rtl="1">
              <a:spcBef>
                <a:spcPts val="0"/>
              </a:spcBef>
              <a:buClr>
                <a:schemeClr val="accent3"/>
              </a:buClr>
            </a:pPr>
            <a:r>
              <a:rPr lang="ar-LB" dirty="0">
                <a:solidFill>
                  <a:schemeClr val="bg2"/>
                </a:solidFill>
                <a:latin typeface="Helvetica Neue" panose="020B0604020202020204" charset="0"/>
              </a:rPr>
              <a:t>الخطر = طبيعة ومدى الأخطار + قابلية التعرض للأذى – المرونة</a:t>
            </a:r>
          </a:p>
          <a:p>
            <a:pPr marL="342900" indent="-342900">
              <a:spcBef>
                <a:spcPts val="0"/>
              </a:spcBef>
              <a:buClr>
                <a:schemeClr val="accent3"/>
              </a:buClr>
            </a:pPr>
            <a:endParaRPr lang="en-US" dirty="0">
              <a:solidFill>
                <a:schemeClr val="bg2"/>
              </a:solidFill>
              <a:latin typeface="Helvetica Neue" panose="020B0604020202020204" charset="0"/>
            </a:endParaRPr>
          </a:p>
          <a:p>
            <a:pPr algn="r" rtl="1"/>
            <a:r>
              <a:rPr lang="ar-LB" dirty="0">
                <a:solidFill>
                  <a:schemeClr val="bg2"/>
                </a:solidFill>
                <a:latin typeface="Helvetica Neue" panose="020B0604020202020204" charset="0"/>
              </a:rPr>
              <a:t>الإهمال الجسدي </a:t>
            </a:r>
            <a:r>
              <a:rPr lang="ar-LB" sz="4800" b="1" dirty="0">
                <a:solidFill>
                  <a:schemeClr val="bg2"/>
                </a:solidFill>
                <a:latin typeface="Helvetica Neue" panose="020B0604020202020204" charset="0"/>
              </a:rPr>
              <a:t>و</a:t>
            </a:r>
            <a:r>
              <a:rPr lang="ar-LB" dirty="0">
                <a:solidFill>
                  <a:schemeClr val="bg2"/>
                </a:solidFill>
                <a:latin typeface="Helvetica Neue" panose="020B0604020202020204" charset="0"/>
              </a:rPr>
              <a:t>العاطفي/الإساءة الجسدية والعاطفية</a:t>
            </a:r>
          </a:p>
          <a:p>
            <a:pPr algn="r" rtl="1"/>
            <a:r>
              <a:rPr lang="ar-LB" dirty="0">
                <a:solidFill>
                  <a:schemeClr val="bg2"/>
                </a:solidFill>
                <a:latin typeface="Helvetica Neue" panose="020B0604020202020204" charset="0"/>
              </a:rPr>
              <a:t>أهمية البيئة</a:t>
            </a:r>
          </a:p>
          <a:p>
            <a:pPr algn="r" rtl="1"/>
            <a:r>
              <a:rPr lang="ar-LB" dirty="0">
                <a:solidFill>
                  <a:schemeClr val="bg2"/>
                </a:solidFill>
                <a:latin typeface="Helvetica Neue" panose="020B0604020202020204" charset="0"/>
              </a:rPr>
              <a:t>الآثار القصيرة الأجل والطويلة الأجل</a:t>
            </a:r>
          </a:p>
          <a:p>
            <a:pPr algn="r" rtl="1"/>
            <a:r>
              <a:rPr lang="ar-LB" dirty="0">
                <a:solidFill>
                  <a:schemeClr val="bg2"/>
                </a:solidFill>
                <a:latin typeface="Helvetica Neue" panose="020B0604020202020204" charset="0"/>
              </a:rPr>
              <a:t>التدخلات الشاملة والمنسقة</a:t>
            </a:r>
            <a:endParaRPr lang="en-US" dirty="0">
              <a:solidFill>
                <a:schemeClr val="bg2"/>
              </a:solidFill>
              <a:latin typeface="Helvetica Neue" panose="020B0604020202020204" charset="0"/>
            </a:endParaRPr>
          </a:p>
          <a:p>
            <a:endParaRPr lang="fr-FR" dirty="0">
              <a:solidFill>
                <a:schemeClr val="bg2"/>
              </a:solidFill>
              <a:latin typeface="Helvetica Neue" panose="020B0604020202020204" charset="0"/>
            </a:endParaRPr>
          </a:p>
          <a:p>
            <a:pPr marL="0" indent="0">
              <a:spcBef>
                <a:spcPts val="0"/>
              </a:spcBef>
              <a:buClr>
                <a:schemeClr val="accent3"/>
              </a:buClr>
              <a:buNone/>
            </a:pPr>
            <a:endParaRPr lang="fr-FR" dirty="0">
              <a:solidFill>
                <a:schemeClr val="bg2"/>
              </a:solidFill>
              <a:latin typeface="Helvetica Neue" panose="020B0604020202020204" charset="0"/>
            </a:endParaRPr>
          </a:p>
          <a:p>
            <a:pPr marL="342900" indent="-342900">
              <a:spcBef>
                <a:spcPts val="0"/>
              </a:spcBef>
              <a:buClr>
                <a:schemeClr val="accent3"/>
              </a:buClr>
            </a:pPr>
            <a:endParaRPr lang="en-US" dirty="0">
              <a:solidFill>
                <a:schemeClr val="bg2"/>
              </a:solidFill>
              <a:latin typeface="Helvetica Neue" panose="020B0604020202020204" charset="0"/>
            </a:endParaRPr>
          </a:p>
        </p:txBody>
      </p:sp>
      <p:sp>
        <p:nvSpPr>
          <p:cNvPr id="8" name="ZoneTexte 7">
            <a:extLst>
              <a:ext uri="{FF2B5EF4-FFF2-40B4-BE49-F238E27FC236}">
                <a16:creationId xmlns:a16="http://schemas.microsoft.com/office/drawing/2014/main" id="{0EC33DF6-2955-4AAC-A461-4F75DED12DAE}"/>
              </a:ext>
            </a:extLst>
          </p:cNvPr>
          <p:cNvSpPr txBox="1"/>
          <p:nvPr/>
        </p:nvSpPr>
        <p:spPr>
          <a:xfrm>
            <a:off x="6381153" y="5771557"/>
            <a:ext cx="4322432" cy="954107"/>
          </a:xfrm>
          <a:prstGeom prst="rect">
            <a:avLst/>
          </a:prstGeom>
          <a:noFill/>
        </p:spPr>
        <p:txBody>
          <a:bodyPr wrap="square">
            <a:spAutoFit/>
          </a:bodyPr>
          <a:lstStyle/>
          <a:p>
            <a:pPr algn="r"/>
            <a:r>
              <a:rPr lang="ar-LB" sz="2800" dirty="0">
                <a:latin typeface="Ink Free" panose="03080402000500000000" pitchFamily="66" charset="0"/>
              </a:rPr>
              <a:t>أي نوع من الأفعال؟</a:t>
            </a:r>
          </a:p>
          <a:p>
            <a:pPr algn="r"/>
            <a:r>
              <a:rPr lang="en-US" sz="2800" dirty="0">
                <a:latin typeface="Ink Free" panose="03080402000500000000" pitchFamily="66" charset="0"/>
              </a:rPr>
              <a:t> </a:t>
            </a:r>
          </a:p>
        </p:txBody>
      </p:sp>
      <p:grpSp>
        <p:nvGrpSpPr>
          <p:cNvPr id="9" name="Groupe 8">
            <a:extLst>
              <a:ext uri="{FF2B5EF4-FFF2-40B4-BE49-F238E27FC236}">
                <a16:creationId xmlns:a16="http://schemas.microsoft.com/office/drawing/2014/main" id="{4AAED79B-10AC-41F7-B6E5-3A310716D70E}"/>
              </a:ext>
            </a:extLst>
          </p:cNvPr>
          <p:cNvGrpSpPr/>
          <p:nvPr/>
        </p:nvGrpSpPr>
        <p:grpSpPr>
          <a:xfrm rot="1415781">
            <a:off x="11045341" y="5394281"/>
            <a:ext cx="979340" cy="1040548"/>
            <a:chOff x="10883591" y="5571442"/>
            <a:chExt cx="979340" cy="1040548"/>
          </a:xfrm>
        </p:grpSpPr>
        <p:pic>
          <p:nvPicPr>
            <p:cNvPr id="10" name="Image 9">
              <a:extLst>
                <a:ext uri="{FF2B5EF4-FFF2-40B4-BE49-F238E27FC236}">
                  <a16:creationId xmlns:a16="http://schemas.microsoft.com/office/drawing/2014/main" id="{A701B369-6B50-4B8D-8819-2643674A294B}"/>
                </a:ext>
              </a:extLst>
            </p:cNvPr>
            <p:cNvPicPr>
              <a:picLocks noChangeAspect="1"/>
            </p:cNvPicPr>
            <p:nvPr/>
          </p:nvPicPr>
          <p:blipFill>
            <a:blip r:embed="rId3"/>
            <a:stretch>
              <a:fillRect/>
            </a:stretch>
          </p:blipFill>
          <p:spPr>
            <a:xfrm>
              <a:off x="10883591" y="5571442"/>
              <a:ext cx="979340" cy="1040548"/>
            </a:xfrm>
            <a:prstGeom prst="rect">
              <a:avLst/>
            </a:prstGeom>
          </p:spPr>
        </p:pic>
        <p:pic>
          <p:nvPicPr>
            <p:cNvPr id="11" name="Graphique 10" descr="Point d’interrogation">
              <a:extLst>
                <a:ext uri="{FF2B5EF4-FFF2-40B4-BE49-F238E27FC236}">
                  <a16:creationId xmlns:a16="http://schemas.microsoft.com/office/drawing/2014/main" id="{824168B0-A07E-44EC-8EBF-C33744EF318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05748" y="5727562"/>
              <a:ext cx="735026" cy="735026"/>
            </a:xfrm>
            <a:prstGeom prst="rect">
              <a:avLst/>
            </a:prstGeom>
          </p:spPr>
        </p:pic>
      </p:grpSp>
      <p:pic>
        <p:nvPicPr>
          <p:cNvPr id="13" name="Image 12">
            <a:extLst>
              <a:ext uri="{FF2B5EF4-FFF2-40B4-BE49-F238E27FC236}">
                <a16:creationId xmlns:a16="http://schemas.microsoft.com/office/drawing/2014/main" id="{BC682209-5B7A-4757-83E3-5BA9A50F8681}"/>
              </a:ext>
            </a:extLst>
          </p:cNvPr>
          <p:cNvPicPr>
            <a:picLocks noChangeAspect="1"/>
          </p:cNvPicPr>
          <p:nvPr/>
        </p:nvPicPr>
        <p:blipFill rotWithShape="1">
          <a:blip r:embed="rId6"/>
          <a:srcRect l="6741" t="13884"/>
          <a:stretch/>
        </p:blipFill>
        <p:spPr>
          <a:xfrm>
            <a:off x="3156294" y="5845121"/>
            <a:ext cx="659803" cy="735323"/>
          </a:xfrm>
          <a:prstGeom prst="rect">
            <a:avLst/>
          </a:prstGeom>
        </p:spPr>
      </p:pic>
      <p:pic>
        <p:nvPicPr>
          <p:cNvPr id="12" name="Picture 11">
            <a:extLst>
              <a:ext uri="{FF2B5EF4-FFF2-40B4-BE49-F238E27FC236}">
                <a16:creationId xmlns:a16="http://schemas.microsoft.com/office/drawing/2014/main" id="{2B3FE35D-C179-4957-9B48-25DEAD9B49FC}"/>
              </a:ext>
            </a:extLst>
          </p:cNvPr>
          <p:cNvPicPr>
            <a:picLocks noChangeAspect="1"/>
          </p:cNvPicPr>
          <p:nvPr/>
        </p:nvPicPr>
        <p:blipFill>
          <a:blip r:embed="rId7"/>
          <a:stretch>
            <a:fillRect/>
          </a:stretch>
        </p:blipFill>
        <p:spPr>
          <a:xfrm>
            <a:off x="1094677" y="1212741"/>
            <a:ext cx="1066801" cy="955894"/>
          </a:xfrm>
          <a:prstGeom prst="rect">
            <a:avLst/>
          </a:prstGeom>
        </p:spPr>
      </p:pic>
    </p:spTree>
    <p:extLst>
      <p:ext uri="{BB962C8B-B14F-4D97-AF65-F5344CB8AC3E}">
        <p14:creationId xmlns:p14="http://schemas.microsoft.com/office/powerpoint/2010/main" val="2576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11" name="Espace réservé du contenu 10">
            <a:extLst>
              <a:ext uri="{FF2B5EF4-FFF2-40B4-BE49-F238E27FC236}">
                <a16:creationId xmlns:a16="http://schemas.microsoft.com/office/drawing/2014/main" id="{7A6AC4B5-7717-4E03-9444-B72C4FEF7151}"/>
              </a:ext>
            </a:extLst>
          </p:cNvPr>
          <p:cNvSpPr>
            <a:spLocks noGrp="1"/>
          </p:cNvSpPr>
          <p:nvPr>
            <p:ph sz="half" idx="1"/>
          </p:nvPr>
        </p:nvSpPr>
        <p:spPr>
          <a:xfrm>
            <a:off x="310170" y="285557"/>
            <a:ext cx="6076521" cy="2871057"/>
          </a:xfrm>
        </p:spPr>
        <p:txBody>
          <a:bodyPr>
            <a:normAutofit/>
          </a:bodyPr>
          <a:lstStyle/>
          <a:p>
            <a:pPr marL="50800" indent="0" algn="ctr" rtl="1">
              <a:buNone/>
            </a:pPr>
            <a:r>
              <a:rPr lang="ar-LB" sz="3200" dirty="0">
                <a:solidFill>
                  <a:schemeClr val="bg2"/>
                </a:solidFill>
              </a:rPr>
              <a:t>المعيار 8: </a:t>
            </a:r>
          </a:p>
          <a:p>
            <a:pPr marL="50800" indent="0" algn="ctr" rtl="1">
              <a:buNone/>
            </a:pPr>
            <a:r>
              <a:rPr lang="ar-LB" sz="2400" dirty="0">
                <a:solidFill>
                  <a:schemeClr val="bg2"/>
                </a:solidFill>
              </a:rPr>
              <a:t>"</a:t>
            </a:r>
            <a:r>
              <a:rPr lang="ar-SA" dirty="0"/>
              <a:t>تتمّ حماية الأطفال من سوء المعاملة الجسدية والعاطفية، ويتمكنون من الوصول إلى خدمات استجابة ملائمة للسياق، وخاصة بالنوع الاجتماعي، والعمر، والإعاقة.</a:t>
            </a:r>
            <a:r>
              <a:rPr lang="ar-LB" dirty="0"/>
              <a:t>"</a:t>
            </a:r>
            <a:endParaRPr lang="en-US" dirty="0"/>
          </a:p>
          <a:p>
            <a:pPr marL="50800" indent="0" algn="ctr">
              <a:buNone/>
            </a:pPr>
            <a:endParaRPr lang="fr-FR" sz="2400" dirty="0">
              <a:solidFill>
                <a:schemeClr val="bg2"/>
              </a:solidFill>
            </a:endParaRPr>
          </a:p>
        </p:txBody>
      </p:sp>
      <p:sp>
        <p:nvSpPr>
          <p:cNvPr id="10" name="ZoneTexte 9">
            <a:extLst>
              <a:ext uri="{FF2B5EF4-FFF2-40B4-BE49-F238E27FC236}">
                <a16:creationId xmlns:a16="http://schemas.microsoft.com/office/drawing/2014/main" id="{5E36B909-4CB7-4CF3-AB31-9738435014BA}"/>
              </a:ext>
            </a:extLst>
          </p:cNvPr>
          <p:cNvSpPr txBox="1"/>
          <p:nvPr/>
        </p:nvSpPr>
        <p:spPr>
          <a:xfrm>
            <a:off x="6900468" y="3156614"/>
            <a:ext cx="4821012" cy="2246769"/>
          </a:xfrm>
          <a:prstGeom prst="rect">
            <a:avLst/>
          </a:prstGeom>
          <a:noFill/>
        </p:spPr>
        <p:txBody>
          <a:bodyPr wrap="square">
            <a:spAutoFit/>
          </a:bodyPr>
          <a:lstStyle/>
          <a:p>
            <a:pPr marL="342900" indent="-342900" algn="r" rtl="1">
              <a:buFont typeface="Arial" panose="020B0604020202020204" pitchFamily="34" charset="0"/>
              <a:buChar char="•"/>
            </a:pPr>
            <a:r>
              <a:rPr lang="ar-LB" sz="2800" dirty="0">
                <a:latin typeface="Helvetica Neue" panose="020B0604020202020204" charset="0"/>
              </a:rPr>
              <a:t>الأعراف الاجتماعية</a:t>
            </a:r>
          </a:p>
          <a:p>
            <a:pPr marL="342900" indent="-342900" algn="r" rtl="1">
              <a:buFont typeface="Arial" panose="020B0604020202020204" pitchFamily="34" charset="0"/>
              <a:buChar char="•"/>
            </a:pPr>
            <a:r>
              <a:rPr lang="ar-SA" sz="2800" dirty="0"/>
              <a:t>وصمة عار متعلقة بسوء المعاملة </a:t>
            </a:r>
            <a:endParaRPr lang="ar-LB" sz="2800" dirty="0"/>
          </a:p>
          <a:p>
            <a:pPr marL="342900" indent="-342900" algn="r" rtl="1">
              <a:buFont typeface="Arial" panose="020B0604020202020204" pitchFamily="34" charset="0"/>
              <a:buChar char="•"/>
            </a:pPr>
            <a:r>
              <a:rPr lang="ar-LB" sz="2800" dirty="0">
                <a:latin typeface="Helvetica Neue" panose="020B0604020202020204" charset="0"/>
              </a:rPr>
              <a:t>التبعات</a:t>
            </a:r>
          </a:p>
          <a:p>
            <a:pPr marL="342900" indent="-342900" algn="r" rtl="1">
              <a:buFont typeface="Arial" panose="020B0604020202020204" pitchFamily="34" charset="0"/>
              <a:buChar char="•"/>
            </a:pPr>
            <a:r>
              <a:rPr lang="ar-LB" sz="2800" dirty="0">
                <a:latin typeface="Helvetica Neue" panose="020B0604020202020204" charset="0"/>
              </a:rPr>
              <a:t>سلامة الأطفال</a:t>
            </a:r>
          </a:p>
          <a:p>
            <a:pPr marL="342900" indent="-342900" algn="r" rtl="1">
              <a:buFont typeface="Arial" panose="020B0604020202020204" pitchFamily="34" charset="0"/>
              <a:buChar char="•"/>
            </a:pPr>
            <a:r>
              <a:rPr lang="ar-LB" sz="2800" dirty="0">
                <a:latin typeface="Helvetica Neue" panose="020B0604020202020204" charset="0"/>
              </a:rPr>
              <a:t>تفكير النظم</a:t>
            </a:r>
          </a:p>
        </p:txBody>
      </p:sp>
      <p:pic>
        <p:nvPicPr>
          <p:cNvPr id="4" name="Image 3">
            <a:extLst>
              <a:ext uri="{FF2B5EF4-FFF2-40B4-BE49-F238E27FC236}">
                <a16:creationId xmlns:a16="http://schemas.microsoft.com/office/drawing/2014/main" id="{EB94A7F2-6F06-448F-8C1B-4F93E4EC9F22}"/>
              </a:ext>
            </a:extLst>
          </p:cNvPr>
          <p:cNvPicPr>
            <a:picLocks noChangeAspect="1"/>
          </p:cNvPicPr>
          <p:nvPr/>
        </p:nvPicPr>
        <p:blipFill>
          <a:blip r:embed="rId3"/>
          <a:stretch>
            <a:fillRect/>
          </a:stretch>
        </p:blipFill>
        <p:spPr>
          <a:xfrm>
            <a:off x="6675157" y="3115142"/>
            <a:ext cx="736638" cy="736638"/>
          </a:xfrm>
          <a:prstGeom prst="rect">
            <a:avLst/>
          </a:prstGeom>
        </p:spPr>
      </p:pic>
      <p:pic>
        <p:nvPicPr>
          <p:cNvPr id="6" name="Image 5">
            <a:extLst>
              <a:ext uri="{FF2B5EF4-FFF2-40B4-BE49-F238E27FC236}">
                <a16:creationId xmlns:a16="http://schemas.microsoft.com/office/drawing/2014/main" id="{217E3D21-A9DB-42A5-AF43-6BBB206443FC}"/>
              </a:ext>
            </a:extLst>
          </p:cNvPr>
          <p:cNvPicPr>
            <a:picLocks noChangeAspect="1"/>
          </p:cNvPicPr>
          <p:nvPr/>
        </p:nvPicPr>
        <p:blipFill>
          <a:blip r:embed="rId4"/>
          <a:stretch>
            <a:fillRect/>
          </a:stretch>
        </p:blipFill>
        <p:spPr>
          <a:xfrm>
            <a:off x="6323537" y="3867783"/>
            <a:ext cx="622332" cy="723937"/>
          </a:xfrm>
          <a:prstGeom prst="rect">
            <a:avLst/>
          </a:prstGeom>
        </p:spPr>
      </p:pic>
      <p:pic>
        <p:nvPicPr>
          <p:cNvPr id="8" name="Image 7">
            <a:extLst>
              <a:ext uri="{FF2B5EF4-FFF2-40B4-BE49-F238E27FC236}">
                <a16:creationId xmlns:a16="http://schemas.microsoft.com/office/drawing/2014/main" id="{E29E7965-EC78-425A-83C7-BABB3B829F50}"/>
              </a:ext>
            </a:extLst>
          </p:cNvPr>
          <p:cNvPicPr>
            <a:picLocks noChangeAspect="1"/>
          </p:cNvPicPr>
          <p:nvPr/>
        </p:nvPicPr>
        <p:blipFill>
          <a:blip r:embed="rId5"/>
          <a:stretch>
            <a:fillRect/>
          </a:stretch>
        </p:blipFill>
        <p:spPr>
          <a:xfrm>
            <a:off x="7212220" y="5453917"/>
            <a:ext cx="692186" cy="641383"/>
          </a:xfrm>
          <a:prstGeom prst="rect">
            <a:avLst/>
          </a:prstGeom>
        </p:spPr>
      </p:pic>
      <p:pic>
        <p:nvPicPr>
          <p:cNvPr id="12" name="Image 11">
            <a:extLst>
              <a:ext uri="{FF2B5EF4-FFF2-40B4-BE49-F238E27FC236}">
                <a16:creationId xmlns:a16="http://schemas.microsoft.com/office/drawing/2014/main" id="{088170FA-79D5-4C01-BE98-E9E6B1E0AE23}"/>
              </a:ext>
            </a:extLst>
          </p:cNvPr>
          <p:cNvPicPr>
            <a:picLocks noChangeAspect="1"/>
          </p:cNvPicPr>
          <p:nvPr/>
        </p:nvPicPr>
        <p:blipFill>
          <a:blip r:embed="rId6"/>
          <a:stretch>
            <a:fillRect/>
          </a:stretch>
        </p:blipFill>
        <p:spPr>
          <a:xfrm>
            <a:off x="7025478" y="3905885"/>
            <a:ext cx="654084" cy="685835"/>
          </a:xfrm>
          <a:prstGeom prst="rect">
            <a:avLst/>
          </a:prstGeom>
        </p:spPr>
      </p:pic>
      <p:pic>
        <p:nvPicPr>
          <p:cNvPr id="13" name="Picture 12">
            <a:extLst>
              <a:ext uri="{FF2B5EF4-FFF2-40B4-BE49-F238E27FC236}">
                <a16:creationId xmlns:a16="http://schemas.microsoft.com/office/drawing/2014/main" id="{25CC7485-D3AF-4B1F-B162-15645B25C7C9}"/>
              </a:ext>
            </a:extLst>
          </p:cNvPr>
          <p:cNvPicPr>
            <a:picLocks noChangeAspect="1"/>
          </p:cNvPicPr>
          <p:nvPr/>
        </p:nvPicPr>
        <p:blipFill>
          <a:blip r:embed="rId7"/>
          <a:srcRect/>
          <a:stretch/>
        </p:blipFill>
        <p:spPr>
          <a:xfrm>
            <a:off x="2091154" y="3358758"/>
            <a:ext cx="1784811" cy="246592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8A21646-3477-4AEA-AFC1-EF5172C156C0}"/>
              </a:ext>
            </a:extLst>
          </p:cNvPr>
          <p:cNvSpPr>
            <a:spLocks noGrp="1"/>
          </p:cNvSpPr>
          <p:nvPr>
            <p:ph type="title"/>
          </p:nvPr>
        </p:nvSpPr>
        <p:spPr/>
        <p:txBody>
          <a:bodyPr/>
          <a:lstStyle/>
          <a:p>
            <a:pPr algn="r" rtl="1"/>
            <a:r>
              <a:rPr lang="ar-LB" dirty="0"/>
              <a:t>لدى الأطفال، تعزيز ...</a:t>
            </a:r>
            <a:endParaRPr lang="fr-FR" dirty="0"/>
          </a:p>
        </p:txBody>
      </p:sp>
      <p:sp>
        <p:nvSpPr>
          <p:cNvPr id="3" name="Espace réservé du contenu 2">
            <a:extLst>
              <a:ext uri="{FF2B5EF4-FFF2-40B4-BE49-F238E27FC236}">
                <a16:creationId xmlns:a16="http://schemas.microsoft.com/office/drawing/2014/main" id="{223B3E79-CB8C-417E-AA7B-2DFE60B1D9C5}"/>
              </a:ext>
            </a:extLst>
          </p:cNvPr>
          <p:cNvSpPr>
            <a:spLocks noGrp="1"/>
          </p:cNvSpPr>
          <p:nvPr>
            <p:ph sz="half" idx="1"/>
          </p:nvPr>
        </p:nvSpPr>
        <p:spPr>
          <a:xfrm>
            <a:off x="247229" y="1684659"/>
            <a:ext cx="5181600" cy="4351338"/>
          </a:xfrm>
        </p:spPr>
        <p:txBody>
          <a:bodyPr>
            <a:normAutofit/>
          </a:bodyPr>
          <a:lstStyle/>
          <a:p>
            <a:pPr algn="r" rtl="1"/>
            <a:r>
              <a:rPr lang="ar-LB" b="1" dirty="0"/>
              <a:t>المرونة:</a:t>
            </a:r>
          </a:p>
          <a:p>
            <a:pPr algn="r" rtl="1">
              <a:buFontTx/>
              <a:buChar char="-"/>
            </a:pPr>
            <a:r>
              <a:rPr lang="ar-LB" b="1" dirty="0"/>
              <a:t>مهارات ملائمة للعمر</a:t>
            </a:r>
          </a:p>
          <a:p>
            <a:pPr algn="r" rtl="1">
              <a:buFontTx/>
              <a:buChar char="-"/>
            </a:pPr>
            <a:r>
              <a:rPr lang="ar-LB" b="1" dirty="0"/>
              <a:t>منتديات النقاش</a:t>
            </a:r>
          </a:p>
          <a:p>
            <a:pPr algn="r" rtl="1">
              <a:buFontTx/>
              <a:buChar char="-"/>
            </a:pPr>
            <a:r>
              <a:rPr lang="ar-LB" b="1" dirty="0"/>
              <a:t>تغيير السلوك</a:t>
            </a:r>
          </a:p>
          <a:p>
            <a:pPr algn="r" rtl="1">
              <a:buFontTx/>
              <a:buChar char="-"/>
            </a:pPr>
            <a:r>
              <a:rPr lang="ar-LB" b="1" dirty="0"/>
              <a:t>توعية صديقة للطفل وشاملة</a:t>
            </a:r>
          </a:p>
          <a:p>
            <a:pPr algn="r" rtl="1">
              <a:buFontTx/>
              <a:buChar char="-"/>
            </a:pPr>
            <a:r>
              <a:rPr lang="ar-LB" b="1" dirty="0"/>
              <a:t>مهارات التأقلم الإيجابية</a:t>
            </a:r>
          </a:p>
          <a:p>
            <a:pPr algn="r" rtl="1">
              <a:buFontTx/>
              <a:buChar char="-"/>
            </a:pPr>
            <a:r>
              <a:rPr lang="ar-LB" b="1" dirty="0"/>
              <a:t>علاقات سليمة مع الأقران</a:t>
            </a:r>
          </a:p>
        </p:txBody>
      </p:sp>
      <p:sp>
        <p:nvSpPr>
          <p:cNvPr id="4" name="Espace réservé du contenu 3">
            <a:extLst>
              <a:ext uri="{FF2B5EF4-FFF2-40B4-BE49-F238E27FC236}">
                <a16:creationId xmlns:a16="http://schemas.microsoft.com/office/drawing/2014/main" id="{577342DD-AA3E-488F-A3DF-C47929694486}"/>
              </a:ext>
            </a:extLst>
          </p:cNvPr>
          <p:cNvSpPr>
            <a:spLocks noGrp="1"/>
          </p:cNvSpPr>
          <p:nvPr>
            <p:ph sz="half" idx="2"/>
          </p:nvPr>
        </p:nvSpPr>
        <p:spPr>
          <a:xfrm>
            <a:off x="6495952" y="1637211"/>
            <a:ext cx="5532139" cy="5167312"/>
          </a:xfrm>
        </p:spPr>
        <p:txBody>
          <a:bodyPr>
            <a:normAutofit/>
          </a:bodyPr>
          <a:lstStyle/>
          <a:p>
            <a:pPr algn="r" rtl="1"/>
            <a:r>
              <a:rPr lang="ar-LB" b="1" dirty="0"/>
              <a:t>السلامة:</a:t>
            </a:r>
          </a:p>
          <a:p>
            <a:pPr algn="r" rtl="1">
              <a:buFontTx/>
              <a:buChar char="-"/>
            </a:pPr>
            <a:r>
              <a:rPr lang="ar-LB" dirty="0"/>
              <a:t>مهارات التأقلم الإيجابي</a:t>
            </a:r>
          </a:p>
          <a:p>
            <a:pPr algn="r" rtl="1">
              <a:buFontTx/>
              <a:buChar char="-"/>
            </a:pPr>
            <a:r>
              <a:rPr lang="ar-LB" dirty="0"/>
              <a:t>مهارات التربية الإيجابية (المعلمون والأهل ومقدمو الرعاية)</a:t>
            </a:r>
          </a:p>
          <a:p>
            <a:pPr algn="r" rtl="1">
              <a:buFontTx/>
              <a:buChar char="-"/>
            </a:pPr>
            <a:r>
              <a:rPr lang="ar-LB" dirty="0"/>
              <a:t>التوعية</a:t>
            </a:r>
          </a:p>
          <a:p>
            <a:pPr algn="r" rtl="1">
              <a:buFontTx/>
              <a:buChar char="-"/>
            </a:pPr>
            <a:r>
              <a:rPr lang="ar-SA" dirty="0">
                <a:solidFill>
                  <a:srgbClr val="000000"/>
                </a:solidFill>
                <a:ea typeface="Calibri" panose="020F0502020204030204" pitchFamily="34" charset="0"/>
                <a:cs typeface="Simplified Arabic" panose="02020603050405020304" pitchFamily="18" charset="-78"/>
              </a:rPr>
              <a:t>خدمات إدارة الحالات الملائمة والشاملة والسرية</a:t>
            </a:r>
            <a:endParaRPr lang="ar-LB" dirty="0">
              <a:solidFill>
                <a:srgbClr val="000000"/>
              </a:solidFill>
              <a:ea typeface="Calibri" panose="020F0502020204030204" pitchFamily="34" charset="0"/>
              <a:cs typeface="Simplified Arabic" panose="02020603050405020304" pitchFamily="18" charset="-78"/>
            </a:endParaRPr>
          </a:p>
          <a:p>
            <a:pPr algn="r" rtl="1">
              <a:buFontTx/>
              <a:buChar char="-"/>
            </a:pPr>
            <a:r>
              <a:rPr lang="ar-LB" dirty="0">
                <a:solidFill>
                  <a:srgbClr val="000000"/>
                </a:solidFill>
                <a:ea typeface="Calibri" panose="020F0502020204030204" pitchFamily="34" charset="0"/>
                <a:cs typeface="Simplified Arabic" panose="02020603050405020304" pitchFamily="18" charset="-78"/>
              </a:rPr>
              <a:t>تحديد علامات وأعراض الإساءة والإهمال</a:t>
            </a:r>
          </a:p>
          <a:p>
            <a:pPr algn="r" rtl="1">
              <a:buFontTx/>
              <a:buChar char="-"/>
            </a:pPr>
            <a:r>
              <a:rPr lang="ar-LB" dirty="0">
                <a:solidFill>
                  <a:srgbClr val="000000"/>
                </a:solidFill>
                <a:ea typeface="Calibri" panose="020F0502020204030204" pitchFamily="34" charset="0"/>
                <a:cs typeface="Simplified Arabic" panose="02020603050405020304" pitchFamily="18" charset="-78"/>
              </a:rPr>
              <a:t>دعم من المستوى الأول يركز على الطفل</a:t>
            </a:r>
          </a:p>
        </p:txBody>
      </p:sp>
      <p:pic>
        <p:nvPicPr>
          <p:cNvPr id="7" name="Image 6">
            <a:extLst>
              <a:ext uri="{FF2B5EF4-FFF2-40B4-BE49-F238E27FC236}">
                <a16:creationId xmlns:a16="http://schemas.microsoft.com/office/drawing/2014/main" id="{E3F08C3B-8FDF-49CE-A2A8-2F70C93D0F6F}"/>
              </a:ext>
            </a:extLst>
          </p:cNvPr>
          <p:cNvPicPr>
            <a:picLocks noChangeAspect="1"/>
          </p:cNvPicPr>
          <p:nvPr/>
        </p:nvPicPr>
        <p:blipFill rotWithShape="1">
          <a:blip r:embed="rId3"/>
          <a:srcRect l="6741" t="13884"/>
          <a:stretch/>
        </p:blipFill>
        <p:spPr>
          <a:xfrm>
            <a:off x="2348604" y="5262946"/>
            <a:ext cx="659803" cy="735323"/>
          </a:xfrm>
          <a:prstGeom prst="rect">
            <a:avLst/>
          </a:prstGeom>
        </p:spPr>
      </p:pic>
      <p:pic>
        <p:nvPicPr>
          <p:cNvPr id="8" name="Image 7">
            <a:extLst>
              <a:ext uri="{FF2B5EF4-FFF2-40B4-BE49-F238E27FC236}">
                <a16:creationId xmlns:a16="http://schemas.microsoft.com/office/drawing/2014/main" id="{ED8BB876-3BE7-466C-929A-DD740D4C57AF}"/>
              </a:ext>
            </a:extLst>
          </p:cNvPr>
          <p:cNvPicPr>
            <a:picLocks noChangeAspect="1"/>
          </p:cNvPicPr>
          <p:nvPr/>
        </p:nvPicPr>
        <p:blipFill>
          <a:blip r:embed="rId4"/>
          <a:stretch>
            <a:fillRect/>
          </a:stretch>
        </p:blipFill>
        <p:spPr>
          <a:xfrm>
            <a:off x="6387926" y="4307502"/>
            <a:ext cx="750494" cy="808225"/>
          </a:xfrm>
          <a:prstGeom prst="rect">
            <a:avLst/>
          </a:prstGeom>
        </p:spPr>
      </p:pic>
      <p:pic>
        <p:nvPicPr>
          <p:cNvPr id="9" name="Image 8">
            <a:extLst>
              <a:ext uri="{FF2B5EF4-FFF2-40B4-BE49-F238E27FC236}">
                <a16:creationId xmlns:a16="http://schemas.microsoft.com/office/drawing/2014/main" id="{0D5E9C89-FA55-48E7-9139-EFB90D7A4057}"/>
              </a:ext>
            </a:extLst>
          </p:cNvPr>
          <p:cNvPicPr>
            <a:picLocks noChangeAspect="1"/>
          </p:cNvPicPr>
          <p:nvPr/>
        </p:nvPicPr>
        <p:blipFill>
          <a:blip r:embed="rId5"/>
          <a:stretch>
            <a:fillRect/>
          </a:stretch>
        </p:blipFill>
        <p:spPr>
          <a:xfrm>
            <a:off x="1238389" y="2083270"/>
            <a:ext cx="654084" cy="685835"/>
          </a:xfrm>
          <a:prstGeom prst="rect">
            <a:avLst/>
          </a:prstGeom>
        </p:spPr>
      </p:pic>
      <p:pic>
        <p:nvPicPr>
          <p:cNvPr id="10" name="Image 9">
            <a:extLst>
              <a:ext uri="{FF2B5EF4-FFF2-40B4-BE49-F238E27FC236}">
                <a16:creationId xmlns:a16="http://schemas.microsoft.com/office/drawing/2014/main" id="{84E4048E-EA15-44D6-90C9-20613B74EA09}"/>
              </a:ext>
            </a:extLst>
          </p:cNvPr>
          <p:cNvPicPr>
            <a:picLocks noChangeAspect="1"/>
          </p:cNvPicPr>
          <p:nvPr/>
        </p:nvPicPr>
        <p:blipFill>
          <a:blip r:embed="rId6"/>
          <a:stretch>
            <a:fillRect/>
          </a:stretch>
        </p:blipFill>
        <p:spPr>
          <a:xfrm>
            <a:off x="946034" y="3041510"/>
            <a:ext cx="736638" cy="736638"/>
          </a:xfrm>
          <a:prstGeom prst="rect">
            <a:avLst/>
          </a:prstGeom>
        </p:spPr>
      </p:pic>
      <p:pic>
        <p:nvPicPr>
          <p:cNvPr id="6" name="Image 5">
            <a:extLst>
              <a:ext uri="{FF2B5EF4-FFF2-40B4-BE49-F238E27FC236}">
                <a16:creationId xmlns:a16="http://schemas.microsoft.com/office/drawing/2014/main" id="{C0929B3D-855B-499B-87F4-7F48D2208459}"/>
              </a:ext>
            </a:extLst>
          </p:cNvPr>
          <p:cNvPicPr>
            <a:picLocks noChangeAspect="1"/>
          </p:cNvPicPr>
          <p:nvPr/>
        </p:nvPicPr>
        <p:blipFill>
          <a:blip r:embed="rId7"/>
          <a:stretch>
            <a:fillRect/>
          </a:stretch>
        </p:blipFill>
        <p:spPr>
          <a:xfrm>
            <a:off x="1000012" y="4177651"/>
            <a:ext cx="628682" cy="673135"/>
          </a:xfrm>
          <a:prstGeom prst="rect">
            <a:avLst/>
          </a:prstGeom>
        </p:spPr>
      </p:pic>
      <p:pic>
        <p:nvPicPr>
          <p:cNvPr id="12" name="Image 11">
            <a:extLst>
              <a:ext uri="{FF2B5EF4-FFF2-40B4-BE49-F238E27FC236}">
                <a16:creationId xmlns:a16="http://schemas.microsoft.com/office/drawing/2014/main" id="{C08C1082-94AD-4A8E-A5BA-B3BCCEC0D6B9}"/>
              </a:ext>
            </a:extLst>
          </p:cNvPr>
          <p:cNvPicPr>
            <a:picLocks noChangeAspect="1"/>
          </p:cNvPicPr>
          <p:nvPr/>
        </p:nvPicPr>
        <p:blipFill>
          <a:blip r:embed="rId8"/>
          <a:stretch>
            <a:fillRect/>
          </a:stretch>
        </p:blipFill>
        <p:spPr>
          <a:xfrm>
            <a:off x="7581900" y="2225617"/>
            <a:ext cx="692186" cy="660434"/>
          </a:xfrm>
          <a:prstGeom prst="rect">
            <a:avLst/>
          </a:prstGeom>
        </p:spPr>
      </p:pic>
      <p:pic>
        <p:nvPicPr>
          <p:cNvPr id="14" name="Image 13">
            <a:extLst>
              <a:ext uri="{FF2B5EF4-FFF2-40B4-BE49-F238E27FC236}">
                <a16:creationId xmlns:a16="http://schemas.microsoft.com/office/drawing/2014/main" id="{6C83F1B2-4E7D-4BB6-B82C-CD345E5D99C7}"/>
              </a:ext>
            </a:extLst>
          </p:cNvPr>
          <p:cNvPicPr>
            <a:picLocks noChangeAspect="1"/>
          </p:cNvPicPr>
          <p:nvPr/>
        </p:nvPicPr>
        <p:blipFill>
          <a:blip r:embed="rId9"/>
          <a:stretch>
            <a:fillRect/>
          </a:stretch>
        </p:blipFill>
        <p:spPr>
          <a:xfrm>
            <a:off x="6455182" y="3917287"/>
            <a:ext cx="615982" cy="596931"/>
          </a:xfrm>
          <a:prstGeom prst="rect">
            <a:avLst/>
          </a:prstGeom>
        </p:spPr>
      </p:pic>
    </p:spTree>
    <p:extLst>
      <p:ext uri="{BB962C8B-B14F-4D97-AF65-F5344CB8AC3E}">
        <p14:creationId xmlns:p14="http://schemas.microsoft.com/office/powerpoint/2010/main" val="3799460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12"/>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14"/>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7270272" y="147914"/>
            <a:ext cx="3923729" cy="1325563"/>
          </a:xfrm>
        </p:spPr>
        <p:txBody>
          <a:bodyPr rtlCol="1"/>
          <a:lstStyle/>
          <a:p>
            <a:pPr rtl="1"/>
            <a:r>
              <a:rPr lang="ar" dirty="0"/>
              <a:t>أمثلة من المنطقة</a:t>
            </a:r>
          </a:p>
        </p:txBody>
      </p:sp>
      <p:sp>
        <p:nvSpPr>
          <p:cNvPr id="3" name="TextBox 2">
            <a:extLst>
              <a:ext uri="{FF2B5EF4-FFF2-40B4-BE49-F238E27FC236}">
                <a16:creationId xmlns:a16="http://schemas.microsoft.com/office/drawing/2014/main" id="{9752340E-A3E7-AB4C-BA0B-7E84A308FB1E}"/>
              </a:ext>
            </a:extLst>
          </p:cNvPr>
          <p:cNvSpPr txBox="1"/>
          <p:nvPr/>
        </p:nvSpPr>
        <p:spPr>
          <a:xfrm>
            <a:off x="4648200" y="4115301"/>
            <a:ext cx="2869973"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8</a:t>
            </a:r>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098" name="Picture 2" descr="Indonesia outline map vector illustration">
            <a:extLst>
              <a:ext uri="{FF2B5EF4-FFF2-40B4-BE49-F238E27FC236}">
                <a16:creationId xmlns:a16="http://schemas.microsoft.com/office/drawing/2014/main" id="{6B39CE52-5A3E-C846-8C42-7FB5C81992E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643" b="14100"/>
          <a:stretch/>
        </p:blipFill>
        <p:spPr bwMode="auto">
          <a:xfrm>
            <a:off x="8114210" y="1956428"/>
            <a:ext cx="3344092" cy="13728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F4B64C4-5BF2-AE41-AF73-C3A91C2237FD}"/>
              </a:ext>
            </a:extLst>
          </p:cNvPr>
          <p:cNvSpPr txBox="1"/>
          <p:nvPr/>
        </p:nvSpPr>
        <p:spPr>
          <a:xfrm>
            <a:off x="7766074" y="3804819"/>
            <a:ext cx="4153989"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8</a:t>
            </a:r>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102" name="Picture 6" descr="Nepal Map Outline Png #1438897 - PNG Images - PNGio">
            <a:extLst>
              <a:ext uri="{FF2B5EF4-FFF2-40B4-BE49-F238E27FC236}">
                <a16:creationId xmlns:a16="http://schemas.microsoft.com/office/drawing/2014/main" id="{51F77D7A-9812-1B49-A2DE-3B2CA18193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1637" y="1711264"/>
            <a:ext cx="3235962" cy="161798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1A1A334-6B7B-4644-A374-008FFE228989}"/>
              </a:ext>
            </a:extLst>
          </p:cNvPr>
          <p:cNvSpPr txBox="1"/>
          <p:nvPr/>
        </p:nvSpPr>
        <p:spPr>
          <a:xfrm>
            <a:off x="566421" y="3429000"/>
            <a:ext cx="3457668"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8</a:t>
            </a:r>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104" name="Picture 8" descr="Outline Map of Myanmar | Free Vector Maps">
            <a:extLst>
              <a:ext uri="{FF2B5EF4-FFF2-40B4-BE49-F238E27FC236}">
                <a16:creationId xmlns:a16="http://schemas.microsoft.com/office/drawing/2014/main" id="{E53636B5-7DFF-A642-8E1C-805CAF37BDE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1619" r="22095"/>
          <a:stretch/>
        </p:blipFill>
        <p:spPr bwMode="auto">
          <a:xfrm>
            <a:off x="5134563" y="1217419"/>
            <a:ext cx="2135710" cy="2845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01992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7819731" cy="1325563"/>
          </a:xfrm>
          <a:prstGeom prst="rect">
            <a:avLst/>
          </a:prstGeom>
          <a:noFill/>
          <a:ln>
            <a:noFill/>
          </a:ln>
        </p:spPr>
        <p:txBody>
          <a:bodyPr spcFirstLastPara="1" wrap="square" lIns="91425" tIns="45700" rIns="91425" bIns="45700" rtlCol="1" anchor="ctr" anchorCtr="0">
            <a:normAutofit/>
          </a:bodyPr>
          <a:lstStyle/>
          <a:p>
            <a:pPr marL="0" lvl="0" indent="0" rtl="1">
              <a:lnSpc>
                <a:spcPct val="90000"/>
              </a:lnSpc>
              <a:spcBef>
                <a:spcPts val="0"/>
              </a:spcBef>
              <a:spcAft>
                <a:spcPts val="0"/>
              </a:spcAft>
              <a:buClr>
                <a:schemeClr val="accent4"/>
              </a:buClr>
              <a:buSzPts val="3600"/>
              <a:buFont typeface="Helvetica Neue"/>
              <a:buNone/>
            </a:pPr>
            <a:r>
              <a:rPr lang="ar" sz="4100" dirty="0"/>
              <a:t>هل تحتاجون إلى أكثر من النسخة الورقية؟</a:t>
            </a:r>
            <a:endParaRPr sz="4100" dirty="0"/>
          </a:p>
        </p:txBody>
      </p:sp>
      <p:sp>
        <p:nvSpPr>
          <p:cNvPr id="469" name="Google Shape;469;p25"/>
          <p:cNvSpPr txBox="1">
            <a:spLocks noGrp="1"/>
          </p:cNvSpPr>
          <p:nvPr>
            <p:ph sz="half" idx="1"/>
          </p:nvPr>
        </p:nvSpPr>
        <p:spPr>
          <a:xfrm>
            <a:off x="3814354" y="1367983"/>
            <a:ext cx="4686179" cy="5268792"/>
          </a:xfrm>
          <a:prstGeom prst="rect">
            <a:avLst/>
          </a:prstGeom>
          <a:noFill/>
          <a:ln>
            <a:noFill/>
          </a:ln>
        </p:spPr>
        <p:txBody>
          <a:bodyPr spcFirstLastPara="1" wrap="square" lIns="91425" tIns="45700" rIns="91425" bIns="45700" rtlCol="1" anchor="t" anchorCtr="0">
            <a:noAutofit/>
          </a:bodyPr>
          <a:lstStyle/>
          <a:p>
            <a:pPr marL="0" lvl="0" indent="0" algn="r" rtl="1">
              <a:spcAft>
                <a:spcPts val="1200"/>
              </a:spcAft>
              <a:buSzPts val="2800"/>
              <a:buNone/>
            </a:pPr>
            <a:r>
              <a:rPr lang="ar" sz="2400" dirty="0"/>
              <a:t>على موقع التحالف الإلكتروني</a:t>
            </a:r>
          </a:p>
          <a:p>
            <a:pPr marL="985838" lvl="1" indent="-312738" algn="r" rtl="1">
              <a:buFont typeface="Wingdings" pitchFamily="2" charset="2"/>
              <a:buChar char="Ø"/>
            </a:pPr>
            <a:r>
              <a:rPr lang="ar" sz="1600" dirty="0"/>
              <a:t>نسخة PDF</a:t>
            </a:r>
          </a:p>
          <a:p>
            <a:pPr marL="985838" lvl="1" indent="-312738" algn="r" rtl="1">
              <a:buFont typeface="Wingdings" pitchFamily="2" charset="2"/>
              <a:buChar char="Ø"/>
            </a:pPr>
            <a:r>
              <a:rPr lang="ar" sz="1600" dirty="0"/>
              <a:t>ملف مواد الإحاطة والتنفيذ </a:t>
            </a:r>
          </a:p>
          <a:p>
            <a:pPr marL="985838" lvl="1" indent="-312738" algn="r" rtl="1">
              <a:buFont typeface="Wingdings" pitchFamily="2" charset="2"/>
              <a:buChar char="Ø"/>
            </a:pPr>
            <a:r>
              <a:rPr lang="ar" sz="1600" dirty="0"/>
              <a:t>ملخّص من 25 صفحة </a:t>
            </a:r>
          </a:p>
          <a:p>
            <a:pPr marL="985838" lvl="1" indent="-312738" algn="r" rtl="1">
              <a:buFont typeface="Wingdings" pitchFamily="2" charset="2"/>
              <a:buChar char="Ø"/>
            </a:pPr>
            <a:r>
              <a:rPr lang="ar" sz="1600" dirty="0"/>
              <a:t>دورة تدريبية إلكترونية </a:t>
            </a:r>
          </a:p>
          <a:p>
            <a:pPr marL="985838" lvl="1" indent="-312738" algn="r" rtl="1">
              <a:buFont typeface="Wingdings" pitchFamily="2" charset="2"/>
              <a:buChar char="Ø"/>
            </a:pPr>
            <a:r>
              <a:rPr lang="ar" sz="1600" dirty="0"/>
              <a:t>أفلام فيديو على قناة يوتيوب</a:t>
            </a:r>
          </a:p>
          <a:p>
            <a:pPr marL="985838" lvl="1" indent="-312738" algn="r" rtl="1">
              <a:buFont typeface="Wingdings" pitchFamily="2" charset="2"/>
              <a:buChar char="Ø"/>
            </a:pPr>
            <a:r>
              <a:rPr lang="ar" sz="1600" dirty="0"/>
              <a:t>معرض للمعايير مع رسومات</a:t>
            </a:r>
          </a:p>
          <a:p>
            <a:pPr marL="9525" lvl="1" indent="0" algn="r" rtl="1">
              <a:spcBef>
                <a:spcPts val="1200"/>
              </a:spcBef>
              <a:buNone/>
              <a:tabLst>
                <a:tab pos="703263" algn="l"/>
              </a:tabLst>
            </a:pPr>
            <a:r>
              <a:rPr lang="ar" sz="2000" dirty="0">
                <a:solidFill>
                  <a:srgbClr val="00B0F0"/>
                </a:solidFill>
              </a:rPr>
              <a:t>	👉</a:t>
            </a:r>
            <a:r>
              <a:rPr lang="ar" sz="1600" dirty="0">
                <a:solidFill>
                  <a:srgbClr val="00B0F0"/>
                </a:solidFill>
              </a:rPr>
              <a:t>  </a:t>
            </a:r>
            <a:r>
              <a:rPr lang="ar" sz="1600" dirty="0">
                <a:solidFill>
                  <a:srgbClr val="00B0F0"/>
                </a:solidFill>
                <a:hlinkClick r:id="rId3"/>
              </a:rPr>
              <a:t>  www.AllianceCPHA.org</a:t>
            </a:r>
            <a:endParaRPr lang="en-GB" sz="1600" dirty="0">
              <a:solidFill>
                <a:srgbClr val="00B0F0"/>
              </a:solidFill>
            </a:endParaRPr>
          </a:p>
          <a:p>
            <a:pPr marL="9525" lvl="1" indent="0" algn="r" rtl="1">
              <a:spcBef>
                <a:spcPts val="1200"/>
              </a:spcBef>
              <a:buNone/>
              <a:tabLst>
                <a:tab pos="703263" algn="l"/>
              </a:tabLst>
            </a:pPr>
            <a:r>
              <a:rPr lang="ar" sz="2400" dirty="0"/>
              <a:t>على الموقع الإلكتروني الخاص بشراكة المعايير الإنسانية  </a:t>
            </a:r>
          </a:p>
          <a:p>
            <a:pPr marL="985838" lvl="1" indent="-322263" algn="r" rtl="1">
              <a:buFont typeface="Wingdings" pitchFamily="2" charset="2"/>
              <a:buChar char="Ø"/>
            </a:pPr>
            <a:r>
              <a:rPr lang="ar" sz="1600" dirty="0"/>
              <a:t>نسخة تفاعلية على شبكة الإنترنت </a:t>
            </a:r>
          </a:p>
          <a:p>
            <a:pPr marL="985838" lvl="1" indent="-322263" algn="r" rtl="1">
              <a:buFont typeface="Wingdings" pitchFamily="2" charset="2"/>
              <a:buChar char="Ø"/>
            </a:pPr>
            <a:r>
              <a:rPr lang="ar" sz="1600" dirty="0"/>
              <a:t>تطبيق شراكة المعايير الإنسانية للهواتف المحمولة والحواسيب اللوحية </a:t>
            </a:r>
          </a:p>
          <a:p>
            <a:pPr marL="0" indent="0" algn="r" rtl="1">
              <a:spcBef>
                <a:spcPts val="1200"/>
              </a:spcBef>
              <a:buSzPts val="2800"/>
              <a:buNone/>
              <a:tabLst>
                <a:tab pos="663575" algn="l"/>
              </a:tabLst>
            </a:pPr>
            <a:r>
              <a:rPr lang="ar" sz="1600" dirty="0">
                <a:solidFill>
                  <a:srgbClr val="00B0F0"/>
                </a:solidFill>
              </a:rPr>
              <a:t>	👉  www.HumanitarianStandardsPartnership.org</a:t>
            </a:r>
          </a:p>
          <a:p>
            <a:pPr marL="0" lvl="0" indent="0" algn="r" rtl="1">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3" name="Image 2">
            <a:extLst>
              <a:ext uri="{FF2B5EF4-FFF2-40B4-BE49-F238E27FC236}">
                <a16:creationId xmlns:a16="http://schemas.microsoft.com/office/drawing/2014/main" id="{4AE5CEF8-D68C-FD4C-A186-358E3B7F23B1}"/>
              </a:ext>
            </a:extLst>
          </p:cNvPr>
          <p:cNvPicPr>
            <a:picLocks noChangeAspect="1"/>
          </p:cNvPicPr>
          <p:nvPr/>
        </p:nvPicPr>
        <p:blipFill>
          <a:blip r:embed="rId5"/>
          <a:srcRect/>
          <a:stretch/>
        </p:blipFill>
        <p:spPr>
          <a:xfrm>
            <a:off x="10389247" y="3298017"/>
            <a:ext cx="1364026" cy="1432731"/>
          </a:xfrm>
          <a:prstGeom prst="rect">
            <a:avLst/>
          </a:prstGeom>
        </p:spPr>
      </p:pic>
      <p:pic>
        <p:nvPicPr>
          <p:cNvPr id="5" name="Picture 4">
            <a:extLst>
              <a:ext uri="{FF2B5EF4-FFF2-40B4-BE49-F238E27FC236}">
                <a16:creationId xmlns:a16="http://schemas.microsoft.com/office/drawing/2014/main" id="{ED7B8625-3BDD-4120-A6F9-736C441A4A82}"/>
              </a:ext>
            </a:extLst>
          </p:cNvPr>
          <p:cNvPicPr>
            <a:picLocks noChangeAspect="1"/>
          </p:cNvPicPr>
          <p:nvPr/>
        </p:nvPicPr>
        <p:blipFill>
          <a:blip r:embed="rId6"/>
          <a:srcRect/>
          <a:stretch/>
        </p:blipFill>
        <p:spPr>
          <a:xfrm rot="1026612">
            <a:off x="904876" y="2072447"/>
            <a:ext cx="1809750" cy="2500378"/>
          </a:xfrm>
          <a:prstGeom prst="rect">
            <a:avLst/>
          </a:prstGeom>
        </p:spPr>
      </p:pic>
    </p:spTree>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1301</TotalTime>
  <Words>2689</Words>
  <Application>Microsoft Macintosh PowerPoint</Application>
  <PresentationFormat>Panorámica</PresentationFormat>
  <Paragraphs>207</Paragraphs>
  <Slides>8</Slides>
  <Notes>8</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8</vt:i4>
      </vt:variant>
    </vt:vector>
  </HeadingPairs>
  <TitlesOfParts>
    <vt:vector size="12" baseType="lpstr">
      <vt:lpstr>Calibri</vt:lpstr>
      <vt:lpstr>Helvetica Neue</vt:lpstr>
      <vt:lpstr>Ink Free</vt:lpstr>
      <vt:lpstr>Office Theme</vt:lpstr>
      <vt:lpstr>المعايير الدنيا لحماية الطفل في العمل الإنساني  CPMS</vt:lpstr>
      <vt:lpstr>الهدف من المعايير </vt:lpstr>
      <vt:lpstr>Presentación de PowerPoint</vt:lpstr>
      <vt:lpstr>مقدمة عامة عن المعيار 8</vt:lpstr>
      <vt:lpstr>Presentación de PowerPoint</vt:lpstr>
      <vt:lpstr>لدى الأطفال، تعزيز ...</vt:lpstr>
      <vt:lpstr>أمثلة من المنطقة</vt:lpstr>
      <vt:lpstr>هل تحتاجون إلى أكثر من النسخة الورقية؟</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CPMS Comms</cp:lastModifiedBy>
  <cp:revision>123</cp:revision>
  <dcterms:created xsi:type="dcterms:W3CDTF">2017-12-20T18:51:03Z</dcterms:created>
  <dcterms:modified xsi:type="dcterms:W3CDTF">2023-01-17T15:40:17Z</dcterms:modified>
</cp:coreProperties>
</file>