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2610" autoAdjust="0"/>
  </p:normalViewPr>
  <p:slideViewPr>
    <p:cSldViewPr snapToGrid="0">
      <p:cViewPr varScale="1">
        <p:scale>
          <a:sx n="37" d="100"/>
          <a:sy n="37" d="100"/>
        </p:scale>
        <p:origin x="48" y="120"/>
      </p:cViewPr>
      <p:guideLst>
        <p:guide orient="horz" pos="2160"/>
        <p:guide pos="3840"/>
      </p:guideLst>
    </p:cSldViewPr>
  </p:slideViewPr>
  <p:notesTextViewPr>
    <p:cViewPr>
      <p:scale>
        <a:sx n="1" d="1"/>
        <a:sy n="1" d="1"/>
      </p:scale>
      <p:origin x="0" y="-2844"/>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206"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4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54"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8</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pPr marL="0" lvl="0" indent="0" algn="l" rtl="0">
              <a:spcBef>
                <a:spcPts val="0"/>
              </a:spcBef>
              <a:spcAft>
                <a:spcPts val="0"/>
              </a:spcAft>
              <a:buNone/>
            </a:pPr>
            <a:endParaRPr lang="en-US" b="1"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across all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8: Physical and emotional maltreatment</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second Pillar related to child protection risks that children may face in humanitarian settings. All the seven different risk standards are linked, as they address overlapping vulnerabilities and risks. The risks cannot be addressed in isolation.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Child protection risks are potential violations and threats to children's rights that will cause harm to children. To understand a child's risk, we need to understand the nature (type of hazard, situation, threat…) &amp; extent of the risk and the individual child’s vulnerability to that risk, but also the family/</a:t>
            </a:r>
            <a:r>
              <a:rPr lang="en-US" i="0" dirty="0"/>
              <a:t>child </a:t>
            </a:r>
            <a:r>
              <a:rPr lang="fr-FR" i="0" dirty="0"/>
              <a:t>coping or </a:t>
            </a:r>
            <a:r>
              <a:rPr lang="fr-FR" i="0" dirty="0" err="1"/>
              <a:t>survival</a:t>
            </a:r>
            <a:r>
              <a:rPr lang="fr-FR" i="0" dirty="0"/>
              <a:t> </a:t>
            </a:r>
            <a:r>
              <a:rPr lang="fr-FR" i="0" dirty="0" err="1"/>
              <a:t>strategies</a:t>
            </a:r>
            <a:r>
              <a:rPr lang="fr-FR" i="0" dirty="0"/>
              <a:t> (</a:t>
            </a:r>
            <a:r>
              <a:rPr lang="fr-FR" i="0" dirty="0" err="1"/>
              <a:t>meaning</a:t>
            </a:r>
            <a:r>
              <a:rPr lang="fr-FR" i="0" dirty="0"/>
              <a:t> </a:t>
            </a:r>
            <a:r>
              <a:rPr lang="fr-FR" i="0" dirty="0" err="1"/>
              <a:t>their</a:t>
            </a:r>
            <a:r>
              <a:rPr lang="fr-FR" i="0" dirty="0"/>
              <a:t> </a:t>
            </a:r>
            <a:r>
              <a:rPr lang="en-US" i="0" dirty="0"/>
              <a:t>resilience and ability to withstand the risk). Vulnerability is understood as the </a:t>
            </a:r>
            <a:r>
              <a:rPr lang="en-US" dirty="0"/>
              <a:t>extent to which a child has characteristics that reduce his ability to withstand adverse impact. We have to record that vulnerability is specific to each person and each situation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However, </a:t>
            </a:r>
            <a:r>
              <a:rPr lang="en-US" dirty="0"/>
              <a:t>in humanitarian settings where protective environments are weakened, maltreatment is widespread and may increase. Consider how the environment contributes to violence against children (e.g. children sent unsupervised to fetch water, unlit places, alcohol sales close to areas where children play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It emphasizes the serious short and long-term, negative impacts on children of physical and emotional maltreatment in a range of settings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All humanitarian actors, including those working on child protection, should engage in comprehensive and coordinated interventions to both prevent and respond to cases of maltreatment</a:t>
            </a:r>
            <a:endParaRPr lang="en-US"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It provides guidance on </a:t>
            </a:r>
            <a:r>
              <a:rPr lang="en-US" b="1" dirty="0"/>
              <a:t>prevention</a:t>
            </a:r>
            <a:r>
              <a:rPr lang="en-US" b="0" dirty="0"/>
              <a:t> : </a:t>
            </a:r>
            <a:r>
              <a:rPr lang="fr-FR" dirty="0" err="1"/>
              <a:t>strengthen</a:t>
            </a:r>
            <a:r>
              <a:rPr lang="fr-FR" dirty="0"/>
              <a:t> </a:t>
            </a:r>
            <a:r>
              <a:rPr lang="fr-FR" dirty="0" err="1"/>
              <a:t>appropriate</a:t>
            </a:r>
            <a:r>
              <a:rPr lang="fr-FR" dirty="0"/>
              <a:t>, local </a:t>
            </a:r>
            <a:r>
              <a:rPr lang="fr-FR" dirty="0" err="1"/>
              <a:t>strategies</a:t>
            </a:r>
            <a:r>
              <a:rPr lang="fr-FR" dirty="0"/>
              <a:t>; identification by service providers; </a:t>
            </a:r>
            <a:r>
              <a:rPr lang="en-US" dirty="0"/>
              <a:t>positive coping and parenting skills; </a:t>
            </a:r>
            <a:r>
              <a:rPr lang="fr-FR" dirty="0"/>
              <a:t>positive discipline </a:t>
            </a:r>
            <a:r>
              <a:rPr lang="fr-FR" dirty="0" err="1"/>
              <a:t>skills</a:t>
            </a:r>
            <a:r>
              <a:rPr lang="fr-FR" dirty="0"/>
              <a:t> for </a:t>
            </a:r>
            <a:r>
              <a:rPr lang="fr-FR" dirty="0" err="1"/>
              <a:t>teachers</a:t>
            </a:r>
            <a:r>
              <a:rPr lang="en-US" b="0" dirty="0"/>
              <a:t> …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endParaRPr lang="en-US" dirty="0"/>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algn="l"/>
            <a:r>
              <a:rPr lang="en-US" b="1" dirty="0">
                <a:latin typeface="Arial"/>
                <a:ea typeface="Arial"/>
                <a:cs typeface="Arial"/>
                <a:sym typeface="Arial"/>
              </a:rPr>
              <a:t>Discussion Prompt: </a:t>
            </a:r>
            <a:r>
              <a:rPr lang="en-US" sz="1200" dirty="0">
                <a:latin typeface="Ink Free" panose="03080402000500000000" pitchFamily="66" charset="0"/>
              </a:rPr>
              <a:t>What types of acts are concerned </a:t>
            </a:r>
            <a:r>
              <a:rPr lang="fr-FR" sz="1200" dirty="0">
                <a:latin typeface="Ink Free" panose="03080402000500000000" pitchFamily="66" charset="0"/>
              </a:rPr>
              <a:t>?</a:t>
            </a:r>
          </a:p>
          <a:p>
            <a:r>
              <a:rPr lang="fr-FR" dirty="0"/>
              <a:t>-&gt;</a:t>
            </a:r>
            <a:r>
              <a:rPr lang="en-US" dirty="0"/>
              <a:t>Emotional and physical abuse and violence include such varied acts as:</a:t>
            </a:r>
          </a:p>
          <a:p>
            <a:pPr>
              <a:buFont typeface="Arial" panose="020B0604020202020204" pitchFamily="34" charset="0"/>
              <a:buChar char="•"/>
            </a:pPr>
            <a:r>
              <a:rPr lang="en-US" dirty="0">
                <a:solidFill>
                  <a:srgbClr val="1690BF"/>
                </a:solidFill>
                <a:effectLst/>
              </a:rPr>
              <a:t>Limiting movements;</a:t>
            </a:r>
          </a:p>
          <a:p>
            <a:pPr>
              <a:buFont typeface="Arial" panose="020B0604020202020204" pitchFamily="34" charset="0"/>
              <a:buChar char="•"/>
            </a:pPr>
            <a:r>
              <a:rPr lang="en-US" dirty="0">
                <a:solidFill>
                  <a:srgbClr val="1690BF"/>
                </a:solidFill>
                <a:effectLst/>
              </a:rPr>
              <a:t>Ridiculing, threatening and intimidating;</a:t>
            </a:r>
          </a:p>
          <a:p>
            <a:pPr>
              <a:buFont typeface="Arial" panose="020B0604020202020204" pitchFamily="34" charset="0"/>
              <a:buChar char="•"/>
            </a:pPr>
            <a:r>
              <a:rPr lang="en-US" dirty="0">
                <a:solidFill>
                  <a:srgbClr val="1690BF"/>
                </a:solidFill>
                <a:effectLst/>
              </a:rPr>
              <a:t>Hitting, beating and torturing;</a:t>
            </a:r>
          </a:p>
          <a:p>
            <a:pPr>
              <a:buFont typeface="Arial" panose="020B0604020202020204" pitchFamily="34" charset="0"/>
              <a:buChar char="•"/>
            </a:pPr>
            <a:r>
              <a:rPr lang="en-US" dirty="0">
                <a:solidFill>
                  <a:srgbClr val="1690BF"/>
                </a:solidFill>
                <a:effectLst/>
              </a:rPr>
              <a:t>Abducting; and</a:t>
            </a:r>
          </a:p>
          <a:p>
            <a:pPr>
              <a:buFont typeface="Arial" panose="020B0604020202020204" pitchFamily="34" charset="0"/>
              <a:buChar char="•"/>
            </a:pPr>
            <a:r>
              <a:rPr lang="en-US" dirty="0">
                <a:solidFill>
                  <a:srgbClr val="1690BF"/>
                </a:solidFill>
                <a:effectLst/>
              </a:rPr>
              <a:t>Killing.</a:t>
            </a:r>
          </a:p>
          <a:p>
            <a:r>
              <a:rPr lang="en-US" dirty="0"/>
              <a:t>Different forms of violence may occur together, and overlap (like </a:t>
            </a:r>
            <a:r>
              <a:rPr lang="fr-FR" dirty="0" err="1"/>
              <a:t>intimate</a:t>
            </a:r>
            <a:r>
              <a:rPr lang="fr-FR" dirty="0"/>
              <a:t> </a:t>
            </a:r>
            <a:r>
              <a:rPr lang="fr-FR" dirty="0" err="1"/>
              <a:t>partner</a:t>
            </a:r>
            <a:r>
              <a:rPr lang="fr-FR" dirty="0"/>
              <a:t> violence)</a:t>
            </a:r>
            <a:r>
              <a:rPr lang="en-US" dirty="0"/>
              <a:t>. If it is known that a child is experiencing one form of violence, monitor for any other forms of violence they may also be experiencing.</a:t>
            </a:r>
          </a:p>
          <a:p>
            <a:r>
              <a:rPr lang="en-US" dirty="0"/>
              <a:t>Abuse and violence of a sexual nature – called ‘sexual and gender-based violence’ – is addressed in </a:t>
            </a:r>
            <a:r>
              <a:rPr lang="en-US" dirty="0">
                <a:hlinkClick r:id="rId3"/>
              </a:rPr>
              <a:t>Standard 9</a:t>
            </a:r>
            <a:r>
              <a:rPr lang="en-US" dirty="0"/>
              <a:t>.</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effectLst/>
              </a:rPr>
              <a:t>Definitions/examples: </a:t>
            </a:r>
            <a:endParaRPr lang="en-US" b="1" dirty="0"/>
          </a:p>
          <a:p>
            <a:r>
              <a:rPr lang="en-US" dirty="0"/>
              <a:t> </a:t>
            </a:r>
            <a:r>
              <a:rPr lang="en-US" b="1" i="0" dirty="0">
                <a:effectLst/>
              </a:rPr>
              <a:t>Physical abuse - </a:t>
            </a:r>
            <a:r>
              <a:rPr lang="en-US" dirty="0"/>
              <a:t>This includes intentionally causing injury or harm to the body by, for example, hitting, kicking or beating, using a hot object, substance or flame to burn the body, pushing, punching and inflicting hurt with an object. </a:t>
            </a:r>
          </a:p>
          <a:p>
            <a:r>
              <a:rPr lang="en-US" dirty="0"/>
              <a:t> </a:t>
            </a:r>
            <a:r>
              <a:rPr lang="en-US" b="1" i="0" dirty="0">
                <a:effectLst/>
              </a:rPr>
              <a:t>Emotional abuse </a:t>
            </a:r>
            <a:r>
              <a:rPr lang="en-US" sz="1200" b="1" i="0" dirty="0">
                <a:effectLst/>
              </a:rPr>
              <a:t>– </a:t>
            </a:r>
            <a:r>
              <a:rPr lang="en-US" sz="1200" b="0" i="0" dirty="0">
                <a:effectLst/>
              </a:rPr>
              <a:t>this</a:t>
            </a:r>
            <a:r>
              <a:rPr lang="en-US" sz="1200" b="1" i="0" dirty="0">
                <a:effectLst/>
              </a:rPr>
              <a:t> </a:t>
            </a:r>
            <a:r>
              <a:rPr lang="en-US" sz="1800" dirty="0">
                <a:effectLst/>
              </a:rPr>
              <a:t>involves failure over time on the part of a parent or caregiver to provide a developmentally appropriate and supportive environment. It can include many types of </a:t>
            </a:r>
            <a:r>
              <a:rPr lang="en-US" sz="1800" dirty="0" err="1">
                <a:effectLst/>
              </a:rPr>
              <a:t>behaviours</a:t>
            </a:r>
            <a:r>
              <a:rPr lang="en-US" sz="1800" dirty="0">
                <a:effectLst/>
              </a:rPr>
              <a:t> such as:</a:t>
            </a:r>
            <a:endParaRPr lang="en-US" dirty="0">
              <a:effectLst/>
            </a:endParaRPr>
          </a:p>
          <a:p>
            <a:pPr marL="1143000" marR="0" lvl="2">
              <a:spcAft>
                <a:spcPts val="245"/>
              </a:spcAft>
            </a:pPr>
            <a:r>
              <a:rPr lang="en-US" sz="1800" dirty="0">
                <a:effectLst/>
                <a:latin typeface="Wingdings" panose="05000000000000000000" pitchFamily="2" charset="2"/>
              </a:rPr>
              <a:t>- </a:t>
            </a:r>
            <a:r>
              <a:rPr lang="en-US" sz="1800" dirty="0">
                <a:effectLst/>
              </a:rPr>
              <a:t>telling a child that you wished he/she would never have been born or that it was dead</a:t>
            </a:r>
            <a:endParaRPr lang="en-US" dirty="0">
              <a:effectLst/>
            </a:endParaRPr>
          </a:p>
          <a:p>
            <a:pPr marL="1143000" marR="0" lvl="2">
              <a:spcAft>
                <a:spcPts val="245"/>
              </a:spcAft>
            </a:pPr>
            <a:r>
              <a:rPr lang="en-US" sz="1800" dirty="0">
                <a:effectLst/>
                <a:latin typeface="Wingdings" panose="05000000000000000000" pitchFamily="2" charset="2"/>
              </a:rPr>
              <a:t>- </a:t>
            </a:r>
            <a:r>
              <a:rPr lang="en-US" sz="1800" dirty="0">
                <a:effectLst/>
              </a:rPr>
              <a:t>telling a child that he/she is not loved or does not deserve to be loved</a:t>
            </a:r>
            <a:endParaRPr lang="en-US" dirty="0">
              <a:effectLst/>
            </a:endParaRPr>
          </a:p>
          <a:p>
            <a:pPr marL="1143000" marR="0" lvl="2">
              <a:spcAft>
                <a:spcPts val="245"/>
              </a:spcAft>
            </a:pPr>
            <a:r>
              <a:rPr lang="en-US" sz="1800" dirty="0">
                <a:effectLst/>
                <a:latin typeface="Wingdings" panose="05000000000000000000" pitchFamily="2" charset="2"/>
              </a:rPr>
              <a:t>- </a:t>
            </a:r>
            <a:r>
              <a:rPr lang="en-US" sz="1800" dirty="0">
                <a:effectLst/>
              </a:rPr>
              <a:t>threatening to hurt or kill the child or adolescent </a:t>
            </a:r>
            <a:endParaRPr lang="en-US" dirty="0">
              <a:effectLst/>
            </a:endParaRPr>
          </a:p>
          <a:p>
            <a:pPr marL="1143000" marR="0" lvl="2">
              <a:spcAft>
                <a:spcPts val="245"/>
              </a:spcAft>
            </a:pPr>
            <a:r>
              <a:rPr lang="en-US" sz="1800" dirty="0">
                <a:effectLst/>
                <a:latin typeface="Wingdings" panose="05000000000000000000" pitchFamily="2" charset="2"/>
              </a:rPr>
              <a:t>- </a:t>
            </a:r>
            <a:r>
              <a:rPr lang="en-US" sz="1800" dirty="0">
                <a:effectLst/>
              </a:rPr>
              <a:t>telling the child or adolescent that he/she is stupid or useless</a:t>
            </a: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0" dirty="0">
                <a:effectLst/>
              </a:rPr>
              <a:t>Neglect </a:t>
            </a:r>
            <a:r>
              <a:rPr lang="en-US" sz="1200" b="1" i="0" dirty="0">
                <a:effectLst/>
              </a:rPr>
              <a:t>- </a:t>
            </a:r>
            <a:r>
              <a:rPr lang="en-US" sz="1800" dirty="0">
                <a:effectLst/>
              </a:rPr>
              <a:t>includes a caregiver’s failure to provide for the development and well-being</a:t>
            </a:r>
            <a:r>
              <a:rPr lang="en-US" sz="1200" dirty="0">
                <a:effectLst/>
              </a:rPr>
              <a:t> </a:t>
            </a:r>
            <a:r>
              <a:rPr lang="en-US" sz="1800" dirty="0">
                <a:effectLst/>
              </a:rPr>
              <a:t>of the child – where the parent is in a position to do so – in respect of health;</a:t>
            </a:r>
            <a:r>
              <a:rPr lang="en-US" sz="1200" dirty="0">
                <a:effectLst/>
              </a:rPr>
              <a:t> </a:t>
            </a:r>
            <a:r>
              <a:rPr lang="en-US" sz="1800" dirty="0">
                <a:effectLst/>
              </a:rPr>
              <a:t>education;</a:t>
            </a:r>
            <a:r>
              <a:rPr lang="en-US" sz="1200" dirty="0">
                <a:effectLst/>
              </a:rPr>
              <a:t> </a:t>
            </a:r>
            <a:r>
              <a:rPr lang="en-US" sz="1800" dirty="0">
                <a:effectLst/>
              </a:rPr>
              <a:t>emotional development;</a:t>
            </a:r>
            <a:r>
              <a:rPr lang="en-US" sz="1200" dirty="0">
                <a:effectLst/>
              </a:rPr>
              <a:t> </a:t>
            </a:r>
            <a:r>
              <a:rPr lang="en-US" sz="1800" dirty="0">
                <a:effectLst/>
              </a:rPr>
              <a:t>nutrition;</a:t>
            </a:r>
            <a:r>
              <a:rPr lang="en-US" sz="1200" dirty="0">
                <a:effectLst/>
              </a:rPr>
              <a:t> </a:t>
            </a:r>
            <a:r>
              <a:rPr lang="en-US" sz="1800" dirty="0">
                <a:effectLst/>
              </a:rPr>
              <a:t>shelter and safe living conditions. </a:t>
            </a:r>
            <a:r>
              <a:rPr lang="en-US" dirty="0"/>
              <a:t>Neglect is a form of maltreatment and may take many forms (physical, medical, emotional, educational, supervisory or relational)</a:t>
            </a:r>
          </a:p>
          <a:p>
            <a:endParaRPr lang="en-US"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8 states: </a:t>
            </a:r>
            <a:r>
              <a:rPr lang="en-US" dirty="0"/>
              <a:t>“Children are protected from physical and emotional maltreatment and have access to contextually appropriate and gender-, age- and disability-specific response services.”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Certain forms of violence may be upheld by social norms, such as the ‘right’ of parents to hit their children. Humanitarian situations can provide opportunities to re-evaluate social norms that encourage violence and maltreatment. Evidence suggests that harmful social norms and attitudes can be changed through longer-term interventions such as those implemented in protracted crises or in transitions from humanitarian to development situations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b="1" dirty="0" err="1"/>
              <a:t>N</a:t>
            </a:r>
            <a:r>
              <a:rPr lang="fr-FR" dirty="0" err="1"/>
              <a:t>orms</a:t>
            </a:r>
            <a:r>
              <a:rPr lang="fr-FR" dirty="0"/>
              <a:t> and values</a:t>
            </a:r>
            <a:r>
              <a:rPr lang="en-US" i="1" dirty="0">
                <a:latin typeface="Arial"/>
                <a:ea typeface="Arial"/>
                <a:cs typeface="Arial"/>
                <a:sym typeface="Arial"/>
              </a:rPr>
              <a:t> icon, from INSPIRE</a:t>
            </a:r>
            <a:r>
              <a:rPr lang="en-US" i="1" dirty="0"/>
              <a:t>]</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It might be useful to work with community actors, including schools, to reduce any stigma around maltreatment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b="1" dirty="0"/>
              <a:t>S</a:t>
            </a:r>
            <a:r>
              <a:rPr lang="fr-FR" dirty="0"/>
              <a:t>afe </a:t>
            </a:r>
            <a:r>
              <a:rPr lang="fr-FR" dirty="0" err="1"/>
              <a:t>environments</a:t>
            </a:r>
            <a:r>
              <a:rPr lang="fr-FR" dirty="0"/>
              <a:t> &amp; </a:t>
            </a:r>
            <a:r>
              <a:rPr lang="fr-FR" b="1" dirty="0"/>
              <a:t>E</a:t>
            </a:r>
            <a:r>
              <a:rPr lang="fr-FR" dirty="0"/>
              <a:t>ducation and life </a:t>
            </a:r>
            <a:r>
              <a:rPr lang="fr-FR" dirty="0" err="1"/>
              <a:t>skills</a:t>
            </a:r>
            <a:r>
              <a:rPr lang="fr-FR" dirty="0"/>
              <a:t> </a:t>
            </a:r>
            <a:r>
              <a:rPr lang="en-US" i="1" dirty="0">
                <a:latin typeface="Arial"/>
                <a:ea typeface="Arial"/>
                <a:cs typeface="Arial"/>
                <a:sym typeface="Arial"/>
              </a:rPr>
              <a:t>icons, from INSPIRE</a:t>
            </a:r>
            <a:r>
              <a:rPr lang="en-US" i="1" dirty="0"/>
              <a:t>]</a:t>
            </a: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dirty="0"/>
              <a:t>The consequences of emotional and physical abuse and violence include:</a:t>
            </a:r>
          </a:p>
          <a:p>
            <a:pPr>
              <a:buFont typeface="Arial" panose="020B0604020202020204" pitchFamily="34" charset="0"/>
              <a:buChar char="•"/>
            </a:pPr>
            <a:r>
              <a:rPr lang="en-US" dirty="0">
                <a:solidFill>
                  <a:srgbClr val="1690BF"/>
                </a:solidFill>
                <a:effectLst/>
              </a:rPr>
              <a:t>Physical injury (burns, broken bones, brain injury, etc.);</a:t>
            </a:r>
          </a:p>
          <a:p>
            <a:pPr>
              <a:buFont typeface="Arial" panose="020B0604020202020204" pitchFamily="34" charset="0"/>
              <a:buChar char="•"/>
            </a:pPr>
            <a:r>
              <a:rPr lang="en-US" dirty="0">
                <a:solidFill>
                  <a:srgbClr val="1690BF"/>
                </a:solidFill>
                <a:effectLst/>
              </a:rPr>
              <a:t>Decreased psychosocial well-being and mental health;</a:t>
            </a:r>
          </a:p>
          <a:p>
            <a:pPr>
              <a:buFont typeface="Arial" panose="020B0604020202020204" pitchFamily="34" charset="0"/>
              <a:buChar char="•"/>
            </a:pPr>
            <a:r>
              <a:rPr lang="en-US" dirty="0">
                <a:solidFill>
                  <a:srgbClr val="1690BF"/>
                </a:solidFill>
                <a:effectLst/>
              </a:rPr>
              <a:t>Permanent physical or cognitive impairment;</a:t>
            </a:r>
          </a:p>
          <a:p>
            <a:pPr>
              <a:buFont typeface="Arial" panose="020B0604020202020204" pitchFamily="34" charset="0"/>
              <a:buChar char="•"/>
            </a:pPr>
            <a:r>
              <a:rPr lang="en-US" dirty="0">
                <a:solidFill>
                  <a:srgbClr val="1690BF"/>
                </a:solidFill>
                <a:effectLst/>
              </a:rPr>
              <a:t>Long-term illnesses related to toxic stress; and/or</a:t>
            </a:r>
          </a:p>
          <a:p>
            <a:pPr>
              <a:buFont typeface="Arial" panose="020B0604020202020204" pitchFamily="34" charset="0"/>
              <a:buChar char="•"/>
            </a:pPr>
            <a:r>
              <a:rPr lang="en-US" dirty="0">
                <a:solidFill>
                  <a:srgbClr val="1690BF"/>
                </a:solidFill>
                <a:effectLst/>
              </a:rPr>
              <a:t>Death.</a:t>
            </a:r>
          </a:p>
          <a:p>
            <a:pPr marL="228600" indent="0">
              <a:buFont typeface="Arial" panose="020B0604020202020204" pitchFamily="34" charset="0"/>
              <a:buNone/>
            </a:pPr>
            <a:endParaRPr lang="en-US" dirty="0">
              <a:solidFill>
                <a:srgbClr val="1690BF"/>
              </a:solidFill>
              <a:effectLst/>
            </a:endParaRPr>
          </a:p>
          <a:p>
            <a:pPr marL="400050" indent="-171450">
              <a:buFont typeface="Arial" panose="020B0604020202020204" pitchFamily="34" charset="0"/>
              <a:buChar char="•"/>
            </a:pPr>
            <a:r>
              <a:rPr lang="en-US" dirty="0"/>
              <a:t>To ensure children’s safety and to prevent further harm, social workers, community or health workers dealing with cases of maltreatment, must observe the principles of confidentiality, informed consent/assent and </a:t>
            </a:r>
            <a:r>
              <a:rPr lang="en-US" dirty="0">
                <a:hlinkClick r:id="rId3"/>
              </a:rPr>
              <a:t>best interests of the child</a:t>
            </a:r>
            <a:r>
              <a:rPr lang="en-US" dirty="0"/>
              <a:t>. As far as possible they must take into account the wishes, rights and dignity of the child. </a:t>
            </a:r>
          </a:p>
          <a:p>
            <a:pPr marL="228600" indent="0">
              <a:buFont typeface="Arial" panose="020B0604020202020204" pitchFamily="34" charset="0"/>
              <a:buNone/>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err="1"/>
              <a:t>Children’s</a:t>
            </a:r>
            <a:r>
              <a:rPr lang="fr-FR" dirty="0"/>
              <a:t> </a:t>
            </a:r>
            <a:r>
              <a:rPr lang="fr-FR" dirty="0" err="1"/>
              <a:t>risk</a:t>
            </a:r>
            <a:r>
              <a:rPr lang="fr-FR" dirty="0"/>
              <a:t> of </a:t>
            </a:r>
            <a:r>
              <a:rPr lang="fr-FR" dirty="0" err="1"/>
              <a:t>maltreatment</a:t>
            </a:r>
            <a:r>
              <a:rPr lang="fr-FR" dirty="0"/>
              <a:t> </a:t>
            </a:r>
            <a:r>
              <a:rPr lang="fr-FR" dirty="0" err="1"/>
              <a:t>increase</a:t>
            </a:r>
            <a:r>
              <a:rPr lang="fr-FR" dirty="0"/>
              <a:t> in </a:t>
            </a:r>
            <a:r>
              <a:rPr lang="fr-FR" dirty="0" err="1"/>
              <a:t>humanitarian</a:t>
            </a:r>
            <a:r>
              <a:rPr lang="fr-FR" dirty="0"/>
              <a:t> crises and affect all </a:t>
            </a:r>
            <a:r>
              <a:rPr lang="fr-FR" dirty="0" err="1"/>
              <a:t>levels</a:t>
            </a:r>
            <a:r>
              <a:rPr lang="fr-FR" dirty="0"/>
              <a:t> of the socio-</a:t>
            </a:r>
            <a:r>
              <a:rPr lang="fr-FR" dirty="0" err="1"/>
              <a:t>ecological</a:t>
            </a:r>
            <a:r>
              <a:rPr lang="fr-FR" dirty="0"/>
              <a:t> model. </a:t>
            </a:r>
            <a:r>
              <a:rPr lang="fr-FR" dirty="0" err="1"/>
              <a:t>Further</a:t>
            </a:r>
            <a:r>
              <a:rPr lang="fr-FR" dirty="0"/>
              <a:t> to the interventions at </a:t>
            </a:r>
            <a:r>
              <a:rPr lang="fr-FR" dirty="0" err="1"/>
              <a:t>individual</a:t>
            </a:r>
            <a:r>
              <a:rPr lang="fr-FR" dirty="0"/>
              <a:t> and </a:t>
            </a:r>
            <a:r>
              <a:rPr lang="fr-FR" dirty="0" err="1"/>
              <a:t>family-levels</a:t>
            </a:r>
            <a:r>
              <a:rPr lang="fr-FR" dirty="0"/>
              <a:t>, </a:t>
            </a:r>
            <a:r>
              <a:rPr lang="fr-FR" dirty="0" err="1"/>
              <a:t>we</a:t>
            </a:r>
            <a:r>
              <a:rPr lang="fr-FR" dirty="0"/>
              <a:t> must </a:t>
            </a:r>
            <a:r>
              <a:rPr lang="fr-FR" dirty="0" err="1"/>
              <a:t>work</a:t>
            </a:r>
            <a:r>
              <a:rPr lang="fr-FR" dirty="0"/>
              <a:t> </a:t>
            </a:r>
            <a:r>
              <a:rPr lang="fr-FR" dirty="0" err="1"/>
              <a:t>with</a:t>
            </a:r>
            <a:r>
              <a:rPr lang="fr-FR" dirty="0"/>
              <a:t> </a:t>
            </a:r>
            <a:r>
              <a:rPr lang="en-US" dirty="0"/>
              <a:t>private, public, educational and institutional structures; </a:t>
            </a:r>
            <a:r>
              <a:rPr lang="fr-FR" dirty="0" err="1"/>
              <a:t>laws</a:t>
            </a:r>
            <a:r>
              <a:rPr lang="fr-FR" dirty="0"/>
              <a:t> and </a:t>
            </a:r>
            <a:r>
              <a:rPr lang="fr-FR" dirty="0" err="1"/>
              <a:t>policies</a:t>
            </a:r>
            <a:r>
              <a:rPr lang="fr-FR" dirty="0"/>
              <a:t> </a:t>
            </a:r>
            <a:r>
              <a:rPr lang="fr-FR" dirty="0" err="1"/>
              <a:t>enforcement</a:t>
            </a:r>
            <a:r>
              <a:rPr lang="fr-FR" dirty="0"/>
              <a:t> institutions, </a:t>
            </a:r>
            <a:r>
              <a:rPr lang="en-US" dirty="0"/>
              <a:t>and in different contexts/moments that might be more sensitive (quarantine; migration…)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b="1" dirty="0"/>
              <a:t>I</a:t>
            </a:r>
            <a:r>
              <a:rPr lang="en-US" dirty="0"/>
              <a:t>mplementation and enforcement of laws</a:t>
            </a:r>
            <a:r>
              <a:rPr lang="fr-FR" i="0" dirty="0">
                <a:latin typeface="Calibri"/>
                <a:cs typeface="Calibri"/>
                <a:sym typeface="Calibri"/>
              </a:rPr>
              <a:t> </a:t>
            </a:r>
            <a:r>
              <a:rPr lang="en-US" i="1" dirty="0">
                <a:latin typeface="Arial"/>
                <a:ea typeface="Arial"/>
                <a:cs typeface="Arial"/>
                <a:sym typeface="Arial"/>
              </a:rPr>
              <a:t>icon, from INSPIRE</a:t>
            </a:r>
            <a:r>
              <a:rPr lang="en-US" i="1" dirty="0"/>
              <a:t>]</a:t>
            </a:r>
            <a:endParaRPr lang="en-US" dirty="0"/>
          </a:p>
          <a:p>
            <a:pPr marL="228600" indent="0">
              <a:buFont typeface="Arial" panose="020B0604020202020204" pitchFamily="34" charset="0"/>
              <a:buNone/>
            </a:pPr>
            <a:endParaRPr lang="en-US" dirty="0"/>
          </a:p>
          <a:p>
            <a:pPr marL="228600" indent="0">
              <a:buFont typeface="Arial" panose="020B0604020202020204" pitchFamily="34" charset="0"/>
              <a:buNone/>
            </a:pPr>
            <a:endParaRPr lang="en-US" dirty="0"/>
          </a:p>
          <a:p>
            <a:pPr marL="22860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a:p>
            <a:r>
              <a:rPr lang="en-US" dirty="0"/>
              <a:t>To help reduce and mitigate the risk and incidence of maltreatment, humanitarian actors can strengthen </a:t>
            </a:r>
            <a:r>
              <a:rPr lang="en-US" dirty="0">
                <a:solidFill>
                  <a:schemeClr val="bg2"/>
                </a:solidFill>
                <a:hlinkClick r:id="rId3">
                  <a:extLst>
                    <a:ext uri="{A12FA001-AC4F-418D-AE19-62706E023703}">
                      <ahyp:hlinkClr xmlns:ahyp="http://schemas.microsoft.com/office/drawing/2018/hyperlinkcolor" val="tx"/>
                    </a:ext>
                  </a:extLst>
                </a:hlinkClick>
              </a:rPr>
              <a:t>children’s resilience</a:t>
            </a:r>
            <a:r>
              <a:rPr lang="en-US" dirty="0">
                <a:solidFill>
                  <a:schemeClr val="bg2"/>
                </a:solidFill>
              </a:rPr>
              <a:t> </a:t>
            </a:r>
            <a:r>
              <a:rPr lang="en-US" dirty="0"/>
              <a:t>by:</a:t>
            </a:r>
          </a:p>
          <a:p>
            <a:pPr>
              <a:buFont typeface="Arial" panose="020B0604020202020204" pitchFamily="34" charset="0"/>
              <a:buChar char="•"/>
            </a:pPr>
            <a:r>
              <a:rPr lang="en-US" dirty="0">
                <a:solidFill>
                  <a:srgbClr val="1690BF"/>
                </a:solidFill>
                <a:effectLst/>
              </a:rPr>
              <a:t>Providing children with age-appropriate skills (problem-solving; seeking help; decision-making; participation…);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solidFill>
                  <a:srgbClr val="1690BF"/>
                </a:solidFill>
                <a:effectLst/>
              </a:rPr>
              <a:t>Facilitating discussion forums, </a:t>
            </a:r>
            <a:r>
              <a:rPr lang="en-US" b="1" dirty="0">
                <a:solidFill>
                  <a:srgbClr val="1690BF"/>
                </a:solidFill>
                <a:effectLst/>
              </a:rPr>
              <a:t>if</a:t>
            </a:r>
            <a:r>
              <a:rPr lang="en-US" dirty="0">
                <a:solidFill>
                  <a:srgbClr val="1690BF"/>
                </a:solidFill>
                <a:effectLst/>
              </a:rPr>
              <a:t> they do NOT encourage </a:t>
            </a:r>
            <a:r>
              <a:rPr lang="en-US" dirty="0"/>
              <a:t>survivors to share traumatic experiences in a group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b="1" dirty="0"/>
              <a:t>E</a:t>
            </a:r>
            <a:r>
              <a:rPr lang="fr-FR" dirty="0"/>
              <a:t>ducation and life </a:t>
            </a:r>
            <a:r>
              <a:rPr lang="fr-FR" dirty="0" err="1"/>
              <a:t>skills</a:t>
            </a:r>
            <a:r>
              <a:rPr lang="fr-FR" dirty="0"/>
              <a:t> </a:t>
            </a:r>
            <a:r>
              <a:rPr lang="en-US" i="1" dirty="0">
                <a:latin typeface="Arial"/>
                <a:ea typeface="Arial"/>
                <a:cs typeface="Arial"/>
                <a:sym typeface="Arial"/>
              </a:rPr>
              <a:t>icon, from INSPIRE</a:t>
            </a:r>
            <a:r>
              <a:rPr lang="en-US" i="1" dirty="0"/>
              <a:t>]</a:t>
            </a:r>
            <a:endParaRPr lang="en-US" dirty="0">
              <a:solidFill>
                <a:srgbClr val="1690BF"/>
              </a:solidFill>
              <a:effectLs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Re-evaluate social norms that encourage violence and maltreatment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b="1" dirty="0" err="1"/>
              <a:t>N</a:t>
            </a:r>
            <a:r>
              <a:rPr lang="fr-FR" dirty="0" err="1"/>
              <a:t>orms</a:t>
            </a:r>
            <a:r>
              <a:rPr lang="fr-FR" dirty="0"/>
              <a:t> and values</a:t>
            </a:r>
            <a:r>
              <a:rPr lang="en-US" i="1" dirty="0">
                <a:latin typeface="Arial"/>
                <a:ea typeface="Arial"/>
                <a:cs typeface="Arial"/>
                <a:sym typeface="Arial"/>
              </a:rPr>
              <a:t> icon, from INSPIRE</a:t>
            </a:r>
            <a:r>
              <a:rPr lang="en-US" i="1" dirty="0"/>
              <a:t>]</a:t>
            </a: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Create and distribute child-friendly, inclusive awareness messages about </a:t>
            </a:r>
            <a:r>
              <a:rPr lang="en-US" dirty="0">
                <a:solidFill>
                  <a:srgbClr val="1690BF"/>
                </a:solidFill>
                <a:effectLst/>
              </a:rPr>
              <a:t>definition and forms of maltreatment; effects of maltreatment; and support services available to prevent and respond to maltreatment.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b="1" dirty="0" err="1"/>
              <a:t>R</a:t>
            </a:r>
            <a:r>
              <a:rPr lang="fr-FR" dirty="0" err="1"/>
              <a:t>esponse</a:t>
            </a:r>
            <a:r>
              <a:rPr lang="fr-FR" dirty="0"/>
              <a:t> and support services </a:t>
            </a:r>
            <a:r>
              <a:rPr lang="en-US" i="1" dirty="0">
                <a:latin typeface="Arial"/>
                <a:ea typeface="Arial"/>
                <a:cs typeface="Arial"/>
                <a:sym typeface="Arial"/>
              </a:rPr>
              <a:t>icon, from INSPIRE</a:t>
            </a:r>
            <a:r>
              <a:rPr lang="en-US" i="1" dirty="0"/>
              <a:t>]</a:t>
            </a:r>
            <a:endParaRPr lang="en-US" dirty="0">
              <a:solidFill>
                <a:srgbClr val="1690BF"/>
              </a:solidFill>
              <a:effectLst/>
            </a:endParaRPr>
          </a:p>
          <a:p>
            <a:pPr>
              <a:buFont typeface="Arial" panose="020B0604020202020204" pitchFamily="34" charset="0"/>
              <a:buChar char="•"/>
            </a:pPr>
            <a:r>
              <a:rPr lang="en-US" dirty="0"/>
              <a:t>Provide children at risk with access to gender-, age- and disability-appropriate activities that support positive coping skills and healthy peer relationships, including group activities for child well-being. </a:t>
            </a:r>
            <a:endParaRPr lang="en-US" dirty="0">
              <a:solidFill>
                <a:srgbClr val="1690BF"/>
              </a:solidFill>
              <a:effectLst/>
            </a:endParaRPr>
          </a:p>
          <a:p>
            <a:pPr>
              <a:buFont typeface="Arial" panose="020B0604020202020204" pitchFamily="34" charset="0"/>
              <a:buChar char="•"/>
            </a:pPr>
            <a:endParaRPr lang="en-US" dirty="0">
              <a:solidFill>
                <a:srgbClr val="1690BF"/>
              </a:solidFill>
              <a:effectLst/>
            </a:endParaRPr>
          </a:p>
          <a:p>
            <a:r>
              <a:rPr lang="en-US" dirty="0"/>
              <a:t>Humanitarian actors can strengthen </a:t>
            </a:r>
            <a:r>
              <a:rPr lang="en-US" dirty="0">
                <a:solidFill>
                  <a:schemeClr val="bg2"/>
                </a:solidFill>
                <a:hlinkClick r:id="rId3">
                  <a:extLst>
                    <a:ext uri="{A12FA001-AC4F-418D-AE19-62706E023703}">
                      <ahyp:hlinkClr xmlns:ahyp="http://schemas.microsoft.com/office/drawing/2018/hyperlinkcolor" val="tx"/>
                    </a:ext>
                  </a:extLst>
                </a:hlinkClick>
              </a:rPr>
              <a:t>children’s </a:t>
            </a:r>
            <a:r>
              <a:rPr lang="en-US" dirty="0">
                <a:solidFill>
                  <a:schemeClr val="bg2"/>
                </a:solidFill>
              </a:rPr>
              <a:t>safety by:</a:t>
            </a:r>
          </a:p>
          <a:p>
            <a:pPr>
              <a:buFont typeface="Arial" panose="020B0604020202020204" pitchFamily="34" charset="0"/>
              <a:buChar char="•"/>
            </a:pPr>
            <a:r>
              <a:rPr lang="en-US" dirty="0"/>
              <a:t>Supporting caregivers to develop positive coping and parenting skills and to access livelihood support</a:t>
            </a:r>
            <a:r>
              <a:rPr lang="en-US" dirty="0">
                <a:solidFill>
                  <a:schemeClr val="bg2"/>
                </a:solidFill>
              </a:rPr>
              <a:t> </a:t>
            </a:r>
          </a:p>
          <a:p>
            <a:pPr>
              <a:buFont typeface="Arial" panose="020B0604020202020204" pitchFamily="34" charset="0"/>
              <a:buChar char="•"/>
            </a:pPr>
            <a:r>
              <a:rPr lang="en-US" dirty="0">
                <a:solidFill>
                  <a:srgbClr val="1690BF"/>
                </a:solidFill>
                <a:effectLst/>
              </a:rPr>
              <a:t>Strengthening the protective capacities of teachers, parents, caregivers and others who have direct contact with children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b="1" dirty="0"/>
              <a:t>P</a:t>
            </a:r>
            <a:r>
              <a:rPr lang="fr-FR" dirty="0"/>
              <a:t>arent and </a:t>
            </a:r>
            <a:r>
              <a:rPr lang="fr-FR" dirty="0" err="1"/>
              <a:t>caregiver</a:t>
            </a:r>
            <a:r>
              <a:rPr lang="fr-FR" dirty="0"/>
              <a:t> support </a:t>
            </a:r>
            <a:r>
              <a:rPr lang="en-US" i="1" dirty="0">
                <a:latin typeface="Arial"/>
                <a:ea typeface="Arial"/>
                <a:cs typeface="Arial"/>
                <a:sym typeface="Arial"/>
              </a:rPr>
              <a:t>icon, from INSPIRE</a:t>
            </a:r>
            <a:r>
              <a:rPr lang="en-US" i="1" dirty="0"/>
              <a:t>]</a:t>
            </a:r>
            <a:endParaRPr lang="en-US" dirty="0">
              <a:solidFill>
                <a:srgbClr val="1690BF"/>
              </a:solidFill>
              <a:effectLst/>
            </a:endParaRPr>
          </a:p>
          <a:p>
            <a:pPr>
              <a:buFont typeface="Arial" panose="020B0604020202020204" pitchFamily="34" charset="0"/>
              <a:buChar char="•"/>
            </a:pPr>
            <a:r>
              <a:rPr lang="en-US" dirty="0"/>
              <a:t>Collaborating with community members to raise awareness of the signs and consequences of psychosocial distress in children and caregivers (and/or helping parents to deal with difficult </a:t>
            </a:r>
            <a:r>
              <a:rPr lang="en-US" dirty="0" err="1"/>
              <a:t>behaviour</a:t>
            </a:r>
            <a:r>
              <a:rPr lang="en-US" dirty="0"/>
              <a:t> of their kids, so that they see a benefit, to reframe it as a positive consequence)</a:t>
            </a:r>
          </a:p>
          <a:p>
            <a:pPr>
              <a:buFont typeface="Arial" panose="020B0604020202020204" pitchFamily="34" charset="0"/>
              <a:buChar char="•"/>
            </a:pPr>
            <a:r>
              <a:rPr lang="en-US" dirty="0"/>
              <a:t>Providing children who are experiencing, or have experienced, maltreatment with access to appropriate, comprehensive and confidential case management services, including IGA and economic strengthening interventions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fr-FR" b="1" dirty="0" err="1"/>
              <a:t>I</a:t>
            </a:r>
            <a:r>
              <a:rPr lang="fr-FR" dirty="0" err="1"/>
              <a:t>ncome</a:t>
            </a:r>
            <a:r>
              <a:rPr lang="fr-FR" dirty="0"/>
              <a:t> and </a:t>
            </a:r>
            <a:r>
              <a:rPr lang="fr-FR" dirty="0" err="1"/>
              <a:t>economic</a:t>
            </a:r>
            <a:r>
              <a:rPr lang="fr-FR" dirty="0"/>
              <a:t> </a:t>
            </a:r>
            <a:r>
              <a:rPr lang="fr-FR" dirty="0" err="1"/>
              <a:t>strengthening</a:t>
            </a:r>
            <a:r>
              <a:rPr lang="en-US" i="1" dirty="0">
                <a:latin typeface="Arial"/>
                <a:ea typeface="Arial"/>
                <a:cs typeface="Arial"/>
                <a:sym typeface="Arial"/>
              </a:rPr>
              <a:t> icon, from INSPIRE + </a:t>
            </a:r>
            <a:r>
              <a:rPr lang="en-US" b="1" i="0" dirty="0">
                <a:latin typeface="Arial"/>
                <a:ea typeface="Arial"/>
                <a:cs typeface="Arial"/>
                <a:sym typeface="Arial"/>
              </a:rPr>
              <a:t>Case Management </a:t>
            </a:r>
            <a:r>
              <a:rPr lang="en-US" i="1" dirty="0">
                <a:latin typeface="Arial"/>
                <a:ea typeface="Arial"/>
                <a:cs typeface="Arial"/>
                <a:sym typeface="Arial"/>
              </a:rPr>
              <a:t>icon</a:t>
            </a:r>
            <a:r>
              <a:rPr lang="en-US" i="1" dirty="0"/>
              <a:t>]</a:t>
            </a:r>
          </a:p>
          <a:p>
            <a:pPr>
              <a:buFont typeface="Arial" panose="020B0604020202020204" pitchFamily="34" charset="0"/>
              <a:buChar char="•"/>
            </a:pPr>
            <a:r>
              <a:rPr lang="en-US" dirty="0"/>
              <a:t>Often access to services is the problem, so we need to train health and social care providers in identifying signs and symptoms of abuse and neglect and offering child-</a:t>
            </a:r>
            <a:r>
              <a:rPr lang="en-US" dirty="0" err="1"/>
              <a:t>centred</a:t>
            </a:r>
            <a:r>
              <a:rPr lang="en-US" dirty="0"/>
              <a:t> first line support. </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7955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8</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it I CPHA 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749221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3.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1.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3.png"/><Relationship Id="rId5" Type="http://schemas.openxmlformats.org/officeDocument/2006/relationships/image" Target="../media/image26.png"/><Relationship Id="rId4" Type="http://schemas.openxmlformats.org/officeDocument/2006/relationships/image" Target="../media/image27.pn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33.jpeg"/><Relationship Id="rId4" Type="http://schemas.openxmlformats.org/officeDocument/2006/relationships/image" Target="../media/image32.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6.png"/><Relationship Id="rId5" Type="http://schemas.openxmlformats.org/officeDocument/2006/relationships/image" Target="../media/image35.jp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5861853" y="1922906"/>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8</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2</a:t>
            </a:r>
            <a:r>
              <a:rPr lang="en-US" baseline="30000" dirty="0">
                <a:solidFill>
                  <a:schemeClr val="bg2"/>
                </a:solidFill>
                <a:latin typeface="Helvetica Neue" panose="020B0604020202020204" charset="0"/>
              </a:rPr>
              <a:t>nd</a:t>
            </a:r>
            <a:r>
              <a:rPr lang="en-US" dirty="0">
                <a:solidFill>
                  <a:schemeClr val="bg2"/>
                </a:solidFill>
                <a:latin typeface="Helvetica Neue" panose="020B0604020202020204" charset="0"/>
              </a:rPr>
              <a:t> Pillar, related to </a:t>
            </a:r>
            <a:r>
              <a:rPr lang="en-US" dirty="0">
                <a:solidFill>
                  <a:schemeClr val="bg2"/>
                </a:solidFill>
              </a:rPr>
              <a:t>child protection risks </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RISK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Extent of hazard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Vulnerability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Resilience</a:t>
            </a:r>
          </a:p>
          <a:p>
            <a:endParaRPr lang="en-US" dirty="0">
              <a:solidFill>
                <a:schemeClr val="bg2"/>
              </a:solidFill>
              <a:latin typeface="Helvetica Neue" panose="020B0604020202020204" charset="0"/>
            </a:endParaRPr>
          </a:p>
          <a:p>
            <a:pPr marL="342900" indent="-342900">
              <a:buClr>
                <a:schemeClr val="accent3"/>
              </a:buClr>
              <a:buSzPct val="100000"/>
            </a:pPr>
            <a:r>
              <a:rPr lang="en-US" dirty="0">
                <a:solidFill>
                  <a:schemeClr val="bg2"/>
                </a:solidFill>
                <a:latin typeface="Helvetica Neue" panose="020B0604020202020204" charset="0"/>
              </a:rPr>
              <a:t>Physical </a:t>
            </a:r>
            <a:r>
              <a:rPr lang="en-US" b="1" dirty="0">
                <a:solidFill>
                  <a:schemeClr val="bg2"/>
                </a:solidFill>
                <a:latin typeface="Helvetica Neue" panose="020B0604020202020204" charset="0"/>
              </a:rPr>
              <a:t>and</a:t>
            </a:r>
            <a:r>
              <a:rPr lang="en-US" dirty="0">
                <a:solidFill>
                  <a:schemeClr val="bg2"/>
                </a:solidFill>
                <a:latin typeface="Helvetica Neue" panose="020B0604020202020204" charset="0"/>
              </a:rPr>
              <a:t> emotional neglect/abuse</a:t>
            </a:r>
          </a:p>
          <a:p>
            <a:pPr marL="342900" indent="-342900">
              <a:buClr>
                <a:schemeClr val="accent3"/>
              </a:buClr>
              <a:buSzPct val="100000"/>
            </a:pPr>
            <a:r>
              <a:rPr lang="fr-FR" dirty="0">
                <a:solidFill>
                  <a:schemeClr val="bg2"/>
                </a:solidFill>
                <a:latin typeface="Helvetica Neue" panose="020B0604020202020204" charset="0"/>
              </a:rPr>
              <a:t>Importance of the </a:t>
            </a:r>
            <a:r>
              <a:rPr lang="en-US" dirty="0">
                <a:solidFill>
                  <a:schemeClr val="bg2"/>
                </a:solidFill>
              </a:rPr>
              <a:t>environment</a:t>
            </a:r>
            <a:r>
              <a:rPr lang="fr-FR" dirty="0">
                <a:solidFill>
                  <a:schemeClr val="bg2"/>
                </a:solidFill>
                <a:latin typeface="Helvetica Neue" panose="020B0604020202020204" charset="0"/>
              </a:rPr>
              <a:t> </a:t>
            </a:r>
          </a:p>
          <a:p>
            <a:pPr marL="342900" indent="-342900">
              <a:buClr>
                <a:schemeClr val="accent3"/>
              </a:buClr>
              <a:buSzPct val="100000"/>
            </a:pPr>
            <a:r>
              <a:rPr lang="fr-FR" dirty="0">
                <a:solidFill>
                  <a:schemeClr val="bg2"/>
                </a:solidFill>
                <a:latin typeface="Helvetica Neue" panose="020B0604020202020204" charset="0"/>
              </a:rPr>
              <a:t>Short- and long-</a:t>
            </a:r>
            <a:r>
              <a:rPr lang="fr-FR" dirty="0" err="1">
                <a:solidFill>
                  <a:schemeClr val="bg2"/>
                </a:solidFill>
                <a:latin typeface="Helvetica Neue" panose="020B0604020202020204" charset="0"/>
              </a:rPr>
              <a:t>term</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effects</a:t>
            </a:r>
            <a:endParaRPr lang="fr-FR" dirty="0">
              <a:solidFill>
                <a:schemeClr val="bg2"/>
              </a:solidFill>
              <a:latin typeface="Helvetica Neue" panose="020B0604020202020204" charset="0"/>
            </a:endParaRPr>
          </a:p>
          <a:p>
            <a:pPr marL="342900" indent="-342900">
              <a:buClr>
                <a:schemeClr val="accent3"/>
              </a:buClr>
              <a:buSzPct val="100000"/>
            </a:pPr>
            <a:r>
              <a:rPr lang="fr-FR" dirty="0" err="1">
                <a:solidFill>
                  <a:schemeClr val="bg2"/>
                </a:solidFill>
                <a:latin typeface="Helvetica Neue" panose="020B0604020202020204" charset="0"/>
              </a:rPr>
              <a:t>Comprehensive</a:t>
            </a:r>
            <a:r>
              <a:rPr lang="fr-FR" dirty="0">
                <a:solidFill>
                  <a:schemeClr val="bg2"/>
                </a:solidFill>
                <a:latin typeface="Helvetica Neue" panose="020B0604020202020204" charset="0"/>
              </a:rPr>
              <a:t> and </a:t>
            </a:r>
            <a:r>
              <a:rPr lang="fr-FR" dirty="0" err="1">
                <a:solidFill>
                  <a:schemeClr val="bg2"/>
                </a:solidFill>
                <a:latin typeface="Helvetica Neue" panose="020B0604020202020204" charset="0"/>
              </a:rPr>
              <a:t>coordinated</a:t>
            </a:r>
            <a:r>
              <a:rPr lang="fr-FR" dirty="0">
                <a:solidFill>
                  <a:schemeClr val="bg2"/>
                </a:solidFill>
                <a:latin typeface="Helvetica Neue" panose="020B0604020202020204" charset="0"/>
              </a:rPr>
              <a:t> interventions </a:t>
            </a:r>
            <a:endParaRPr lang="en-US" dirty="0">
              <a:solidFill>
                <a:schemeClr val="bg2"/>
              </a:solidFill>
              <a:latin typeface="Helvetica Neue" panose="020B0604020202020204" charset="0"/>
            </a:endParaRPr>
          </a:p>
          <a:p>
            <a:endParaRPr lang="fr-FR" dirty="0">
              <a:solidFill>
                <a:schemeClr val="bg2"/>
              </a:solidFill>
              <a:latin typeface="Helvetica Neue" panose="020B0604020202020204" charset="0"/>
            </a:endParaRP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954107"/>
          </a:xfrm>
          <a:prstGeom prst="rect">
            <a:avLst/>
          </a:prstGeom>
          <a:noFill/>
        </p:spPr>
        <p:txBody>
          <a:bodyPr wrap="square">
            <a:spAutoFit/>
          </a:bodyPr>
          <a:lstStyle/>
          <a:p>
            <a:pPr algn="r"/>
            <a:r>
              <a:rPr lang="en-US" sz="2800" dirty="0">
                <a:latin typeface="Ink Free" panose="03080402000500000000" pitchFamily="66" charset="0"/>
              </a:rPr>
              <a:t>What types of acts</a:t>
            </a:r>
            <a:r>
              <a:rPr lang="fr-FR" sz="2800" dirty="0">
                <a:latin typeface="Ink Free" panose="03080402000500000000" pitchFamily="66" charset="0"/>
              </a:rPr>
              <a:t>?</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13" name="Image 12">
            <a:extLst>
              <a:ext uri="{FF2B5EF4-FFF2-40B4-BE49-F238E27FC236}">
                <a16:creationId xmlns:a16="http://schemas.microsoft.com/office/drawing/2014/main" id="{BC682209-5B7A-4757-83E3-5BA9A50F8681}"/>
              </a:ext>
            </a:extLst>
          </p:cNvPr>
          <p:cNvPicPr>
            <a:picLocks noChangeAspect="1"/>
          </p:cNvPicPr>
          <p:nvPr/>
        </p:nvPicPr>
        <p:blipFill rotWithShape="1">
          <a:blip r:embed="rId7"/>
          <a:srcRect l="6741" t="13884"/>
          <a:stretch/>
        </p:blipFill>
        <p:spPr>
          <a:xfrm>
            <a:off x="2933269" y="5627736"/>
            <a:ext cx="659803" cy="73532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en-US" sz="2400" dirty="0"/>
              <a:t>Children are protected from physical and emotional maltreatment and have access to contextually appropriate and gender-, age- and disability-specific response services.”</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533884"/>
            <a:ext cx="1498650" cy="1748091"/>
          </a:xfrm>
          <a:prstGeom prst="rect">
            <a:avLst/>
          </a:prstGeom>
          <a:noFill/>
          <a:ln>
            <a:noFill/>
          </a:ln>
        </p:spPr>
      </p:pic>
      <p:sp>
        <p:nvSpPr>
          <p:cNvPr id="10" name="ZoneTexte 9">
            <a:extLst>
              <a:ext uri="{FF2B5EF4-FFF2-40B4-BE49-F238E27FC236}">
                <a16:creationId xmlns:a16="http://schemas.microsoft.com/office/drawing/2014/main" id="{5E36B909-4CB7-4CF3-AB31-9738435014BA}"/>
              </a:ext>
            </a:extLst>
          </p:cNvPr>
          <p:cNvSpPr txBox="1"/>
          <p:nvPr/>
        </p:nvSpPr>
        <p:spPr>
          <a:xfrm>
            <a:off x="7605318" y="3073670"/>
            <a:ext cx="4821012" cy="2677656"/>
          </a:xfrm>
          <a:prstGeom prst="rect">
            <a:avLst/>
          </a:prstGeom>
          <a:noFill/>
        </p:spPr>
        <p:txBody>
          <a:bodyPr wrap="square">
            <a:spAutoFit/>
          </a:bodyPr>
          <a:lstStyle/>
          <a:p>
            <a:pPr marL="342900" indent="-342900">
              <a:buFont typeface="Arial" panose="020B0604020202020204" pitchFamily="34" charset="0"/>
              <a:buChar char="•"/>
            </a:pPr>
            <a:r>
              <a:rPr lang="fr-FR" sz="2800" dirty="0">
                <a:latin typeface="Helvetica Neue" panose="020B0604020202020204" charset="0"/>
              </a:rPr>
              <a:t>Social </a:t>
            </a:r>
            <a:r>
              <a:rPr lang="fr-FR" sz="2800" dirty="0" err="1">
                <a:latin typeface="Helvetica Neue" panose="020B0604020202020204" charset="0"/>
              </a:rPr>
              <a:t>norms</a:t>
            </a:r>
            <a:endParaRPr lang="fr-FR" sz="2800" dirty="0">
              <a:latin typeface="Helvetica Neue" panose="020B0604020202020204" charset="0"/>
            </a:endParaRPr>
          </a:p>
          <a:p>
            <a:pPr marL="342900" indent="-342900">
              <a:buFont typeface="Arial" panose="020B0604020202020204" pitchFamily="34" charset="0"/>
              <a:buChar char="•"/>
            </a:pPr>
            <a:r>
              <a:rPr lang="en-US" sz="2800" dirty="0"/>
              <a:t>Stigma around maltreatment</a:t>
            </a:r>
            <a:endParaRPr lang="fr-FR" sz="2800" dirty="0">
              <a:latin typeface="Helvetica Neue" panose="020B0604020202020204" charset="0"/>
            </a:endParaRPr>
          </a:p>
          <a:p>
            <a:pPr marL="342900" indent="-342900">
              <a:buFont typeface="Arial" panose="020B0604020202020204" pitchFamily="34" charset="0"/>
              <a:buChar char="•"/>
            </a:pPr>
            <a:r>
              <a:rPr lang="fr-FR" sz="2800" dirty="0" err="1"/>
              <a:t>Consequences</a:t>
            </a:r>
            <a:endParaRPr lang="fr-FR" sz="2800" dirty="0"/>
          </a:p>
          <a:p>
            <a:pPr marL="342900" indent="-342900">
              <a:buFont typeface="Arial" panose="020B0604020202020204" pitchFamily="34" charset="0"/>
              <a:buChar char="•"/>
            </a:pPr>
            <a:r>
              <a:rPr lang="fr-FR" sz="2800" dirty="0" err="1"/>
              <a:t>Children’s</a:t>
            </a:r>
            <a:r>
              <a:rPr lang="fr-FR" sz="2800" dirty="0"/>
              <a:t> </a:t>
            </a:r>
            <a:r>
              <a:rPr lang="fr-FR" sz="2800" dirty="0" err="1"/>
              <a:t>safety</a:t>
            </a:r>
            <a:endParaRPr lang="fr-FR" sz="2800" dirty="0"/>
          </a:p>
          <a:p>
            <a:pPr marL="342900" indent="-342900">
              <a:buFont typeface="Arial" panose="020B0604020202020204" pitchFamily="34" charset="0"/>
              <a:buChar char="•"/>
            </a:pPr>
            <a:r>
              <a:rPr lang="fr-FR" sz="2800" dirty="0"/>
              <a:t>System </a:t>
            </a:r>
            <a:r>
              <a:rPr lang="fr-FR" sz="2800" dirty="0" err="1"/>
              <a:t>thinking</a:t>
            </a:r>
            <a:r>
              <a:rPr lang="fr-FR" sz="2800" dirty="0"/>
              <a:t> </a:t>
            </a:r>
            <a:endParaRPr lang="fr-FR" sz="2800" dirty="0">
              <a:latin typeface="Helvetica Neue" panose="020B0604020202020204" charset="0"/>
            </a:endParaRPr>
          </a:p>
        </p:txBody>
      </p:sp>
      <p:pic>
        <p:nvPicPr>
          <p:cNvPr id="3" name="Image 2">
            <a:extLst>
              <a:ext uri="{FF2B5EF4-FFF2-40B4-BE49-F238E27FC236}">
                <a16:creationId xmlns:a16="http://schemas.microsoft.com/office/drawing/2014/main" id="{A983CAB0-AE80-4033-BB15-B3383F484322}"/>
              </a:ext>
            </a:extLst>
          </p:cNvPr>
          <p:cNvPicPr>
            <a:picLocks noChangeAspect="1"/>
          </p:cNvPicPr>
          <p:nvPr/>
        </p:nvPicPr>
        <p:blipFill>
          <a:blip r:embed="rId4"/>
          <a:stretch>
            <a:fillRect/>
          </a:stretch>
        </p:blipFill>
        <p:spPr>
          <a:xfrm>
            <a:off x="2021423" y="491804"/>
            <a:ext cx="2197185" cy="727396"/>
          </a:xfrm>
          <a:prstGeom prst="rect">
            <a:avLst/>
          </a:prstGeom>
        </p:spPr>
      </p:pic>
      <p:pic>
        <p:nvPicPr>
          <p:cNvPr id="4" name="Image 3">
            <a:extLst>
              <a:ext uri="{FF2B5EF4-FFF2-40B4-BE49-F238E27FC236}">
                <a16:creationId xmlns:a16="http://schemas.microsoft.com/office/drawing/2014/main" id="{EB94A7F2-6F06-448F-8C1B-4F93E4EC9F22}"/>
              </a:ext>
            </a:extLst>
          </p:cNvPr>
          <p:cNvPicPr>
            <a:picLocks noChangeAspect="1"/>
          </p:cNvPicPr>
          <p:nvPr/>
        </p:nvPicPr>
        <p:blipFill>
          <a:blip r:embed="rId5"/>
          <a:stretch>
            <a:fillRect/>
          </a:stretch>
        </p:blipFill>
        <p:spPr>
          <a:xfrm>
            <a:off x="10781593" y="2765025"/>
            <a:ext cx="736638" cy="736638"/>
          </a:xfrm>
          <a:prstGeom prst="rect">
            <a:avLst/>
          </a:prstGeom>
        </p:spPr>
      </p:pic>
      <p:pic>
        <p:nvPicPr>
          <p:cNvPr id="6" name="Image 5">
            <a:extLst>
              <a:ext uri="{FF2B5EF4-FFF2-40B4-BE49-F238E27FC236}">
                <a16:creationId xmlns:a16="http://schemas.microsoft.com/office/drawing/2014/main" id="{217E3D21-A9DB-42A5-AF43-6BBB206443FC}"/>
              </a:ext>
            </a:extLst>
          </p:cNvPr>
          <p:cNvPicPr>
            <a:picLocks noChangeAspect="1"/>
          </p:cNvPicPr>
          <p:nvPr/>
        </p:nvPicPr>
        <p:blipFill>
          <a:blip r:embed="rId6"/>
          <a:stretch>
            <a:fillRect/>
          </a:stretch>
        </p:blipFill>
        <p:spPr>
          <a:xfrm>
            <a:off x="10798997" y="3724656"/>
            <a:ext cx="622332" cy="723937"/>
          </a:xfrm>
          <a:prstGeom prst="rect">
            <a:avLst/>
          </a:prstGeom>
        </p:spPr>
      </p:pic>
      <p:pic>
        <p:nvPicPr>
          <p:cNvPr id="8" name="Image 7">
            <a:extLst>
              <a:ext uri="{FF2B5EF4-FFF2-40B4-BE49-F238E27FC236}">
                <a16:creationId xmlns:a16="http://schemas.microsoft.com/office/drawing/2014/main" id="{E29E7965-EC78-425A-83C7-BABB3B829F50}"/>
              </a:ext>
            </a:extLst>
          </p:cNvPr>
          <p:cNvPicPr>
            <a:picLocks noChangeAspect="1"/>
          </p:cNvPicPr>
          <p:nvPr/>
        </p:nvPicPr>
        <p:blipFill>
          <a:blip r:embed="rId7"/>
          <a:stretch>
            <a:fillRect/>
          </a:stretch>
        </p:blipFill>
        <p:spPr>
          <a:xfrm>
            <a:off x="10855144" y="5428705"/>
            <a:ext cx="692186" cy="641383"/>
          </a:xfrm>
          <a:prstGeom prst="rect">
            <a:avLst/>
          </a:prstGeom>
        </p:spPr>
      </p:pic>
      <p:pic>
        <p:nvPicPr>
          <p:cNvPr id="12" name="Image 11">
            <a:extLst>
              <a:ext uri="{FF2B5EF4-FFF2-40B4-BE49-F238E27FC236}">
                <a16:creationId xmlns:a16="http://schemas.microsoft.com/office/drawing/2014/main" id="{088170FA-79D5-4C01-BE98-E9E6B1E0AE23}"/>
              </a:ext>
            </a:extLst>
          </p:cNvPr>
          <p:cNvPicPr>
            <a:picLocks noChangeAspect="1"/>
          </p:cNvPicPr>
          <p:nvPr/>
        </p:nvPicPr>
        <p:blipFill>
          <a:blip r:embed="rId8"/>
          <a:stretch>
            <a:fillRect/>
          </a:stretch>
        </p:blipFill>
        <p:spPr>
          <a:xfrm>
            <a:off x="11479298" y="3724656"/>
            <a:ext cx="654084" cy="6858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1646-3477-4AEA-AFC1-EF5172C156C0}"/>
              </a:ext>
            </a:extLst>
          </p:cNvPr>
          <p:cNvSpPr>
            <a:spLocks noGrp="1"/>
          </p:cNvSpPr>
          <p:nvPr>
            <p:ph type="title"/>
          </p:nvPr>
        </p:nvSpPr>
        <p:spPr/>
        <p:txBody>
          <a:bodyPr/>
          <a:lstStyle/>
          <a:p>
            <a:r>
              <a:rPr lang="en-US" dirty="0"/>
              <a:t>Promoting children’s…</a:t>
            </a:r>
            <a:endParaRPr lang="fr-FR" dirty="0"/>
          </a:p>
        </p:txBody>
      </p:sp>
      <p:sp>
        <p:nvSpPr>
          <p:cNvPr id="3" name="Espace réservé du contenu 2">
            <a:extLst>
              <a:ext uri="{FF2B5EF4-FFF2-40B4-BE49-F238E27FC236}">
                <a16:creationId xmlns:a16="http://schemas.microsoft.com/office/drawing/2014/main" id="{223B3E79-CB8C-417E-AA7B-2DFE60B1D9C5}"/>
              </a:ext>
            </a:extLst>
          </p:cNvPr>
          <p:cNvSpPr>
            <a:spLocks noGrp="1"/>
          </p:cNvSpPr>
          <p:nvPr>
            <p:ph sz="half" idx="1"/>
          </p:nvPr>
        </p:nvSpPr>
        <p:spPr>
          <a:xfrm>
            <a:off x="247229" y="1684659"/>
            <a:ext cx="5181600" cy="4351338"/>
          </a:xfrm>
        </p:spPr>
        <p:txBody>
          <a:bodyPr>
            <a:normAutofit lnSpcReduction="10000"/>
          </a:bodyPr>
          <a:lstStyle/>
          <a:p>
            <a:r>
              <a:rPr lang="en-US" b="1" dirty="0"/>
              <a:t>Resilience</a:t>
            </a:r>
            <a:r>
              <a:rPr lang="en-US" dirty="0"/>
              <a:t> </a:t>
            </a:r>
            <a:r>
              <a:rPr lang="fr-FR" dirty="0"/>
              <a:t>:</a:t>
            </a:r>
          </a:p>
          <a:p>
            <a:pPr>
              <a:buFontTx/>
              <a:buChar char="-"/>
            </a:pPr>
            <a:r>
              <a:rPr lang="fr-FR" dirty="0"/>
              <a:t>Age-</a:t>
            </a:r>
            <a:r>
              <a:rPr lang="fr-FR" dirty="0" err="1"/>
              <a:t>appropriate</a:t>
            </a:r>
            <a:r>
              <a:rPr lang="fr-FR" dirty="0"/>
              <a:t> </a:t>
            </a:r>
            <a:r>
              <a:rPr lang="fr-FR" dirty="0" err="1"/>
              <a:t>skills</a:t>
            </a:r>
            <a:r>
              <a:rPr lang="fr-FR" dirty="0"/>
              <a:t> </a:t>
            </a:r>
          </a:p>
          <a:p>
            <a:pPr>
              <a:buFontTx/>
              <a:buChar char="-"/>
            </a:pPr>
            <a:r>
              <a:rPr lang="fr-FR" dirty="0"/>
              <a:t>Discussion forums</a:t>
            </a:r>
          </a:p>
          <a:p>
            <a:pPr>
              <a:buFontTx/>
              <a:buChar char="-"/>
            </a:pPr>
            <a:r>
              <a:rPr lang="en-US" dirty="0" err="1"/>
              <a:t>Behavioural</a:t>
            </a:r>
            <a:r>
              <a:rPr lang="en-US" dirty="0"/>
              <a:t> change </a:t>
            </a:r>
          </a:p>
          <a:p>
            <a:pPr>
              <a:buFontTx/>
              <a:buChar char="-"/>
            </a:pPr>
            <a:r>
              <a:rPr lang="fr-FR" dirty="0"/>
              <a:t>Child-</a:t>
            </a:r>
            <a:r>
              <a:rPr lang="fr-FR" dirty="0" err="1"/>
              <a:t>friendly</a:t>
            </a:r>
            <a:r>
              <a:rPr lang="fr-FR" dirty="0"/>
              <a:t>, inclusive </a:t>
            </a:r>
            <a:r>
              <a:rPr lang="fr-FR" dirty="0" err="1"/>
              <a:t>awareness</a:t>
            </a:r>
            <a:endParaRPr lang="fr-FR" dirty="0"/>
          </a:p>
          <a:p>
            <a:pPr>
              <a:buFontTx/>
              <a:buChar char="-"/>
            </a:pPr>
            <a:r>
              <a:rPr lang="en-US" dirty="0"/>
              <a:t>Positive coping skills </a:t>
            </a:r>
          </a:p>
          <a:p>
            <a:pPr>
              <a:buFontTx/>
              <a:buChar char="-"/>
            </a:pPr>
            <a:r>
              <a:rPr lang="en-US" dirty="0"/>
              <a:t>Healthy peer relationships</a:t>
            </a:r>
            <a:endParaRPr lang="fr-FR" dirty="0"/>
          </a:p>
        </p:txBody>
      </p:sp>
      <p:sp>
        <p:nvSpPr>
          <p:cNvPr id="4" name="Espace réservé du contenu 3">
            <a:extLst>
              <a:ext uri="{FF2B5EF4-FFF2-40B4-BE49-F238E27FC236}">
                <a16:creationId xmlns:a16="http://schemas.microsoft.com/office/drawing/2014/main" id="{577342DD-AA3E-488F-A3DF-C47929694486}"/>
              </a:ext>
            </a:extLst>
          </p:cNvPr>
          <p:cNvSpPr>
            <a:spLocks noGrp="1"/>
          </p:cNvSpPr>
          <p:nvPr>
            <p:ph sz="half" idx="2"/>
          </p:nvPr>
        </p:nvSpPr>
        <p:spPr>
          <a:xfrm>
            <a:off x="5456616" y="1577220"/>
            <a:ext cx="5932092" cy="5167312"/>
          </a:xfrm>
        </p:spPr>
        <p:txBody>
          <a:bodyPr>
            <a:normAutofit lnSpcReduction="10000"/>
          </a:bodyPr>
          <a:lstStyle/>
          <a:p>
            <a:r>
              <a:rPr lang="fr-FR" b="1" dirty="0" err="1"/>
              <a:t>Safety</a:t>
            </a:r>
            <a:r>
              <a:rPr lang="fr-FR" b="1" dirty="0"/>
              <a:t>:</a:t>
            </a:r>
          </a:p>
          <a:p>
            <a:pPr>
              <a:buFontTx/>
              <a:buChar char="-"/>
            </a:pPr>
            <a:r>
              <a:rPr lang="en-US" dirty="0"/>
              <a:t>Positive coping and parenting skills</a:t>
            </a:r>
          </a:p>
          <a:p>
            <a:pPr>
              <a:buFontTx/>
              <a:buChar char="-"/>
            </a:pPr>
            <a:r>
              <a:rPr lang="fr-FR" dirty="0"/>
              <a:t>Positive discipline </a:t>
            </a:r>
            <a:r>
              <a:rPr lang="fr-FR" dirty="0" err="1"/>
              <a:t>skills</a:t>
            </a:r>
            <a:r>
              <a:rPr lang="fr-FR" dirty="0"/>
              <a:t> (</a:t>
            </a:r>
            <a:r>
              <a:rPr lang="fr-FR" dirty="0" err="1"/>
              <a:t>teachers</a:t>
            </a:r>
            <a:r>
              <a:rPr lang="fr-FR" dirty="0"/>
              <a:t>, </a:t>
            </a:r>
            <a:r>
              <a:rPr lang="en-US" dirty="0"/>
              <a:t>parents, caregivers)</a:t>
            </a:r>
          </a:p>
          <a:p>
            <a:pPr>
              <a:buFontTx/>
              <a:buChar char="-"/>
            </a:pPr>
            <a:r>
              <a:rPr lang="en-US" dirty="0"/>
              <a:t>Awareness</a:t>
            </a:r>
          </a:p>
          <a:p>
            <a:pPr>
              <a:buFontTx/>
              <a:buChar char="-"/>
            </a:pPr>
            <a:r>
              <a:rPr lang="en-US" dirty="0"/>
              <a:t>Appropriate, comprehensive and confidential case management services</a:t>
            </a:r>
          </a:p>
          <a:p>
            <a:pPr>
              <a:buFontTx/>
              <a:buChar char="-"/>
            </a:pPr>
            <a:r>
              <a:rPr lang="en-US" dirty="0"/>
              <a:t>Signs and symptoms of abuse and neglect identification</a:t>
            </a:r>
          </a:p>
          <a:p>
            <a:pPr>
              <a:buFontTx/>
              <a:buChar char="-"/>
            </a:pPr>
            <a:r>
              <a:rPr lang="en-US" dirty="0"/>
              <a:t>Child-</a:t>
            </a:r>
            <a:r>
              <a:rPr lang="en-US" dirty="0" err="1"/>
              <a:t>centred</a:t>
            </a:r>
            <a:r>
              <a:rPr lang="en-US" dirty="0"/>
              <a:t> first line support</a:t>
            </a:r>
            <a:endParaRPr lang="fr-FR" b="1" dirty="0"/>
          </a:p>
        </p:txBody>
      </p:sp>
      <p:pic>
        <p:nvPicPr>
          <p:cNvPr id="7" name="Image 6">
            <a:extLst>
              <a:ext uri="{FF2B5EF4-FFF2-40B4-BE49-F238E27FC236}">
                <a16:creationId xmlns:a16="http://schemas.microsoft.com/office/drawing/2014/main" id="{E3F08C3B-8FDF-49CE-A2A8-2F70C93D0F6F}"/>
              </a:ext>
            </a:extLst>
          </p:cNvPr>
          <p:cNvPicPr>
            <a:picLocks noChangeAspect="1"/>
          </p:cNvPicPr>
          <p:nvPr/>
        </p:nvPicPr>
        <p:blipFill rotWithShape="1">
          <a:blip r:embed="rId3"/>
          <a:srcRect l="6741" t="13884"/>
          <a:stretch/>
        </p:blipFill>
        <p:spPr>
          <a:xfrm>
            <a:off x="2348604" y="5757552"/>
            <a:ext cx="659803" cy="735323"/>
          </a:xfrm>
          <a:prstGeom prst="rect">
            <a:avLst/>
          </a:prstGeom>
        </p:spPr>
      </p:pic>
      <p:pic>
        <p:nvPicPr>
          <p:cNvPr id="8" name="Image 7">
            <a:extLst>
              <a:ext uri="{FF2B5EF4-FFF2-40B4-BE49-F238E27FC236}">
                <a16:creationId xmlns:a16="http://schemas.microsoft.com/office/drawing/2014/main" id="{ED8BB876-3BE7-466C-929A-DD740D4C57AF}"/>
              </a:ext>
            </a:extLst>
          </p:cNvPr>
          <p:cNvPicPr>
            <a:picLocks noChangeAspect="1"/>
          </p:cNvPicPr>
          <p:nvPr/>
        </p:nvPicPr>
        <p:blipFill>
          <a:blip r:embed="rId4"/>
          <a:stretch>
            <a:fillRect/>
          </a:stretch>
        </p:blipFill>
        <p:spPr>
          <a:xfrm>
            <a:off x="11246506" y="4454721"/>
            <a:ext cx="750494" cy="808225"/>
          </a:xfrm>
          <a:prstGeom prst="rect">
            <a:avLst/>
          </a:prstGeom>
        </p:spPr>
      </p:pic>
      <p:pic>
        <p:nvPicPr>
          <p:cNvPr id="9" name="Image 8">
            <a:extLst>
              <a:ext uri="{FF2B5EF4-FFF2-40B4-BE49-F238E27FC236}">
                <a16:creationId xmlns:a16="http://schemas.microsoft.com/office/drawing/2014/main" id="{0D5E9C89-FA55-48E7-9139-EFB90D7A4057}"/>
              </a:ext>
            </a:extLst>
          </p:cNvPr>
          <p:cNvPicPr>
            <a:picLocks noChangeAspect="1"/>
          </p:cNvPicPr>
          <p:nvPr/>
        </p:nvPicPr>
        <p:blipFill>
          <a:blip r:embed="rId5"/>
          <a:stretch>
            <a:fillRect/>
          </a:stretch>
        </p:blipFill>
        <p:spPr>
          <a:xfrm>
            <a:off x="4572139" y="2113412"/>
            <a:ext cx="654084" cy="685835"/>
          </a:xfrm>
          <a:prstGeom prst="rect">
            <a:avLst/>
          </a:prstGeom>
        </p:spPr>
      </p:pic>
      <p:pic>
        <p:nvPicPr>
          <p:cNvPr id="10" name="Image 9">
            <a:extLst>
              <a:ext uri="{FF2B5EF4-FFF2-40B4-BE49-F238E27FC236}">
                <a16:creationId xmlns:a16="http://schemas.microsoft.com/office/drawing/2014/main" id="{84E4048E-EA15-44D6-90C9-20613B74EA09}"/>
              </a:ext>
            </a:extLst>
          </p:cNvPr>
          <p:cNvPicPr>
            <a:picLocks noChangeAspect="1"/>
          </p:cNvPicPr>
          <p:nvPr/>
        </p:nvPicPr>
        <p:blipFill>
          <a:blip r:embed="rId6"/>
          <a:stretch>
            <a:fillRect/>
          </a:stretch>
        </p:blipFill>
        <p:spPr>
          <a:xfrm>
            <a:off x="4479714" y="2987482"/>
            <a:ext cx="736638" cy="736638"/>
          </a:xfrm>
          <a:prstGeom prst="rect">
            <a:avLst/>
          </a:prstGeom>
        </p:spPr>
      </p:pic>
      <p:pic>
        <p:nvPicPr>
          <p:cNvPr id="6" name="Image 5">
            <a:extLst>
              <a:ext uri="{FF2B5EF4-FFF2-40B4-BE49-F238E27FC236}">
                <a16:creationId xmlns:a16="http://schemas.microsoft.com/office/drawing/2014/main" id="{C0929B3D-855B-499B-87F4-7F48D2208459}"/>
              </a:ext>
            </a:extLst>
          </p:cNvPr>
          <p:cNvPicPr>
            <a:picLocks noChangeAspect="1"/>
          </p:cNvPicPr>
          <p:nvPr/>
        </p:nvPicPr>
        <p:blipFill>
          <a:blip r:embed="rId7"/>
          <a:stretch>
            <a:fillRect/>
          </a:stretch>
        </p:blipFill>
        <p:spPr>
          <a:xfrm>
            <a:off x="4571744" y="4027335"/>
            <a:ext cx="628682" cy="673135"/>
          </a:xfrm>
          <a:prstGeom prst="rect">
            <a:avLst/>
          </a:prstGeom>
        </p:spPr>
      </p:pic>
      <p:pic>
        <p:nvPicPr>
          <p:cNvPr id="12" name="Image 11">
            <a:extLst>
              <a:ext uri="{FF2B5EF4-FFF2-40B4-BE49-F238E27FC236}">
                <a16:creationId xmlns:a16="http://schemas.microsoft.com/office/drawing/2014/main" id="{C08C1082-94AD-4A8E-A5BA-B3BCCEC0D6B9}"/>
              </a:ext>
            </a:extLst>
          </p:cNvPr>
          <p:cNvPicPr>
            <a:picLocks noChangeAspect="1"/>
          </p:cNvPicPr>
          <p:nvPr/>
        </p:nvPicPr>
        <p:blipFill>
          <a:blip r:embed="rId8"/>
          <a:stretch>
            <a:fillRect/>
          </a:stretch>
        </p:blipFill>
        <p:spPr>
          <a:xfrm>
            <a:off x="11353800" y="2419594"/>
            <a:ext cx="692186" cy="660434"/>
          </a:xfrm>
          <a:prstGeom prst="rect">
            <a:avLst/>
          </a:prstGeom>
        </p:spPr>
      </p:pic>
      <p:pic>
        <p:nvPicPr>
          <p:cNvPr id="14" name="Image 13">
            <a:extLst>
              <a:ext uri="{FF2B5EF4-FFF2-40B4-BE49-F238E27FC236}">
                <a16:creationId xmlns:a16="http://schemas.microsoft.com/office/drawing/2014/main" id="{6C83F1B2-4E7D-4BB6-B82C-CD345E5D99C7}"/>
              </a:ext>
            </a:extLst>
          </p:cNvPr>
          <p:cNvPicPr>
            <a:picLocks noChangeAspect="1"/>
          </p:cNvPicPr>
          <p:nvPr/>
        </p:nvPicPr>
        <p:blipFill>
          <a:blip r:embed="rId9"/>
          <a:stretch>
            <a:fillRect/>
          </a:stretch>
        </p:blipFill>
        <p:spPr>
          <a:xfrm>
            <a:off x="11313762" y="3922402"/>
            <a:ext cx="615982" cy="596931"/>
          </a:xfrm>
          <a:prstGeom prst="rect">
            <a:avLst/>
          </a:prstGeom>
        </p:spPr>
      </p:pic>
    </p:spTree>
    <p:extLst>
      <p:ext uri="{BB962C8B-B14F-4D97-AF65-F5344CB8AC3E}">
        <p14:creationId xmlns:p14="http://schemas.microsoft.com/office/powerpoint/2010/main" val="379946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8</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a:t>
            </a:r>
            <a:r>
              <a:rPr lang="en-GB"/>
              <a:t>Standard 8</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8</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1030</TotalTime>
  <Words>2731</Words>
  <Application>Microsoft Office PowerPoint</Application>
  <PresentationFormat>Widescreen</PresentationFormat>
  <Paragraphs>210</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Helvetica Neue</vt:lpstr>
      <vt:lpstr>Ink Free</vt:lpstr>
      <vt:lpstr>Arial</vt:lpstr>
      <vt:lpstr>Wingdings</vt:lpstr>
      <vt:lpstr>Calibri</vt:lpstr>
      <vt:lpstr>HelveticaNeue-Light-Identity-H</vt:lpstr>
      <vt:lpstr>Office Theme</vt:lpstr>
      <vt:lpstr>The Minimum Standards for Child Protection in Humanitarian Action  CPMS</vt:lpstr>
      <vt:lpstr>Aim of the Standards </vt:lpstr>
      <vt:lpstr>PowerPoint Presentation</vt:lpstr>
      <vt:lpstr>General intro to Standard 8</vt:lpstr>
      <vt:lpstr>PowerPoint Presentation</vt:lpstr>
      <vt:lpstr>Promoting children’s…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110</cp:revision>
  <dcterms:created xsi:type="dcterms:W3CDTF">2017-12-20T18:51:03Z</dcterms:created>
  <dcterms:modified xsi:type="dcterms:W3CDTF">2022-05-24T03:09:24Z</dcterms:modified>
</cp:coreProperties>
</file>