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6" r:id="rId5"/>
    <p:sldId id="261" r:id="rId6"/>
    <p:sldId id="307"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939" autoAdjust="0"/>
  </p:normalViewPr>
  <p:slideViewPr>
    <p:cSldViewPr snapToGrid="0">
      <p:cViewPr varScale="1">
        <p:scale>
          <a:sx n="48" d="100"/>
          <a:sy n="48" d="100"/>
        </p:scale>
        <p:origin x="1364"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8 </a:t>
            </a:r>
            <a:r>
              <a:rPr lang="fr-FR"/>
              <a:t>- maltraitance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 standard élargit l'objectif de l'édition 2012, qui portait principalement sur la violence physique et n'abordait pas complètement la négligence physique et émotionnelle ou la violence psychologique.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baseline="0" dirty="0">
                <a:latin typeface="HelveticaNeue-Light-Identity-H"/>
              </a:rPr>
              <a:t>Cependant, tout indique que la maltraitance est répandue et peut augmenter dans des contextes humanitaires où les environnements protecteurs sont affaiblis. </a:t>
            </a:r>
            <a:r>
              <a:rPr lang="fr-FR" sz="1050" dirty="0"/>
              <a:t>Il nous faut considérer comment l'environnement contribue à la violence contre les enfants (par exemple, les enfants envoyés sans surveillance pour aller chercher de l'eau, les endroits non éclairés, les ventes d'alcool à proximité des zones où les enfants jouent, etc.) </a:t>
            </a:r>
            <a:endParaRPr lang="fr-FR" sz="800" b="0" i="0" u="none" strike="noStrike" baseline="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i="0" u="none" strike="noStrike" baseline="0" dirty="0">
                <a:latin typeface="+mn-lt"/>
              </a:rPr>
              <a:t>Le standard </a:t>
            </a:r>
            <a:r>
              <a:rPr lang="es-ES" sz="1200" b="0" i="0" u="none" strike="noStrike" baseline="0" dirty="0" err="1">
                <a:latin typeface="+mn-lt"/>
              </a:rPr>
              <a:t>souligne</a:t>
            </a:r>
            <a:r>
              <a:rPr lang="es-ES" sz="1200" b="0" i="0" u="none" strike="noStrike" baseline="0" dirty="0">
                <a:latin typeface="+mn-lt"/>
              </a:rPr>
              <a:t> que l</a:t>
            </a:r>
            <a:r>
              <a:rPr lang="fr-FR" sz="1000" b="0" i="0" u="none" strike="noStrike" baseline="0" dirty="0">
                <a:latin typeface="HelveticaNeue-Light-Identity-H"/>
              </a:rPr>
              <a:t>a maltraitance physique et émotionnelle a de graves effets à court et long termes sur les enfants </a:t>
            </a:r>
            <a:r>
              <a:rPr lang="fr-FR" sz="1200" dirty="0"/>
              <a:t>dans une gamme de contextes </a:t>
            </a:r>
            <a:endParaRPr lang="fr-FR" sz="10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t>Tous les acteurs humanitaires, y compris ceux œuvrant en faveur de la protection des enfants et des adolescents, doivent participer à des activités holistiques et coordonnées pour prévenir et répondre aux cas d'abus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t>Fournit des conseils sur la </a:t>
            </a:r>
            <a:r>
              <a:rPr lang="fr-FR" sz="1200" b="1" dirty="0"/>
              <a:t>prévention</a:t>
            </a:r>
            <a:r>
              <a:rPr lang="fr-FR" sz="1200" dirty="0"/>
              <a:t> : renforcement des stratégies locales appropriées ; identification par les prestataires de services ; compétences parentales positives et stratégies d'adaptation positives; discipline positive pour les enseignants ... [</a:t>
            </a:r>
            <a:r>
              <a:rPr lang="en-US" sz="1200" i="1" dirty="0">
                <a:latin typeface="Arial"/>
                <a:ea typeface="Arial"/>
                <a:cs typeface="Arial"/>
                <a:sym typeface="Wingdings" panose="05000000000000000000" pitchFamily="2" charset="2"/>
              </a:rPr>
              <a:t></a:t>
            </a:r>
            <a:r>
              <a:rPr lang="fr-FR" sz="1200" dirty="0"/>
              <a:t> icône de prévention] </a:t>
            </a:r>
            <a:br>
              <a:rPr lang="en-US" dirty="0"/>
            </a:br>
            <a:endParaRPr lang="en-US" b="1" dirty="0">
              <a:latin typeface="Arial"/>
              <a:ea typeface="Arial"/>
              <a:cs typeface="Arial"/>
              <a:sym typeface="Arial"/>
            </a:endParaRPr>
          </a:p>
          <a:p>
            <a:pPr algn="l"/>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Quels types d'actes sont concernés ?</a:t>
            </a:r>
          </a:p>
          <a:p>
            <a:pPr algn="l"/>
            <a:r>
              <a:rPr lang="fr-FR" dirty="0"/>
              <a:t>-&gt; </a:t>
            </a:r>
            <a:r>
              <a:rPr lang="fr-FR" sz="1800" b="0" i="0" u="none" strike="noStrike" baseline="0" dirty="0">
                <a:solidFill>
                  <a:srgbClr val="000000"/>
                </a:solidFill>
                <a:latin typeface="HelveticaNeue-Light-Identity-H"/>
              </a:rPr>
              <a:t>La maltraitance psychologique et physique et la violence comprennent des actes aussi variés tels que:</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Limiter</a:t>
            </a:r>
            <a:r>
              <a:rPr lang="es-ES" sz="1800" b="0" i="0" u="none" strike="noStrike" baseline="0" dirty="0">
                <a:solidFill>
                  <a:srgbClr val="000000"/>
                </a:solidFill>
                <a:latin typeface="HelveticaNeue-Light-Identity-H"/>
              </a:rPr>
              <a:t> les </a:t>
            </a:r>
            <a:r>
              <a:rPr lang="es-ES" sz="1800" b="0" i="0" u="none" strike="noStrike" baseline="0" dirty="0" err="1">
                <a:solidFill>
                  <a:srgbClr val="000000"/>
                </a:solidFill>
                <a:latin typeface="HelveticaNeue-Light-Identity-H"/>
              </a:rPr>
              <a:t>mouvements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Ridiculiser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menacer</a:t>
            </a:r>
            <a:r>
              <a:rPr lang="es-ES" sz="1800" b="0" i="0" u="none" strike="noStrike" baseline="0" dirty="0">
                <a:solidFill>
                  <a:srgbClr val="000000"/>
                </a:solidFill>
                <a:latin typeface="HelveticaNeue-Light-Identity-H"/>
              </a:rPr>
              <a:t> et </a:t>
            </a:r>
            <a:r>
              <a:rPr lang="es-ES" sz="1800" b="0" i="0" u="none" strike="noStrike" baseline="0" dirty="0" err="1">
                <a:solidFill>
                  <a:srgbClr val="000000"/>
                </a:solidFill>
                <a:latin typeface="HelveticaNeue-Light-Identity-H"/>
              </a:rPr>
              <a:t>intimider</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Frapper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battre</a:t>
            </a:r>
            <a:r>
              <a:rPr lang="es-ES" sz="1800" b="0" i="0" u="none" strike="noStrike" baseline="0" dirty="0">
                <a:solidFill>
                  <a:srgbClr val="000000"/>
                </a:solidFill>
                <a:latin typeface="HelveticaNeue-Light-Identity-H"/>
              </a:rPr>
              <a:t> et </a:t>
            </a:r>
            <a:r>
              <a:rPr lang="es-ES" sz="1800" b="0" i="0" u="none" strike="noStrike" baseline="0" dirty="0" err="1">
                <a:solidFill>
                  <a:srgbClr val="000000"/>
                </a:solidFill>
                <a:latin typeface="HelveticaNeue-Light-Identity-H"/>
              </a:rPr>
              <a:t>torturer</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Enlever</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Tuer</a:t>
            </a:r>
            <a:r>
              <a:rPr lang="es-ES" sz="1800" b="0" i="0" u="none" strike="noStrike" baseline="0" dirty="0">
                <a:solidFill>
                  <a:srgbClr val="000000"/>
                </a:solidFill>
                <a:latin typeface="HelveticaNeue-Light-Identity-H"/>
              </a:rPr>
              <a:t>.</a:t>
            </a:r>
          </a:p>
          <a:p>
            <a:pPr algn="l"/>
            <a:r>
              <a:rPr lang="fr-FR" sz="1800" b="0" i="0" u="none" strike="noStrike" baseline="0" dirty="0">
                <a:latin typeface="HelveticaNeue-Light-Identity-H"/>
              </a:rPr>
              <a:t>Différentes formes de violence peuvent avoir lieu en même temps </a:t>
            </a:r>
            <a:r>
              <a:rPr lang="fr-FR" sz="2800" dirty="0"/>
              <a:t>et se chevaucher (comme la violence entre partenaires intimes). </a:t>
            </a:r>
            <a:r>
              <a:rPr lang="fr-FR" sz="1800" b="0" i="0" u="none" strike="noStrike" baseline="0" dirty="0">
                <a:latin typeface="HelveticaNeue-Light-Identity-H"/>
              </a:rPr>
              <a:t>S’il est connu qu’un enfant est confronté à une forme de violence, s’assurer qu’il ne subit pas d’autres formes de violence.</a:t>
            </a:r>
          </a:p>
          <a:p>
            <a:pPr algn="l"/>
            <a:r>
              <a:rPr lang="fr-FR" sz="1800" b="0" i="0" u="none" strike="noStrike" baseline="0" dirty="0">
                <a:latin typeface="HelveticaNeue-Light-Identity-H"/>
              </a:rPr>
              <a:t>Les abus et la violence à caractère sexuel - appelé « la violence sexuelle et basée sur le genre » - est abordée dans le Standard 9.</a:t>
            </a:r>
          </a:p>
          <a:p>
            <a:pPr algn="l"/>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err="1">
                <a:effectLst/>
              </a:rPr>
              <a:t>Définitions</a:t>
            </a:r>
            <a:r>
              <a:rPr lang="en-US" b="1" i="0" dirty="0">
                <a:effectLst/>
              </a:rPr>
              <a:t>/</a:t>
            </a:r>
            <a:r>
              <a:rPr lang="en-US" b="1" i="0" dirty="0" err="1">
                <a:effectLst/>
              </a:rPr>
              <a:t>exemples</a:t>
            </a:r>
            <a:r>
              <a:rPr lang="en-US" b="1" i="0" dirty="0">
                <a:effectLst/>
              </a:rPr>
              <a:t>: </a:t>
            </a:r>
            <a:endParaRPr lang="en-US" b="1" dirty="0"/>
          </a:p>
          <a:p>
            <a:r>
              <a:rPr lang="fr-FR" b="1" dirty="0"/>
              <a:t>Abus physique </a:t>
            </a:r>
            <a:r>
              <a:rPr lang="fr-FR" dirty="0"/>
              <a:t>- Cela comprend le fait de causer intentionnellement des blessures ou des dommages corporels, par exemple en frappant, en donnant des coups de pied ou en battant, en utilisant un objet chaud, une substance ou une flamme pour brûler le corps, en poussant, en donnant des coups de poing et en infligeant des blessures avec un objet. </a:t>
            </a:r>
          </a:p>
          <a:p>
            <a:r>
              <a:rPr lang="fr-FR" b="1" dirty="0"/>
              <a:t>Violence psychologique </a:t>
            </a:r>
            <a:r>
              <a:rPr lang="fr-FR" dirty="0"/>
              <a:t>– cela implique l'échec au fil du temps de la part d'un parent ou d'un tuteur à fournir un environnement propice au développement et favorable. Il peut inclure de nombreux types de comportements tels que : </a:t>
            </a:r>
          </a:p>
          <a:p>
            <a:r>
              <a:rPr lang="fr-FR" dirty="0"/>
              <a:t>		- dire à un enfant que vous auriez souhaité qu'il ne soit jamais né ou qu'il soit mort </a:t>
            </a:r>
          </a:p>
          <a:p>
            <a:r>
              <a:rPr lang="fr-FR" dirty="0"/>
              <a:t>		- dire à un enfant qu'il n'est pas aimé ou qu'il ne mérite pas d'être aimé </a:t>
            </a:r>
          </a:p>
          <a:p>
            <a:r>
              <a:rPr lang="fr-FR" dirty="0"/>
              <a:t>		- menacer de blesser ou de tuer l'enfant ou l'adolescent</a:t>
            </a:r>
          </a:p>
          <a:p>
            <a:r>
              <a:rPr lang="fr-FR" dirty="0"/>
              <a:t>		- dire à l'enfant ou à l'adolescent qu'il est stupide ou inutile </a:t>
            </a:r>
          </a:p>
          <a:p>
            <a:r>
              <a:rPr lang="fr-FR" b="1" dirty="0"/>
              <a:t>Négligence</a:t>
            </a:r>
            <a:r>
              <a:rPr lang="fr-FR" dirty="0"/>
              <a:t> - comprend l'incapacité d'un tuteur à assurer le développement et le bien-être de l'enfant - lorsque le parent est en mesure de le faire - en ce qui concerne la santé ; éducation; développement affectif; nutrition; l’abri et les conditions de vie sûres. La négligence est une forme de maltraitance et peut prendre plusieurs formes (physique, médicale, émotionnelle, éducative, de supervision ou relationnelle) </a:t>
            </a:r>
            <a:endParaRPr lang="en-US" dirty="0"/>
          </a:p>
          <a:p>
            <a:endParaRPr lang="en-US" dirty="0"/>
          </a:p>
          <a:p>
            <a:endParaRPr lang="en-US"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8 </a:t>
            </a:r>
            <a:r>
              <a:rPr lang="fr-FR" dirty="0"/>
              <a:t>énonce exactement ce qui suit: </a:t>
            </a:r>
            <a:r>
              <a:rPr lang="en-US" dirty="0"/>
              <a:t>“</a:t>
            </a:r>
            <a:r>
              <a:rPr lang="fr-FR" sz="1800" b="0" i="0" u="none" strike="noStrike" baseline="0" dirty="0">
                <a:solidFill>
                  <a:srgbClr val="FFFFFF"/>
                </a:solidFill>
                <a:latin typeface="HelveticaNeue-Roman-Identity-H"/>
              </a:rPr>
              <a:t>Les enfants sont protégés de la maltraitance physique et psychologique et ont accès à des services de réponse adaptés au contexte, au sexe, à l’âge et liés au handicap.</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Certaines formes de violence peuvent être soutenues par des normes sociales, telles que le « droit » des parents à frapper leurs enfants. Les situations humanitaires peuvent fournir des opportunités de réévaluer les normes sociales qui encouragent la violence et la maltraitance. Les faits démontrent que les normes sociales et les attitudes préjudiciables aux intérêts et au bien-être de l’enfant peuvent être changées par des interventions à plus long terme telles que celles mises en </a:t>
            </a:r>
            <a:r>
              <a:rPr lang="fr-FR" sz="1800" b="0" i="0" u="none" strike="noStrike" baseline="0" dirty="0" err="1">
                <a:latin typeface="HelveticaNeue-Light-Identity-H"/>
              </a:rPr>
              <a:t>oeuvre</a:t>
            </a:r>
            <a:r>
              <a:rPr lang="fr-FR" sz="1800" b="0" i="0" u="none" strike="noStrike" baseline="0" dirty="0">
                <a:latin typeface="HelveticaNeue-Light-Identity-H"/>
              </a:rPr>
              <a:t> dans des crises prolongées ou dans les transitions de situations humanitaires à celles de développement.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dirty="0"/>
              <a:t>Icône </a:t>
            </a:r>
            <a:r>
              <a:rPr lang="fr-FR" b="1" dirty="0"/>
              <a:t>N</a:t>
            </a:r>
            <a:r>
              <a:rPr lang="fr-FR" dirty="0"/>
              <a:t>ormes et valeurs, d'INSPIRE] </a:t>
            </a:r>
            <a:endParaRPr lang="en-US" sz="1200" b="0" i="1"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sz="1800" b="0" i="0" u="none" strike="noStrike" cap="none" baseline="0" dirty="0">
                <a:solidFill>
                  <a:schemeClr val="dk1"/>
                </a:solidFill>
                <a:latin typeface="HelveticaNeue-Light-Identity-H"/>
                <a:cs typeface="Calibri"/>
                <a:sym typeface="Calibri"/>
              </a:rPr>
              <a:t>Il </a:t>
            </a:r>
            <a:r>
              <a:rPr lang="en-US" sz="1800" b="0" i="0" u="none" strike="noStrike" cap="none" baseline="0" dirty="0" err="1">
                <a:solidFill>
                  <a:schemeClr val="dk1"/>
                </a:solidFill>
                <a:latin typeface="HelveticaNeue-Light-Identity-H"/>
                <a:cs typeface="Calibri"/>
                <a:sym typeface="Calibri"/>
              </a:rPr>
              <a:t>est</a:t>
            </a:r>
            <a:r>
              <a:rPr lang="en-US" sz="1800" b="0" i="0" u="none" strike="noStrike" cap="none" baseline="0" dirty="0">
                <a:solidFill>
                  <a:schemeClr val="dk1"/>
                </a:solidFill>
                <a:latin typeface="HelveticaNeue-Light-Identity-H"/>
                <a:cs typeface="Calibri"/>
                <a:sym typeface="Calibri"/>
              </a:rPr>
              <a:t> utile de t</a:t>
            </a:r>
            <a:r>
              <a:rPr lang="fr-FR" sz="1800" b="0" i="0" u="none" strike="noStrike" cap="none" baseline="0" dirty="0" err="1">
                <a:solidFill>
                  <a:schemeClr val="dk1"/>
                </a:solidFill>
                <a:latin typeface="HelveticaNeue-Light-Identity-H"/>
                <a:cs typeface="Calibri"/>
                <a:sym typeface="Calibri"/>
              </a:rPr>
              <a:t>ravailler</a:t>
            </a:r>
            <a:r>
              <a:rPr lang="fr-FR" sz="1800" b="0" i="0" u="none" strike="noStrike" cap="none" baseline="0" dirty="0">
                <a:solidFill>
                  <a:schemeClr val="dk1"/>
                </a:solidFill>
                <a:latin typeface="HelveticaNeue-Light-Identity-H"/>
                <a:cs typeface="Calibri"/>
                <a:sym typeface="Calibri"/>
              </a:rPr>
              <a:t> </a:t>
            </a:r>
            <a:r>
              <a:rPr lang="fr-FR" sz="1800" b="0" i="0" u="none" strike="noStrike" baseline="0" dirty="0">
                <a:latin typeface="HelveticaNeue-Light-Identity-H"/>
              </a:rPr>
              <a:t>avec les acteurs de la communauté, y compris les écoles, pour réduire la stigmatisation liée à la maltraitance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dirty="0"/>
              <a:t>icônes </a:t>
            </a:r>
            <a:r>
              <a:rPr lang="fr-FR" b="1" dirty="0">
                <a:effectLst/>
                <a:latin typeface="Arial" panose="020B0604020202020204" pitchFamily="34" charset="0"/>
              </a:rPr>
              <a:t>S</a:t>
            </a:r>
            <a:r>
              <a:rPr lang="fr-FR" dirty="0">
                <a:effectLst/>
                <a:latin typeface="Arial" panose="020B0604020202020204" pitchFamily="34" charset="0"/>
              </a:rPr>
              <a:t>ûreté des environnements </a:t>
            </a:r>
            <a:r>
              <a:rPr lang="fr-FR" dirty="0"/>
              <a:t>et </a:t>
            </a:r>
            <a:r>
              <a:rPr lang="fr-FR" b="1" dirty="0">
                <a:effectLst/>
                <a:latin typeface="Arial" panose="020B0604020202020204" pitchFamily="34" charset="0"/>
              </a:rPr>
              <a:t>É</a:t>
            </a:r>
            <a:r>
              <a:rPr lang="fr-FR" dirty="0">
                <a:effectLst/>
                <a:latin typeface="Arial" panose="020B0604020202020204" pitchFamily="34" charset="0"/>
              </a:rPr>
              <a:t>ducation et savoir faire pratiques</a:t>
            </a:r>
            <a:r>
              <a:rPr lang="fr-FR" dirty="0"/>
              <a:t>, d'INSPIRE]</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solidFill>
                  <a:srgbClr val="000000"/>
                </a:solidFill>
                <a:latin typeface="HelveticaNeue-Light-Identity-H"/>
              </a:rPr>
              <a:t>Les conséquences de la maltraitance psychologique et physique et la violence </a:t>
            </a:r>
            <a:r>
              <a:rPr lang="es-ES" sz="1800" b="0" i="0" u="none" strike="noStrike" baseline="0" dirty="0" err="1">
                <a:solidFill>
                  <a:srgbClr val="000000"/>
                </a:solidFill>
                <a:latin typeface="HelveticaNeue-Light-Identity-H"/>
              </a:rPr>
              <a:t>comprennent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La blessure physique (brûlures, fracture des os, lésion cérébrale, etc.);</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L’altération du bien-être psychosocial et de la santé mentale;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Une incapacité physique ou cognitive permanente;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Les maladies à long terme liées au stress toxique;</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Le </a:t>
            </a:r>
            <a:r>
              <a:rPr lang="es-ES" sz="1800" b="0" i="0" u="none" strike="noStrike" baseline="0" dirty="0" err="1">
                <a:solidFill>
                  <a:srgbClr val="000000"/>
                </a:solidFill>
                <a:latin typeface="HelveticaNeue-Light-Identity-H"/>
              </a:rPr>
              <a:t>décès</a:t>
            </a:r>
            <a:r>
              <a:rPr lang="es-ES" sz="1800" b="0" i="0" u="none" strike="noStrike" baseline="0" dirty="0">
                <a:solidFill>
                  <a:srgbClr val="000000"/>
                </a:solidFill>
                <a:latin typeface="HelveticaNeue-Light-Identity-H"/>
              </a:rPr>
              <a:t>.</a:t>
            </a:r>
            <a:endParaRPr lang="fr-FR" dirty="0"/>
          </a:p>
          <a:p>
            <a:pPr marL="228600" indent="0">
              <a:buFont typeface="Arial" panose="020B0604020202020204" pitchFamily="34" charset="0"/>
              <a:buNone/>
            </a:pPr>
            <a:endParaRPr lang="en-US" dirty="0">
              <a:solidFill>
                <a:srgbClr val="1690BF"/>
              </a:solidFill>
              <a:effectLst/>
            </a:endParaRPr>
          </a:p>
          <a:p>
            <a:pPr marL="400050" indent="-171450">
              <a:buFont typeface="Arial" panose="020B0604020202020204" pitchFamily="34" charset="0"/>
              <a:buChar char="•"/>
            </a:pPr>
            <a:r>
              <a:rPr lang="en-US" sz="1200" b="0" i="0" u="none" strike="noStrike" baseline="0" dirty="0">
                <a:latin typeface="Calibri"/>
              </a:rPr>
              <a:t>P</a:t>
            </a:r>
            <a:r>
              <a:rPr lang="es-ES" sz="1800" b="0" i="0" u="none" strike="noStrike" baseline="0" dirty="0" err="1">
                <a:latin typeface="HelveticaNeue-Light-Identity-H"/>
              </a:rPr>
              <a:t>our</a:t>
            </a:r>
            <a:r>
              <a:rPr lang="es-ES" sz="1800" b="0" i="0" u="none" strike="noStrike" baseline="0" dirty="0">
                <a:latin typeface="HelveticaNeue-Light-Identity-H"/>
              </a:rPr>
              <a:t> </a:t>
            </a:r>
            <a:r>
              <a:rPr lang="es-ES" sz="1800" b="0" i="0" u="none" strike="noStrike" baseline="0" dirty="0" err="1">
                <a:latin typeface="HelveticaNeue-Light-Identity-H"/>
              </a:rPr>
              <a:t>assurer</a:t>
            </a:r>
            <a:r>
              <a:rPr lang="es-ES" sz="1800" b="0" i="0" u="none" strike="noStrike" baseline="0" dirty="0">
                <a:latin typeface="HelveticaNeue-Light-Identity-H"/>
              </a:rPr>
              <a:t> </a:t>
            </a:r>
            <a:r>
              <a:rPr lang="fr-FR" sz="1800" b="0" i="0" u="none" strike="noStrike" baseline="0" dirty="0">
                <a:latin typeface="HelveticaNeue-Light-Identity-H"/>
              </a:rPr>
              <a:t>la sécurité des enfants et pour prévenir d’autres préjudices, les travailleurs sociaux, les prestataires de soins ou les travailleurs de la communauté, les représentants des forces de l’ordre et les éducateurs - doivent respecter les principes de confidentialité, le consentement éclairé </a:t>
            </a:r>
            <a:r>
              <a:rPr lang="es-ES" sz="1800" b="0" i="0" u="none" strike="noStrike" baseline="0" dirty="0">
                <a:latin typeface="HelveticaNeue-Light-Identity-H"/>
              </a:rPr>
              <a:t>/ </a:t>
            </a:r>
            <a:r>
              <a:rPr lang="es-ES" sz="1800" b="0" i="0" u="none" strike="noStrike" baseline="0" dirty="0" err="1">
                <a:latin typeface="HelveticaNeue-Light-Identity-H"/>
              </a:rPr>
              <a:t>l’assentiment</a:t>
            </a:r>
            <a:r>
              <a:rPr lang="es-ES" sz="1800" b="0" i="0" u="none" strike="noStrike" baseline="0" dirty="0">
                <a:latin typeface="HelveticaNeue-Light-Identity-H"/>
              </a:rPr>
              <a:t> de l enfant. </a:t>
            </a:r>
            <a:r>
              <a:rPr lang="fr-FR" sz="1800" b="0" i="0" u="none" strike="noStrike" baseline="0" dirty="0">
                <a:latin typeface="HelveticaNeue-Light-Identity-H"/>
              </a:rPr>
              <a:t>Dans la mesure du possible, ils doivent tenir compte des désirs, des droits et de la dignité de l’enfant</a:t>
            </a:r>
            <a:endParaRPr lang="en-US" dirty="0"/>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Les risques sont déterminés par l’interaction de nombreux facteurs à différents </a:t>
            </a:r>
            <a:r>
              <a:rPr lang="es-ES" sz="1800" b="0" i="0" u="none" strike="noStrike" baseline="0" dirty="0" err="1">
                <a:latin typeface="HelveticaNeue-Light-Identity-H"/>
              </a:rPr>
              <a:t>niveaux</a:t>
            </a:r>
            <a:r>
              <a:rPr lang="es-ES" sz="1800" b="0" i="0" u="none" strike="noStrike" baseline="0" dirty="0">
                <a:latin typeface="HelveticaNeue-Light-Identity-H"/>
              </a:rPr>
              <a:t> du </a:t>
            </a:r>
            <a:r>
              <a:rPr lang="es-ES" sz="1800" b="0" i="0" u="none" strike="noStrike" baseline="0" dirty="0" err="1">
                <a:latin typeface="HelveticaNeue-Light-Identity-H"/>
              </a:rPr>
              <a:t>modèle</a:t>
            </a:r>
            <a:r>
              <a:rPr lang="es-ES" sz="1800" b="0" i="0" u="none" strike="noStrike" baseline="0" dirty="0">
                <a:latin typeface="HelveticaNeue-Light-Identity-H"/>
              </a:rPr>
              <a:t> socio-</a:t>
            </a:r>
            <a:r>
              <a:rPr lang="es-ES" sz="1800" b="0" i="0" u="none" strike="noStrike" baseline="0" dirty="0" err="1">
                <a:latin typeface="HelveticaNeue-Light-Identity-H"/>
              </a:rPr>
              <a:t>écologique</a:t>
            </a:r>
            <a:r>
              <a:rPr lang="es-ES" sz="1800" b="0" i="0" u="none" strike="noStrike" baseline="0" dirty="0">
                <a:latin typeface="HelveticaNeue-Light-Identity-H"/>
              </a:rPr>
              <a:t>. </a:t>
            </a:r>
            <a:r>
              <a:rPr lang="fr-FR" dirty="0"/>
              <a:t>Outre les interventions aux niveaux individuel et familial, nous devons travailler avec les structures privées, publiques, éducatives et institutionnelles ; les institutions chargées de l'application des lois et des politiques, et dans différents contextes/moments qui pourraient être plus sensibles (quarantaine, migration…) [</a:t>
            </a:r>
            <a:r>
              <a:rPr lang="en-US" i="1" dirty="0">
                <a:latin typeface="Arial"/>
                <a:ea typeface="Arial"/>
                <a:cs typeface="Arial"/>
                <a:sym typeface="Wingdings" panose="05000000000000000000" pitchFamily="2" charset="2"/>
              </a:rPr>
              <a:t></a:t>
            </a:r>
            <a:r>
              <a:rPr lang="fr-FR" dirty="0"/>
              <a:t> Icône Mise en œuvre et application des lois, d'INSPIRE] </a:t>
            </a:r>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programmes qui promeuvent la résilience des enfants devraient inclure : </a:t>
            </a:r>
          </a:p>
          <a:p>
            <a:endParaRPr lang="en-US" dirty="0"/>
          </a:p>
          <a:p>
            <a:pPr algn="l"/>
            <a:r>
              <a:rPr lang="fr-FR" sz="1800" b="0" i="0" u="none" strike="noStrike" baseline="0" dirty="0">
                <a:solidFill>
                  <a:srgbClr val="000000"/>
                </a:solidFill>
                <a:latin typeface="HelveticaNeue-Light-Identity-H"/>
              </a:rPr>
              <a:t>Les acteurs d’aide humanitaire peuvent renforcer la </a:t>
            </a:r>
            <a:r>
              <a:rPr lang="fr-FR" sz="1800" b="0" i="0" u="sng" strike="noStrike" baseline="0" dirty="0">
                <a:solidFill>
                  <a:srgbClr val="000000"/>
                </a:solidFill>
                <a:latin typeface="HelveticaNeue-Light-Identity-H"/>
              </a:rPr>
              <a:t>résilience</a:t>
            </a:r>
            <a:r>
              <a:rPr lang="fr-FR" sz="1800" b="0" i="0" u="none" strike="noStrike" baseline="0" dirty="0">
                <a:solidFill>
                  <a:srgbClr val="000000"/>
                </a:solidFill>
                <a:latin typeface="HelveticaNeue-Light-Identity-H"/>
              </a:rPr>
              <a:t> des enfants et aider à réduire et atténuer les risques et l’incidence de maltraitance en:</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Dotant les enfants de compétences appropriées </a:t>
            </a:r>
            <a:r>
              <a:rPr lang="fr-FR" sz="2800" dirty="0"/>
              <a:t>(résolution de problèmes ; recherche d'aide ; prise de décision ; participation…) </a:t>
            </a:r>
            <a:r>
              <a:rPr lang="fr-FR" sz="1800" b="0" i="0" u="none" strike="noStrike" baseline="0" dirty="0">
                <a:solidFill>
                  <a:srgbClr val="000000"/>
                </a:solidFill>
                <a:latin typeface="HelveticaNeue-Light-Identity-H"/>
              </a:rPr>
              <a:t>;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Facilitant des forums de discussion, </a:t>
            </a:r>
            <a:r>
              <a:rPr lang="fr-FR" sz="2800" b="1" dirty="0"/>
              <a:t>si</a:t>
            </a:r>
            <a:r>
              <a:rPr lang="fr-FR" sz="2800" dirty="0"/>
              <a:t> elles n'encouragent PAS les survivants à partager des expériences traumatisantes dans un groupe </a:t>
            </a:r>
            <a:r>
              <a:rPr lang="fr-FR" sz="1800" b="0" i="0" u="none" strike="noStrike" baseline="0" dirty="0">
                <a:solidFill>
                  <a:srgbClr val="000000"/>
                </a:solidFill>
                <a:latin typeface="HelveticaNeue-Light-Identity-H"/>
              </a:rPr>
              <a:t>;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fr-FR" sz="1800" dirty="0"/>
              <a:t>Icône </a:t>
            </a:r>
            <a:r>
              <a:rPr lang="fr-FR" sz="1800" b="1" dirty="0">
                <a:effectLst/>
                <a:latin typeface="Arial" panose="020B0604020202020204" pitchFamily="34" charset="0"/>
              </a:rPr>
              <a:t>É</a:t>
            </a:r>
            <a:r>
              <a:rPr lang="fr-FR" sz="1800" dirty="0">
                <a:effectLst/>
                <a:latin typeface="Arial" panose="020B0604020202020204" pitchFamily="34" charset="0"/>
              </a:rPr>
              <a:t>ducation et  savoir faire pratiques</a:t>
            </a:r>
            <a:r>
              <a:rPr lang="fr-FR" sz="1800" dirty="0"/>
              <a:t>, d'INSPIRE]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Réévaluant les normes sociales qui encouragent la violence et les mauvais traitements [</a:t>
            </a:r>
            <a:r>
              <a:rPr lang="en-US" sz="2800" i="1" dirty="0">
                <a:latin typeface="Arial"/>
                <a:ea typeface="Arial"/>
                <a:cs typeface="Arial"/>
                <a:sym typeface="Wingdings" panose="05000000000000000000" pitchFamily="2" charset="2"/>
              </a:rPr>
              <a:t></a:t>
            </a:r>
            <a:r>
              <a:rPr lang="fr-FR" sz="2800" dirty="0"/>
              <a:t> Icône </a:t>
            </a:r>
            <a:r>
              <a:rPr lang="fr-FR" sz="2800" b="1" dirty="0"/>
              <a:t>N</a:t>
            </a:r>
            <a:r>
              <a:rPr lang="fr-FR" sz="2800" dirty="0"/>
              <a:t>ormes et valeurs, d'INSPIRE]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b="0" i="0" u="none" strike="noStrike" baseline="0" dirty="0">
                <a:latin typeface="HelveticaNeue-Light-Identity-H"/>
              </a:rPr>
              <a:t>C</a:t>
            </a:r>
            <a:r>
              <a:rPr lang="fr-FR" sz="1800" b="0" i="0" u="none" strike="noStrike" baseline="0" dirty="0">
                <a:latin typeface="HelveticaNeue-Light-Identity-H"/>
              </a:rPr>
              <a:t>réant et distribuant des messages adaptés aux enfants et de </a:t>
            </a:r>
            <a:r>
              <a:rPr lang="es-ES" sz="1800" b="0" i="0" u="none" strike="noStrike" baseline="0" dirty="0" err="1">
                <a:latin typeface="HelveticaNeue-Light-Identity-H"/>
              </a:rPr>
              <a:t>sensibilisation</a:t>
            </a:r>
            <a:r>
              <a:rPr lang="es-ES" sz="1800" b="0" i="0" u="none" strike="noStrike" baseline="0" dirty="0">
                <a:latin typeface="HelveticaNeue-Light-Identity-H"/>
              </a:rPr>
              <a:t> inclusive sur </a:t>
            </a:r>
            <a:r>
              <a:rPr lang="fr-FR" sz="1800" b="0" i="0" u="none" strike="noStrike" baseline="0" dirty="0">
                <a:latin typeface="HelveticaNeue-Light-Identity-H"/>
              </a:rPr>
              <a:t>la définition et les formes de maltraitance, les effets de la maltraitance et les services de soutien disponibles pour prévenir et répondre à </a:t>
            </a:r>
            <a:r>
              <a:rPr lang="es-ES" sz="1800" b="0" i="0" u="none" strike="noStrike" baseline="0" dirty="0">
                <a:latin typeface="HelveticaNeue-Light-Identity-H"/>
              </a:rPr>
              <a:t>la </a:t>
            </a:r>
            <a:r>
              <a:rPr lang="es-ES" sz="1800" b="0" i="0" u="none" strike="noStrike" baseline="0" dirty="0" err="1">
                <a:latin typeface="HelveticaNeue-Light-Identity-H"/>
              </a:rPr>
              <a:t>maltraitance</a:t>
            </a:r>
            <a:r>
              <a:rPr lang="es-ES" sz="1800" b="0" i="0" u="none" strike="noStrike" baseline="0" dirty="0">
                <a:latin typeface="HelveticaNeue-Light-Identity-H"/>
              </a:rPr>
              <a:t> </a:t>
            </a:r>
            <a:r>
              <a:rPr lang="fr-FR" sz="1800" dirty="0"/>
              <a:t>[</a:t>
            </a:r>
            <a:r>
              <a:rPr lang="en-US" sz="1800" i="1" dirty="0">
                <a:latin typeface="Arial"/>
                <a:ea typeface="Arial"/>
                <a:cs typeface="Arial"/>
                <a:sym typeface="Wingdings" panose="05000000000000000000" pitchFamily="2" charset="2"/>
              </a:rPr>
              <a:t></a:t>
            </a:r>
            <a:r>
              <a:rPr lang="fr-FR" sz="1800" dirty="0"/>
              <a:t> Icône </a:t>
            </a:r>
            <a:r>
              <a:rPr lang="fr-FR" sz="2800" dirty="0">
                <a:effectLst/>
                <a:latin typeface="Arial" panose="020B0604020202020204" pitchFamily="34" charset="0"/>
              </a:rPr>
              <a:t>Services de lutte et d’appui</a:t>
            </a:r>
            <a:r>
              <a:rPr lang="fr-FR" sz="1800" dirty="0"/>
              <a:t>, d'INSPIRE] </a:t>
            </a:r>
            <a:endParaRPr lang="es-ES" sz="1800" b="0" i="0" u="none" strike="noStrike" baseline="0" dirty="0">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Fournissant aux enfants à risque un accès à des activités appropriées à leur genre, âge, et handicap qui encouragent des aptitudes positives d’adaptation et des relations saines avec leurs pairs, incluant des activités en groupe visant le bien-être de l’enfant.</a:t>
            </a:r>
            <a:endParaRPr lang="fr-FR" sz="1800" b="0" i="0" u="none" strike="noStrike" baseline="0" dirty="0">
              <a:solidFill>
                <a:srgbClr val="000000"/>
              </a:solidFill>
              <a:latin typeface="HelveticaNeue-Light-Identity-H"/>
            </a:endParaRPr>
          </a:p>
          <a:p>
            <a:pPr>
              <a:buFont typeface="Arial" panose="020B0604020202020204" pitchFamily="34" charset="0"/>
              <a:buChar char="•"/>
            </a:pPr>
            <a:endParaRPr lang="en-US" dirty="0">
              <a:solidFill>
                <a:srgbClr val="1690BF"/>
              </a:solidFill>
              <a:effectLst/>
            </a:endParaRPr>
          </a:p>
          <a:p>
            <a:r>
              <a:rPr lang="fr-FR" dirty="0"/>
              <a:t>Les acteurs humanitaires peuvent renforcer la </a:t>
            </a:r>
            <a:r>
              <a:rPr lang="fr-FR" u="sng" dirty="0"/>
              <a:t>sécurité</a:t>
            </a:r>
            <a:r>
              <a:rPr lang="fr-FR" dirty="0"/>
              <a:t> des enfants en : </a:t>
            </a:r>
            <a:endParaRPr lang="en-US" dirty="0">
              <a:solidFill>
                <a:schemeClr val="bg2"/>
              </a:solidFill>
            </a:endParaRPr>
          </a:p>
          <a:p>
            <a:pPr>
              <a:buFont typeface="Arial" panose="020B0604020202020204" pitchFamily="34" charset="0"/>
              <a:buChar char="•"/>
            </a:pPr>
            <a:r>
              <a:rPr lang="fr-FR" sz="1800" b="0" i="0" u="none" strike="noStrike" baseline="0" dirty="0">
                <a:latin typeface="HelveticaNeue-Light-Identity-H"/>
              </a:rPr>
              <a:t>Soutenir les personnes en charge des enfants afin de développer une stratégie d’adaptation positive et des compétences parentales et pour accéder aux moyens d’existence.</a:t>
            </a:r>
          </a:p>
          <a:p>
            <a:pPr>
              <a:buFont typeface="Arial" panose="020B0604020202020204" pitchFamily="34" charset="0"/>
              <a:buChar char="•"/>
            </a:pPr>
            <a:r>
              <a:rPr lang="fr-FR" dirty="0"/>
              <a:t>Renforcer les capacités de protection des enseignants, des parents, des </a:t>
            </a:r>
            <a:r>
              <a:rPr lang="fr-FR" sz="1200" b="0" i="0" u="none" strike="noStrike" baseline="0" dirty="0">
                <a:latin typeface="HelveticaNeue-Light-Identity-H"/>
              </a:rPr>
              <a:t>personnes en charge des enfants</a:t>
            </a:r>
            <a:r>
              <a:rPr lang="fr-FR" dirty="0"/>
              <a:t> et des autres personnes en contact direct avec les enfants [</a:t>
            </a:r>
            <a:r>
              <a:rPr lang="en-US" i="1" dirty="0">
                <a:latin typeface="Arial"/>
                <a:ea typeface="Arial"/>
                <a:cs typeface="Arial"/>
                <a:sym typeface="Wingdings" panose="05000000000000000000" pitchFamily="2" charset="2"/>
              </a:rPr>
              <a:t></a:t>
            </a:r>
            <a:r>
              <a:rPr lang="fr-FR" dirty="0"/>
              <a:t> Icône </a:t>
            </a:r>
            <a:r>
              <a:rPr lang="fr-FR" dirty="0">
                <a:effectLst/>
                <a:latin typeface="Arial" panose="020B0604020202020204" pitchFamily="34" charset="0"/>
              </a:rPr>
              <a:t>Appui aux parents et aux personnes ayant la charge des enfants</a:t>
            </a:r>
            <a:r>
              <a:rPr lang="fr-FR" dirty="0"/>
              <a:t>, d'INSPIRE] </a:t>
            </a:r>
            <a:endParaRPr lang="en-US" dirty="0">
              <a:solidFill>
                <a:schemeClr val="bg2"/>
              </a:solidFill>
            </a:endParaRPr>
          </a:p>
          <a:p>
            <a:pPr>
              <a:buFont typeface="Arial" panose="020B0604020202020204" pitchFamily="34" charset="0"/>
              <a:buChar char="•"/>
            </a:pPr>
            <a:r>
              <a:rPr lang="fr-FR" dirty="0"/>
              <a:t>Collaborer avec les membres de la communauté pour sensibiliser aux signes et aux conséquences de la détresse psychosociale chez les enfants et les personnes en ayant la charge (et/ou aider les parents à faire face aux comportements difficiles de leurs enfants, afin qu'ils y voient un avantage, pour le reformuler comme une conséquence positive) </a:t>
            </a:r>
          </a:p>
          <a:p>
            <a:pPr>
              <a:buFont typeface="Arial" panose="020B0604020202020204" pitchFamily="34" charset="0"/>
              <a:buChar char="•"/>
            </a:pPr>
            <a:r>
              <a:rPr lang="fr-FR" dirty="0"/>
              <a:t>Offrir aux enfants qui subissent ou ont subi des mauvais traitements un accès à des services de gestion de cas appropriés, holistiques et confidentiels, y compris des interventions d'AGR et de renforcement économique [</a:t>
            </a:r>
            <a:r>
              <a:rPr lang="en-US" i="1" dirty="0">
                <a:latin typeface="Arial"/>
                <a:ea typeface="Arial"/>
                <a:cs typeface="Arial"/>
                <a:sym typeface="Wingdings" panose="05000000000000000000" pitchFamily="2" charset="2"/>
              </a:rPr>
              <a:t></a:t>
            </a:r>
            <a:r>
              <a:rPr lang="fr-FR" dirty="0"/>
              <a:t> Icône </a:t>
            </a:r>
            <a:r>
              <a:rPr lang="fr-FR" b="1" dirty="0"/>
              <a:t>R</a:t>
            </a:r>
            <a:r>
              <a:rPr lang="fr-FR" dirty="0"/>
              <a:t>evenu et renforcement économique, d'INSPIRE + Icône de </a:t>
            </a:r>
            <a:r>
              <a:rPr lang="fr-FR" b="1" dirty="0"/>
              <a:t>gestion de cas</a:t>
            </a:r>
            <a:r>
              <a:rPr lang="fr-FR" dirty="0"/>
              <a:t>] </a:t>
            </a:r>
          </a:p>
          <a:p>
            <a:pPr>
              <a:buFont typeface="Arial" panose="020B0604020202020204" pitchFamily="34" charset="0"/>
              <a:buChar char="•"/>
            </a:pPr>
            <a:r>
              <a:rPr lang="fr-FR" dirty="0"/>
              <a:t>Souvent, l'accès aux services est le problème, nous devons donc former les prestataires de soins de santé et sociaux à identifier les signes et symptômes d'abus et de négligence et à offrir un soutien de première ligne centré sur l'enfant. </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27.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4.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82865" y="442583"/>
            <a:ext cx="99298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endParaRPr lang="en-US"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Négligence/ abus p</a:t>
            </a:r>
            <a:r>
              <a:rPr lang="en-US" dirty="0" err="1">
                <a:solidFill>
                  <a:schemeClr val="bg2"/>
                </a:solidFill>
                <a:latin typeface="Helvetica Neue" panose="020B0604020202020204" charset="0"/>
              </a:rPr>
              <a:t>hysique</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et</a:t>
            </a:r>
            <a:r>
              <a:rPr lang="en-US" dirty="0">
                <a:solidFill>
                  <a:schemeClr val="bg2"/>
                </a:solidFill>
                <a:latin typeface="Helvetica Neue" panose="020B0604020202020204" charset="0"/>
              </a:rPr>
              <a:t> </a:t>
            </a:r>
            <a:r>
              <a:rPr lang="fr-FR" dirty="0">
                <a:solidFill>
                  <a:schemeClr val="bg2"/>
                </a:solidFill>
                <a:latin typeface="Helvetica Neue" panose="020B0604020202020204" charset="0"/>
              </a:rPr>
              <a:t>émotionnel</a:t>
            </a:r>
            <a:endParaRPr lang="en-US"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Importance de l’environnement</a:t>
            </a:r>
          </a:p>
          <a:p>
            <a:pPr marL="342900" indent="-342900">
              <a:buClr>
                <a:schemeClr val="accent3"/>
              </a:buClr>
              <a:buSzPct val="100000"/>
            </a:pPr>
            <a:r>
              <a:rPr lang="fr-FR" dirty="0">
                <a:solidFill>
                  <a:schemeClr val="bg2"/>
                </a:solidFill>
                <a:latin typeface="Helvetica Neue" panose="020B0604020202020204" charset="0"/>
              </a:rPr>
              <a:t>Effets à court et long termes </a:t>
            </a:r>
          </a:p>
          <a:p>
            <a:pPr marL="342900" indent="-342900">
              <a:buClr>
                <a:schemeClr val="accent3"/>
              </a:buClr>
              <a:buSzPct val="100000"/>
            </a:pPr>
            <a:r>
              <a:rPr lang="fr-FR" dirty="0">
                <a:solidFill>
                  <a:schemeClr val="bg2"/>
                </a:solidFill>
                <a:latin typeface="Helvetica Neue" panose="020B0604020202020204" charset="0"/>
              </a:rPr>
              <a:t>Activités holistiques et coordonnées</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23636" y="5921882"/>
            <a:ext cx="4322432" cy="1384995"/>
          </a:xfrm>
          <a:prstGeom prst="rect">
            <a:avLst/>
          </a:prstGeom>
          <a:noFill/>
        </p:spPr>
        <p:txBody>
          <a:bodyPr wrap="square">
            <a:spAutoFit/>
          </a:bodyPr>
          <a:lstStyle/>
          <a:p>
            <a:pPr algn="r"/>
            <a:r>
              <a:rPr lang="fr-FR" sz="2800" dirty="0">
                <a:latin typeface="Ink Free" panose="03080402000500000000" pitchFamily="66" charset="0"/>
              </a:rPr>
              <a:t>Quels types d'actes sont concernés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669119"/>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0857504" y="2025840"/>
            <a:ext cx="826940" cy="811431"/>
          </a:xfrm>
          <a:prstGeom prst="rect">
            <a:avLst/>
          </a:prstGeom>
          <a:noFill/>
          <a:ln>
            <a:noFill/>
          </a:ln>
        </p:spPr>
      </p:pic>
      <p:pic>
        <p:nvPicPr>
          <p:cNvPr id="13" name="Image 12">
            <a:extLst>
              <a:ext uri="{FF2B5EF4-FFF2-40B4-BE49-F238E27FC236}">
                <a16:creationId xmlns:a16="http://schemas.microsoft.com/office/drawing/2014/main" id="{BC682209-5B7A-4757-83E3-5BA9A50F8681}"/>
              </a:ext>
            </a:extLst>
          </p:cNvPr>
          <p:cNvPicPr>
            <a:picLocks noChangeAspect="1"/>
          </p:cNvPicPr>
          <p:nvPr/>
        </p:nvPicPr>
        <p:blipFill rotWithShape="1">
          <a:blip r:embed="rId7"/>
          <a:srcRect l="6741" t="13884"/>
          <a:stretch/>
        </p:blipFill>
        <p:spPr>
          <a:xfrm>
            <a:off x="2933269" y="5627736"/>
            <a:ext cx="659803" cy="73532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Les enfants sont protégés de la maltraitance physique et psychologique et ont accès à des services de réponse adaptés au contexte, au sexe, à l’âge et liés au handicap</a:t>
            </a:r>
            <a:r>
              <a:rPr lang="en-US" sz="2400" dirty="0">
                <a:solidFill>
                  <a:schemeClr val="bg2"/>
                </a:solidFill>
              </a:rPr>
              <a:t>.”</a:t>
            </a:r>
            <a:endParaRPr lang="fr-FR" sz="2400" dirty="0">
              <a:solidFill>
                <a:schemeClr val="bg2"/>
              </a:solidFill>
            </a:endParaRPr>
          </a:p>
        </p:txBody>
      </p:sp>
      <p:sp>
        <p:nvSpPr>
          <p:cNvPr id="10" name="ZoneTexte 9">
            <a:extLst>
              <a:ext uri="{FF2B5EF4-FFF2-40B4-BE49-F238E27FC236}">
                <a16:creationId xmlns:a16="http://schemas.microsoft.com/office/drawing/2014/main" id="{5E36B909-4CB7-4CF3-AB31-9738435014BA}"/>
              </a:ext>
            </a:extLst>
          </p:cNvPr>
          <p:cNvSpPr txBox="1"/>
          <p:nvPr/>
        </p:nvSpPr>
        <p:spPr>
          <a:xfrm>
            <a:off x="6731133" y="3071663"/>
            <a:ext cx="4821012" cy="2677656"/>
          </a:xfrm>
          <a:prstGeom prst="rect">
            <a:avLst/>
          </a:prstGeom>
          <a:noFill/>
        </p:spPr>
        <p:txBody>
          <a:bodyPr wrap="square">
            <a:spAutoFit/>
          </a:bodyPr>
          <a:lstStyle/>
          <a:p>
            <a:pPr marL="342900" indent="-342900">
              <a:buFont typeface="Arial" panose="020B0604020202020204" pitchFamily="34" charset="0"/>
              <a:buChar char="•"/>
            </a:pPr>
            <a:r>
              <a:rPr lang="fr-FR" sz="2800" dirty="0">
                <a:latin typeface="HelveticaNeue-Light-Identity-H"/>
              </a:rPr>
              <a:t>Normes sociales</a:t>
            </a:r>
          </a:p>
          <a:p>
            <a:pPr marL="342900" indent="-342900">
              <a:buFont typeface="Arial" panose="020B0604020202020204" pitchFamily="34" charset="0"/>
              <a:buChar char="•"/>
            </a:pPr>
            <a:r>
              <a:rPr lang="fr-FR" sz="2800" dirty="0">
                <a:latin typeface="HelveticaNeue-Light-Identity-H"/>
              </a:rPr>
              <a:t>Stigmatisation liée à la maltraitance</a:t>
            </a:r>
          </a:p>
          <a:p>
            <a:pPr marL="342900" indent="-342900">
              <a:buFont typeface="Arial" panose="020B0604020202020204" pitchFamily="34" charset="0"/>
              <a:buChar char="•"/>
            </a:pPr>
            <a:r>
              <a:rPr lang="fr-FR" sz="2800" dirty="0"/>
              <a:t>Conséquences</a:t>
            </a:r>
          </a:p>
          <a:p>
            <a:pPr marL="342900" indent="-342900">
              <a:buFont typeface="Arial" panose="020B0604020202020204" pitchFamily="34" charset="0"/>
              <a:buChar char="•"/>
            </a:pPr>
            <a:r>
              <a:rPr lang="fr-FR" sz="2800" dirty="0">
                <a:latin typeface="HelveticaNeue-Light-Identity-H"/>
              </a:rPr>
              <a:t>Sécurité des enfants</a:t>
            </a:r>
          </a:p>
          <a:p>
            <a:pPr marL="342900" indent="-342900">
              <a:buFont typeface="Arial" panose="020B0604020202020204" pitchFamily="34" charset="0"/>
              <a:buChar char="•"/>
            </a:pPr>
            <a:r>
              <a:rPr lang="fr-FR" sz="2800" dirty="0"/>
              <a:t>Pensée systémique  </a:t>
            </a:r>
            <a:endParaRPr lang="fr-FR" sz="2800" dirty="0">
              <a:latin typeface="Helvetica Neue" panose="020B0604020202020204" charset="0"/>
            </a:endParaRPr>
          </a:p>
        </p:txBody>
      </p:sp>
      <p:pic>
        <p:nvPicPr>
          <p:cNvPr id="3" name="Image 2">
            <a:extLst>
              <a:ext uri="{FF2B5EF4-FFF2-40B4-BE49-F238E27FC236}">
                <a16:creationId xmlns:a16="http://schemas.microsoft.com/office/drawing/2014/main" id="{A983CAB0-AE80-4033-BB15-B3383F484322}"/>
              </a:ext>
            </a:extLst>
          </p:cNvPr>
          <p:cNvPicPr>
            <a:picLocks noChangeAspect="1"/>
          </p:cNvPicPr>
          <p:nvPr/>
        </p:nvPicPr>
        <p:blipFill>
          <a:blip r:embed="rId3"/>
          <a:stretch>
            <a:fillRect/>
          </a:stretch>
        </p:blipFill>
        <p:spPr>
          <a:xfrm>
            <a:off x="2021423" y="491804"/>
            <a:ext cx="2197185" cy="727396"/>
          </a:xfrm>
          <a:prstGeom prst="rect">
            <a:avLst/>
          </a:prstGeom>
        </p:spPr>
      </p:pic>
      <p:pic>
        <p:nvPicPr>
          <p:cNvPr id="4" name="Image 3">
            <a:extLst>
              <a:ext uri="{FF2B5EF4-FFF2-40B4-BE49-F238E27FC236}">
                <a16:creationId xmlns:a16="http://schemas.microsoft.com/office/drawing/2014/main" id="{EB94A7F2-6F06-448F-8C1B-4F93E4EC9F22}"/>
              </a:ext>
            </a:extLst>
          </p:cNvPr>
          <p:cNvPicPr>
            <a:picLocks noChangeAspect="1"/>
          </p:cNvPicPr>
          <p:nvPr/>
        </p:nvPicPr>
        <p:blipFill>
          <a:blip r:embed="rId4"/>
          <a:stretch>
            <a:fillRect/>
          </a:stretch>
        </p:blipFill>
        <p:spPr>
          <a:xfrm>
            <a:off x="10781593" y="2765025"/>
            <a:ext cx="736638" cy="736638"/>
          </a:xfrm>
          <a:prstGeom prst="rect">
            <a:avLst/>
          </a:prstGeom>
        </p:spPr>
      </p:pic>
      <p:pic>
        <p:nvPicPr>
          <p:cNvPr id="6" name="Image 5">
            <a:extLst>
              <a:ext uri="{FF2B5EF4-FFF2-40B4-BE49-F238E27FC236}">
                <a16:creationId xmlns:a16="http://schemas.microsoft.com/office/drawing/2014/main" id="{217E3D21-A9DB-42A5-AF43-6BBB206443FC}"/>
              </a:ext>
            </a:extLst>
          </p:cNvPr>
          <p:cNvPicPr>
            <a:picLocks noChangeAspect="1"/>
          </p:cNvPicPr>
          <p:nvPr/>
        </p:nvPicPr>
        <p:blipFill>
          <a:blip r:embed="rId5"/>
          <a:stretch>
            <a:fillRect/>
          </a:stretch>
        </p:blipFill>
        <p:spPr>
          <a:xfrm>
            <a:off x="10798997" y="3724656"/>
            <a:ext cx="622332" cy="723937"/>
          </a:xfrm>
          <a:prstGeom prst="rect">
            <a:avLst/>
          </a:prstGeom>
        </p:spPr>
      </p:pic>
      <p:pic>
        <p:nvPicPr>
          <p:cNvPr id="8" name="Image 7">
            <a:extLst>
              <a:ext uri="{FF2B5EF4-FFF2-40B4-BE49-F238E27FC236}">
                <a16:creationId xmlns:a16="http://schemas.microsoft.com/office/drawing/2014/main" id="{E29E7965-EC78-425A-83C7-BABB3B829F50}"/>
              </a:ext>
            </a:extLst>
          </p:cNvPr>
          <p:cNvPicPr>
            <a:picLocks noChangeAspect="1"/>
          </p:cNvPicPr>
          <p:nvPr/>
        </p:nvPicPr>
        <p:blipFill>
          <a:blip r:embed="rId6"/>
          <a:stretch>
            <a:fillRect/>
          </a:stretch>
        </p:blipFill>
        <p:spPr>
          <a:xfrm>
            <a:off x="10855144" y="5428705"/>
            <a:ext cx="692186" cy="641383"/>
          </a:xfrm>
          <a:prstGeom prst="rect">
            <a:avLst/>
          </a:prstGeom>
        </p:spPr>
      </p:pic>
      <p:pic>
        <p:nvPicPr>
          <p:cNvPr id="12" name="Image 11">
            <a:extLst>
              <a:ext uri="{FF2B5EF4-FFF2-40B4-BE49-F238E27FC236}">
                <a16:creationId xmlns:a16="http://schemas.microsoft.com/office/drawing/2014/main" id="{088170FA-79D5-4C01-BE98-E9E6B1E0AE23}"/>
              </a:ext>
            </a:extLst>
          </p:cNvPr>
          <p:cNvPicPr>
            <a:picLocks noChangeAspect="1"/>
          </p:cNvPicPr>
          <p:nvPr/>
        </p:nvPicPr>
        <p:blipFill>
          <a:blip r:embed="rId7"/>
          <a:stretch>
            <a:fillRect/>
          </a:stretch>
        </p:blipFill>
        <p:spPr>
          <a:xfrm>
            <a:off x="11479298" y="3724656"/>
            <a:ext cx="654084" cy="685835"/>
          </a:xfrm>
          <a:prstGeom prst="rect">
            <a:avLst/>
          </a:prstGeom>
        </p:spPr>
      </p:pic>
      <p:pic>
        <p:nvPicPr>
          <p:cNvPr id="13" name="Image 12">
            <a:extLst>
              <a:ext uri="{FF2B5EF4-FFF2-40B4-BE49-F238E27FC236}">
                <a16:creationId xmlns:a16="http://schemas.microsoft.com/office/drawing/2014/main" id="{6C0E39DA-2199-4BC8-B788-004CD7106F50}"/>
              </a:ext>
            </a:extLst>
          </p:cNvPr>
          <p:cNvPicPr>
            <a:picLocks noChangeAspect="1"/>
          </p:cNvPicPr>
          <p:nvPr/>
        </p:nvPicPr>
        <p:blipFill>
          <a:blip r:embed="rId8"/>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en-US" dirty="0" err="1"/>
              <a:t>Promouvoir</a:t>
            </a:r>
            <a:r>
              <a:rPr lang="en-US" dirty="0"/>
              <a:t> pour les enfants…. </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a:xfrm>
            <a:off x="247229" y="1684659"/>
            <a:ext cx="5181600" cy="4351338"/>
          </a:xfrm>
        </p:spPr>
        <p:txBody>
          <a:bodyPr>
            <a:normAutofit fontScale="92500" lnSpcReduction="20000"/>
          </a:bodyPr>
          <a:lstStyle/>
          <a:p>
            <a:r>
              <a:rPr lang="en-US" b="1" dirty="0" err="1"/>
              <a:t>Résilience</a:t>
            </a:r>
            <a:r>
              <a:rPr lang="en-US" dirty="0"/>
              <a:t> </a:t>
            </a:r>
            <a:r>
              <a:rPr lang="fr-FR" dirty="0"/>
              <a:t>:</a:t>
            </a:r>
          </a:p>
          <a:p>
            <a:pPr>
              <a:buFontTx/>
              <a:buChar char="-"/>
            </a:pPr>
            <a:r>
              <a:rPr lang="fr-FR" dirty="0">
                <a:latin typeface="HelveticaNeue-Light-Identity-H"/>
              </a:rPr>
              <a:t>Compétences appropriées </a:t>
            </a:r>
          </a:p>
          <a:p>
            <a:pPr>
              <a:buFontTx/>
              <a:buChar char="-"/>
            </a:pPr>
            <a:r>
              <a:rPr lang="fr-FR" dirty="0">
                <a:latin typeface="HelveticaNeue-Light-Identity-H"/>
              </a:rPr>
              <a:t>Forums de discussion</a:t>
            </a:r>
          </a:p>
          <a:p>
            <a:pPr>
              <a:buFontTx/>
              <a:buChar char="-"/>
            </a:pPr>
            <a:r>
              <a:rPr lang="en-US" dirty="0" err="1">
                <a:latin typeface="HelveticaNeue-Light-Identity-H"/>
              </a:rPr>
              <a:t>Changement</a:t>
            </a:r>
            <a:r>
              <a:rPr lang="en-US" dirty="0">
                <a:latin typeface="HelveticaNeue-Light-Identity-H"/>
              </a:rPr>
              <a:t> de </a:t>
            </a:r>
            <a:r>
              <a:rPr lang="en-US" dirty="0" err="1">
                <a:latin typeface="HelveticaNeue-Light-Identity-H"/>
              </a:rPr>
              <a:t>comportement</a:t>
            </a:r>
            <a:endParaRPr lang="en-US" dirty="0">
              <a:latin typeface="HelveticaNeue-Light-Identity-H"/>
            </a:endParaRPr>
          </a:p>
          <a:p>
            <a:pPr>
              <a:buFontTx/>
              <a:buChar char="-"/>
            </a:pPr>
            <a:r>
              <a:rPr lang="es-ES" dirty="0" err="1">
                <a:latin typeface="HelveticaNeue-Light-Identity-H"/>
              </a:rPr>
              <a:t>Sensibilisation</a:t>
            </a:r>
            <a:r>
              <a:rPr lang="es-ES" dirty="0">
                <a:latin typeface="HelveticaNeue-Light-Identity-H"/>
              </a:rPr>
              <a:t> inclusive et </a:t>
            </a:r>
            <a:r>
              <a:rPr lang="fr-FR" dirty="0">
                <a:latin typeface="HelveticaNeue-Light-Identity-H"/>
              </a:rPr>
              <a:t>adaptée  aux enfants</a:t>
            </a:r>
          </a:p>
          <a:p>
            <a:pPr>
              <a:buFontTx/>
              <a:buChar char="-"/>
            </a:pPr>
            <a:r>
              <a:rPr lang="fr-FR" dirty="0">
                <a:latin typeface="HelveticaNeue-Light-Identity-H"/>
              </a:rPr>
              <a:t>Aptitudes positives d’adaptation</a:t>
            </a:r>
          </a:p>
          <a:p>
            <a:pPr>
              <a:buFontTx/>
              <a:buChar char="-"/>
            </a:pPr>
            <a:r>
              <a:rPr lang="fr-FR" dirty="0">
                <a:latin typeface="HelveticaNeue-Light-Identity-H"/>
              </a:rPr>
              <a:t>Relations saines avec leurs pairs</a:t>
            </a:r>
            <a:endParaRPr lang="fr-FR"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5456616" y="1577220"/>
            <a:ext cx="5932092" cy="5167312"/>
          </a:xfrm>
        </p:spPr>
        <p:txBody>
          <a:bodyPr>
            <a:normAutofit fontScale="92500" lnSpcReduction="20000"/>
          </a:bodyPr>
          <a:lstStyle/>
          <a:p>
            <a:r>
              <a:rPr lang="fr-FR" b="1" dirty="0"/>
              <a:t>Sécurité:</a:t>
            </a:r>
          </a:p>
          <a:p>
            <a:pPr>
              <a:buFontTx/>
              <a:buChar char="-"/>
            </a:pPr>
            <a:r>
              <a:rPr lang="fr-FR" dirty="0">
                <a:latin typeface="HelveticaNeue-Light-Identity-H"/>
              </a:rPr>
              <a:t>Stratégie d’adaptation positive et des compétences parentales </a:t>
            </a:r>
          </a:p>
          <a:p>
            <a:pPr>
              <a:buFontTx/>
              <a:buChar char="-"/>
            </a:pPr>
            <a:r>
              <a:rPr lang="fr-FR" dirty="0">
                <a:latin typeface="HelveticaNeue-Light-Identity-H"/>
              </a:rPr>
              <a:t>Capacités de protection (enseignants, </a:t>
            </a:r>
            <a:r>
              <a:rPr lang="en-US" dirty="0">
                <a:latin typeface="HelveticaNeue-Light-Identity-H"/>
              </a:rPr>
              <a:t>parents, </a:t>
            </a:r>
            <a:r>
              <a:rPr lang="fr-FR" dirty="0">
                <a:latin typeface="HelveticaNeue-Light-Identity-H"/>
              </a:rPr>
              <a:t>personnes en charge </a:t>
            </a:r>
            <a:r>
              <a:rPr lang="en-US" dirty="0">
                <a:latin typeface="HelveticaNeue-Light-Identity-H"/>
              </a:rPr>
              <a:t>)</a:t>
            </a:r>
          </a:p>
          <a:p>
            <a:pPr>
              <a:buFontTx/>
              <a:buChar char="-"/>
            </a:pPr>
            <a:r>
              <a:rPr lang="es-ES" dirty="0" err="1">
                <a:latin typeface="HelveticaNeue-Light-Identity-H"/>
              </a:rPr>
              <a:t>Sensibilisation</a:t>
            </a:r>
            <a:endParaRPr lang="en-US" dirty="0">
              <a:latin typeface="HelveticaNeue-Light-Identity-H"/>
            </a:endParaRPr>
          </a:p>
          <a:p>
            <a:pPr>
              <a:buFontTx/>
              <a:buChar char="-"/>
            </a:pPr>
            <a:r>
              <a:rPr lang="fr-FR" dirty="0">
                <a:latin typeface="HelveticaNeue-Light-Identity-H"/>
              </a:rPr>
              <a:t>Gestion de cas appropriés, holistiques et confidentiels </a:t>
            </a:r>
          </a:p>
          <a:p>
            <a:pPr>
              <a:buFontTx/>
              <a:buChar char="-"/>
            </a:pPr>
            <a:r>
              <a:rPr lang="en-US" dirty="0">
                <a:latin typeface="HelveticaNeue-Light-Identity-H"/>
              </a:rPr>
              <a:t>Identification </a:t>
            </a:r>
            <a:r>
              <a:rPr lang="fr-FR" dirty="0">
                <a:latin typeface="HelveticaNeue-Light-Identity-H"/>
              </a:rPr>
              <a:t>signes et symptômes d'abus et de négligence</a:t>
            </a:r>
            <a:endParaRPr lang="en-US" dirty="0">
              <a:latin typeface="HelveticaNeue-Light-Identity-H"/>
            </a:endParaRPr>
          </a:p>
          <a:p>
            <a:pPr>
              <a:buFontTx/>
              <a:buChar char="-"/>
            </a:pPr>
            <a:r>
              <a:rPr lang="fr-FR" dirty="0">
                <a:latin typeface="HelveticaNeue-Light-Identity-H"/>
              </a:rPr>
              <a:t>Signes et symptômes d'abus et de négligence</a:t>
            </a:r>
          </a:p>
        </p:txBody>
      </p:sp>
      <p:pic>
        <p:nvPicPr>
          <p:cNvPr id="7" name="Image 6">
            <a:extLst>
              <a:ext uri="{FF2B5EF4-FFF2-40B4-BE49-F238E27FC236}">
                <a16:creationId xmlns:a16="http://schemas.microsoft.com/office/drawing/2014/main" id="{E3F08C3B-8FDF-49CE-A2A8-2F70C93D0F6F}"/>
              </a:ext>
            </a:extLst>
          </p:cNvPr>
          <p:cNvPicPr>
            <a:picLocks noChangeAspect="1"/>
          </p:cNvPicPr>
          <p:nvPr/>
        </p:nvPicPr>
        <p:blipFill rotWithShape="1">
          <a:blip r:embed="rId3"/>
          <a:srcRect l="6741" t="13884"/>
          <a:stretch/>
        </p:blipFill>
        <p:spPr>
          <a:xfrm>
            <a:off x="2348604" y="5757552"/>
            <a:ext cx="659803" cy="735323"/>
          </a:xfrm>
          <a:prstGeom prst="rect">
            <a:avLst/>
          </a:prstGeom>
        </p:spPr>
      </p:pic>
      <p:pic>
        <p:nvPicPr>
          <p:cNvPr id="8" name="Image 7">
            <a:extLst>
              <a:ext uri="{FF2B5EF4-FFF2-40B4-BE49-F238E27FC236}">
                <a16:creationId xmlns:a16="http://schemas.microsoft.com/office/drawing/2014/main" id="{ED8BB876-3BE7-466C-929A-DD740D4C57AF}"/>
              </a:ext>
            </a:extLst>
          </p:cNvPr>
          <p:cNvPicPr>
            <a:picLocks noChangeAspect="1"/>
          </p:cNvPicPr>
          <p:nvPr/>
        </p:nvPicPr>
        <p:blipFill>
          <a:blip r:embed="rId4"/>
          <a:stretch>
            <a:fillRect/>
          </a:stretch>
        </p:blipFill>
        <p:spPr>
          <a:xfrm>
            <a:off x="11246506" y="4454721"/>
            <a:ext cx="750494" cy="808225"/>
          </a:xfrm>
          <a:prstGeom prst="rect">
            <a:avLst/>
          </a:prstGeom>
        </p:spPr>
      </p:pic>
      <p:pic>
        <p:nvPicPr>
          <p:cNvPr id="9" name="Image 8">
            <a:extLst>
              <a:ext uri="{FF2B5EF4-FFF2-40B4-BE49-F238E27FC236}">
                <a16:creationId xmlns:a16="http://schemas.microsoft.com/office/drawing/2014/main" id="{0D5E9C89-FA55-48E7-9139-EFB90D7A4057}"/>
              </a:ext>
            </a:extLst>
          </p:cNvPr>
          <p:cNvPicPr>
            <a:picLocks noChangeAspect="1"/>
          </p:cNvPicPr>
          <p:nvPr/>
        </p:nvPicPr>
        <p:blipFill>
          <a:blip r:embed="rId5"/>
          <a:stretch>
            <a:fillRect/>
          </a:stretch>
        </p:blipFill>
        <p:spPr>
          <a:xfrm>
            <a:off x="4588538" y="1684659"/>
            <a:ext cx="654084" cy="685835"/>
          </a:xfrm>
          <a:prstGeom prst="rect">
            <a:avLst/>
          </a:prstGeom>
        </p:spPr>
      </p:pic>
      <p:pic>
        <p:nvPicPr>
          <p:cNvPr id="10" name="Image 9">
            <a:extLst>
              <a:ext uri="{FF2B5EF4-FFF2-40B4-BE49-F238E27FC236}">
                <a16:creationId xmlns:a16="http://schemas.microsoft.com/office/drawing/2014/main" id="{84E4048E-EA15-44D6-90C9-20613B74EA09}"/>
              </a:ext>
            </a:extLst>
          </p:cNvPr>
          <p:cNvPicPr>
            <a:picLocks noChangeAspect="1"/>
          </p:cNvPicPr>
          <p:nvPr/>
        </p:nvPicPr>
        <p:blipFill>
          <a:blip r:embed="rId6"/>
          <a:stretch>
            <a:fillRect/>
          </a:stretch>
        </p:blipFill>
        <p:spPr>
          <a:xfrm>
            <a:off x="4479714" y="2987482"/>
            <a:ext cx="736638" cy="736638"/>
          </a:xfrm>
          <a:prstGeom prst="rect">
            <a:avLst/>
          </a:prstGeom>
        </p:spPr>
      </p:pic>
      <p:pic>
        <p:nvPicPr>
          <p:cNvPr id="6" name="Image 5">
            <a:extLst>
              <a:ext uri="{FF2B5EF4-FFF2-40B4-BE49-F238E27FC236}">
                <a16:creationId xmlns:a16="http://schemas.microsoft.com/office/drawing/2014/main" id="{C0929B3D-855B-499B-87F4-7F48D2208459}"/>
              </a:ext>
            </a:extLst>
          </p:cNvPr>
          <p:cNvPicPr>
            <a:picLocks noChangeAspect="1"/>
          </p:cNvPicPr>
          <p:nvPr/>
        </p:nvPicPr>
        <p:blipFill>
          <a:blip r:embed="rId7"/>
          <a:stretch>
            <a:fillRect/>
          </a:stretch>
        </p:blipFill>
        <p:spPr>
          <a:xfrm>
            <a:off x="4571744" y="4027335"/>
            <a:ext cx="628682" cy="673135"/>
          </a:xfrm>
          <a:prstGeom prst="rect">
            <a:avLst/>
          </a:prstGeom>
        </p:spPr>
      </p:pic>
      <p:pic>
        <p:nvPicPr>
          <p:cNvPr id="12" name="Image 11">
            <a:extLst>
              <a:ext uri="{FF2B5EF4-FFF2-40B4-BE49-F238E27FC236}">
                <a16:creationId xmlns:a16="http://schemas.microsoft.com/office/drawing/2014/main" id="{C08C1082-94AD-4A8E-A5BA-B3BCCEC0D6B9}"/>
              </a:ext>
            </a:extLst>
          </p:cNvPr>
          <p:cNvPicPr>
            <a:picLocks noChangeAspect="1"/>
          </p:cNvPicPr>
          <p:nvPr/>
        </p:nvPicPr>
        <p:blipFill>
          <a:blip r:embed="rId8"/>
          <a:stretch>
            <a:fillRect/>
          </a:stretch>
        </p:blipFill>
        <p:spPr>
          <a:xfrm>
            <a:off x="11353800" y="2419594"/>
            <a:ext cx="692186" cy="660434"/>
          </a:xfrm>
          <a:prstGeom prst="rect">
            <a:avLst/>
          </a:prstGeom>
        </p:spPr>
      </p:pic>
      <p:pic>
        <p:nvPicPr>
          <p:cNvPr id="14" name="Image 13">
            <a:extLst>
              <a:ext uri="{FF2B5EF4-FFF2-40B4-BE49-F238E27FC236}">
                <a16:creationId xmlns:a16="http://schemas.microsoft.com/office/drawing/2014/main" id="{6C83F1B2-4E7D-4BB6-B82C-CD345E5D99C7}"/>
              </a:ext>
            </a:extLst>
          </p:cNvPr>
          <p:cNvPicPr>
            <a:picLocks noChangeAspect="1"/>
          </p:cNvPicPr>
          <p:nvPr/>
        </p:nvPicPr>
        <p:blipFill>
          <a:blip r:embed="rId9"/>
          <a:stretch>
            <a:fillRect/>
          </a:stretch>
        </p:blipFill>
        <p:spPr>
          <a:xfrm>
            <a:off x="11313762" y="3922402"/>
            <a:ext cx="615982" cy="596931"/>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1901</TotalTime>
  <Words>3307</Words>
  <Application>Microsoft Office PowerPoint</Application>
  <PresentationFormat>Widescreen</PresentationFormat>
  <Paragraphs>207</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HelveticaNeue-Light-Identity-H</vt:lpstr>
      <vt:lpstr>Ink Free</vt:lpstr>
      <vt:lpstr>Helvetica Neue</vt:lpstr>
      <vt:lpstr>Arial</vt:lpstr>
      <vt:lpstr>CMSY9</vt:lpstr>
      <vt:lpstr>Symbol</vt:lpstr>
      <vt:lpstr>Calibri</vt:lpstr>
      <vt:lpstr>HelveticaNeue-Roman-Identity-H</vt:lpstr>
      <vt:lpstr>Times New Roman</vt:lpstr>
      <vt:lpstr>Wingdings</vt:lpstr>
      <vt:lpstr>Office Theme</vt:lpstr>
      <vt:lpstr>Standards Minimums pour la Protection de l’Enfance dans l’Action Humanitaire. - SMPE -</vt:lpstr>
      <vt:lpstr>But des Standards </vt:lpstr>
      <vt:lpstr>PowerPoint Presentation</vt:lpstr>
      <vt:lpstr>Introduction générale au Standard 8</vt:lpstr>
      <vt:lpstr>PowerPoint Presentation</vt:lpstr>
      <vt:lpstr>Promouvoir pour les enfants….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143</cp:revision>
  <dcterms:created xsi:type="dcterms:W3CDTF">2017-12-20T18:51:03Z</dcterms:created>
  <dcterms:modified xsi:type="dcterms:W3CDTF">2022-12-07T18:15:09Z</dcterms:modified>
</cp:coreProperties>
</file>