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Lst>
  <p:sldSz cy="5715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800">
          <p15:clr>
            <a:srgbClr val="000000"/>
          </p15:clr>
        </p15:guide>
        <p15:guide id="2" pos="2880">
          <p15:clr>
            <a:srgbClr val="000000"/>
          </p15:clr>
        </p15:guide>
      </p15:sldGuideLst>
    </p:ext>
    <p:ext uri="GoogleSlidesCustomDataVersion2">
      <go:slidesCustomData xmlns:go="http://customooxmlschemas.google.com/" r:id="rId42" roundtripDataSignature="AMtx7mgbIE3NG4/cuD+FP9KWbZn6+eGdq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1DD03FC-6CDB-4632-A612-3F763DEC5052}">
  <a:tblStyle styleId="{01DD03FC-6CDB-4632-A612-3F763DEC5052}" styleName="Table_0">
    <a:wholeTbl>
      <a:tcTxStyle b="off" i="off">
        <a:font>
          <a:latin typeface="Arial"/>
          <a:ea typeface="Arial"/>
          <a:cs typeface="Arial"/>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E7E7EF"/>
          </a:solidFill>
        </a:fill>
      </a:tcStyle>
    </a:wholeTbl>
    <a:band1H>
      <a:tcTxStyle b="off" i="off"/>
      <a:tcStyle>
        <a:fill>
          <a:solidFill>
            <a:srgbClr val="CCCCDD"/>
          </a:solidFill>
        </a:fill>
      </a:tcStyle>
    </a:band1H>
    <a:band2H>
      <a:tcTxStyle b="off" i="off"/>
    </a:band2H>
    <a:band1V>
      <a:tcTxStyle b="off" i="off"/>
      <a:tcStyle>
        <a:fill>
          <a:solidFill>
            <a:srgbClr val="CCCCDD"/>
          </a:solidFill>
        </a:fill>
      </a:tcStyle>
    </a:band1V>
    <a:band2V>
      <a:tcTxStyle b="off" i="off"/>
    </a:band2V>
    <a:lastCol>
      <a:tcTxStyle b="on" i="off">
        <a:font>
          <a:latin typeface="Arial"/>
          <a:ea typeface="Arial"/>
          <a:cs typeface="Arial"/>
        </a:font>
        <a:srgbClr val="FFFFFF"/>
      </a:tcTxStyle>
      <a:tcStyle>
        <a:fill>
          <a:solidFill>
            <a:srgbClr val="333399"/>
          </a:solidFill>
        </a:fill>
      </a:tcStyle>
    </a:lastCol>
    <a:firstCol>
      <a:tcTxStyle b="on" i="off">
        <a:font>
          <a:latin typeface="Arial"/>
          <a:ea typeface="Arial"/>
          <a:cs typeface="Arial"/>
        </a:font>
        <a:srgbClr val="FFFFFF"/>
      </a:tcTxStyle>
      <a:tcStyle>
        <a:fill>
          <a:solidFill>
            <a:srgbClr val="333399"/>
          </a:solidFill>
        </a:fill>
      </a:tcStyle>
    </a:firstCol>
    <a:lastRow>
      <a:tcTxStyle b="on" i="off">
        <a:font>
          <a:latin typeface="Arial"/>
          <a:ea typeface="Arial"/>
          <a:cs typeface="Arial"/>
        </a:font>
        <a:srgbClr val="FFFFFF"/>
      </a:tcTxStyle>
      <a:tcStyle>
        <a:tcBdr>
          <a:top>
            <a:ln cap="flat" cmpd="sng" w="38100">
              <a:solidFill>
                <a:srgbClr val="FFFFFF"/>
              </a:solidFill>
              <a:prstDash val="solid"/>
              <a:round/>
              <a:headEnd len="sm" w="sm" type="none"/>
              <a:tailEnd len="sm" w="sm" type="none"/>
            </a:ln>
          </a:top>
        </a:tcBdr>
        <a:fill>
          <a:solidFill>
            <a:srgbClr val="333399"/>
          </a:solidFill>
        </a:fill>
      </a:tcStyle>
    </a:lastRow>
    <a:seCell>
      <a:tcTxStyle b="off" i="off"/>
    </a:seCell>
    <a:swCell>
      <a:tcTxStyle b="off" i="off"/>
    </a:swCell>
    <a:firstRow>
      <a:tcTxStyle b="on" i="off">
        <a:font>
          <a:latin typeface="Arial"/>
          <a:ea typeface="Arial"/>
          <a:cs typeface="Arial"/>
        </a:font>
        <a:srgbClr val="FFFFFF"/>
      </a:tcTxStyle>
      <a:tcStyle>
        <a:tcBdr>
          <a:bottom>
            <a:ln cap="flat" cmpd="sng" w="38100">
              <a:solidFill>
                <a:srgbClr val="FFFFFF"/>
              </a:solidFill>
              <a:prstDash val="solid"/>
              <a:round/>
              <a:headEnd len="sm" w="sm" type="none"/>
              <a:tailEnd len="sm" w="sm" type="none"/>
            </a:ln>
          </a:bottom>
        </a:tcBdr>
        <a:fill>
          <a:solidFill>
            <a:srgbClr val="333399"/>
          </a:solidFill>
        </a:fill>
      </a:tcStyle>
    </a:firstRow>
    <a:neCell>
      <a:tcTxStyle b="off" i="off"/>
    </a:neCell>
    <a:nwCell>
      <a:tcTxStyle b="off" i="off"/>
    </a:nwCell>
  </a:tblStyle>
  <a:tblStyle styleId="{2544743A-F29D-4C6C-B2B6-FDA8ACE3D769}" styleName="Table_1">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80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20" Type="http://schemas.openxmlformats.org/officeDocument/2006/relationships/slide" Target="slides/slide14.xml"/><Relationship Id="rId42" Type="http://customschemas.google.com/relationships/presentationmetadata" Target="metadata"/><Relationship Id="rId41" Type="http://schemas.openxmlformats.org/officeDocument/2006/relationships/slide" Target="slides/slide35.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slide" Target="slides/slide33.xml"/><Relationship Id="rId16" Type="http://schemas.openxmlformats.org/officeDocument/2006/relationships/slide" Target="slides/slide10.xml"/><Relationship Id="rId38" Type="http://schemas.openxmlformats.org/officeDocument/2006/relationships/slide" Target="slides/slide32.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eccnetwork.net/resources/transforming-systems-times-adversity-education-and-resilience-white-paper"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asel.org/core-competencies/"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inee.org/resources/inee-guidance-note-psychosocial-support" TargetMode="Externa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Accueillez les participants et présentez-vous.</a:t>
            </a:r>
            <a:endParaRPr b="0" i="0" sz="1000" u="none" cap="none" strike="noStrike">
              <a:solidFill>
                <a:srgbClr val="000000"/>
              </a:solidFill>
              <a:latin typeface="Arial"/>
              <a:ea typeface="Arial"/>
              <a:cs typeface="Arial"/>
              <a:sym typeface="Arial"/>
            </a:endParaRPr>
          </a:p>
          <a:p>
            <a:pPr indent="12700" lvl="0" marL="0" rtl="0" algn="l">
              <a:lnSpc>
                <a:spcPct val="115000"/>
              </a:lnSpc>
              <a:spcBef>
                <a:spcPts val="0"/>
              </a:spcBef>
              <a:spcAft>
                <a:spcPts val="0"/>
              </a:spcAft>
              <a:buSzPts val="1100"/>
              <a:buNone/>
            </a:pPr>
            <a:r>
              <a:t/>
            </a:r>
            <a:endParaRPr sz="1000"/>
          </a:p>
        </p:txBody>
      </p:sp>
      <p:sp>
        <p:nvSpPr>
          <p:cNvPr id="58" name="Google Shape;58;p1: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1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Diapositive 10:</a:t>
            </a:r>
            <a:r>
              <a:rPr b="0" i="0" lang="fr-FR" sz="1000" u="none" cap="none" strike="noStrike">
                <a:solidFill>
                  <a:srgbClr val="000000"/>
                </a:solidFill>
                <a:latin typeface="Arial"/>
                <a:ea typeface="Arial"/>
                <a:cs typeface="Arial"/>
                <a:sym typeface="Arial"/>
              </a:rPr>
              <a:t> </a:t>
            </a:r>
            <a:r>
              <a:rPr b="1" i="1" lang="fr-FR" sz="1000" u="none" cap="none" strike="noStrike">
                <a:solidFill>
                  <a:srgbClr val="000000"/>
                </a:solidFill>
                <a:latin typeface="Arial"/>
                <a:ea typeface="Arial"/>
                <a:cs typeface="Arial"/>
                <a:sym typeface="Arial"/>
              </a:rPr>
              <a:t>Activité complémentaire </a:t>
            </a:r>
            <a:r>
              <a:rPr b="0" i="1" lang="fr-FR" sz="1000" u="none" cap="none" strike="noStrike">
                <a:solidFill>
                  <a:srgbClr val="000000"/>
                </a:solidFill>
                <a:latin typeface="Arial"/>
                <a:ea typeface="Arial"/>
                <a:cs typeface="Arial"/>
                <a:sym typeface="Arial"/>
              </a:rPr>
              <a:t>(10 minutes)</a:t>
            </a: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Objectif : </a:t>
            </a:r>
            <a:r>
              <a:rPr b="0" i="0" lang="fr-FR" sz="1000" u="none" cap="none" strike="noStrike">
                <a:solidFill>
                  <a:srgbClr val="000000"/>
                </a:solidFill>
                <a:latin typeface="Arial"/>
                <a:ea typeface="Arial"/>
                <a:cs typeface="Arial"/>
                <a:sym typeface="Arial"/>
              </a:rPr>
              <a:t>Montrer que les gens vivent le stress de façon différente et familiariser les participants avec les différents types de symptômes du stress.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Matériel</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sng" cap="none" strike="noStrike">
                <a:solidFill>
                  <a:srgbClr val="000000"/>
                </a:solidFill>
                <a:latin typeface="Arial"/>
                <a:ea typeface="Arial"/>
                <a:cs typeface="Arial"/>
                <a:sym typeface="Arial"/>
              </a:rPr>
              <a:t>Document 2</a:t>
            </a:r>
            <a:r>
              <a:rPr b="0" i="0" lang="fr-FR" sz="1000" u="none" cap="none" strike="noStrike">
                <a:solidFill>
                  <a:srgbClr val="000000"/>
                </a:solidFill>
                <a:latin typeface="Arial"/>
                <a:ea typeface="Arial"/>
                <a:cs typeface="Arial"/>
                <a:sym typeface="Arial"/>
              </a:rPr>
              <a:t>: Qu'est-ce que le stress ?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Distribuez le </a:t>
            </a:r>
            <a:r>
              <a:rPr b="0" i="0" lang="fr-FR" sz="1000" u="sng" cap="none" strike="noStrike">
                <a:solidFill>
                  <a:srgbClr val="000000"/>
                </a:solidFill>
                <a:latin typeface="Arial"/>
                <a:ea typeface="Arial"/>
                <a:cs typeface="Arial"/>
                <a:sym typeface="Arial"/>
              </a:rPr>
              <a:t>Document 2</a:t>
            </a:r>
            <a:r>
              <a:rPr b="0" i="0" lang="fr-FR" sz="1000" u="none" cap="none" strike="noStrike">
                <a:solidFill>
                  <a:srgbClr val="000000"/>
                </a:solidFill>
                <a:latin typeface="Arial"/>
                <a:ea typeface="Arial"/>
                <a:cs typeface="Arial"/>
                <a:sym typeface="Arial"/>
              </a:rPr>
              <a:t> : Qu'est-ce que le stress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Demandez aux participants de passer 2 minutes </a:t>
            </a:r>
            <a:r>
              <a:rPr lang="fr-FR" sz="1000"/>
              <a:t>pour </a:t>
            </a:r>
            <a:r>
              <a:rPr b="0" i="0" lang="fr-FR" sz="1000" u="none" cap="none" strike="noStrike">
                <a:solidFill>
                  <a:srgbClr val="000000"/>
                </a:solidFill>
                <a:latin typeface="Arial"/>
                <a:ea typeface="Arial"/>
                <a:cs typeface="Arial"/>
                <a:sym typeface="Arial"/>
              </a:rPr>
              <a:t>répondre aux questions de la première colonne. </a:t>
            </a:r>
            <a:r>
              <a:rPr b="0" i="1" lang="fr-FR" sz="1000" u="none" cap="none" strike="noStrike">
                <a:solidFill>
                  <a:srgbClr val="000000"/>
                </a:solidFill>
                <a:latin typeface="Arial"/>
                <a:ea typeface="Arial"/>
                <a:cs typeface="Arial"/>
                <a:sym typeface="Arial"/>
              </a:rPr>
              <a:t>Note : Il peut être utile de lire d'abord les questions avec la classe.</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Quelles sont les situations que vous trouvez stressantes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Comment vous sentez-vous physiquement lorsque vous êtes stressé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Comment vous sentez-vous émotionnellement lorsque vous êtes stressé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Comment agissez-vous lorsque vous êtes stressé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Demandez aux participants de choisir 2 nouveaux partenaires qu'ils devront interviewer. Ils auront 6 minutes pour parler avec leurs partenaires et prendront note de leurs réponses. Invitez les participants à interviewer des personnes avec lesquelles ils n'ont pas encore travaillé.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Script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Qu'est-ce que le stress ?</a:t>
            </a: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sng" cap="none" strike="noStrike">
                <a:solidFill>
                  <a:srgbClr val="000000"/>
                </a:solidFill>
                <a:latin typeface="Arial"/>
                <a:ea typeface="Arial"/>
                <a:cs typeface="Arial"/>
                <a:sym typeface="Arial"/>
              </a:rPr>
              <a:t>Le Document 2</a:t>
            </a:r>
            <a:r>
              <a:rPr b="0" i="0" lang="fr-FR" sz="1000" u="none" cap="none" strike="noStrike">
                <a:solidFill>
                  <a:srgbClr val="000000"/>
                </a:solidFill>
                <a:latin typeface="Arial"/>
                <a:ea typeface="Arial"/>
                <a:cs typeface="Arial"/>
                <a:sym typeface="Arial"/>
              </a:rPr>
              <a:t> contient un certain nombre de questions sur le stress. Prenez 2 minutes pour réfléchir et répondre aux questions personnelles du </a:t>
            </a:r>
            <a:r>
              <a:rPr b="0" i="0" lang="fr-FR" sz="1000" u="sng" cap="none" strike="noStrike">
                <a:solidFill>
                  <a:srgbClr val="000000"/>
                </a:solidFill>
                <a:latin typeface="Arial"/>
                <a:ea typeface="Arial"/>
                <a:cs typeface="Arial"/>
                <a:sym typeface="Arial"/>
              </a:rPr>
              <a:t>Document 2</a:t>
            </a:r>
            <a:r>
              <a:rPr b="0" i="0" lang="fr-FR" sz="1000" u="none" cap="none" strike="noStrike">
                <a:solidFill>
                  <a:srgbClr val="000000"/>
                </a:solidFill>
                <a:latin typeface="Arial"/>
                <a:ea typeface="Arial"/>
                <a:cs typeface="Arial"/>
                <a:sym typeface="Arial"/>
              </a:rPr>
              <a:t>. Prenez quelques notes dans la colonne « Moi ! » pour vous aider à vous souvenir de vos réponses.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Les participants disposeront de 2 minutes pour répondre aux questions.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Maintenant que vous avez répondu aux questions personnelles, vous allez choisir deux nouveaux partenaires à interviewer. Vous avez 6 minutes pour poser les mêmes questions à vos partenaires et prendre en note leurs réponses. Écrivez le nom de la personne à laquelle vous avez parlé en haut de la colonne (à la mention « Nom »). Veuillez discuter avec des personnes avec lesquelles vous n'avez pas encore travaillé.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Les participants auront 6 minutes pour s'interviewer les uns les autres.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Est-ce que tout le monde a répondu de la même façon ? </a:t>
            </a:r>
            <a:r>
              <a:rPr b="0" i="0" lang="fr-FR" sz="1000" u="none" cap="none" strike="noStrike">
                <a:solidFill>
                  <a:srgbClr val="000000"/>
                </a:solidFill>
                <a:latin typeface="Arial"/>
                <a:ea typeface="Arial"/>
                <a:cs typeface="Arial"/>
                <a:sym typeface="Arial"/>
              </a:rPr>
              <a:t> (Non)</a:t>
            </a:r>
            <a:r>
              <a:rPr b="1" i="0" lang="fr-FR" sz="1000" u="none" cap="none" strike="noStrike">
                <a:solidFill>
                  <a:srgbClr val="000000"/>
                </a:solidFill>
                <a:latin typeface="Arial"/>
                <a:ea typeface="Arial"/>
                <a:cs typeface="Arial"/>
                <a:sym typeface="Arial"/>
              </a:rPr>
              <a:t> Pourquoi, à votre avis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Le stress ne signifie pas la même chose pour tout le monde et les réactions au stress peuvent être très différentes. Un événement qui génère du stress pour une personne peut ne pas en causer à une autre. Dans certains cas, le stress peut être sain, vous donner de l'énergie et vous motiver à accomplir vos tâches de manière efficace.</a:t>
            </a:r>
            <a:endParaRPr b="1" i="1" sz="1000">
              <a:solidFill>
                <a:schemeClr val="dk1"/>
              </a:solidFill>
            </a:endParaRPr>
          </a:p>
        </p:txBody>
      </p:sp>
      <p:sp>
        <p:nvSpPr>
          <p:cNvPr id="127" name="Google Shape;127;p10: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1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Diapositive 11</a:t>
            </a:r>
            <a:r>
              <a:rPr b="0" i="0" lang="fr-FR" sz="1000" u="none" cap="none" strike="noStrike">
                <a:solidFill>
                  <a:srgbClr val="000000"/>
                </a:solidFill>
                <a:latin typeface="Arial"/>
                <a:ea typeface="Arial"/>
                <a:cs typeface="Arial"/>
                <a:sym typeface="Arial"/>
              </a:rPr>
              <a:t> (5 minutes)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Expliquez les différences entre les symptômes physiques, émotionnels, cognitifs et comportementaux du stress.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Demandez aux participants d'identifier des exemples de chaque type de stress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Script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Le stress associé au fait de vivre/travailler dans une situation humanitaire peut avoir un impact direct sur le bien-être. Mais les gens gèrent le stress de différentes manières et donc, un événement qui peut être stressant ou même traumatique pour une personne peut ne pas être stressant pour une autre. De plus, les gens réagissent au stress de différentes manières et leurs symptômes de stress peuvent donc aussi être différents. Il y a quatre types de symptômes de stress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Les symptômes physiques se réfèrent à ce que votre corps ressent. Par exemple : souffrir de maux de tête.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Les symptômes émotionnels se réfèrent à vos sentiments et à votre état d'esprit. Par exemple : se sentir dépassé.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Les symptômes cognitifs se réfèrent à votre aptitude à penser et à traiter l'information. Par exemple : avoir de la difficulté à se concentrer.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Les symptômes comportementaux se réfèrent à vos actions. Par exemple : se ronger les ongles.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Pouvez-vous penser à des exemples de chaque type de symptôme du stress ? </a:t>
            </a:r>
            <a:endParaRPr b="1" i="1" sz="1000">
              <a:solidFill>
                <a:srgbClr val="2E74B5"/>
              </a:solidFill>
            </a:endParaRPr>
          </a:p>
        </p:txBody>
      </p:sp>
      <p:sp>
        <p:nvSpPr>
          <p:cNvPr id="133" name="Google Shape;133;p11: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25e55f35be9_0_11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Matériel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sng" cap="none" strike="noStrike">
                <a:solidFill>
                  <a:srgbClr val="000000"/>
                </a:solidFill>
                <a:latin typeface="Arial"/>
                <a:ea typeface="Arial"/>
                <a:cs typeface="Arial"/>
                <a:sym typeface="Arial"/>
              </a:rPr>
              <a:t>Annexe 3 </a:t>
            </a:r>
            <a:r>
              <a:rPr b="0" i="0" lang="fr-FR" sz="1000" u="none" cap="none" strike="noStrike">
                <a:solidFill>
                  <a:srgbClr val="000000"/>
                </a:solidFill>
                <a:latin typeface="Arial"/>
                <a:ea typeface="Arial"/>
                <a:cs typeface="Arial"/>
                <a:sym typeface="Arial"/>
              </a:rPr>
              <a:t>Activité d'association des symptômes du stress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sng" cap="none" strike="noStrike">
                <a:solidFill>
                  <a:srgbClr val="000000"/>
                </a:solidFill>
                <a:latin typeface="Arial"/>
                <a:ea typeface="Arial"/>
                <a:cs typeface="Arial"/>
                <a:sym typeface="Arial"/>
              </a:rPr>
              <a:t>Document 3</a:t>
            </a:r>
            <a:r>
              <a:rPr b="0" i="0" lang="fr-FR" sz="1000" u="none" cap="none" strike="noStrike">
                <a:solidFill>
                  <a:srgbClr val="000000"/>
                </a:solidFill>
                <a:latin typeface="Arial"/>
                <a:ea typeface="Arial"/>
                <a:cs typeface="Arial"/>
                <a:sym typeface="Arial"/>
              </a:rPr>
              <a:t>: Symptômes du stress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Tableau et craie ou flipchart et marqueurs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Ruban adhésif ou pâte adhésive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Dessinez le tableau de la </a:t>
            </a:r>
            <a:r>
              <a:rPr b="0" i="0" lang="fr-FR" sz="1000" u="sng" cap="none" strike="noStrike">
                <a:solidFill>
                  <a:srgbClr val="000000"/>
                </a:solidFill>
                <a:latin typeface="Arial"/>
                <a:ea typeface="Arial"/>
                <a:cs typeface="Arial"/>
                <a:sym typeface="Arial"/>
              </a:rPr>
              <a:t>Diapositive 12</a:t>
            </a:r>
            <a:r>
              <a:rPr b="0" i="0" lang="fr-FR" sz="1000" u="none" cap="none" strike="noStrike">
                <a:solidFill>
                  <a:srgbClr val="000000"/>
                </a:solidFill>
                <a:latin typeface="Arial"/>
                <a:ea typeface="Arial"/>
                <a:cs typeface="Arial"/>
                <a:sym typeface="Arial"/>
              </a:rPr>
              <a:t> au tableau ou sur le flipchart.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Constituez des groupes de 2-3 participants.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Distribuez 3-4 fiches de symptômes du stress de </a:t>
            </a:r>
            <a:r>
              <a:rPr b="0" i="0" lang="fr-FR" sz="1000" u="sng" cap="none" strike="noStrike">
                <a:solidFill>
                  <a:srgbClr val="000000"/>
                </a:solidFill>
                <a:latin typeface="Arial"/>
                <a:ea typeface="Arial"/>
                <a:cs typeface="Arial"/>
                <a:sym typeface="Arial"/>
              </a:rPr>
              <a:t>l'Annexe 3</a:t>
            </a:r>
            <a:r>
              <a:rPr b="0" i="0" lang="fr-FR" sz="1000" u="none" cap="none" strike="noStrike">
                <a:solidFill>
                  <a:srgbClr val="000000"/>
                </a:solidFill>
                <a:latin typeface="Arial"/>
                <a:ea typeface="Arial"/>
                <a:cs typeface="Arial"/>
                <a:sym typeface="Arial"/>
              </a:rPr>
              <a:t> par groupe.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Les groupes de deux auront 3 minutes pour identifier les types de symptômes de stress (physique, émotionnel, cognitif, ou comportemental) qui correspondent à chaque symptôme indiqué sur la fiche qui leur a été donnée.</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Une fois que les participants ont décidé, ils collent leurs fiches dans la colonne adéquate sur le tableau/flipchart (en utilisant du ruban adhésif ou de la pâte adhésive)</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Quand tout le monde a terminé, discutez des symptômes de stress.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Distribuez le </a:t>
            </a:r>
            <a:r>
              <a:rPr b="0" i="0" lang="fr-FR" sz="1000" u="sng" cap="none" strike="noStrike">
                <a:solidFill>
                  <a:srgbClr val="000000"/>
                </a:solidFill>
                <a:latin typeface="Arial"/>
                <a:ea typeface="Arial"/>
                <a:cs typeface="Arial"/>
                <a:sym typeface="Arial"/>
              </a:rPr>
              <a:t>Document 3</a:t>
            </a:r>
            <a:r>
              <a:rPr b="0" i="0" lang="fr-FR" sz="1000" u="none" cap="none" strike="noStrike">
                <a:solidFill>
                  <a:srgbClr val="000000"/>
                </a:solidFill>
                <a:latin typeface="Arial"/>
                <a:ea typeface="Arial"/>
                <a:cs typeface="Arial"/>
                <a:sym typeface="Arial"/>
              </a:rPr>
              <a:t> dans lequel figurent les réponses sur les symptômes de stress APRÈS l'activité pour permettre aux participants de s'y référer après la formation. Demandez aux participants d'ajouter le cas échéant des symptômes au document distribué.</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Script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Maintenant, votre partenaire et vous allez recevoir plusieurs fiches de papier. Sur chaque fiche, il y a un symptôme de stress. Avec votre partenaire, décidez si chaque symptôme est physique, émotionnel, cognitif ou comportemental. Lorsque vous avez décidé, veuillez placer les symptômes dans la colonne adéquate sur le tableau/flipchart.</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Est-ce que tous les symptômes sont dans la bonne colonne ? Y a-t-il des symptômes qui vous ont surpris ? Y a-t-il d'autres symptômes que vous souhaiteriez ajouter ?</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rgbClr val="2E74B5"/>
              </a:solidFill>
            </a:endParaRPr>
          </a:p>
        </p:txBody>
      </p:sp>
      <p:sp>
        <p:nvSpPr>
          <p:cNvPr id="139" name="Google Shape;139;g25e55f35be9_0_119: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13: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45" name="Google Shape;145;p1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Diapositive 13</a:t>
            </a:r>
            <a:r>
              <a:rPr b="0" i="0" lang="fr-FR" sz="1000" u="none" cap="none" strike="noStrike">
                <a:solidFill>
                  <a:srgbClr val="000000"/>
                </a:solidFill>
                <a:latin typeface="Arial"/>
                <a:ea typeface="Arial"/>
                <a:cs typeface="Arial"/>
                <a:sym typeface="Arial"/>
              </a:rPr>
              <a:t> (10 minutes)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Matériel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sng" cap="none" strike="noStrike">
                <a:solidFill>
                  <a:srgbClr val="000000"/>
                </a:solidFill>
                <a:latin typeface="Arial"/>
                <a:ea typeface="Arial"/>
                <a:cs typeface="Arial"/>
                <a:sym typeface="Arial"/>
              </a:rPr>
              <a:t>Document 4</a:t>
            </a:r>
            <a:r>
              <a:rPr b="0" i="0" lang="fr-FR" sz="1000" u="none" cap="none" strike="noStrike">
                <a:solidFill>
                  <a:srgbClr val="000000"/>
                </a:solidFill>
                <a:latin typeface="Arial"/>
                <a:ea typeface="Arial"/>
                <a:cs typeface="Arial"/>
                <a:sym typeface="Arial"/>
              </a:rPr>
              <a:t> - Stress positif, tolérable et toxique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Distribuez le </a:t>
            </a:r>
            <a:r>
              <a:rPr b="0" i="0" lang="fr-FR" sz="1000" u="sng" cap="none" strike="noStrike">
                <a:solidFill>
                  <a:srgbClr val="000000"/>
                </a:solidFill>
                <a:latin typeface="Arial"/>
                <a:ea typeface="Arial"/>
                <a:cs typeface="Arial"/>
                <a:sym typeface="Arial"/>
              </a:rPr>
              <a:t>Document 4</a:t>
            </a:r>
            <a:r>
              <a:rPr b="0" i="0" lang="fr-FR" sz="1000" u="none" cap="none" strike="noStrike">
                <a:solidFill>
                  <a:srgbClr val="000000"/>
                </a:solidFill>
                <a:latin typeface="Arial"/>
                <a:ea typeface="Arial"/>
                <a:cs typeface="Arial"/>
                <a:sym typeface="Arial"/>
              </a:rPr>
              <a:t>.</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Expliquez la différence entre le stress positif, tolérable et toxique. Posez aux participants des questions de vérification de concept, pour vous assurer qu'ils ont compris la différence entre les différents niveaux de stress.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Demandez aux participants de faire un brainstorming sur des exemples de stress positif, tolérable et toxique du </a:t>
            </a:r>
            <a:r>
              <a:rPr b="0" i="0" lang="fr-FR" sz="1000" u="sng" cap="none" strike="noStrike">
                <a:solidFill>
                  <a:srgbClr val="000000"/>
                </a:solidFill>
                <a:latin typeface="Arial"/>
                <a:ea typeface="Arial"/>
                <a:cs typeface="Arial"/>
                <a:sym typeface="Arial"/>
              </a:rPr>
              <a:t>Document 4</a:t>
            </a:r>
            <a:r>
              <a:rPr b="0" i="0" lang="fr-FR" sz="1000" u="none" cap="none" strike="noStrike">
                <a:solidFill>
                  <a:srgbClr val="000000"/>
                </a:solidFill>
                <a:latin typeface="Arial"/>
                <a:ea typeface="Arial"/>
                <a:cs typeface="Arial"/>
                <a:sym typeface="Arial"/>
              </a:rPr>
              <a:t>.</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Script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Maintenant que nous en savons plus sur les symptômes du stress, parlons des niveaux de stress. Face aux risques, les enfants ont trois niveaux de réaction au stress : positif, tolérable et toxique.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Qu'est-ce que le stress positif, tolérable et toxique ? Est-ce que quelqu'un peut donner une définition ou un exemple ?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Une </a:t>
            </a:r>
            <a:r>
              <a:rPr b="1" i="0" lang="fr-FR" sz="1000" u="none" cap="none" strike="noStrike">
                <a:solidFill>
                  <a:srgbClr val="000000"/>
                </a:solidFill>
                <a:latin typeface="Arial"/>
                <a:ea typeface="Arial"/>
                <a:cs typeface="Arial"/>
                <a:sym typeface="Arial"/>
              </a:rPr>
              <a:t>réaction positive au stress</a:t>
            </a:r>
            <a:r>
              <a:rPr b="0" i="0" lang="fr-FR" sz="1000" u="none" cap="none" strike="noStrike">
                <a:solidFill>
                  <a:srgbClr val="000000"/>
                </a:solidFill>
                <a:latin typeface="Arial"/>
                <a:ea typeface="Arial"/>
                <a:cs typeface="Arial"/>
                <a:sym typeface="Arial"/>
              </a:rPr>
              <a:t> est une réaction brève et plutôt légère. Ce type de stress fait partie de la vie et constitue un élément essentiel d’un apprentissage et d’un développement sain. Comme exemple de stress positif, on peut citer le fait de se sentir nerveux le premier jour dans une nouvelle école.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Une </a:t>
            </a:r>
            <a:r>
              <a:rPr b="1" i="0" lang="fr-FR" sz="1000" u="none" cap="none" strike="noStrike">
                <a:solidFill>
                  <a:srgbClr val="000000"/>
                </a:solidFill>
                <a:latin typeface="Arial"/>
                <a:ea typeface="Arial"/>
                <a:cs typeface="Arial"/>
                <a:sym typeface="Arial"/>
              </a:rPr>
              <a:t>réaction tolérable au stress</a:t>
            </a:r>
            <a:r>
              <a:rPr b="0" i="0" lang="fr-FR" sz="1000" u="none" cap="none" strike="noStrike">
                <a:solidFill>
                  <a:srgbClr val="000000"/>
                </a:solidFill>
                <a:latin typeface="Arial"/>
                <a:ea typeface="Arial"/>
                <a:cs typeface="Arial"/>
                <a:sym typeface="Arial"/>
              </a:rPr>
              <a:t> est un stress à court terme, mais plus grave. Il peut être déclenché par des expériences plus graves, comme la mort naturelle d’un membre de la famille. Des relations de soutien avec leurs gardiens aident les enfants à s'adapter au stress tolérable et peuvent considérablement réduire le risque de préjudice permanent à la santé et à l'apprentissage.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Quelle est la différence entre le stress positif et le stress tolérable ?</a:t>
            </a: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Exemple de réponse : </a:t>
            </a:r>
            <a:r>
              <a:rPr b="0" i="0" lang="fr-FR" sz="1000" u="none" cap="none" strike="noStrike">
                <a:solidFill>
                  <a:srgbClr val="000000"/>
                </a:solidFill>
                <a:latin typeface="Arial"/>
                <a:ea typeface="Arial"/>
                <a:cs typeface="Arial"/>
                <a:sym typeface="Arial"/>
              </a:rPr>
              <a:t>Le stress tolérable est causé par un événement plus grave.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Une </a:t>
            </a:r>
            <a:r>
              <a:rPr b="1" i="0" lang="fr-FR" sz="1000" u="none" cap="none" strike="noStrike">
                <a:solidFill>
                  <a:srgbClr val="000000"/>
                </a:solidFill>
                <a:latin typeface="Arial"/>
                <a:ea typeface="Arial"/>
                <a:cs typeface="Arial"/>
                <a:sym typeface="Arial"/>
              </a:rPr>
              <a:t>réaction toxique au stress</a:t>
            </a:r>
            <a:r>
              <a:rPr b="0" i="0" lang="fr-FR" sz="1000" u="none" cap="none" strike="noStrike">
                <a:solidFill>
                  <a:srgbClr val="000000"/>
                </a:solidFill>
                <a:latin typeface="Arial"/>
                <a:ea typeface="Arial"/>
                <a:cs typeface="Arial"/>
                <a:sym typeface="Arial"/>
              </a:rPr>
              <a:t> est la plus grave. Elle peut survenir lorsque les enfants vivent un stress intense, fréquent ou prolongé sans relation de soutien pour les aider à y faire face. Les événements pouvant déclencher une réaction de stress toxique comprennent la maltraitance des enfants, la négligence et l’exposition à la violence.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Une exposition prolongée au stress toxique peut endommager le cerveau et perturber son développement, entraînant des déficiences de la mémoire, de la prise de décision, de la régulation émotionnelle et de l’apprentissage.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Quelle est la différence entre stress toxique et stress tolérable ?</a:t>
            </a: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Exemple de réponse : </a:t>
            </a:r>
            <a:r>
              <a:rPr b="0" i="0" lang="fr-FR" sz="1000" u="none" cap="none" strike="noStrike">
                <a:solidFill>
                  <a:srgbClr val="000000"/>
                </a:solidFill>
                <a:latin typeface="Arial"/>
                <a:ea typeface="Arial"/>
                <a:cs typeface="Arial"/>
                <a:sym typeface="Arial"/>
              </a:rPr>
              <a:t>Le stress tolérable est à plus court terme. Le stress toxique est la conséquence d'un stress répété ou à plus long terme. Le stress toxique survient si un enfant n'a pas de relation de soutien qui l'aident à le supporter.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Avez-vous d'autres exemples de stress positif, tolérable et toxique ?</a:t>
            </a:r>
            <a:r>
              <a:rPr b="0" i="0" lang="fr-FR" sz="1000" u="none" cap="none" strike="noStrike">
                <a:solidFill>
                  <a:srgbClr val="000000"/>
                </a:solidFill>
                <a:latin typeface="Arial"/>
                <a:ea typeface="Arial"/>
                <a:cs typeface="Arial"/>
                <a:sym typeface="Arial"/>
              </a:rPr>
              <a:t> </a:t>
            </a:r>
            <a:endParaRPr b="1" i="1" sz="100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1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Diapositive 14</a:t>
            </a:r>
            <a:r>
              <a:rPr b="0" i="0" lang="fr-FR" sz="1000" u="none" cap="none" strike="noStrike">
                <a:solidFill>
                  <a:srgbClr val="000000"/>
                </a:solidFill>
                <a:latin typeface="Arial"/>
                <a:ea typeface="Arial"/>
                <a:cs typeface="Arial"/>
                <a:sym typeface="Arial"/>
              </a:rPr>
              <a:t> (10 minutes)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Demandez aux participants d’imaginer qu’ils sont un élève réfugié.</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Demandez aux participants de faire un brainstorming sur les mécanismes d'adaptation positifs et négatifs qui interviennent pour gérer le stress ressenti par un élève réfugié</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1" lang="fr-FR" sz="1000" u="none" cap="none" strike="noStrike">
                <a:solidFill>
                  <a:srgbClr val="000000"/>
                </a:solidFill>
                <a:latin typeface="Arial"/>
                <a:ea typeface="Arial"/>
                <a:cs typeface="Arial"/>
                <a:sym typeface="Arial"/>
              </a:rPr>
              <a:t>Note : Vous pouvez faire un brainstorming sur 1 ou 2 réponses en groupe avant de continuer les discussions en petits groupes.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Script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Faisons un jeu de rôle rapide. Imaginez que vous êtes un élève réfugié. Vous êtes seul dans un nouveau pays, loin de vos amis et de votre famille. Vous allez à une nouvelle école avec des gens que vous ne connaissez pas, un nouveau programme scolaire et peut-être une nouvelle langue. Votre éducation a été perturbée, alors vous n'êtes peut-être pas au niveau ou vous avez du mal à l'école.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400" u="none" cap="none" strike="noStrike">
                <a:solidFill>
                  <a:srgbClr val="000000"/>
                </a:solidFill>
                <a:latin typeface="Arial"/>
                <a:ea typeface="Arial"/>
                <a:cs typeface="Arial"/>
                <a:sym typeface="Arial"/>
              </a:rPr>
              <a:t>❓ Êtes-vous stressé ? Quels sont certains des facteurs qui causent votre stress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400" u="none" cap="none" strike="noStrike">
                <a:solidFill>
                  <a:srgbClr val="000000"/>
                </a:solidFill>
                <a:latin typeface="Arial"/>
                <a:ea typeface="Arial"/>
                <a:cs typeface="Arial"/>
                <a:sym typeface="Arial"/>
              </a:rPr>
              <a:t>Exemples de réponses :</a:t>
            </a:r>
            <a:r>
              <a:rPr b="0" i="0" lang="fr-FR" sz="1400" u="none" cap="none" strike="noStrike">
                <a:solidFill>
                  <a:srgbClr val="000000"/>
                </a:solidFill>
                <a:latin typeface="Arial"/>
                <a:ea typeface="Arial"/>
                <a:cs typeface="Arial"/>
                <a:sym typeface="Arial"/>
              </a:rPr>
              <a:t> Vous vivez dans l'incertitude, éloigné de vos relations familiales de soutien, vous avez possiblement vécu un traumatisme dans le passé, vous ne vous sentez peut-être pas en sécurité, vous allez à une nouvelle école dans un environnement inconnu, le programme/la langue de l'enseignement sont peut-être différents, vous avez peut-être du mal ou vous n'êtes pas au niveau à l'école.</a:t>
            </a:r>
            <a:r>
              <a:rPr b="0" i="0" lang="fr-FR" sz="20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400" u="none" cap="none" strike="noStrike">
                <a:solidFill>
                  <a:srgbClr val="000000"/>
                </a:solidFill>
                <a:latin typeface="Arial"/>
                <a:ea typeface="Arial"/>
                <a:cs typeface="Arial"/>
                <a:sym typeface="Arial"/>
              </a:rPr>
              <a:t>S'il vous plaît, avec votre partenaire, passez 4-5 minutes à discuter des questions sur la </a:t>
            </a:r>
            <a:r>
              <a:rPr b="0" i="0" lang="fr-FR" sz="1400" u="sng" cap="none" strike="noStrike">
                <a:solidFill>
                  <a:srgbClr val="000000"/>
                </a:solidFill>
                <a:latin typeface="Arial"/>
                <a:ea typeface="Arial"/>
                <a:cs typeface="Arial"/>
                <a:sym typeface="Arial"/>
              </a:rPr>
              <a:t>diapositive 14</a:t>
            </a:r>
            <a:r>
              <a:rPr b="0" i="0" lang="fr-FR"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400" u="none" cap="none" strike="noStrike">
                <a:solidFill>
                  <a:srgbClr val="000000"/>
                </a:solidFill>
                <a:latin typeface="Arial"/>
                <a:ea typeface="Arial"/>
                <a:cs typeface="Arial"/>
                <a:sym typeface="Arial"/>
              </a:rPr>
              <a:t>Quels sont les moyens positifs/productifs de gérer les facteurs de stress dont nous venons de parler ?</a:t>
            </a:r>
            <a:endParaRPr b="0" i="0" sz="2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400" u="none" cap="none" strike="noStrike">
                <a:solidFill>
                  <a:srgbClr val="000000"/>
                </a:solidFill>
                <a:latin typeface="Arial"/>
                <a:ea typeface="Arial"/>
                <a:cs typeface="Arial"/>
                <a:sym typeface="Arial"/>
              </a:rPr>
              <a:t>Quelles sont les façons négatives/potentiellement dommageables de gérer ces facteurs de stress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400" u="none" cap="none" strike="noStrike">
                <a:solidFill>
                  <a:srgbClr val="000000"/>
                </a:solidFill>
                <a:latin typeface="Arial"/>
                <a:ea typeface="Arial"/>
                <a:cs typeface="Arial"/>
                <a:sym typeface="Arial"/>
              </a:rPr>
              <a:t>Après avoir réfléchi à quelques réponses aux deux questions, nous les partagerons en groupe.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400" u="none" cap="none" strike="noStrike">
                <a:solidFill>
                  <a:srgbClr val="000000"/>
                </a:solidFill>
                <a:latin typeface="Arial"/>
                <a:ea typeface="Arial"/>
                <a:cs typeface="Arial"/>
                <a:sym typeface="Arial"/>
              </a:rPr>
              <a:t>❓ Quels sont les moyens positifs de gérer ce stress ?</a:t>
            </a:r>
            <a:r>
              <a:rPr b="0" i="0" lang="fr-FR" sz="20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400" u="none" cap="none" strike="noStrike">
                <a:solidFill>
                  <a:srgbClr val="000000"/>
                </a:solidFill>
                <a:latin typeface="Arial"/>
                <a:ea typeface="Arial"/>
                <a:cs typeface="Arial"/>
                <a:sym typeface="Arial"/>
              </a:rPr>
              <a:t>Exemples de réponses :</a:t>
            </a:r>
            <a:r>
              <a:rPr b="0" i="0" lang="fr-FR" sz="1400" u="none" cap="none" strike="noStrike">
                <a:solidFill>
                  <a:srgbClr val="000000"/>
                </a:solidFill>
                <a:latin typeface="Arial"/>
                <a:ea typeface="Arial"/>
                <a:cs typeface="Arial"/>
                <a:sym typeface="Arial"/>
              </a:rPr>
              <a:t> Prendre de grandes respirations ; pratiquer la pleine conscience ; participer à des activités (comme le sport, l'art, la musique) qui vous rendent heureux ; demander de l'aide à vos pairs et/ou à vos enseignants ; participer à des activités communautaires ou religieuses ; faire appel à nos professionnels de la santé mentale. </a:t>
            </a:r>
            <a:r>
              <a:rPr b="0" i="0" lang="fr-FR" sz="20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400" u="none" cap="none" strike="noStrike">
                <a:solidFill>
                  <a:srgbClr val="000000"/>
                </a:solidFill>
                <a:latin typeface="Arial"/>
                <a:ea typeface="Arial"/>
                <a:cs typeface="Arial"/>
                <a:sym typeface="Arial"/>
              </a:rPr>
              <a:t>❓ Quels sont les moyens négatifs de gérer ce stress ?</a:t>
            </a:r>
            <a:r>
              <a:rPr b="0" i="0" lang="fr-FR" sz="20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400" u="none" cap="none" strike="noStrike">
                <a:solidFill>
                  <a:srgbClr val="000000"/>
                </a:solidFill>
                <a:latin typeface="Arial"/>
                <a:ea typeface="Arial"/>
                <a:cs typeface="Arial"/>
                <a:sym typeface="Arial"/>
              </a:rPr>
              <a:t>Exemples de réponses :</a:t>
            </a:r>
            <a:r>
              <a:rPr b="0" i="0" lang="fr-FR" sz="1400" u="none" cap="none" strike="noStrike">
                <a:solidFill>
                  <a:srgbClr val="000000"/>
                </a:solidFill>
                <a:latin typeface="Arial"/>
                <a:ea typeface="Arial"/>
                <a:cs typeface="Arial"/>
                <a:sym typeface="Arial"/>
              </a:rPr>
              <a:t> S'exprimer de manière colérique ou en adoptant un comportement violent ; participer à des comportements à risque ; décrochage scolaire, participer au travail des enfants.</a:t>
            </a:r>
            <a:r>
              <a:rPr b="0" i="0" lang="fr-FR" sz="20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a:p>
        </p:txBody>
      </p:sp>
      <p:sp>
        <p:nvSpPr>
          <p:cNvPr id="150" name="Google Shape;150;p14: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1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Diapositive 15</a:t>
            </a:r>
            <a:r>
              <a:rPr b="0" i="0" lang="fr-FR" sz="1000" u="none" cap="none" strike="noStrike">
                <a:solidFill>
                  <a:srgbClr val="000000"/>
                </a:solidFill>
                <a:latin typeface="Arial"/>
                <a:ea typeface="Arial"/>
                <a:cs typeface="Arial"/>
                <a:sym typeface="Arial"/>
              </a:rPr>
              <a:t> (5 minutes)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Présenter l’information sur les diapositives.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Demandez aux participants de donner des exemples personnels.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Script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Les enfants et les jeunes ont des expériences diverses, ainsi qu'une variété de stratégies d’adaptation et de réponses aux catastrophes ou conflits. Certains ne nécessitent qu'une attention à leurs besoins physiques et psychosociaux de base, tandis que d'autres peuvent être très perturbés et traumatisés.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Le bien-être psychosocial d’une personne dépend des ressources disponibles et de sa capacité à relever des défis. Nous appelons cela la </a:t>
            </a:r>
            <a:r>
              <a:rPr b="1" i="0" lang="fr-FR" sz="1000" u="none" cap="none" strike="noStrike">
                <a:solidFill>
                  <a:srgbClr val="000000"/>
                </a:solidFill>
                <a:latin typeface="Arial"/>
                <a:ea typeface="Arial"/>
                <a:cs typeface="Arial"/>
                <a:sym typeface="Arial"/>
              </a:rPr>
              <a:t>résilience</a:t>
            </a:r>
            <a:r>
              <a:rPr b="0" i="0" lang="fr-FR" sz="1000" u="none" cap="none" strike="noStrike">
                <a:solidFill>
                  <a:srgbClr val="000000"/>
                </a:solidFill>
                <a:latin typeface="Arial"/>
                <a:ea typeface="Arial"/>
                <a:cs typeface="Arial"/>
                <a:sym typeface="Arial"/>
              </a:rPr>
              <a:t>. La résilience survient lorsque les facteurs de protection qui favorisent le bien-être sont plus puissants que les facteurs de risque qui causent des dommages.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Pouvez-vous citer certains facteurs qui augmentent la résilience ?</a:t>
            </a:r>
            <a:r>
              <a:rPr b="0" i="0" lang="fr-FR" sz="1000" u="none" cap="none" strike="noStrike">
                <a:solidFill>
                  <a:srgbClr val="000000"/>
                </a:solidFill>
                <a:latin typeface="Arial"/>
                <a:ea typeface="Arial"/>
                <a:cs typeface="Arial"/>
                <a:sym typeface="Arial"/>
              </a:rPr>
              <a:t> Encouragez les participants à s’inspirer de leur expérience en tant que parents, membres de la communauté, enseignants et praticiens de l'éducation en situations d'urgence.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Exemples de réponses :</a:t>
            </a:r>
            <a:r>
              <a:rPr b="0" i="0" lang="fr-FR" sz="1000" u="none" cap="none" strike="noStrike">
                <a:solidFill>
                  <a:srgbClr val="000000"/>
                </a:solidFill>
                <a:latin typeface="Arial"/>
                <a:ea typeface="Arial"/>
                <a:cs typeface="Arial"/>
                <a:sym typeface="Arial"/>
              </a:rPr>
              <a:t> Relations de soutien, environnements d'apprentissage sûrs et ouverts, routines.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Si vous souhaitez en apprendre davantage sur la résilience, vous devriez lire le white paper de l'USAID </a:t>
            </a:r>
            <a:r>
              <a:rPr b="0" i="0" lang="fr-FR" sz="1000" u="sng" cap="none" strike="noStrike">
                <a:solidFill>
                  <a:schemeClr val="hlink"/>
                </a:solidFill>
                <a:latin typeface="Arial"/>
                <a:ea typeface="Arial"/>
                <a:cs typeface="Arial"/>
                <a:sym typeface="Arial"/>
                <a:hlinkClick r:id="rId2"/>
              </a:rPr>
              <a:t>sur l'éducation et la résilience</a:t>
            </a: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156" name="Google Shape;156;p15: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1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Diapositive 16 : </a:t>
            </a:r>
            <a:r>
              <a:rPr b="1" i="1" lang="fr-FR" sz="1000" u="none" cap="none" strike="noStrike">
                <a:solidFill>
                  <a:srgbClr val="000000"/>
                </a:solidFill>
                <a:latin typeface="Arial"/>
                <a:ea typeface="Arial"/>
                <a:cs typeface="Arial"/>
                <a:sym typeface="Arial"/>
              </a:rPr>
              <a:t>Activité complémentaire (20 minutes)</a:t>
            </a:r>
            <a:r>
              <a:rPr b="1"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Objectif : </a:t>
            </a:r>
            <a:r>
              <a:rPr b="0" i="0" lang="fr-FR" sz="1000" u="none" cap="none" strike="noStrike">
                <a:solidFill>
                  <a:srgbClr val="000000"/>
                </a:solidFill>
                <a:latin typeface="Arial"/>
                <a:ea typeface="Arial"/>
                <a:cs typeface="Arial"/>
                <a:sym typeface="Arial"/>
              </a:rPr>
              <a:t>Renforcer les concepts de bien-être et de stress, en encourageant les participants à les appliquer à leurs propres expériences.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Demandez aux participants de discuter des questions figurant sur la </a:t>
            </a:r>
            <a:r>
              <a:rPr b="0" i="0" lang="fr-FR" sz="1000" u="sng" cap="none" strike="noStrike">
                <a:solidFill>
                  <a:srgbClr val="000000"/>
                </a:solidFill>
                <a:latin typeface="Arial"/>
                <a:ea typeface="Arial"/>
                <a:cs typeface="Arial"/>
                <a:sym typeface="Arial"/>
              </a:rPr>
              <a:t>diapositive 16</a:t>
            </a:r>
            <a:r>
              <a:rPr b="0" i="0" lang="fr-FR" sz="1000" u="none" cap="none" strike="noStrike">
                <a:solidFill>
                  <a:srgbClr val="000000"/>
                </a:solidFill>
                <a:latin typeface="Arial"/>
                <a:ea typeface="Arial"/>
                <a:cs typeface="Arial"/>
                <a:sym typeface="Arial"/>
              </a:rPr>
              <a:t> en petits groupes.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Comment décririez-vous la catastrophe et les situations de crise dans lesquelles vous vivez / travaillez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Quelles ont été les effets de la crise sur la vie des gens et leur quotidien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Quels types de symptômes du stress avez-vous observés dans votre environnement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Quels symptômes de stress avez-vous observés dans votre propre comportement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Script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Veuillez discuter, en petits groupes, des questions sur la </a:t>
            </a:r>
            <a:r>
              <a:rPr b="0" i="0" lang="fr-FR" sz="1000" u="sng" cap="none" strike="noStrike">
                <a:solidFill>
                  <a:srgbClr val="000000"/>
                </a:solidFill>
                <a:latin typeface="Arial"/>
                <a:ea typeface="Arial"/>
                <a:cs typeface="Arial"/>
                <a:sym typeface="Arial"/>
              </a:rPr>
              <a:t>diapositive 16</a:t>
            </a:r>
            <a:r>
              <a:rPr b="0" i="0" lang="fr-FR" sz="1000" u="none" cap="none" strike="noStrike">
                <a:solidFill>
                  <a:srgbClr val="000000"/>
                </a:solidFill>
                <a:latin typeface="Arial"/>
                <a:ea typeface="Arial"/>
                <a:cs typeface="Arial"/>
                <a:sym typeface="Arial"/>
              </a:rPr>
              <a:t>. Vous aurez dix minutes pour en discuter, puis nous échangerons en groupe.</a:t>
            </a:r>
            <a:r>
              <a:rPr lang="fr-FR" sz="1000"/>
              <a:t> </a:t>
            </a:r>
            <a:endParaRPr b="1" i="1" sz="1000">
              <a:solidFill>
                <a:schemeClr val="dk1"/>
              </a:solidFill>
            </a:endParaRPr>
          </a:p>
        </p:txBody>
      </p:sp>
      <p:sp>
        <p:nvSpPr>
          <p:cNvPr id="162" name="Google Shape;162;p16: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1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t/>
            </a:r>
            <a:endParaRPr/>
          </a:p>
        </p:txBody>
      </p:sp>
      <p:sp>
        <p:nvSpPr>
          <p:cNvPr id="168" name="Google Shape;168;p17: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Diapositive 18 </a:t>
            </a:r>
            <a:r>
              <a:rPr b="0" i="0" lang="fr-FR" sz="1000" u="none" cap="none" strike="noStrike">
                <a:solidFill>
                  <a:srgbClr val="000000"/>
                </a:solidFill>
                <a:latin typeface="Arial"/>
                <a:ea typeface="Arial"/>
                <a:cs typeface="Arial"/>
                <a:sym typeface="Arial"/>
              </a:rPr>
              <a:t>(5 minutes)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Expliquez le concept de bien-être psychosocial.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Script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Le </a:t>
            </a:r>
            <a:r>
              <a:rPr b="1" i="0" lang="fr-FR" sz="1000" u="none" cap="none" strike="noStrike">
                <a:solidFill>
                  <a:srgbClr val="000000"/>
                </a:solidFill>
                <a:latin typeface="Arial"/>
                <a:ea typeface="Arial"/>
                <a:cs typeface="Arial"/>
                <a:sym typeface="Arial"/>
              </a:rPr>
              <a:t>bien-être psychosocial</a:t>
            </a:r>
            <a:r>
              <a:rPr b="0" i="0" lang="fr-FR" sz="1000" u="none" cap="none" strike="noStrike">
                <a:solidFill>
                  <a:srgbClr val="000000"/>
                </a:solidFill>
                <a:latin typeface="Arial"/>
                <a:ea typeface="Arial"/>
                <a:cs typeface="Arial"/>
                <a:sym typeface="Arial"/>
              </a:rPr>
              <a:t> est influencé par les forces psychologiques et les expériences sociales positives.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Les </a:t>
            </a:r>
            <a:r>
              <a:rPr b="1" i="0" lang="fr-FR" sz="1000" u="none" cap="none" strike="noStrike">
                <a:solidFill>
                  <a:srgbClr val="000000"/>
                </a:solidFill>
                <a:latin typeface="Arial"/>
                <a:ea typeface="Arial"/>
                <a:cs typeface="Arial"/>
                <a:sym typeface="Arial"/>
              </a:rPr>
              <a:t>forces psychologiques </a:t>
            </a:r>
            <a:r>
              <a:rPr b="0" i="0" lang="fr-FR" sz="1000" u="none" cap="none" strike="noStrike">
                <a:solidFill>
                  <a:srgbClr val="000000"/>
                </a:solidFill>
                <a:latin typeface="Arial"/>
                <a:ea typeface="Arial"/>
                <a:cs typeface="Arial"/>
                <a:sym typeface="Arial"/>
              </a:rPr>
              <a:t>incluent des pratiques, des croyances et des rituels qui donnent un sens à la vie. Ces activités nous permettent de nous sentir en sécurité et d'améliorer notre santé mentale.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Les </a:t>
            </a:r>
            <a:r>
              <a:rPr b="1" i="0" lang="fr-FR" sz="1000" u="none" cap="none" strike="noStrike">
                <a:solidFill>
                  <a:srgbClr val="000000"/>
                </a:solidFill>
                <a:latin typeface="Arial"/>
                <a:ea typeface="Arial"/>
                <a:cs typeface="Arial"/>
                <a:sym typeface="Arial"/>
              </a:rPr>
              <a:t>expériences sociales positives</a:t>
            </a:r>
            <a:r>
              <a:rPr b="0" i="0" lang="fr-FR" sz="1000" u="none" cap="none" strike="noStrike">
                <a:solidFill>
                  <a:srgbClr val="000000"/>
                </a:solidFill>
                <a:latin typeface="Arial"/>
                <a:ea typeface="Arial"/>
                <a:cs typeface="Arial"/>
                <a:sym typeface="Arial"/>
              </a:rPr>
              <a:t>, comme nos relations avec des membres de la famille et de la communauté qui nous soutiennent, créent un sentiment d’appartenance. Les familles et les communautés jouent un rôle essentiel dans le soutien du bien-être psychosocial.</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SzPts val="1400"/>
              <a:buNone/>
            </a:pPr>
            <a:r>
              <a:t/>
            </a:r>
            <a:endParaRPr b="1" i="1" sz="1000">
              <a:solidFill>
                <a:schemeClr val="dk1"/>
              </a:solidFill>
            </a:endParaRPr>
          </a:p>
        </p:txBody>
      </p:sp>
      <p:sp>
        <p:nvSpPr>
          <p:cNvPr id="173" name="Google Shape;173;p18: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25e55f35be9_0_134: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78" name="Google Shape;178;g25e55f35be9_0_13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rtl="0" algn="l">
              <a:spcBef>
                <a:spcPts val="0"/>
              </a:spcBef>
              <a:spcAft>
                <a:spcPts val="0"/>
              </a:spcAft>
              <a:buClr>
                <a:schemeClr val="dk1"/>
              </a:buClr>
              <a:buSzPts val="1400"/>
              <a:buFont typeface="Arial"/>
              <a:buNone/>
            </a:pPr>
            <a:r>
              <a:rPr b="1" lang="fr-FR" sz="1000">
                <a:solidFill>
                  <a:schemeClr val="dk1"/>
                </a:solidFill>
              </a:rPr>
              <a:t>Diapositive 19 : </a:t>
            </a:r>
            <a:r>
              <a:rPr lang="fr-FR" sz="1000">
                <a:solidFill>
                  <a:schemeClr val="dk1"/>
                </a:solidFill>
              </a:rPr>
              <a:t>(20 minutes) </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fr-FR"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fr-FR" sz="1000">
                <a:solidFill>
                  <a:schemeClr val="dk1"/>
                </a:solidFill>
              </a:rPr>
              <a:t>Matériel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u="sng">
                <a:solidFill>
                  <a:schemeClr val="dk1"/>
                </a:solidFill>
              </a:rPr>
              <a:t>Document 5</a:t>
            </a:r>
            <a:r>
              <a:rPr lang="fr-FR" sz="1000">
                <a:solidFill>
                  <a:schemeClr val="dk1"/>
                </a:solidFill>
              </a:rPr>
              <a:t>: Besoins en SPS et interventions </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fr-FR"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fr-FR" sz="1000">
                <a:solidFill>
                  <a:schemeClr val="dk1"/>
                </a:solidFill>
              </a:rPr>
              <a:t>Notes à l’intention du facilitateur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Présentez l’information sur la diapositive.</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Expliquez aux participants qu'ils devront utiliser le </a:t>
            </a:r>
            <a:r>
              <a:rPr lang="fr-FR" sz="1000" u="sng">
                <a:solidFill>
                  <a:schemeClr val="dk1"/>
                </a:solidFill>
              </a:rPr>
              <a:t>Document 5</a:t>
            </a:r>
            <a:r>
              <a:rPr lang="fr-FR" sz="1000">
                <a:solidFill>
                  <a:schemeClr val="dk1"/>
                </a:solidFill>
              </a:rPr>
              <a:t> pour trouver des exemples de besoins des enfants et d'interventions SPS possibles en milieu scolaire / en classe.</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Faites un compte rendu en demandant à chaque équipe ou groupe de donner une réponse. Faites le tour de la salle jusqu'à ce qu'une intervention ait été donnée pour chaque besoin. </a:t>
            </a:r>
            <a:endParaRPr sz="1000">
              <a:solidFill>
                <a:schemeClr val="dk1"/>
              </a:solidFill>
            </a:endParaRPr>
          </a:p>
          <a:p>
            <a:pPr indent="-228600" lvl="0" marL="457200" rtl="0" algn="l">
              <a:spcBef>
                <a:spcPts val="0"/>
              </a:spcBef>
              <a:spcAft>
                <a:spcPts val="0"/>
              </a:spcAft>
              <a:buClr>
                <a:schemeClr val="dk1"/>
              </a:buClr>
              <a:buSzPts val="1400"/>
              <a:buFont typeface="Arial"/>
              <a:buNone/>
            </a:pPr>
            <a:r>
              <a:rPr i="1" lang="fr-FR" sz="1000">
                <a:solidFill>
                  <a:schemeClr val="dk1"/>
                </a:solidFill>
              </a:rPr>
              <a:t>Remarque : si vous êtes pressé par le temps, n'attribuez qu'un seul besoin psychosocial du </a:t>
            </a:r>
            <a:r>
              <a:rPr i="1" lang="fr-FR" sz="1000" u="sng">
                <a:solidFill>
                  <a:schemeClr val="dk1"/>
                </a:solidFill>
              </a:rPr>
              <a:t>Document 5</a:t>
            </a:r>
            <a:r>
              <a:rPr i="1" lang="fr-FR" sz="1000">
                <a:solidFill>
                  <a:schemeClr val="dk1"/>
                </a:solidFill>
              </a:rPr>
              <a:t> à chaque groupe, puis faites-les présenter.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fr-FR" sz="1000">
                <a:solidFill>
                  <a:schemeClr val="dk1"/>
                </a:solidFill>
              </a:rPr>
              <a:t>Script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fr-FR" sz="1000">
                <a:solidFill>
                  <a:schemeClr val="dk1"/>
                </a:solidFill>
              </a:rPr>
              <a:t>Soutien psychosocial :</a:t>
            </a:r>
            <a:r>
              <a:rPr lang="fr-FR" sz="1000">
                <a:solidFill>
                  <a:schemeClr val="dk1"/>
                </a:solidFill>
              </a:rPr>
              <a:t> (SPS) est le processus et les actions qui favorisent le bien-être global d'une personne dans son monde social et peuvent faciliter la résilience au sein des individus, des familles et des communautés.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Pour les enfants en particulier, plusieurs besoins doivent être satisfaits pour assurer leur bien-être psychosocial à travers des interventions de soutien psychosocial. Parmi ceux-ci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Sentiment d'appartenance</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Stimulation intellectuelle</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Stimulation physique</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Attachements personnels</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Se sentir valorisé</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Relations avec les pairs</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fr-FR" sz="1000">
                <a:solidFill>
                  <a:schemeClr val="dk1"/>
                </a:solidFill>
              </a:rPr>
              <a:t>❓ Y a-t-il des besoins manquant à cette liste ? Quels pourraient être les besoins d'un enfant ayant des aptitudes différentes ? </a:t>
            </a:r>
            <a:r>
              <a:rPr lang="fr-FR" sz="1000">
                <a:solidFill>
                  <a:schemeClr val="dk1"/>
                </a:solidFill>
              </a:rPr>
              <a:t>(Prenez les réponses du public et ajoutez-les au tableau ou flipchart).</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fr-FR"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Avec un partenaire ou en petits groupes, utilisez le </a:t>
            </a:r>
            <a:r>
              <a:rPr lang="fr-FR" sz="1000" u="sng">
                <a:solidFill>
                  <a:schemeClr val="dk1"/>
                </a:solidFill>
              </a:rPr>
              <a:t>Document 5</a:t>
            </a:r>
            <a:r>
              <a:rPr lang="fr-FR" sz="1000">
                <a:solidFill>
                  <a:schemeClr val="dk1"/>
                </a:solidFill>
              </a:rPr>
              <a:t> pour trouver des exemples de SPS à partir de votre propre expérience.</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Quel serait un exemple positif de chaque besoin ? (Exemples où les besoins des enfants sont satisfaits)</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Quel serait un exemple négatif de chaque besoin ? (Exemples où les besoins des enfants ne sont </a:t>
            </a:r>
            <a:r>
              <a:rPr lang="fr-FR" sz="1000" u="sng">
                <a:solidFill>
                  <a:schemeClr val="dk1"/>
                </a:solidFill>
              </a:rPr>
              <a:t>pas</a:t>
            </a:r>
            <a:r>
              <a:rPr lang="fr-FR" sz="1000">
                <a:solidFill>
                  <a:schemeClr val="dk1"/>
                </a:solidFill>
              </a:rPr>
              <a:t> satisfaits)</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Quelle serait une intervention possible (à l'école ou en classe) pour améliorer le bien-être des enfants en fonction de chaque besoin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fr-FR" sz="1000">
                <a:solidFill>
                  <a:schemeClr val="dk1"/>
                </a:solidFill>
              </a:rPr>
              <a:t>❓ Quelqu'un voudrait-il partager ses exemples d'interventions ?</a:t>
            </a:r>
            <a:r>
              <a:rPr lang="fr-FR" sz="1000">
                <a:solidFill>
                  <a:schemeClr val="dk1"/>
                </a:solidFill>
              </a:rPr>
              <a:t> </a:t>
            </a:r>
            <a:endParaRPr b="1" sz="1000">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03200" lvl="0" marL="457200" rtl="0" algn="l">
              <a:lnSpc>
                <a:spcPct val="100000"/>
              </a:lnSpc>
              <a:spcBef>
                <a:spcPts val="0"/>
              </a:spcBef>
              <a:spcAft>
                <a:spcPts val="0"/>
              </a:spcAft>
              <a:buSzPts val="1000"/>
              <a:buFont typeface="Arial"/>
              <a:buChar char="•"/>
            </a:pPr>
            <a:r>
              <a:rPr b="0" i="0" lang="fr-FR" sz="1000" u="none" cap="none" strike="noStrike">
                <a:solidFill>
                  <a:srgbClr val="000000"/>
                </a:solidFill>
                <a:latin typeface="Arial"/>
                <a:ea typeface="Arial"/>
                <a:cs typeface="Arial"/>
                <a:sym typeface="Arial"/>
              </a:rPr>
              <a:t>Examinez les objectifs d'apprentissage :</a:t>
            </a:r>
            <a:endParaRPr b="0" i="0" sz="1000" u="none" cap="none" strike="noStrike">
              <a:solidFill>
                <a:srgbClr val="000000"/>
              </a:solidFill>
              <a:latin typeface="Arial"/>
              <a:ea typeface="Arial"/>
              <a:cs typeface="Arial"/>
              <a:sym typeface="Arial"/>
            </a:endParaRPr>
          </a:p>
          <a:p>
            <a:pPr indent="-203200" lvl="0" marL="457200" rtl="0" algn="l">
              <a:lnSpc>
                <a:spcPct val="100000"/>
              </a:lnSpc>
              <a:spcBef>
                <a:spcPts val="0"/>
              </a:spcBef>
              <a:spcAft>
                <a:spcPts val="0"/>
              </a:spcAft>
              <a:buSzPts val="1000"/>
              <a:buFont typeface="Arial"/>
              <a:buChar char="•"/>
            </a:pPr>
            <a:r>
              <a:rPr b="0" i="0" lang="fr-FR" sz="1000" u="none" cap="none" strike="noStrike">
                <a:solidFill>
                  <a:srgbClr val="000000"/>
                </a:solidFill>
                <a:latin typeface="Arial"/>
                <a:ea typeface="Arial"/>
                <a:cs typeface="Arial"/>
                <a:sym typeface="Arial"/>
              </a:rPr>
              <a:t>Définir les termes clés liés au bien-être et au soutien psychosocial</a:t>
            </a:r>
            <a:endParaRPr b="0" i="0" sz="1000" u="none" cap="none" strike="noStrike">
              <a:solidFill>
                <a:srgbClr val="000000"/>
              </a:solidFill>
              <a:latin typeface="Arial"/>
              <a:ea typeface="Arial"/>
              <a:cs typeface="Arial"/>
              <a:sym typeface="Arial"/>
            </a:endParaRPr>
          </a:p>
          <a:p>
            <a:pPr indent="-203200" lvl="0" marL="457200" rtl="0" algn="l">
              <a:lnSpc>
                <a:spcPct val="100000"/>
              </a:lnSpc>
              <a:spcBef>
                <a:spcPts val="0"/>
              </a:spcBef>
              <a:spcAft>
                <a:spcPts val="0"/>
              </a:spcAft>
              <a:buSzPts val="1000"/>
              <a:buFont typeface="Arial"/>
              <a:buChar char="•"/>
            </a:pPr>
            <a:r>
              <a:rPr b="0" i="0" lang="fr-FR" sz="1000" u="none" cap="none" strike="noStrike">
                <a:solidFill>
                  <a:srgbClr val="000000"/>
                </a:solidFill>
                <a:latin typeface="Arial"/>
                <a:ea typeface="Arial"/>
                <a:cs typeface="Arial"/>
                <a:sym typeface="Arial"/>
              </a:rPr>
              <a:t>Identifier les symptômes du stress</a:t>
            </a:r>
            <a:endParaRPr b="0" i="0" sz="1000" u="none" cap="none" strike="noStrike">
              <a:solidFill>
                <a:srgbClr val="000000"/>
              </a:solidFill>
              <a:latin typeface="Arial"/>
              <a:ea typeface="Arial"/>
              <a:cs typeface="Arial"/>
              <a:sym typeface="Arial"/>
            </a:endParaRPr>
          </a:p>
          <a:p>
            <a:pPr indent="-203200" lvl="0" marL="457200" rtl="0" algn="l">
              <a:lnSpc>
                <a:spcPct val="100000"/>
              </a:lnSpc>
              <a:spcBef>
                <a:spcPts val="0"/>
              </a:spcBef>
              <a:spcAft>
                <a:spcPts val="0"/>
              </a:spcAft>
              <a:buSzPts val="1000"/>
              <a:buFont typeface="Arial"/>
              <a:buChar char="•"/>
            </a:pPr>
            <a:r>
              <a:rPr b="0" i="0" lang="fr-FR" sz="1000" u="none" cap="none" strike="noStrike">
                <a:solidFill>
                  <a:srgbClr val="000000"/>
                </a:solidFill>
                <a:latin typeface="Arial"/>
                <a:ea typeface="Arial"/>
                <a:cs typeface="Arial"/>
                <a:sym typeface="Arial"/>
              </a:rPr>
              <a:t>Expliquer les effets du stress sur l'apprentissage et le développement</a:t>
            </a:r>
            <a:endParaRPr b="0" i="0" sz="1000" u="none" cap="none" strike="noStrike">
              <a:solidFill>
                <a:srgbClr val="000000"/>
              </a:solidFill>
              <a:latin typeface="Arial"/>
              <a:ea typeface="Arial"/>
              <a:cs typeface="Arial"/>
              <a:sym typeface="Arial"/>
            </a:endParaRPr>
          </a:p>
          <a:p>
            <a:pPr indent="-203200" lvl="0" marL="457200" rtl="0" algn="l">
              <a:lnSpc>
                <a:spcPct val="100000"/>
              </a:lnSpc>
              <a:spcBef>
                <a:spcPts val="0"/>
              </a:spcBef>
              <a:spcAft>
                <a:spcPts val="0"/>
              </a:spcAft>
              <a:buSzPts val="1000"/>
              <a:buFont typeface="Arial"/>
              <a:buChar char="•"/>
            </a:pPr>
            <a:r>
              <a:rPr b="0" i="0" lang="fr-FR" sz="1000" u="none" cap="none" strike="noStrike">
                <a:solidFill>
                  <a:srgbClr val="000000"/>
                </a:solidFill>
                <a:latin typeface="Arial"/>
                <a:ea typeface="Arial"/>
                <a:cs typeface="Arial"/>
                <a:sym typeface="Arial"/>
              </a:rPr>
              <a:t>Donner des exemples de la façon dont les crises peuvent affecter le bien-être psychosocial des enfants et des jeunes</a:t>
            </a:r>
            <a:endParaRPr b="0" i="0" sz="1000" u="none" cap="none" strike="noStrike">
              <a:solidFill>
                <a:srgbClr val="000000"/>
              </a:solidFill>
              <a:latin typeface="Arial"/>
              <a:ea typeface="Arial"/>
              <a:cs typeface="Arial"/>
              <a:sym typeface="Arial"/>
            </a:endParaRPr>
          </a:p>
          <a:p>
            <a:pPr indent="-203200" lvl="0" marL="457200" rtl="0" algn="l">
              <a:lnSpc>
                <a:spcPct val="100000"/>
              </a:lnSpc>
              <a:spcBef>
                <a:spcPts val="0"/>
              </a:spcBef>
              <a:spcAft>
                <a:spcPts val="0"/>
              </a:spcAft>
              <a:buSzPts val="1000"/>
              <a:buFont typeface="Arial"/>
              <a:buChar char="•"/>
            </a:pPr>
            <a:r>
              <a:rPr b="0" i="0" lang="fr-FR" sz="1000" u="none" cap="none" strike="noStrike">
                <a:solidFill>
                  <a:srgbClr val="000000"/>
                </a:solidFill>
                <a:latin typeface="Arial"/>
                <a:ea typeface="Arial"/>
                <a:cs typeface="Arial"/>
                <a:sym typeface="Arial"/>
              </a:rPr>
              <a:t>Identifier des exemples d'interventions de soutien psychosocial (SPS) et d'apprentissage social et émotionnel (ASE) dans des environnements éducatifs</a:t>
            </a:r>
            <a:endParaRPr b="0" i="0" sz="1000" u="none" cap="none" strike="noStrike">
              <a:solidFill>
                <a:srgbClr val="000000"/>
              </a:solidFill>
              <a:latin typeface="Arial"/>
              <a:ea typeface="Arial"/>
              <a:cs typeface="Arial"/>
              <a:sym typeface="Arial"/>
            </a:endParaRPr>
          </a:p>
          <a:p>
            <a:pPr indent="-203200" lvl="0" marL="457200" rtl="0" algn="l">
              <a:lnSpc>
                <a:spcPct val="100000"/>
              </a:lnSpc>
              <a:spcBef>
                <a:spcPts val="0"/>
              </a:spcBef>
              <a:spcAft>
                <a:spcPts val="0"/>
              </a:spcAft>
              <a:buSzPts val="1000"/>
              <a:buFont typeface="Arial"/>
              <a:buChar char="•"/>
            </a:pPr>
            <a:r>
              <a:rPr b="0" i="0" lang="fr-FR" sz="1000" u="none" cap="none" strike="noStrike">
                <a:solidFill>
                  <a:srgbClr val="000000"/>
                </a:solidFill>
                <a:latin typeface="Arial"/>
                <a:ea typeface="Arial"/>
                <a:cs typeface="Arial"/>
                <a:sym typeface="Arial"/>
              </a:rPr>
              <a:t>Élaborer un plan d'action pour améliorer les interventions de SPS et d'ASE dans les environnements éducatifs</a:t>
            </a:r>
            <a:r>
              <a:rPr lang="fr-FR" sz="1000"/>
              <a:t> </a:t>
            </a:r>
            <a:endParaRPr b="1" i="1" sz="1000">
              <a:solidFill>
                <a:schemeClr val="dk1"/>
              </a:solidFill>
            </a:endParaRPr>
          </a:p>
        </p:txBody>
      </p:sp>
      <p:sp>
        <p:nvSpPr>
          <p:cNvPr id="65" name="Google Shape;65;p2: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20: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8" name="Google Shape;198;p2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Diapositive 20 </a:t>
            </a:r>
            <a:r>
              <a:rPr b="0" i="0" lang="fr-FR" sz="1000" u="none" cap="none" strike="noStrike">
                <a:solidFill>
                  <a:srgbClr val="000000"/>
                </a:solidFill>
                <a:latin typeface="Arial"/>
                <a:ea typeface="Arial"/>
                <a:cs typeface="Arial"/>
                <a:sym typeface="Arial"/>
              </a:rPr>
              <a:t>(2,5 minutes)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Partagez la diapositive avec les réponses une fois que les participants ont donné au moins un exemple d'intervention de SPS pour chaque besoin.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Répondez aux questions supplémentaires que les participants pourraient avoir.</a:t>
            </a:r>
            <a:r>
              <a:rPr lang="fr-FR" sz="1000"/>
              <a:t> </a:t>
            </a:r>
            <a:endParaRPr sz="100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21: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4" name="Google Shape;204;p2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Diapositive 21 </a:t>
            </a:r>
            <a:r>
              <a:rPr b="0" i="0" lang="fr-FR" sz="1000" u="none" cap="none" strike="noStrike">
                <a:solidFill>
                  <a:srgbClr val="000000"/>
                </a:solidFill>
                <a:latin typeface="Arial"/>
                <a:ea typeface="Arial"/>
                <a:cs typeface="Arial"/>
                <a:sym typeface="Arial"/>
              </a:rPr>
              <a:t>(2,5 minutes)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Présentez l’information sur la diapositive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Script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Les interventions de soutien psychosocial favorisent le bien-être. Les interventions peuvent être </a:t>
            </a:r>
            <a:r>
              <a:rPr b="0" i="0" lang="fr-FR" sz="1000" u="sng" cap="none" strike="noStrike">
                <a:solidFill>
                  <a:srgbClr val="000000"/>
                </a:solidFill>
                <a:latin typeface="Arial"/>
                <a:ea typeface="Arial"/>
                <a:cs typeface="Arial"/>
                <a:sym typeface="Arial"/>
              </a:rPr>
              <a:t>préventives</a:t>
            </a:r>
            <a:r>
              <a:rPr b="0" i="0" lang="fr-FR" sz="1000" u="none" cap="none" strike="noStrike">
                <a:solidFill>
                  <a:srgbClr val="000000"/>
                </a:solidFill>
                <a:latin typeface="Arial"/>
                <a:ea typeface="Arial"/>
                <a:cs typeface="Arial"/>
                <a:sym typeface="Arial"/>
              </a:rPr>
              <a:t>, c'est-à-dire qu'elles visent à diminuer les risques qu'un enfant ne développe des problèmes de santé mentale. Les interventions peuvent également être </a:t>
            </a:r>
            <a:r>
              <a:rPr b="0" i="0" lang="fr-FR" sz="1000" u="sng" cap="none" strike="noStrike">
                <a:solidFill>
                  <a:srgbClr val="000000"/>
                </a:solidFill>
                <a:latin typeface="Arial"/>
                <a:ea typeface="Arial"/>
                <a:cs typeface="Arial"/>
                <a:sym typeface="Arial"/>
              </a:rPr>
              <a:t>curatives</a:t>
            </a:r>
            <a:r>
              <a:rPr b="0" i="0" lang="fr-FR" sz="1000" u="none" cap="none" strike="noStrike">
                <a:solidFill>
                  <a:srgbClr val="000000"/>
                </a:solidFill>
                <a:latin typeface="Arial"/>
                <a:ea typeface="Arial"/>
                <a:cs typeface="Arial"/>
                <a:sym typeface="Arial"/>
              </a:rPr>
              <a:t>, à savoir qu'elles aident les enfants à vivre avec ou à surmonter leurs problèmes psychosociaux. </a:t>
            </a:r>
            <a:endParaRPr sz="100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25e55f35be9_0_196: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15" name="Google Shape;215;g25e55f35be9_0_19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rtl="0" algn="l">
              <a:spcBef>
                <a:spcPts val="0"/>
              </a:spcBef>
              <a:spcAft>
                <a:spcPts val="0"/>
              </a:spcAft>
              <a:buClr>
                <a:schemeClr val="dk1"/>
              </a:buClr>
              <a:buSzPts val="1400"/>
              <a:buFont typeface="Arial"/>
              <a:buNone/>
            </a:pPr>
            <a:r>
              <a:rPr b="1" lang="fr-FR" sz="1000">
                <a:solidFill>
                  <a:schemeClr val="dk1"/>
                </a:solidFill>
              </a:rPr>
              <a:t>Diapositive 22 </a:t>
            </a:r>
            <a:r>
              <a:rPr lang="fr-FR" sz="1000">
                <a:solidFill>
                  <a:schemeClr val="dk1"/>
                </a:solidFill>
              </a:rPr>
              <a:t>(20 minutes) </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fr-FR"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fr-FR" sz="1000">
                <a:solidFill>
                  <a:schemeClr val="dk1"/>
                </a:solidFill>
              </a:rPr>
              <a:t>Matériel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u="sng">
                <a:solidFill>
                  <a:schemeClr val="dk1"/>
                </a:solidFill>
              </a:rPr>
              <a:t>Document 6</a:t>
            </a:r>
            <a:r>
              <a:rPr lang="fr-FR" sz="1000">
                <a:solidFill>
                  <a:schemeClr val="dk1"/>
                </a:solidFill>
              </a:rPr>
              <a:t>: Compétences d'ASE et interventions </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fr-FR"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fr-FR" sz="1000">
                <a:solidFill>
                  <a:schemeClr val="dk1"/>
                </a:solidFill>
              </a:rPr>
              <a:t>Notes à l’intention du facilitateur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Présentez l’information sur la diapositive</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Expliquez aux participants qu'ils devront utiliser le </a:t>
            </a:r>
            <a:r>
              <a:rPr lang="fr-FR" sz="1000" u="sng">
                <a:solidFill>
                  <a:schemeClr val="dk1"/>
                </a:solidFill>
              </a:rPr>
              <a:t>Document 6</a:t>
            </a:r>
            <a:r>
              <a:rPr lang="fr-FR" sz="1000">
                <a:solidFill>
                  <a:schemeClr val="dk1"/>
                </a:solidFill>
              </a:rPr>
              <a:t> pour structurer une discussion sur comment les compétences d'ASE sont utiles/importantes et comment elles peuvent être renforcées.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Faites un compte rendu en demandant à chaque équipe ou groupe de donner une réponse.</a:t>
            </a:r>
            <a:endParaRPr sz="1000">
              <a:solidFill>
                <a:schemeClr val="dk1"/>
              </a:solidFill>
            </a:endParaRPr>
          </a:p>
          <a:p>
            <a:pPr indent="-228600" lvl="0" marL="457200" rtl="0" algn="l">
              <a:spcBef>
                <a:spcPts val="0"/>
              </a:spcBef>
              <a:spcAft>
                <a:spcPts val="0"/>
              </a:spcAft>
              <a:buClr>
                <a:schemeClr val="dk1"/>
              </a:buClr>
              <a:buSzPts val="1400"/>
              <a:buFont typeface="Arial"/>
              <a:buNone/>
            </a:pPr>
            <a:r>
              <a:rPr i="1" lang="fr-FR" sz="1000">
                <a:solidFill>
                  <a:schemeClr val="dk1"/>
                </a:solidFill>
              </a:rPr>
              <a:t>Note : si vous êtes pressés par le temps, n'assignez qu'une seule compétence d'ASE du </a:t>
            </a:r>
            <a:r>
              <a:rPr i="1" lang="fr-FR" sz="1000" u="sng">
                <a:solidFill>
                  <a:schemeClr val="dk1"/>
                </a:solidFill>
              </a:rPr>
              <a:t>Document 6</a:t>
            </a:r>
            <a:r>
              <a:rPr i="1" lang="fr-FR" sz="1000">
                <a:solidFill>
                  <a:schemeClr val="dk1"/>
                </a:solidFill>
              </a:rPr>
              <a:t> à chaque groupe, puis faites-les présenter. </a:t>
            </a:r>
            <a:r>
              <a:rPr lang="fr-FR"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fr-FR" sz="1000">
                <a:solidFill>
                  <a:schemeClr val="dk1"/>
                </a:solidFill>
              </a:rPr>
              <a:t>Script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fr-FR"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L'</a:t>
            </a:r>
            <a:r>
              <a:rPr b="1" lang="fr-FR" sz="1000">
                <a:solidFill>
                  <a:schemeClr val="dk1"/>
                </a:solidFill>
              </a:rPr>
              <a:t>apprentissage social et émotionnel</a:t>
            </a:r>
            <a:r>
              <a:rPr lang="fr-FR" sz="1000">
                <a:solidFill>
                  <a:schemeClr val="dk1"/>
                </a:solidFill>
              </a:rPr>
              <a:t> (ASE) est une composante importante du soutien psychosocial. En général, les programmes de soutien psychosocial ouvrent la voie à l'apprentissage social et émotionnel. L'apprentissage social et émotionnel (ASE) fait référence aux processus et actions qui favorisent la conscience de soi, l'alphabétisation émotionnelle, la résilience et la confiance en soi. Ceux-ci sont essentiels au bien-être et à l'apprentissage à l'école. Probablement la plus grande particularité de l'ASE est d'être intentionnellement lié à la pédagogie. Conçu et mis en œuvre dans des espaces d'apprentissage, il fait idéalement partie intégrante du programme scolaire (curriculum).</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L'apprentissage social et émotionnel peut être considéré comme une approche pédagogique. Grâce à l'apprentissage social et émotionnel, les enfants et les jeunes acquerront les compétences nécessaires pour reconnaître et gérer leurs émotions. Cela peut les aider à prendre des décisions responsables, à établir des relations positives et à gérer les défis interpersonnels de manière constructive.</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Avec un partenaire ou en petits groupes, discutez des compétences d'ASE utiles / importantes et de la manière dont elles peuvent être renforcées. Utilisez le </a:t>
            </a:r>
            <a:r>
              <a:rPr lang="fr-FR" sz="1000" u="sng">
                <a:solidFill>
                  <a:schemeClr val="dk1"/>
                </a:solidFill>
              </a:rPr>
              <a:t>Document 6</a:t>
            </a:r>
            <a:r>
              <a:rPr lang="fr-FR" sz="1000">
                <a:solidFill>
                  <a:schemeClr val="dk1"/>
                </a:solidFill>
              </a:rPr>
              <a:t> pour prendre de brèves notes sur votre discussion.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Dans le cercle intérieur : pourquoi chaque compétence est-elle importante ? En quoi est-ce bénéfique pour l’enfant de posséder chacune des compétences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Dans le cercle extérieur : comment pouvez-vous développer ou renforcer chaque compétence ? Quels types d’interventions seraient appropriés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fr-FR" sz="1000">
                <a:solidFill>
                  <a:schemeClr val="dk1"/>
                </a:solidFill>
              </a:rPr>
              <a:t>❓ Est-ce que quelqu'un voudrait partager quelques conclusions de leurs discussions ?</a:t>
            </a:r>
            <a:r>
              <a:rPr lang="fr-FR"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fr-FR"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fr-FR" sz="1000">
                <a:solidFill>
                  <a:schemeClr val="dk1"/>
                </a:solidFill>
              </a:rPr>
              <a:t>Le cadre d'apprentissage social et émotionnel que nous avons discuté est </a:t>
            </a:r>
            <a:r>
              <a:rPr lang="fr-FR" sz="1000" u="sng">
                <a:solidFill>
                  <a:schemeClr val="hlink"/>
                </a:solidFill>
                <a:hlinkClick r:id="rId2"/>
              </a:rPr>
              <a:t>le cadre CASEL</a:t>
            </a:r>
            <a:r>
              <a:rPr lang="fr-FR" sz="1000">
                <a:solidFill>
                  <a:schemeClr val="dk1"/>
                </a:solidFill>
              </a:rPr>
              <a:t>, mais de nombreux autres cadres sont également utilisés dans l'éducation en situations d'urgence. </a:t>
            </a:r>
            <a:endParaRPr b="1" sz="1000">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p2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Diapositive 23 :</a:t>
            </a:r>
            <a:r>
              <a:rPr b="0" i="0" lang="fr-FR" sz="1000" u="none" cap="none" strike="noStrike">
                <a:solidFill>
                  <a:srgbClr val="000000"/>
                </a:solidFill>
                <a:latin typeface="Arial"/>
                <a:ea typeface="Arial"/>
                <a:cs typeface="Arial"/>
                <a:sym typeface="Arial"/>
              </a:rPr>
              <a:t> </a:t>
            </a:r>
            <a:r>
              <a:rPr b="1" i="1" lang="fr-FR" sz="1000" u="none" cap="none" strike="noStrike">
                <a:solidFill>
                  <a:srgbClr val="000000"/>
                </a:solidFill>
                <a:latin typeface="Arial"/>
                <a:ea typeface="Arial"/>
                <a:cs typeface="Arial"/>
                <a:sym typeface="Arial"/>
              </a:rPr>
              <a:t>Activité complémentaire</a:t>
            </a:r>
            <a:r>
              <a:rPr b="0" i="1" lang="fr-FR" sz="1000" u="none" cap="none" strike="noStrike">
                <a:solidFill>
                  <a:srgbClr val="000000"/>
                </a:solidFill>
                <a:latin typeface="Arial"/>
                <a:ea typeface="Arial"/>
                <a:cs typeface="Arial"/>
                <a:sym typeface="Arial"/>
              </a:rPr>
              <a:t> (20 minutes)</a:t>
            </a: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Objectif :</a:t>
            </a:r>
            <a:r>
              <a:rPr b="0" i="0" lang="fr-FR" sz="1000" u="none" cap="none" strike="noStrike">
                <a:solidFill>
                  <a:srgbClr val="000000"/>
                </a:solidFill>
                <a:latin typeface="Arial"/>
                <a:ea typeface="Arial"/>
                <a:cs typeface="Arial"/>
                <a:sym typeface="Arial"/>
              </a:rPr>
              <a:t> Renforcer les nouveaux concepts et termes introduits dans la partie A de la formation. Cette activité évaluera la compréhension et la capacité des participants à expliquer les termes clés.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Matériel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sng" cap="none" strike="noStrike">
                <a:solidFill>
                  <a:srgbClr val="000000"/>
                </a:solidFill>
                <a:latin typeface="Arial"/>
                <a:ea typeface="Arial"/>
                <a:cs typeface="Arial"/>
                <a:sym typeface="Arial"/>
              </a:rPr>
              <a:t>Annexe 4</a:t>
            </a:r>
            <a:r>
              <a:rPr b="0" i="0" lang="fr-FR" sz="1000" u="none" cap="none" strike="noStrike">
                <a:solidFill>
                  <a:srgbClr val="000000"/>
                </a:solidFill>
                <a:latin typeface="Arial"/>
                <a:ea typeface="Arial"/>
                <a:cs typeface="Arial"/>
                <a:sym typeface="Arial"/>
              </a:rPr>
              <a:t>: Pratique des termes clés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Distribuez un papier contenant un terme clé de </a:t>
            </a:r>
            <a:r>
              <a:rPr b="0" i="0" lang="fr-FR" sz="1000" u="sng" cap="none" strike="noStrike">
                <a:solidFill>
                  <a:srgbClr val="000000"/>
                </a:solidFill>
                <a:latin typeface="Arial"/>
                <a:ea typeface="Arial"/>
                <a:cs typeface="Arial"/>
                <a:sym typeface="Arial"/>
              </a:rPr>
              <a:t>l'annexe 4</a:t>
            </a:r>
            <a:r>
              <a:rPr b="0" i="0" lang="fr-FR" sz="1000" u="none" cap="none" strike="noStrike">
                <a:solidFill>
                  <a:srgbClr val="000000"/>
                </a:solidFill>
                <a:latin typeface="Arial"/>
                <a:ea typeface="Arial"/>
                <a:cs typeface="Arial"/>
                <a:sym typeface="Arial"/>
              </a:rPr>
              <a:t> à chaque participant. Dites aux participants de garder leur papier secret. Selon le nombre de participants, il peut être nécessaire de répéter certains termes.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Demandez aux participants de se lever et de trouver un partenaire.</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Expliquez aux participants que, par groupes de deux, ils doivent expliquer leurs termes clés et deviner de quel terme il s'agit.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Une fois que les deux partenaires ont expliqué et deviné correctement, ils doivent échanger leurs papiers contenant un terme clé et trouver un nouveau partenaire avec lequel répéter le processus. </a:t>
            </a:r>
            <a:r>
              <a:rPr b="0" i="1" lang="fr-FR" sz="1000" u="none" cap="none" strike="noStrike">
                <a:solidFill>
                  <a:srgbClr val="000000"/>
                </a:solidFill>
                <a:latin typeface="Arial"/>
                <a:ea typeface="Arial"/>
                <a:cs typeface="Arial"/>
                <a:sym typeface="Arial"/>
              </a:rPr>
              <a:t>Remarque : il peut être utile de faire la démonstration devant le groupe, pour s’assurer que tous les participants aient compris.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Après 10-15 minutes, demandez aux participants de retourner à leur place.</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Demandez à quelques participants confiants de décrire leurs termes clés et de laisser le groupe entier deviner les termes.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Script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Nous avons appris beaucoup de nouveaux termes aujourd'hui, alors nous allons maintenant les mettre en pratique ! Chacun de vous devrait avoir un bout de papier avec un terme clé. Ne montrez votre papier à personne ! Nous allons faire un petit quiz.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Tout le monde doit se lever et trouver un partenaire. Un des partenaires doit décrire le terme inscrit sur son papier. L'autre partenaire doit essayer de deviner de quel terme il s'agit. Ensuite, vous changerez de rôle : le second partenaire expliquera, et le premier devinera. Une fois que vous avez deviné correctement, changez de papier, trouvez un nouveau partenaire et recommencez.</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Quelqu'un voudrait-il expliquer son terme à l'ensemble du groupe ? Nous devinerons quel est votre terme.</a:t>
            </a:r>
            <a:r>
              <a:rPr lang="fr-FR" sz="1000"/>
              <a:t> </a:t>
            </a:r>
            <a:endParaRPr b="1" i="1" sz="1000">
              <a:solidFill>
                <a:schemeClr val="dk1"/>
              </a:solidFill>
            </a:endParaRPr>
          </a:p>
        </p:txBody>
      </p:sp>
      <p:sp>
        <p:nvSpPr>
          <p:cNvPr id="233" name="Google Shape;233;p23: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2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t/>
            </a:r>
            <a:endParaRPr/>
          </a:p>
        </p:txBody>
      </p:sp>
      <p:sp>
        <p:nvSpPr>
          <p:cNvPr id="239" name="Google Shape;239;p24: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2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Diapositive 25 </a:t>
            </a:r>
            <a:r>
              <a:rPr b="0" i="0" lang="fr-FR" sz="1000" u="none" cap="none" strike="noStrike">
                <a:solidFill>
                  <a:srgbClr val="000000"/>
                </a:solidFill>
                <a:latin typeface="Arial"/>
                <a:ea typeface="Arial"/>
                <a:cs typeface="Arial"/>
                <a:sym typeface="Arial"/>
              </a:rPr>
              <a:t>(15 minutes)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Matériel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sng" cap="none" strike="noStrike">
                <a:solidFill>
                  <a:srgbClr val="000000"/>
                </a:solidFill>
                <a:latin typeface="Arial"/>
                <a:ea typeface="Arial"/>
                <a:cs typeface="Arial"/>
                <a:sym typeface="Arial"/>
              </a:rPr>
              <a:t>Document 7</a:t>
            </a:r>
            <a:r>
              <a:rPr b="0" i="0" lang="fr-FR" sz="1000" u="none" cap="none" strike="noStrike">
                <a:solidFill>
                  <a:srgbClr val="000000"/>
                </a:solidFill>
                <a:latin typeface="Arial"/>
                <a:ea typeface="Arial"/>
                <a:cs typeface="Arial"/>
                <a:sym typeface="Arial"/>
              </a:rPr>
              <a:t>: Pyramide d'intervention de SPS et ASE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sng" cap="none" strike="noStrike">
                <a:solidFill>
                  <a:srgbClr val="000000"/>
                </a:solidFill>
                <a:latin typeface="Arial"/>
                <a:ea typeface="Arial"/>
                <a:cs typeface="Arial"/>
                <a:sym typeface="Arial"/>
              </a:rPr>
              <a:t>Annexe 5</a:t>
            </a:r>
            <a:r>
              <a:rPr b="0" i="0" lang="fr-FR" sz="1000" u="none" cap="none" strike="noStrike">
                <a:solidFill>
                  <a:srgbClr val="000000"/>
                </a:solidFill>
                <a:latin typeface="Arial"/>
                <a:ea typeface="Arial"/>
                <a:cs typeface="Arial"/>
                <a:sym typeface="Arial"/>
              </a:rPr>
              <a:t>: Feuille de réponse pour la pyramide d'intervention de SPS et ASE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Expliquez les différents niveaux de la pyramide d'intervention</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Distribuez le </a:t>
            </a:r>
            <a:r>
              <a:rPr b="0" i="0" lang="fr-FR" sz="1000" u="sng" cap="none" strike="noStrike">
                <a:solidFill>
                  <a:srgbClr val="000000"/>
                </a:solidFill>
                <a:latin typeface="Arial"/>
                <a:ea typeface="Arial"/>
                <a:cs typeface="Arial"/>
                <a:sym typeface="Arial"/>
              </a:rPr>
              <a:t>Document 7</a:t>
            </a:r>
            <a:r>
              <a:rPr b="0" i="0" lang="fr-FR" sz="1000" u="none" cap="none" strike="noStrike">
                <a:solidFill>
                  <a:srgbClr val="000000"/>
                </a:solidFill>
                <a:latin typeface="Arial"/>
                <a:ea typeface="Arial"/>
                <a:cs typeface="Arial"/>
                <a:sym typeface="Arial"/>
              </a:rPr>
              <a:t>.</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Demandez aux participants de travailler en groupes de 2 ou 3 pour faire correspondre les exemples d’interventions aux différents niveaux de la pyramide indiqués dans le </a:t>
            </a:r>
            <a:r>
              <a:rPr b="0" i="0" lang="fr-FR" sz="1000" u="sng" cap="none" strike="noStrike">
                <a:solidFill>
                  <a:srgbClr val="000000"/>
                </a:solidFill>
                <a:latin typeface="Arial"/>
                <a:ea typeface="Arial"/>
                <a:cs typeface="Arial"/>
                <a:sym typeface="Arial"/>
              </a:rPr>
              <a:t>Document 7</a:t>
            </a:r>
            <a:r>
              <a:rPr b="0" i="0" lang="fr-FR" sz="1000" u="none" cap="none" strike="noStrike">
                <a:solidFill>
                  <a:srgbClr val="000000"/>
                </a:solidFill>
                <a:latin typeface="Arial"/>
                <a:ea typeface="Arial"/>
                <a:cs typeface="Arial"/>
                <a:sym typeface="Arial"/>
              </a:rPr>
              <a:t>. </a:t>
            </a:r>
            <a:r>
              <a:rPr b="0" i="1" lang="fr-FR" sz="1000" u="none" cap="none" strike="noStrike">
                <a:solidFill>
                  <a:srgbClr val="000000"/>
                </a:solidFill>
                <a:latin typeface="Arial"/>
                <a:ea typeface="Arial"/>
                <a:cs typeface="Arial"/>
                <a:sym typeface="Arial"/>
              </a:rPr>
              <a:t>Remarque : il peut être utile de modéliser cette activité en groupe avant de demander aux participants de travailler en binôme.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Comparez les réponses en groupe. Utilisez la feuille de réponse de </a:t>
            </a:r>
            <a:r>
              <a:rPr b="0" i="0" lang="fr-FR" sz="1000" u="sng" cap="none" strike="noStrike">
                <a:solidFill>
                  <a:srgbClr val="000000"/>
                </a:solidFill>
                <a:latin typeface="Arial"/>
                <a:ea typeface="Arial"/>
                <a:cs typeface="Arial"/>
                <a:sym typeface="Arial"/>
              </a:rPr>
              <a:t>l'annexe 5</a:t>
            </a:r>
            <a:r>
              <a:rPr b="0" i="0" lang="fr-FR" sz="1000" u="none" cap="none" strike="noStrike">
                <a:solidFill>
                  <a:srgbClr val="000000"/>
                </a:solidFill>
                <a:latin typeface="Arial"/>
                <a:ea typeface="Arial"/>
                <a:cs typeface="Arial"/>
                <a:sym typeface="Arial"/>
              </a:rPr>
              <a:t> pour vérifier les réponses des participants.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Script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Maintenant que vous connaissez quelques termes clés en soutien psychosocial et apprentissage social et émotionnel, examinons maintenant quelques stratégies d'interventions en SPS et ASE.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Comme vous pouvez le voir sur la pyramide, il y a quatre niveaux d'interventions de soutien psychosocial et d'apprentissage social et émotionnel : </a:t>
            </a:r>
            <a:r>
              <a:rPr b="1" i="0" lang="fr-FR" sz="1000" u="none" cap="none" strike="noStrike">
                <a:solidFill>
                  <a:srgbClr val="000000"/>
                </a:solidFill>
                <a:latin typeface="Arial"/>
                <a:ea typeface="Arial"/>
                <a:cs typeface="Arial"/>
                <a:sym typeface="Arial"/>
              </a:rPr>
              <a:t>services de base et sécurité, soutien communautaire et familial, soutien ciblé, soutien non spécialisé et services spécialisés</a:t>
            </a: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Le niveau </a:t>
            </a:r>
            <a:r>
              <a:rPr b="1" i="0" lang="fr-FR" sz="1000" u="none" cap="none" strike="noStrike">
                <a:solidFill>
                  <a:srgbClr val="000000"/>
                </a:solidFill>
                <a:latin typeface="Arial"/>
                <a:ea typeface="Arial"/>
                <a:cs typeface="Arial"/>
                <a:sym typeface="Arial"/>
              </a:rPr>
              <a:t>services de base et de sécurité</a:t>
            </a:r>
            <a:r>
              <a:rPr b="0" i="0" lang="fr-FR" sz="1000" u="none" cap="none" strike="noStrike">
                <a:solidFill>
                  <a:srgbClr val="000000"/>
                </a:solidFill>
                <a:latin typeface="Arial"/>
                <a:ea typeface="Arial"/>
                <a:cs typeface="Arial"/>
                <a:sym typeface="Arial"/>
              </a:rPr>
              <a:t> présente l’éducation comme un service essentiel pour créer une routine et une normalité après une situation d'urgence. Quelques exemples de ce niveau sont : l'ouverture d'écoles, d'espaces non officiels pour l'éducation des enfants et des jeunes et la formation des enseignants.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Le niveau </a:t>
            </a:r>
            <a:r>
              <a:rPr b="1" i="0" lang="fr-FR" sz="1000" u="none" cap="none" strike="noStrike">
                <a:solidFill>
                  <a:srgbClr val="000000"/>
                </a:solidFill>
                <a:latin typeface="Arial"/>
                <a:ea typeface="Arial"/>
                <a:cs typeface="Arial"/>
                <a:sym typeface="Arial"/>
              </a:rPr>
              <a:t>soutien communautaire et familial</a:t>
            </a:r>
            <a:r>
              <a:rPr b="0" i="0" lang="fr-FR" sz="1000" u="none" cap="none" strike="noStrike">
                <a:solidFill>
                  <a:srgbClr val="000000"/>
                </a:solidFill>
                <a:latin typeface="Arial"/>
                <a:ea typeface="Arial"/>
                <a:cs typeface="Arial"/>
                <a:sym typeface="Arial"/>
              </a:rPr>
              <a:t> présente les écoles comme des ponts entre les systèmes de soutien familial et communautaire. Voici quelques exemples de ce niveau : associations de parents d'élèves et d’enseignants et conseils scolaires.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Le niveau </a:t>
            </a:r>
            <a:r>
              <a:rPr b="1" i="0" lang="fr-FR" sz="1000" u="none" cap="none" strike="noStrike">
                <a:solidFill>
                  <a:srgbClr val="000000"/>
                </a:solidFill>
                <a:latin typeface="Arial"/>
                <a:ea typeface="Arial"/>
                <a:cs typeface="Arial"/>
                <a:sym typeface="Arial"/>
              </a:rPr>
              <a:t>soutien ciblé, non spécialisé</a:t>
            </a:r>
            <a:r>
              <a:rPr b="0" i="0" lang="fr-FR" sz="1000" u="none" cap="none" strike="noStrike">
                <a:solidFill>
                  <a:srgbClr val="000000"/>
                </a:solidFill>
                <a:latin typeface="Arial"/>
                <a:ea typeface="Arial"/>
                <a:cs typeface="Arial"/>
                <a:sym typeface="Arial"/>
              </a:rPr>
              <a:t> reconnaît que certains apprenants ont besoin de plus de soutien que d'autres. Par exemple : le soutien de groupe ou entre pairs dans les écoles.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Le niveau </a:t>
            </a:r>
            <a:r>
              <a:rPr b="1" i="0" lang="fr-FR" sz="1000" u="none" cap="none" strike="noStrike">
                <a:solidFill>
                  <a:srgbClr val="000000"/>
                </a:solidFill>
                <a:latin typeface="Arial"/>
                <a:ea typeface="Arial"/>
                <a:cs typeface="Arial"/>
                <a:sym typeface="Arial"/>
              </a:rPr>
              <a:t>services spécialisés</a:t>
            </a:r>
            <a:r>
              <a:rPr b="0" i="0" lang="fr-FR" sz="1000" u="none" cap="none" strike="noStrike">
                <a:solidFill>
                  <a:srgbClr val="000000"/>
                </a:solidFill>
                <a:latin typeface="Arial"/>
                <a:ea typeface="Arial"/>
                <a:cs typeface="Arial"/>
                <a:sym typeface="Arial"/>
              </a:rPr>
              <a:t> reconnaît que la plupart des apprenants vulnérables peuvent avoir besoin de soutien supplémentaire à l'extérieur d'un environnement scolaire. Par exemple : référence aux professionnels de la santé mentale.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Avec un partenaire, associez les interventions du </a:t>
            </a:r>
            <a:r>
              <a:rPr b="0" i="0" lang="fr-FR" sz="1000" u="sng" cap="none" strike="noStrike">
                <a:solidFill>
                  <a:srgbClr val="000000"/>
                </a:solidFill>
                <a:latin typeface="Arial"/>
                <a:ea typeface="Arial"/>
                <a:cs typeface="Arial"/>
                <a:sym typeface="Arial"/>
              </a:rPr>
              <a:t>Document 7</a:t>
            </a:r>
            <a:r>
              <a:rPr b="0" i="0" lang="fr-FR" sz="1000" u="none" cap="none" strike="noStrike">
                <a:solidFill>
                  <a:srgbClr val="000000"/>
                </a:solidFill>
                <a:latin typeface="Arial"/>
                <a:ea typeface="Arial"/>
                <a:cs typeface="Arial"/>
                <a:sym typeface="Arial"/>
              </a:rPr>
              <a:t> aux niveaux de la pyramide d’intervention.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Pouvez-vous penser à d'autres interventions de SPS et ASE ? Avez-vous mis en œuvre l'une de ces interventions antérieurement ? Qu'est-ce qui a bien fonctionné ? Qu'est-ce qui a moins bien fonctionné ?</a:t>
            </a:r>
            <a:endParaRPr b="1" i="1" sz="1000">
              <a:solidFill>
                <a:schemeClr val="dk1"/>
              </a:solidFill>
            </a:endParaRPr>
          </a:p>
        </p:txBody>
      </p:sp>
      <p:sp>
        <p:nvSpPr>
          <p:cNvPr id="244" name="Google Shape;244;p25: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2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Diapositive 25 </a:t>
            </a:r>
            <a:r>
              <a:rPr b="0" i="0" lang="fr-FR" sz="1000" u="none" cap="none" strike="noStrike">
                <a:solidFill>
                  <a:srgbClr val="000000"/>
                </a:solidFill>
                <a:latin typeface="Arial"/>
                <a:ea typeface="Arial"/>
                <a:cs typeface="Arial"/>
                <a:sym typeface="Arial"/>
              </a:rPr>
              <a:t>(15 minutes)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Matériel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sng" cap="none" strike="noStrike">
                <a:solidFill>
                  <a:srgbClr val="000000"/>
                </a:solidFill>
                <a:latin typeface="Arial"/>
                <a:ea typeface="Arial"/>
                <a:cs typeface="Arial"/>
                <a:sym typeface="Arial"/>
              </a:rPr>
              <a:t>Document 7</a:t>
            </a:r>
            <a:r>
              <a:rPr b="0" i="0" lang="fr-FR" sz="1000" u="none" cap="none" strike="noStrike">
                <a:solidFill>
                  <a:srgbClr val="000000"/>
                </a:solidFill>
                <a:latin typeface="Arial"/>
                <a:ea typeface="Arial"/>
                <a:cs typeface="Arial"/>
                <a:sym typeface="Arial"/>
              </a:rPr>
              <a:t>: Pyramide d'intervention de SPS et ASE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sng" cap="none" strike="noStrike">
                <a:solidFill>
                  <a:srgbClr val="000000"/>
                </a:solidFill>
                <a:latin typeface="Arial"/>
                <a:ea typeface="Arial"/>
                <a:cs typeface="Arial"/>
                <a:sym typeface="Arial"/>
              </a:rPr>
              <a:t>Annexe 5</a:t>
            </a:r>
            <a:r>
              <a:rPr b="0" i="0" lang="fr-FR" sz="1000" u="none" cap="none" strike="noStrike">
                <a:solidFill>
                  <a:srgbClr val="000000"/>
                </a:solidFill>
                <a:latin typeface="Arial"/>
                <a:ea typeface="Arial"/>
                <a:cs typeface="Arial"/>
                <a:sym typeface="Arial"/>
              </a:rPr>
              <a:t>: Feuille de réponse pour la pyramide d'intervention de SPS et ASE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Expliquez les différents niveaux de la pyramide d'intervention</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Distribuez le </a:t>
            </a:r>
            <a:r>
              <a:rPr b="0" i="0" lang="fr-FR" sz="1000" u="sng" cap="none" strike="noStrike">
                <a:solidFill>
                  <a:srgbClr val="000000"/>
                </a:solidFill>
                <a:latin typeface="Arial"/>
                <a:ea typeface="Arial"/>
                <a:cs typeface="Arial"/>
                <a:sym typeface="Arial"/>
              </a:rPr>
              <a:t>Document 7</a:t>
            </a:r>
            <a:r>
              <a:rPr b="0" i="0" lang="fr-FR" sz="1000" u="none" cap="none" strike="noStrike">
                <a:solidFill>
                  <a:srgbClr val="000000"/>
                </a:solidFill>
                <a:latin typeface="Arial"/>
                <a:ea typeface="Arial"/>
                <a:cs typeface="Arial"/>
                <a:sym typeface="Arial"/>
              </a:rPr>
              <a:t>.</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Demandez aux participants de travailler en groupes de 2 ou 3 pour faire correspondre les exemples d’interventions aux différents niveaux de la pyramide indiqués dans le </a:t>
            </a:r>
            <a:r>
              <a:rPr b="0" i="0" lang="fr-FR" sz="1000" u="sng" cap="none" strike="noStrike">
                <a:solidFill>
                  <a:srgbClr val="000000"/>
                </a:solidFill>
                <a:latin typeface="Arial"/>
                <a:ea typeface="Arial"/>
                <a:cs typeface="Arial"/>
                <a:sym typeface="Arial"/>
              </a:rPr>
              <a:t>Document 7</a:t>
            </a:r>
            <a:r>
              <a:rPr b="0" i="0" lang="fr-FR" sz="1000" u="none" cap="none" strike="noStrike">
                <a:solidFill>
                  <a:srgbClr val="000000"/>
                </a:solidFill>
                <a:latin typeface="Arial"/>
                <a:ea typeface="Arial"/>
                <a:cs typeface="Arial"/>
                <a:sym typeface="Arial"/>
              </a:rPr>
              <a:t>. </a:t>
            </a:r>
            <a:r>
              <a:rPr b="0" i="1" lang="fr-FR" sz="1000" u="none" cap="none" strike="noStrike">
                <a:solidFill>
                  <a:srgbClr val="000000"/>
                </a:solidFill>
                <a:latin typeface="Arial"/>
                <a:ea typeface="Arial"/>
                <a:cs typeface="Arial"/>
                <a:sym typeface="Arial"/>
              </a:rPr>
              <a:t>Remarque : il peut être utile de modéliser cette activité en groupe avant de demander aux participants de travailler en binôme.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Comparez les réponses en groupe. Utilisez la feuille de réponse de </a:t>
            </a:r>
            <a:r>
              <a:rPr b="0" i="0" lang="fr-FR" sz="1000" u="sng" cap="none" strike="noStrike">
                <a:solidFill>
                  <a:srgbClr val="000000"/>
                </a:solidFill>
                <a:latin typeface="Arial"/>
                <a:ea typeface="Arial"/>
                <a:cs typeface="Arial"/>
                <a:sym typeface="Arial"/>
              </a:rPr>
              <a:t>l'annexe 5</a:t>
            </a:r>
            <a:r>
              <a:rPr b="0" i="0" lang="fr-FR" sz="1000" u="none" cap="none" strike="noStrike">
                <a:solidFill>
                  <a:srgbClr val="000000"/>
                </a:solidFill>
                <a:latin typeface="Arial"/>
                <a:ea typeface="Arial"/>
                <a:cs typeface="Arial"/>
                <a:sym typeface="Arial"/>
              </a:rPr>
              <a:t> pour vérifier les réponses des participants.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Script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Maintenant que vous connaissez quelques termes clés en soutien psychosocial et apprentissage social et émotionnel, examinons maintenant quelques stratégies d'interventions en SPS et ASE.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Comme vous pouvez le voir sur la pyramide, il y a quatre niveaux d'interventions de soutien psychosocial et d'apprentissage social et émotionnel : </a:t>
            </a:r>
            <a:r>
              <a:rPr b="1" i="0" lang="fr-FR" sz="1000" u="none" cap="none" strike="noStrike">
                <a:solidFill>
                  <a:srgbClr val="000000"/>
                </a:solidFill>
                <a:latin typeface="Arial"/>
                <a:ea typeface="Arial"/>
                <a:cs typeface="Arial"/>
                <a:sym typeface="Arial"/>
              </a:rPr>
              <a:t>services de base et sécurité, soutien communautaire et familial, soutien ciblé, soutien non spécialisé et services spécialisés</a:t>
            </a: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Le niveau </a:t>
            </a:r>
            <a:r>
              <a:rPr b="1" i="0" lang="fr-FR" sz="1000" u="none" cap="none" strike="noStrike">
                <a:solidFill>
                  <a:srgbClr val="000000"/>
                </a:solidFill>
                <a:latin typeface="Arial"/>
                <a:ea typeface="Arial"/>
                <a:cs typeface="Arial"/>
                <a:sym typeface="Arial"/>
              </a:rPr>
              <a:t>services de base et de sécurité</a:t>
            </a:r>
            <a:r>
              <a:rPr b="0" i="0" lang="fr-FR" sz="1000" u="none" cap="none" strike="noStrike">
                <a:solidFill>
                  <a:srgbClr val="000000"/>
                </a:solidFill>
                <a:latin typeface="Arial"/>
                <a:ea typeface="Arial"/>
                <a:cs typeface="Arial"/>
                <a:sym typeface="Arial"/>
              </a:rPr>
              <a:t> présente l’éducation comme un service essentiel pour créer une routine et une normalité après une situation d'urgence. Quelques exemples de ce niveau sont : l'ouverture d'écoles, d'espaces non officiels pour l'éducation des enfants et des jeunes et la formation des enseignants.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Le niveau </a:t>
            </a:r>
            <a:r>
              <a:rPr b="1" i="0" lang="fr-FR" sz="1000" u="none" cap="none" strike="noStrike">
                <a:solidFill>
                  <a:srgbClr val="000000"/>
                </a:solidFill>
                <a:latin typeface="Arial"/>
                <a:ea typeface="Arial"/>
                <a:cs typeface="Arial"/>
                <a:sym typeface="Arial"/>
              </a:rPr>
              <a:t>soutien communautaire et familial</a:t>
            </a:r>
            <a:r>
              <a:rPr b="0" i="0" lang="fr-FR" sz="1000" u="none" cap="none" strike="noStrike">
                <a:solidFill>
                  <a:srgbClr val="000000"/>
                </a:solidFill>
                <a:latin typeface="Arial"/>
                <a:ea typeface="Arial"/>
                <a:cs typeface="Arial"/>
                <a:sym typeface="Arial"/>
              </a:rPr>
              <a:t> présente les écoles comme des ponts entre les systèmes de soutien familial et communautaire. Voici quelques exemples de ce niveau : associations de parents d'élèves et d’enseignants et conseils scolaires.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Le niveau </a:t>
            </a:r>
            <a:r>
              <a:rPr b="1" i="0" lang="fr-FR" sz="1000" u="none" cap="none" strike="noStrike">
                <a:solidFill>
                  <a:srgbClr val="000000"/>
                </a:solidFill>
                <a:latin typeface="Arial"/>
                <a:ea typeface="Arial"/>
                <a:cs typeface="Arial"/>
                <a:sym typeface="Arial"/>
              </a:rPr>
              <a:t>soutien ciblé, non spécialisé</a:t>
            </a:r>
            <a:r>
              <a:rPr b="0" i="0" lang="fr-FR" sz="1000" u="none" cap="none" strike="noStrike">
                <a:solidFill>
                  <a:srgbClr val="000000"/>
                </a:solidFill>
                <a:latin typeface="Arial"/>
                <a:ea typeface="Arial"/>
                <a:cs typeface="Arial"/>
                <a:sym typeface="Arial"/>
              </a:rPr>
              <a:t> reconnaît que certains apprenants ont besoin de plus de soutien que d'autres. Par exemple : le soutien de groupe ou entre pairs dans les écoles.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Le niveau </a:t>
            </a:r>
            <a:r>
              <a:rPr b="1" i="0" lang="fr-FR" sz="1000" u="none" cap="none" strike="noStrike">
                <a:solidFill>
                  <a:srgbClr val="000000"/>
                </a:solidFill>
                <a:latin typeface="Arial"/>
                <a:ea typeface="Arial"/>
                <a:cs typeface="Arial"/>
                <a:sym typeface="Arial"/>
              </a:rPr>
              <a:t>services spécialisés</a:t>
            </a:r>
            <a:r>
              <a:rPr b="0" i="0" lang="fr-FR" sz="1000" u="none" cap="none" strike="noStrike">
                <a:solidFill>
                  <a:srgbClr val="000000"/>
                </a:solidFill>
                <a:latin typeface="Arial"/>
                <a:ea typeface="Arial"/>
                <a:cs typeface="Arial"/>
                <a:sym typeface="Arial"/>
              </a:rPr>
              <a:t> reconnaît que la plupart des apprenants vulnérables peuvent avoir besoin de soutien supplémentaire à l'extérieur d'un environnement scolaire. Par exemple : référence aux professionnels de la santé mentale.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Avec un partenaire, associez les interventions du </a:t>
            </a:r>
            <a:r>
              <a:rPr b="0" i="0" lang="fr-FR" sz="1000" u="sng" cap="none" strike="noStrike">
                <a:solidFill>
                  <a:srgbClr val="000000"/>
                </a:solidFill>
                <a:latin typeface="Arial"/>
                <a:ea typeface="Arial"/>
                <a:cs typeface="Arial"/>
                <a:sym typeface="Arial"/>
              </a:rPr>
              <a:t>Document 7</a:t>
            </a:r>
            <a:r>
              <a:rPr b="0" i="0" lang="fr-FR" sz="1000" u="none" cap="none" strike="noStrike">
                <a:solidFill>
                  <a:srgbClr val="000000"/>
                </a:solidFill>
                <a:latin typeface="Arial"/>
                <a:ea typeface="Arial"/>
                <a:cs typeface="Arial"/>
                <a:sym typeface="Arial"/>
              </a:rPr>
              <a:t> aux niveaux de la pyramide d’intervention.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Pouvez-vous penser à d'autres interventions de SPS et ASE ? Avez-vous mis en œuvre l'une de ces interventions antérieurement ? Qu'est-ce qui a bien fonctionné ? Qu'est-ce qui a moins bien fonctionné ?</a:t>
            </a:r>
            <a:endParaRPr b="1" i="1" sz="1000">
              <a:solidFill>
                <a:schemeClr val="dk1"/>
              </a:solidFill>
            </a:endParaRPr>
          </a:p>
        </p:txBody>
      </p:sp>
      <p:sp>
        <p:nvSpPr>
          <p:cNvPr id="250" name="Google Shape;250;p26: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2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Diapositive 26 </a:t>
            </a:r>
            <a:r>
              <a:rPr b="1" i="1" lang="fr-FR" sz="1000" u="none" cap="none" strike="noStrike">
                <a:solidFill>
                  <a:srgbClr val="000000"/>
                </a:solidFill>
                <a:latin typeface="Arial"/>
                <a:ea typeface="Arial"/>
                <a:cs typeface="Arial"/>
                <a:sym typeface="Arial"/>
              </a:rPr>
              <a:t>Activité supplémentaire </a:t>
            </a:r>
            <a:r>
              <a:rPr b="0" i="1" lang="fr-FR" sz="1000" u="none" cap="none" strike="noStrike">
                <a:solidFill>
                  <a:srgbClr val="000000"/>
                </a:solidFill>
                <a:latin typeface="Arial"/>
                <a:ea typeface="Arial"/>
                <a:cs typeface="Arial"/>
                <a:sym typeface="Arial"/>
              </a:rPr>
              <a:t>(15 minutes)</a:t>
            </a: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Objectif :</a:t>
            </a:r>
            <a:r>
              <a:rPr b="0" i="0" lang="fr-FR" sz="1000" u="none" cap="none" strike="noStrike">
                <a:solidFill>
                  <a:srgbClr val="000000"/>
                </a:solidFill>
                <a:latin typeface="Arial"/>
                <a:ea typeface="Arial"/>
                <a:cs typeface="Arial"/>
                <a:sym typeface="Arial"/>
              </a:rPr>
              <a:t> Cette activité permet aux participants de </a:t>
            </a:r>
            <a:r>
              <a:rPr lang="fr-FR" sz="1000"/>
              <a:t>s’exercer</a:t>
            </a:r>
            <a:r>
              <a:rPr b="0" i="0" lang="fr-FR" sz="1000" u="none" cap="none" strike="noStrike">
                <a:solidFill>
                  <a:srgbClr val="000000"/>
                </a:solidFill>
                <a:latin typeface="Arial"/>
                <a:ea typeface="Arial"/>
                <a:cs typeface="Arial"/>
                <a:sym typeface="Arial"/>
              </a:rPr>
              <a:t> davantage à identifier les différents types d’interventions de SPS et ASE, ainsi que leur place dans la pyramide d’intervention. Cette activité peut être utile pour les groupes peu ou pas expérimentés en matière de soutien psychosocial et d'apprentissage social et émotionnel.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Matériel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sng" cap="none" strike="noStrike">
                <a:solidFill>
                  <a:srgbClr val="000000"/>
                </a:solidFill>
                <a:latin typeface="Arial"/>
                <a:ea typeface="Arial"/>
                <a:cs typeface="Arial"/>
                <a:sym typeface="Arial"/>
              </a:rPr>
              <a:t>Annexe 6</a:t>
            </a:r>
            <a:r>
              <a:rPr b="0" i="0" lang="fr-FR" sz="1000" u="none" cap="none" strike="noStrike">
                <a:solidFill>
                  <a:srgbClr val="000000"/>
                </a:solidFill>
                <a:latin typeface="Arial"/>
                <a:ea typeface="Arial"/>
                <a:cs typeface="Arial"/>
                <a:sym typeface="Arial"/>
              </a:rPr>
              <a:t>: SPS et ASE sur le terrain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Attribuer des groupes de 2 à 4 personnes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Distribuez 1 image à chaque groupe.</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Demandez aux participants d'analyser leur photo en utilisant les questions du </a:t>
            </a:r>
            <a:r>
              <a:rPr b="0" i="0" lang="fr-FR" sz="1000" u="sng" cap="none" strike="noStrike">
                <a:solidFill>
                  <a:srgbClr val="000000"/>
                </a:solidFill>
                <a:latin typeface="Arial"/>
                <a:ea typeface="Arial"/>
                <a:cs typeface="Arial"/>
                <a:sym typeface="Arial"/>
              </a:rPr>
              <a:t>Document 6</a:t>
            </a:r>
            <a:r>
              <a:rPr b="0" i="0" lang="fr-FR" sz="1000" u="none" cap="none" strike="noStrike">
                <a:solidFill>
                  <a:srgbClr val="000000"/>
                </a:solidFill>
                <a:latin typeface="Arial"/>
                <a:ea typeface="Arial"/>
                <a:cs typeface="Arial"/>
                <a:sym typeface="Arial"/>
              </a:rPr>
              <a:t>, puis de présenter brièvement leurs réponses à la classe. </a:t>
            </a:r>
            <a:r>
              <a:rPr b="0" i="1" lang="fr-FR" sz="1000" u="none" cap="none" strike="noStrike">
                <a:solidFill>
                  <a:srgbClr val="000000"/>
                </a:solidFill>
                <a:latin typeface="Arial"/>
                <a:ea typeface="Arial"/>
                <a:cs typeface="Arial"/>
                <a:sym typeface="Arial"/>
              </a:rPr>
              <a:t>Remarque : il peut être utile que l’animateur modélise cette activité avec l’ensemble de la classe avant de passer aux travaux en petits groupes.</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Où se déroule l'activité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Quelle est l'activité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Qui anime l'activité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Qui bénéficie de l'activité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Comment cette activité favorise-t-elle le bien-être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À quel niveau de la pyramide cette activité s'adresse-t-elle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Script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Ces photos montrent chacun des exemples de différentes activités favorisant le bien-être psychosocial. Pouvez-vous faire correspondre les images avec un niveau de la pyramide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Exemples de réponses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fr-FR" sz="1000" u="none" cap="none" strike="noStrike">
                <a:solidFill>
                  <a:srgbClr val="000000"/>
                </a:solidFill>
                <a:latin typeface="Arial"/>
                <a:ea typeface="Arial"/>
                <a:cs typeface="Arial"/>
                <a:sym typeface="Arial"/>
              </a:rPr>
              <a:t>Photo 1 : </a:t>
            </a:r>
            <a:r>
              <a:rPr b="0" i="0" lang="fr-FR" sz="1000" u="none" cap="none" strike="noStrike">
                <a:solidFill>
                  <a:srgbClr val="000000"/>
                </a:solidFill>
                <a:latin typeface="Arial"/>
                <a:ea typeface="Arial"/>
                <a:cs typeface="Arial"/>
                <a:sym typeface="Arial"/>
              </a:rPr>
              <a:t>Des apprenants dans une école de camp IDP dans l'État de Rakhine, au Myanmar. Il s'agit d'une activité de groupe en soutien psychosocial, animée par des enseignants formés en SPS. Il s’agit du niveau </a:t>
            </a:r>
            <a:r>
              <a:rPr b="1" i="0" lang="fr-FR" sz="1000" u="none" cap="none" strike="noStrike">
                <a:solidFill>
                  <a:srgbClr val="000000"/>
                </a:solidFill>
                <a:latin typeface="Arial"/>
                <a:ea typeface="Arial"/>
                <a:cs typeface="Arial"/>
                <a:sym typeface="Arial"/>
              </a:rPr>
              <a:t>support ciblé, non spécialisé</a:t>
            </a:r>
            <a:r>
              <a:rPr b="0" i="0" lang="fr-FR" sz="1000" u="none" cap="none" strike="noStrike">
                <a:solidFill>
                  <a:srgbClr val="000000"/>
                </a:solidFill>
                <a:latin typeface="Arial"/>
                <a:ea typeface="Arial"/>
                <a:cs typeface="Arial"/>
                <a:sym typeface="Arial"/>
              </a:rPr>
              <a:t>.</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fr-FR" sz="1000" u="none" cap="none" strike="noStrike">
                <a:solidFill>
                  <a:srgbClr val="000000"/>
                </a:solidFill>
                <a:latin typeface="Arial"/>
                <a:ea typeface="Arial"/>
                <a:cs typeface="Arial"/>
                <a:sym typeface="Arial"/>
              </a:rPr>
              <a:t>Photo 2 : </a:t>
            </a:r>
            <a:r>
              <a:rPr b="0" i="0" lang="fr-FR" sz="1000" u="none" cap="none" strike="noStrike">
                <a:solidFill>
                  <a:srgbClr val="000000"/>
                </a:solidFill>
                <a:latin typeface="Arial"/>
                <a:ea typeface="Arial"/>
                <a:cs typeface="Arial"/>
                <a:sym typeface="Arial"/>
              </a:rPr>
              <a:t>Des apprenants dans un espace d'apprentissage temporaire créé à la suite du séisme au Népal en dehors d'un espace d'apprentissage temporaire. Les espaces d'apprentissage étaient équipés de matériel récréatif, tel que des cordes à sauter. Cela relève des </a:t>
            </a:r>
            <a:r>
              <a:rPr b="1" i="0" lang="fr-FR" sz="1000" u="none" cap="none" strike="noStrike">
                <a:solidFill>
                  <a:srgbClr val="000000"/>
                </a:solidFill>
                <a:latin typeface="Arial"/>
                <a:ea typeface="Arial"/>
                <a:cs typeface="Arial"/>
                <a:sym typeface="Arial"/>
              </a:rPr>
              <a:t>services de base et de sécurité</a:t>
            </a: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fr-FR" sz="1000" u="none" cap="none" strike="noStrike">
                <a:solidFill>
                  <a:srgbClr val="000000"/>
                </a:solidFill>
                <a:latin typeface="Arial"/>
                <a:ea typeface="Arial"/>
                <a:cs typeface="Arial"/>
                <a:sym typeface="Arial"/>
              </a:rPr>
              <a:t>Photo 3 :</a:t>
            </a:r>
            <a:r>
              <a:rPr b="0" i="0" lang="fr-FR" sz="1000" u="none" cap="none" strike="noStrike">
                <a:solidFill>
                  <a:srgbClr val="000000"/>
                </a:solidFill>
                <a:latin typeface="Arial"/>
                <a:ea typeface="Arial"/>
                <a:cs typeface="Arial"/>
                <a:sym typeface="Arial"/>
              </a:rPr>
              <a:t> Une séance de conseil dans un centre d'accueil pour réfugiés, dans l'unité fournissant un soutien aux mineurs non accompagnés. Le conseiller s'entretient avec un garçon qui a voyagé par bateau de la Turquie à Athènes. Il était déprimé, avait du mal à dormir et à se concentrer sur ses études. Il n'a pas eu d'information sur les membres de sa famille. Ce cas relève des </a:t>
            </a:r>
            <a:r>
              <a:rPr b="1" i="0" lang="fr-FR" sz="1000" u="none" cap="none" strike="noStrike">
                <a:solidFill>
                  <a:srgbClr val="000000"/>
                </a:solidFill>
                <a:latin typeface="Arial"/>
                <a:ea typeface="Arial"/>
                <a:cs typeface="Arial"/>
                <a:sym typeface="Arial"/>
              </a:rPr>
              <a:t>services spécialisés.</a:t>
            </a: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fr-FR" sz="1000" u="none" cap="none" strike="noStrike">
                <a:solidFill>
                  <a:srgbClr val="000000"/>
                </a:solidFill>
                <a:latin typeface="Arial"/>
                <a:ea typeface="Arial"/>
                <a:cs typeface="Arial"/>
                <a:sym typeface="Arial"/>
              </a:rPr>
              <a:t>Photo 4 : </a:t>
            </a:r>
            <a:r>
              <a:rPr b="0" i="0" lang="fr-FR" sz="1000" u="none" cap="none" strike="noStrike">
                <a:solidFill>
                  <a:srgbClr val="000000"/>
                </a:solidFill>
                <a:latin typeface="Arial"/>
                <a:ea typeface="Arial"/>
                <a:cs typeface="Arial"/>
                <a:sym typeface="Arial"/>
              </a:rPr>
              <a:t>Des membres de la communauté lisent des informations sur la campagne de rentrée scolaire qui a suivi le tremblement de terre au Népal. Ils ont discuté de la manière dont la communauté pourrait aider les enseignants à rétablir des routines scolaires dans le village. Cette activité relève du </a:t>
            </a:r>
            <a:r>
              <a:rPr b="1" i="0" lang="fr-FR" sz="1000" u="none" cap="none" strike="noStrike">
                <a:solidFill>
                  <a:srgbClr val="000000"/>
                </a:solidFill>
                <a:latin typeface="Arial"/>
                <a:ea typeface="Arial"/>
                <a:cs typeface="Arial"/>
                <a:sym typeface="Arial"/>
              </a:rPr>
              <a:t>soutien communautaire et familial</a:t>
            </a:r>
            <a:r>
              <a:rPr b="0" i="0" lang="fr-FR" sz="1000" u="none" cap="none" strike="noStrike">
                <a:solidFill>
                  <a:srgbClr val="000000"/>
                </a:solidFill>
                <a:latin typeface="Arial"/>
                <a:ea typeface="Arial"/>
                <a:cs typeface="Arial"/>
                <a:sym typeface="Arial"/>
              </a:rPr>
              <a:t>.</a:t>
            </a:r>
            <a:endParaRPr b="1" i="1" sz="1000">
              <a:solidFill>
                <a:schemeClr val="dk1"/>
              </a:solidFill>
            </a:endParaRPr>
          </a:p>
        </p:txBody>
      </p:sp>
      <p:sp>
        <p:nvSpPr>
          <p:cNvPr id="256" name="Google Shape;256;p27: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2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Diapositive 27 </a:t>
            </a:r>
            <a:r>
              <a:rPr b="0" i="0" lang="fr-FR" sz="1000" u="none" cap="none" strike="noStrike">
                <a:solidFill>
                  <a:srgbClr val="000000"/>
                </a:solidFill>
                <a:latin typeface="Arial"/>
                <a:ea typeface="Arial"/>
                <a:cs typeface="Arial"/>
                <a:sym typeface="Arial"/>
              </a:rPr>
              <a:t>(30 minutes)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Matériel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lang="fr-FR" sz="1000" u="sng"/>
              <a:t>3</a:t>
            </a:r>
            <a:r>
              <a:rPr b="0" i="0" lang="fr-FR" sz="1000" u="none" cap="none" strike="noStrike">
                <a:solidFill>
                  <a:srgbClr val="000000"/>
                </a:solidFill>
                <a:latin typeface="Arial"/>
                <a:ea typeface="Arial"/>
                <a:cs typeface="Arial"/>
                <a:sym typeface="Arial"/>
              </a:rPr>
              <a:t> Études de cas (une étude de cas par groupe)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sng" cap="none" strike="noStrike">
                <a:solidFill>
                  <a:srgbClr val="000000"/>
                </a:solidFill>
                <a:latin typeface="Arial"/>
                <a:ea typeface="Arial"/>
                <a:cs typeface="Arial"/>
                <a:sym typeface="Arial"/>
              </a:rPr>
              <a:t>Annexe 7</a:t>
            </a:r>
            <a:r>
              <a:rPr b="0" i="0" lang="fr-FR" sz="1000" u="none" cap="none" strike="noStrike">
                <a:solidFill>
                  <a:srgbClr val="000000"/>
                </a:solidFill>
                <a:latin typeface="Arial"/>
                <a:ea typeface="Arial"/>
                <a:cs typeface="Arial"/>
                <a:sym typeface="Arial"/>
              </a:rPr>
              <a:t>: Notes du facilitateur sur les études de cas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Papier et marqueurs pour flipchart</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Les participants lisent leurs études de cas et discutent des questions sur la </a:t>
            </a:r>
            <a:r>
              <a:rPr b="0" i="0" lang="fr-FR" sz="1000" u="sng" cap="none" strike="noStrike">
                <a:solidFill>
                  <a:srgbClr val="000000"/>
                </a:solidFill>
                <a:latin typeface="Arial"/>
                <a:ea typeface="Arial"/>
                <a:cs typeface="Arial"/>
                <a:sym typeface="Arial"/>
              </a:rPr>
              <a:t>Diapositive 27</a:t>
            </a: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Quelles interventions SPS/ASE pouvez-vous repérer dans cette étude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Quel est le groupe cible de l'intervention ? Comment en bénéficient-ils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Qui d'autre pourrait bénéficier de cette intervention ? Comment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À quel niveau de la pyramide SPS-ASE se situe l'intervention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Demandez aux participants d'utiliser leur flipchart pour présenter leur discussion. Ils peuvent utiliser des mots, des illustrations ou les deux.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400" u="none" cap="none" strike="noStrike">
                <a:solidFill>
                  <a:srgbClr val="000000"/>
                </a:solidFill>
                <a:latin typeface="Arial"/>
                <a:ea typeface="Arial"/>
                <a:cs typeface="Arial"/>
                <a:sym typeface="Arial"/>
              </a:rPr>
              <a:t>Demandez aux participants de partager leur étude de cas en utilisant leur flipchart. Utilisez les notes du facilitateur dans l' </a:t>
            </a:r>
            <a:r>
              <a:rPr b="0" i="0" lang="fr-FR" sz="1400" u="sng" cap="none" strike="noStrike">
                <a:solidFill>
                  <a:srgbClr val="000000"/>
                </a:solidFill>
                <a:latin typeface="Arial"/>
                <a:ea typeface="Arial"/>
                <a:cs typeface="Arial"/>
                <a:sym typeface="Arial"/>
              </a:rPr>
              <a:t>annexe 7</a:t>
            </a:r>
            <a:r>
              <a:rPr b="0" i="0" lang="fr-FR" sz="1400" u="none" cap="none" strike="noStrike">
                <a:solidFill>
                  <a:srgbClr val="000000"/>
                </a:solidFill>
                <a:latin typeface="Arial"/>
                <a:ea typeface="Arial"/>
                <a:cs typeface="Arial"/>
                <a:sym typeface="Arial"/>
              </a:rPr>
              <a:t> pour aider à structurer la discussion.</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400" u="none" cap="none" strike="noStrike">
                <a:solidFill>
                  <a:srgbClr val="000000"/>
                </a:solidFill>
                <a:latin typeface="Arial"/>
                <a:ea typeface="Arial"/>
                <a:cs typeface="Arial"/>
                <a:sym typeface="Arial"/>
              </a:rPr>
              <a:t>Script :</a:t>
            </a:r>
            <a:r>
              <a:rPr b="0" i="0" lang="fr-FR"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400" u="none" cap="none" strike="noStrike">
                <a:solidFill>
                  <a:srgbClr val="000000"/>
                </a:solidFill>
                <a:latin typeface="Arial"/>
                <a:ea typeface="Arial"/>
                <a:cs typeface="Arial"/>
                <a:sym typeface="Arial"/>
              </a:rPr>
              <a:t>Chaque groupe devrait avoir une étude de cas. Veuillez lire votre étude de cas et discuter des questions sur la diapositive. Utilisez le flipchart pour présenter votre discussion sur l'étude de cas. Vous pouvez utiliser des mots, des illustrations ou une combinaison des deux. Vous avez environ 20 minutes pour travailler ensemble, puis nous partagerons nos conclusions.</a:t>
            </a:r>
            <a:endParaRPr b="0" i="0" sz="2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266" name="Google Shape;266;p28: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2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t/>
            </a:r>
            <a:endParaRPr/>
          </a:p>
        </p:txBody>
      </p:sp>
      <p:sp>
        <p:nvSpPr>
          <p:cNvPr id="272" name="Google Shape;272;p29: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Ce module fera référence à </a:t>
            </a:r>
            <a:r>
              <a:rPr b="0" i="1" lang="fr-FR" sz="1000" u="none" cap="none" strike="noStrike">
                <a:solidFill>
                  <a:srgbClr val="000000"/>
                </a:solidFill>
                <a:latin typeface="Arial"/>
                <a:ea typeface="Arial"/>
                <a:cs typeface="Arial"/>
                <a:sym typeface="Arial"/>
              </a:rPr>
              <a:t>la Note d'orientation de l'INEE sur le soutien psychosocial</a:t>
            </a:r>
            <a:r>
              <a:rPr b="0" i="0" lang="fr-FR" sz="1000" u="none" cap="none" strike="noStrike">
                <a:solidFill>
                  <a:srgbClr val="000000"/>
                </a:solidFill>
                <a:latin typeface="Arial"/>
                <a:ea typeface="Arial"/>
                <a:cs typeface="Arial"/>
                <a:sym typeface="Arial"/>
              </a:rPr>
              <a:t> et le </a:t>
            </a:r>
            <a:r>
              <a:rPr b="0" i="1" lang="fr-FR" sz="1000" u="none" cap="none" strike="noStrike">
                <a:solidFill>
                  <a:srgbClr val="000000"/>
                </a:solidFill>
                <a:latin typeface="Arial"/>
                <a:ea typeface="Arial"/>
                <a:cs typeface="Arial"/>
                <a:sym typeface="Arial"/>
              </a:rPr>
              <a:t>le Document de référence de l'INEE sur le soutien psychosocial et l’apprentissage social et émotionnel des enfants et des jeunes dans les contextes affectés par des crises</a:t>
            </a:r>
            <a:r>
              <a:rPr b="0" i="0" lang="fr-FR" sz="1000" u="none" cap="none" strike="noStrike">
                <a:solidFill>
                  <a:srgbClr val="000000"/>
                </a:solidFill>
                <a:latin typeface="Arial"/>
                <a:ea typeface="Arial"/>
                <a:cs typeface="Arial"/>
                <a:sym typeface="Arial"/>
              </a:rPr>
              <a:t>. Ces deux documents sont d'excellents outils pour accompagner le travail de soutien psychosocial. </a:t>
            </a:r>
            <a:endParaRPr b="1" i="1" sz="1000">
              <a:solidFill>
                <a:schemeClr val="dk1"/>
              </a:solidFill>
            </a:endParaRPr>
          </a:p>
        </p:txBody>
      </p:sp>
      <p:sp>
        <p:nvSpPr>
          <p:cNvPr id="71" name="Google Shape;71;p3: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3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Diapositive 29 </a:t>
            </a:r>
            <a:r>
              <a:rPr b="0" i="0" lang="fr-FR" sz="1000" u="none" cap="none" strike="noStrike">
                <a:solidFill>
                  <a:srgbClr val="000000"/>
                </a:solidFill>
                <a:latin typeface="Arial"/>
                <a:ea typeface="Arial"/>
                <a:cs typeface="Arial"/>
                <a:sym typeface="Arial"/>
              </a:rPr>
              <a:t>(5 minutes)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Matériel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1" lang="fr-FR" sz="1000" u="none" cap="none" strike="noStrike">
                <a:solidFill>
                  <a:srgbClr val="000000"/>
                </a:solidFill>
                <a:latin typeface="Arial"/>
                <a:ea typeface="Arial"/>
                <a:cs typeface="Arial"/>
                <a:sym typeface="Arial"/>
              </a:rPr>
              <a:t>Note d’orientation de l’INEE sur le soutien psychosocial</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1" lang="fr-FR" sz="1000" u="none" cap="none" strike="noStrike">
                <a:solidFill>
                  <a:srgbClr val="000000"/>
                </a:solidFill>
                <a:latin typeface="Arial"/>
                <a:ea typeface="Arial"/>
                <a:cs typeface="Arial"/>
                <a:sym typeface="Arial"/>
              </a:rPr>
              <a:t>La Note d’orientation de l’INEE sur le soutien psychosocial</a:t>
            </a:r>
            <a:r>
              <a:rPr b="0" i="0" lang="fr-FR" sz="1000" u="none" cap="none" strike="noStrike">
                <a:solidFill>
                  <a:srgbClr val="000000"/>
                </a:solidFill>
                <a:latin typeface="Arial"/>
                <a:ea typeface="Arial"/>
                <a:cs typeface="Arial"/>
                <a:sym typeface="Arial"/>
              </a:rPr>
              <a:t> peut être utilisée comme outil pour diriger les interventions de SPS et ASE.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1" lang="fr-FR" sz="1000" u="none" cap="none" strike="noStrike">
                <a:solidFill>
                  <a:srgbClr val="000000"/>
                </a:solidFill>
                <a:latin typeface="Arial"/>
                <a:ea typeface="Arial"/>
                <a:cs typeface="Arial"/>
                <a:sym typeface="Arial"/>
              </a:rPr>
              <a:t>La Note d’orientation de l’INEE sur le soutien psychosocial </a:t>
            </a:r>
            <a:r>
              <a:rPr b="0" i="0" lang="fr-FR" sz="1000" u="none" cap="none" strike="noStrike">
                <a:solidFill>
                  <a:srgbClr val="000000"/>
                </a:solidFill>
                <a:latin typeface="Arial"/>
                <a:ea typeface="Arial"/>
                <a:cs typeface="Arial"/>
                <a:sym typeface="Arial"/>
              </a:rPr>
              <a:t>est structurée par les Normes minimales de l’INEE :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Normes fondamentales</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Accès et environnement d’apprentissage</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Enseignement et apprentissage</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Enseignants et autres personnels de l’éducation</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Politique éducative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1" lang="fr-FR" sz="1000" u="none" cap="none" strike="noStrike">
                <a:solidFill>
                  <a:srgbClr val="000000"/>
                </a:solidFill>
                <a:latin typeface="Arial"/>
                <a:ea typeface="Arial"/>
                <a:cs typeface="Arial"/>
                <a:sym typeface="Arial"/>
              </a:rPr>
              <a:t>Note : rappel qu’avant de suivre cette formation, les participants doivent avoir suivi une séance d’orientation en ligne ou en personne sur les normes minimales de l’INEE. Cette activité est basée sur le principe que les participants ont des connaissances au sujet des normes minimales de l’INEE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Script :</a:t>
            </a: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La Note d’orientation de l’INEE sur le soutien psychosocial peut être utilisée comme outil dans la planification et la mise en oeuvre d’interventions de SPS et d'ASE. La note d’orientation fournit également des exemples de programmes de SPS déjà mis en oeuvre à travers le monde. La Note d’orientation est structurée par les domaines des Normes minimales de l'INEE : normes fondamentales, accès et environnement d’apprentissage, enseignement et apprentissage, enseignants et autres personnels de l’éducation, politique éducative.</a:t>
            </a:r>
            <a:r>
              <a:rPr lang="fr-FR" sz="1000"/>
              <a:t> </a:t>
            </a:r>
            <a:endParaRPr b="1" i="1" sz="1000">
              <a:solidFill>
                <a:schemeClr val="dk1"/>
              </a:solidFill>
            </a:endParaRPr>
          </a:p>
        </p:txBody>
      </p:sp>
      <p:sp>
        <p:nvSpPr>
          <p:cNvPr id="277" name="Google Shape;277;p30: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3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Diapositive 30 (</a:t>
            </a:r>
            <a:r>
              <a:rPr b="0" i="0" lang="fr-FR" sz="1000" u="none" cap="none" strike="noStrike">
                <a:solidFill>
                  <a:srgbClr val="000000"/>
                </a:solidFill>
                <a:latin typeface="Arial"/>
                <a:ea typeface="Arial"/>
                <a:cs typeface="Arial"/>
                <a:sym typeface="Arial"/>
              </a:rPr>
              <a:t>30 minutes)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Matériel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sng" cap="none" strike="noStrike">
                <a:solidFill>
                  <a:srgbClr val="000000"/>
                </a:solidFill>
                <a:latin typeface="Arial"/>
                <a:ea typeface="Arial"/>
                <a:cs typeface="Arial"/>
                <a:sym typeface="Arial"/>
              </a:rPr>
              <a:t>Document 9</a:t>
            </a:r>
            <a:r>
              <a:rPr b="0" i="0" lang="fr-FR" sz="1000" u="none" cap="none" strike="noStrike">
                <a:solidFill>
                  <a:srgbClr val="000000"/>
                </a:solidFill>
                <a:latin typeface="Arial"/>
                <a:ea typeface="Arial"/>
                <a:cs typeface="Arial"/>
                <a:sym typeface="Arial"/>
              </a:rPr>
              <a:t>: Le SPS, l'ASE et les Normes minimales de l'INEE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sng" cap="none" strike="noStrike">
                <a:solidFill>
                  <a:schemeClr val="hlink"/>
                </a:solidFill>
                <a:latin typeface="Arial"/>
                <a:ea typeface="Arial"/>
                <a:cs typeface="Arial"/>
                <a:sym typeface="Arial"/>
                <a:hlinkClick r:id="rId2"/>
              </a:rPr>
              <a:t>Note d’orientation de l’INEE sur le soutien psychosocial</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1"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En utilisant les mêmes études de cas, les participants analyseront les interventions et suggéreront des améliorations à partir des normes minimales de l’INEE.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1" lang="fr-FR" sz="1000" u="none" cap="none" strike="noStrike">
                <a:solidFill>
                  <a:srgbClr val="000000"/>
                </a:solidFill>
                <a:latin typeface="Arial"/>
                <a:ea typeface="Arial"/>
                <a:cs typeface="Arial"/>
                <a:sym typeface="Arial"/>
              </a:rPr>
              <a:t>Note : si vous êtes pressés par le temps, n’attribuez à chaque groupe qu’un seul domaine des Normes minimales de l’INEE figurant sur le </a:t>
            </a:r>
            <a:r>
              <a:rPr b="0" i="1" lang="fr-FR" sz="1000" u="sng" cap="none" strike="noStrike">
                <a:solidFill>
                  <a:srgbClr val="000000"/>
                </a:solidFill>
                <a:latin typeface="Arial"/>
                <a:ea typeface="Arial"/>
                <a:cs typeface="Arial"/>
                <a:sym typeface="Arial"/>
              </a:rPr>
              <a:t>Document 9</a:t>
            </a:r>
            <a:r>
              <a:rPr b="0" i="1" lang="fr-FR" sz="1000" u="none" cap="none" strike="noStrike">
                <a:solidFill>
                  <a:srgbClr val="000000"/>
                </a:solidFill>
                <a:latin typeface="Arial"/>
                <a:ea typeface="Arial"/>
                <a:cs typeface="Arial"/>
                <a:sym typeface="Arial"/>
              </a:rPr>
              <a:t>, puis demandez aux groupes de présenter. </a:t>
            </a: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Script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Dans la prochaine activité, nous allons continuer à travailler sur les études de cas, avec les mêmes groupes. À l’aide de la </a:t>
            </a:r>
            <a:r>
              <a:rPr b="0" i="1" lang="fr-FR" sz="1000" u="none" cap="none" strike="noStrike">
                <a:solidFill>
                  <a:srgbClr val="000000"/>
                </a:solidFill>
                <a:latin typeface="Arial"/>
                <a:ea typeface="Arial"/>
                <a:cs typeface="Arial"/>
                <a:sym typeface="Arial"/>
              </a:rPr>
              <a:t>Note d’orientation de l’INEE sur le soutien psychosocial</a:t>
            </a:r>
            <a:r>
              <a:rPr b="0" i="0" lang="fr-FR" sz="1000" u="none" cap="none" strike="noStrike">
                <a:solidFill>
                  <a:srgbClr val="000000"/>
                </a:solidFill>
                <a:latin typeface="Arial"/>
                <a:ea typeface="Arial"/>
                <a:cs typeface="Arial"/>
                <a:sym typeface="Arial"/>
              </a:rPr>
              <a:t>, analysez vos études de cas en fonction des cinq domaines des Normes minimales de l’INEE. Utilisez </a:t>
            </a:r>
            <a:r>
              <a:rPr b="0" i="0" lang="fr-FR" sz="1000" u="sng" cap="none" strike="noStrike">
                <a:solidFill>
                  <a:srgbClr val="000000"/>
                </a:solidFill>
                <a:latin typeface="Arial"/>
                <a:ea typeface="Arial"/>
                <a:cs typeface="Arial"/>
                <a:sym typeface="Arial"/>
              </a:rPr>
              <a:t>le Document 9</a:t>
            </a:r>
            <a:r>
              <a:rPr b="0" i="0" lang="fr-FR" sz="1000" u="none" cap="none" strike="noStrike">
                <a:solidFill>
                  <a:srgbClr val="000000"/>
                </a:solidFill>
                <a:latin typeface="Arial"/>
                <a:ea typeface="Arial"/>
                <a:cs typeface="Arial"/>
                <a:sym typeface="Arial"/>
              </a:rPr>
              <a:t> pour comprendre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Comment l’intervention présentée dans votre étude de cas aborde-t-elle chaque domaine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En quoi l’intervention présentée dans votre étude de cas est-elle défaillante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Comment l’intervention présentée dans votre étude de cas pourrait-elle être améliorée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Vous avez 30 minutes pour travailler en petits groupes, puis nous discuterons tous ensemble. </a:t>
            </a:r>
            <a:endParaRPr b="1" i="1" sz="1000">
              <a:solidFill>
                <a:schemeClr val="dk1"/>
              </a:solidFill>
            </a:endParaRPr>
          </a:p>
        </p:txBody>
      </p:sp>
      <p:sp>
        <p:nvSpPr>
          <p:cNvPr id="284" name="Google Shape;284;p31: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3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Diapositive 31 :</a:t>
            </a:r>
            <a:r>
              <a:rPr b="0" i="0" lang="fr-FR" sz="1000" u="none" cap="none" strike="noStrike">
                <a:solidFill>
                  <a:srgbClr val="000000"/>
                </a:solidFill>
                <a:latin typeface="Arial"/>
                <a:ea typeface="Arial"/>
                <a:cs typeface="Arial"/>
                <a:sym typeface="Arial"/>
              </a:rPr>
              <a:t> </a:t>
            </a:r>
            <a:r>
              <a:rPr b="1" i="1" lang="fr-FR" sz="1000" u="none" cap="none" strike="noStrike">
                <a:solidFill>
                  <a:srgbClr val="000000"/>
                </a:solidFill>
                <a:latin typeface="Arial"/>
                <a:ea typeface="Arial"/>
                <a:cs typeface="Arial"/>
                <a:sym typeface="Arial"/>
              </a:rPr>
              <a:t>Activité complémentaire</a:t>
            </a:r>
            <a:r>
              <a:rPr b="0" i="0" lang="fr-FR" sz="1000" u="none" cap="none" strike="noStrike">
                <a:solidFill>
                  <a:srgbClr val="000000"/>
                </a:solidFill>
                <a:latin typeface="Arial"/>
                <a:ea typeface="Arial"/>
                <a:cs typeface="Arial"/>
                <a:sym typeface="Arial"/>
              </a:rPr>
              <a:t> (30 minutes)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Objectif :</a:t>
            </a:r>
            <a:r>
              <a:rPr b="0" i="0" lang="fr-FR" sz="1000" u="none" cap="none" strike="noStrike">
                <a:solidFill>
                  <a:srgbClr val="000000"/>
                </a:solidFill>
                <a:latin typeface="Arial"/>
                <a:ea typeface="Arial"/>
                <a:cs typeface="Arial"/>
                <a:sym typeface="Arial"/>
              </a:rPr>
              <a:t> Cette activité complémentaire peut être utilisée comme évaluation sommative, afin de déterminer si les participants ont compris les informations présentées au cours de cette formation et s’ils peuvent les appliquer.  Les participants identifieront les besoins en matière de SPS et d'ASE au sein d'une population cible qu’ils connaissent bien. Ils planifieront ensuite les interventions correspondantes.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Matériel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sng" cap="none" strike="noStrike">
                <a:solidFill>
                  <a:srgbClr val="000000"/>
                </a:solidFill>
                <a:latin typeface="Arial"/>
                <a:ea typeface="Arial"/>
                <a:cs typeface="Arial"/>
                <a:sym typeface="Arial"/>
              </a:rPr>
              <a:t>Document 10</a:t>
            </a:r>
            <a:r>
              <a:rPr b="0" i="0" lang="fr-FR" sz="1000" u="none" cap="none" strike="noStrike">
                <a:solidFill>
                  <a:srgbClr val="000000"/>
                </a:solidFill>
                <a:latin typeface="Arial"/>
                <a:ea typeface="Arial"/>
                <a:cs typeface="Arial"/>
                <a:sym typeface="Arial"/>
              </a:rPr>
              <a:t>: Plan d’action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Distribuez le </a:t>
            </a:r>
            <a:r>
              <a:rPr b="0" i="0" lang="fr-FR" sz="1000" u="sng" cap="none" strike="noStrike">
                <a:solidFill>
                  <a:srgbClr val="000000"/>
                </a:solidFill>
                <a:latin typeface="Arial"/>
                <a:ea typeface="Arial"/>
                <a:cs typeface="Arial"/>
                <a:sym typeface="Arial"/>
              </a:rPr>
              <a:t>Document 10</a:t>
            </a:r>
            <a:r>
              <a:rPr b="0" i="0" lang="fr-FR" sz="1000" u="none" cap="none" strike="noStrike">
                <a:solidFill>
                  <a:srgbClr val="000000"/>
                </a:solidFill>
                <a:latin typeface="Arial"/>
                <a:ea typeface="Arial"/>
                <a:cs typeface="Arial"/>
                <a:sym typeface="Arial"/>
              </a:rPr>
              <a:t>: Plan d'action.</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Expliquez aux participants qu’ils ont 30 minutes pour travailler avec un partenaire ou en petit groupe pour mettre au point un plan d'action en vue d’une intervention de SPS et ASE.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Demandez aux participants de choisir un contexte dans lequel ils ont travaillé ou dans lequel ils travaillent actuellement.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Les participants devront utiliser les questions du </a:t>
            </a:r>
            <a:r>
              <a:rPr b="0" i="0" lang="fr-FR" sz="1000" u="sng" cap="none" strike="noStrike">
                <a:solidFill>
                  <a:srgbClr val="000000"/>
                </a:solidFill>
                <a:latin typeface="Arial"/>
                <a:ea typeface="Arial"/>
                <a:cs typeface="Arial"/>
                <a:sym typeface="Arial"/>
              </a:rPr>
              <a:t>Document 10 </a:t>
            </a:r>
            <a:r>
              <a:rPr b="0" i="0" lang="fr-FR" sz="1000" u="none" cap="none" strike="noStrike">
                <a:solidFill>
                  <a:srgbClr val="000000"/>
                </a:solidFill>
                <a:latin typeface="Arial"/>
                <a:ea typeface="Arial"/>
                <a:cs typeface="Arial"/>
                <a:sym typeface="Arial"/>
              </a:rPr>
              <a:t>pour diriger leur planification.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Script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Avez-vous déjà travaillé dans un contexte qui aurait pu, à votre avis, profiter d'une intervention de SPS et ASE ? Où et pourquoi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Pour l’activité finale d’aujourd'hui, nous allons mettre en pratique certains des concepts que nous avons appris. En vous aidant du </a:t>
            </a:r>
            <a:r>
              <a:rPr b="0" i="0" lang="fr-FR" sz="1000" u="sng" cap="none" strike="noStrike">
                <a:solidFill>
                  <a:srgbClr val="000000"/>
                </a:solidFill>
                <a:latin typeface="Arial"/>
                <a:ea typeface="Arial"/>
                <a:cs typeface="Arial"/>
                <a:sym typeface="Arial"/>
              </a:rPr>
              <a:t>Document 10</a:t>
            </a:r>
            <a:r>
              <a:rPr b="0" i="0" lang="fr-FR" sz="1000" u="none" cap="none" strike="noStrike">
                <a:solidFill>
                  <a:srgbClr val="000000"/>
                </a:solidFill>
                <a:latin typeface="Arial"/>
                <a:ea typeface="Arial"/>
                <a:cs typeface="Arial"/>
                <a:sym typeface="Arial"/>
              </a:rPr>
              <a:t> comme ligne directrice, vous allez mettre au point un plan d'action pour la mise en oeuvre d’une intervention de SPS et ASE. Veuillez vous mettre en binôme ou en petits groupes et choisissez un contexte dans lequel vous avez travaillé ou dans lequel vous travaillez actuellement, et qui, à votre avis, aurait pu tirer profit d’une intervention de SPS et ASE.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Déterminez une population cible (exemple : les adolescentes), ainsi que les besoins en SPS et en ASE de cette population.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Ensuite, dressez une liste des ressources dont vous aurez besoin pour réaliser votre intervention. Pensez surtout aux ressources dont vous disposez déjà et à la manière d’acquérir des ressources supplémentaires, quelles qu’elles soient.</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Enfin, discutez des obstacles potentiels à la réalisation de votre intervention ainsi que les stratégies pour les surmonter.</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Pour vous aider à dans votre planification, reportez-vous aux Documents ou à la Note d’orientation sur le soutien psychosocial. N’hésitez pas à me poser des questions. (Si nous avons le temps), vous aurez la possibilité de présenter votre plan d’action par la suite.  </a:t>
            </a:r>
            <a:endParaRPr b="1" i="1" sz="1000">
              <a:solidFill>
                <a:schemeClr val="dk1"/>
              </a:solidFill>
            </a:endParaRPr>
          </a:p>
        </p:txBody>
      </p:sp>
      <p:sp>
        <p:nvSpPr>
          <p:cNvPr id="290" name="Google Shape;290;p32: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3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Diapositive 32</a:t>
            </a:r>
            <a:r>
              <a:rPr b="0" i="0" lang="fr-FR" sz="1000" u="none" cap="none" strike="noStrike">
                <a:solidFill>
                  <a:srgbClr val="000000"/>
                </a:solidFill>
                <a:latin typeface="Arial"/>
                <a:ea typeface="Arial"/>
                <a:cs typeface="Arial"/>
                <a:sym typeface="Arial"/>
              </a:rPr>
              <a:t>(5 minutes)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Matériel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sng" cap="none" strike="noStrike">
                <a:solidFill>
                  <a:srgbClr val="000000"/>
                </a:solidFill>
                <a:latin typeface="Arial"/>
                <a:ea typeface="Arial"/>
                <a:cs typeface="Arial"/>
                <a:sym typeface="Arial"/>
              </a:rPr>
              <a:t>Document 11</a:t>
            </a:r>
            <a:r>
              <a:rPr b="0" i="0" lang="fr-FR" sz="1000" u="none" cap="none" strike="noStrike">
                <a:solidFill>
                  <a:srgbClr val="000000"/>
                </a:solidFill>
                <a:latin typeface="Arial"/>
                <a:ea typeface="Arial"/>
                <a:cs typeface="Arial"/>
                <a:sym typeface="Arial"/>
              </a:rPr>
              <a:t>: Auto-réflexion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fr-FR" sz="1000" u="none" cap="none" strike="noStrike">
                <a:solidFill>
                  <a:srgbClr val="000000"/>
                </a:solidFill>
                <a:latin typeface="Arial"/>
                <a:ea typeface="Arial"/>
                <a:cs typeface="Arial"/>
                <a:sym typeface="Arial"/>
              </a:rPr>
              <a:t>Option 1</a:t>
            </a:r>
            <a:r>
              <a:rPr b="0" i="0" lang="fr-FR" sz="1000" u="none" cap="none" strike="noStrike">
                <a:solidFill>
                  <a:srgbClr val="000000"/>
                </a:solidFill>
                <a:latin typeface="Arial"/>
                <a:ea typeface="Arial"/>
                <a:cs typeface="Arial"/>
                <a:sym typeface="Arial"/>
              </a:rPr>
              <a:t> Demandez aux participants de réfléchir en silence sur la formation et de répondre aux questions de réflexion personnelle sur le </a:t>
            </a:r>
            <a:r>
              <a:rPr b="0" i="0" lang="fr-FR" sz="1000" u="sng" cap="none" strike="noStrike">
                <a:solidFill>
                  <a:srgbClr val="000000"/>
                </a:solidFill>
                <a:latin typeface="Arial"/>
                <a:ea typeface="Arial"/>
                <a:cs typeface="Arial"/>
                <a:sym typeface="Arial"/>
              </a:rPr>
              <a:t>Document 11</a:t>
            </a: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fr-FR" sz="1000" u="none" cap="none" strike="noStrike">
                <a:solidFill>
                  <a:srgbClr val="000000"/>
                </a:solidFill>
                <a:latin typeface="Arial"/>
                <a:ea typeface="Arial"/>
                <a:cs typeface="Arial"/>
                <a:sym typeface="Arial"/>
              </a:rPr>
              <a:t>Option 2 : </a:t>
            </a:r>
            <a:r>
              <a:rPr b="0" i="0" lang="fr-FR" sz="1000" u="none" cap="none" strike="noStrike">
                <a:solidFill>
                  <a:srgbClr val="000000"/>
                </a:solidFill>
                <a:latin typeface="Arial"/>
                <a:ea typeface="Arial"/>
                <a:cs typeface="Arial"/>
                <a:sym typeface="Arial"/>
              </a:rPr>
              <a:t>Demandez aux participants de discuter sur les questions du </a:t>
            </a:r>
            <a:r>
              <a:rPr b="0" i="0" lang="fr-FR" sz="1000" u="sng" cap="none" strike="noStrike">
                <a:solidFill>
                  <a:srgbClr val="000000"/>
                </a:solidFill>
                <a:latin typeface="Arial"/>
                <a:ea typeface="Arial"/>
                <a:cs typeface="Arial"/>
                <a:sym typeface="Arial"/>
              </a:rPr>
              <a:t>Document 11</a:t>
            </a:r>
            <a:r>
              <a:rPr b="0" i="0" lang="fr-FR" sz="1000" u="none" cap="none" strike="noStrike">
                <a:solidFill>
                  <a:srgbClr val="000000"/>
                </a:solidFill>
                <a:latin typeface="Arial"/>
                <a:ea typeface="Arial"/>
                <a:cs typeface="Arial"/>
                <a:sym typeface="Arial"/>
              </a:rPr>
              <a:t> en binômes ou en petits groupes.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Pour chaque option, réservez du temps pour répondre aux questions que les participants souhaitent encore poser. Incitez les participants à dialoguer entre eux pour répondre à leurs questions.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Script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Prenez quelques instants pour réfléchir à l’atelier d’aujourd’hui. Examinez les questions suivantes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Qu’avez-vous appris aujourd'hui ? Donnez trois exemples.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400" u="none" cap="none" strike="noStrike">
                <a:solidFill>
                  <a:srgbClr val="000000"/>
                </a:solidFill>
                <a:latin typeface="Arial"/>
                <a:ea typeface="Arial"/>
                <a:cs typeface="Arial"/>
                <a:sym typeface="Arial"/>
              </a:rPr>
              <a:t>Quelles idées ou stratégies nouvelles allez-vous utiliser dans votre travail ? Citez-en 2.</a:t>
            </a:r>
            <a:endParaRPr b="0" i="0" sz="14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400" u="none" cap="none" strike="noStrike">
                <a:solidFill>
                  <a:srgbClr val="000000"/>
                </a:solidFill>
                <a:latin typeface="Arial"/>
                <a:ea typeface="Arial"/>
                <a:cs typeface="Arial"/>
                <a:sym typeface="Arial"/>
              </a:rPr>
              <a:t>Avez-vous encore des questions ? Posez-en une.</a:t>
            </a:r>
            <a:endParaRPr b="0" i="0" sz="14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400" u="none" cap="none" strike="noStrike">
                <a:solidFill>
                  <a:srgbClr val="000000"/>
                </a:solidFill>
                <a:latin typeface="Arial"/>
                <a:ea typeface="Arial"/>
                <a:cs typeface="Arial"/>
                <a:sym typeface="Arial"/>
              </a:rPr>
              <a:t>❓ Quelqu’un a-t-il des réflexions ou des questions dont il voudrait faire part ?</a:t>
            </a:r>
            <a:r>
              <a:rPr b="0" i="0" lang="fr-FR"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296" name="Google Shape;296;p33: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3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Diapositive 33</a:t>
            </a:r>
            <a:r>
              <a:rPr b="0" i="0" lang="fr-FR" sz="1000" u="none" cap="none" strike="noStrike">
                <a:solidFill>
                  <a:srgbClr val="000000"/>
                </a:solidFill>
                <a:latin typeface="Arial"/>
                <a:ea typeface="Arial"/>
                <a:cs typeface="Arial"/>
                <a:sym typeface="Arial"/>
              </a:rPr>
              <a:t> (5 minutes)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Matériel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sng" cap="none" strike="noStrike">
                <a:solidFill>
                  <a:srgbClr val="000000"/>
                </a:solidFill>
                <a:latin typeface="Arial"/>
                <a:ea typeface="Arial"/>
                <a:cs typeface="Arial"/>
                <a:sym typeface="Arial"/>
              </a:rPr>
              <a:t>Document 12</a:t>
            </a:r>
            <a:r>
              <a:rPr b="0" i="0" lang="fr-FR" sz="1000" u="none" cap="none" strike="noStrike">
                <a:solidFill>
                  <a:srgbClr val="000000"/>
                </a:solidFill>
                <a:latin typeface="Arial"/>
                <a:ea typeface="Arial"/>
                <a:cs typeface="Arial"/>
                <a:sym typeface="Arial"/>
              </a:rPr>
              <a:t>: formulaire d’évaluation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Laissez 5 minutes aux participants pour compléter le formulaire d’évaluation.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Script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Merci à tous d’avoir participé à cet atelier. Veuillez remplir le formulaire d’évaluation pour nous aider à améliorer davantage notre formation.</a:t>
            </a:r>
            <a:r>
              <a:rPr lang="fr-FR" sz="1000"/>
              <a:t> </a:t>
            </a:r>
            <a:endParaRPr b="1" i="1" sz="1000">
              <a:solidFill>
                <a:schemeClr val="dk1"/>
              </a:solidFill>
            </a:endParaRPr>
          </a:p>
        </p:txBody>
      </p:sp>
      <p:sp>
        <p:nvSpPr>
          <p:cNvPr id="302" name="Google Shape;302;p34: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3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8" name="Google Shape;308;p35: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Menez l'activité de la ligne sous la forme d'une évaluation des besoins pour mesurer le niveau de connaissances préalables des participants sur le sujet.</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Les participants sont debout au centre de la salle.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À chaque question posée au groupe, les participants se déplacent vers le côté de la pièce qui correspond à leur réponse. « Oui » est à droite, « non » est à gauche.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Si vous avez le temps, demandez aux participants de partager brièvement leurs expériences respectives.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Script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Veuillez vous lever et vous déplacer vers le centre de la salle. Je vais vous poser quelques questions au sujet de votre expérience professionnelle. Si votre réponse à la question est « oui », veuillez vous déplacer vers le côté droit de la salle. Si votre réponse à la question est « non », veuillez vous déplacer vers le côté gauche de la salle. Si votre réponse est « je ne sais pas » vous pouvez rester au centre de la salle. Vous êtes prêts ?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Quelles sont les compétences et l'expérience que nous avons dans la salle ? Quelqu’un voudrait-il partager sa réponse ?</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1000"/>
          </a:p>
        </p:txBody>
      </p:sp>
      <p:sp>
        <p:nvSpPr>
          <p:cNvPr id="80" name="Google Shape;80;p4: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t/>
            </a:r>
            <a:endParaRPr/>
          </a:p>
        </p:txBody>
      </p:sp>
      <p:sp>
        <p:nvSpPr>
          <p:cNvPr id="86" name="Google Shape;86;p5: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Diapositive 6 </a:t>
            </a:r>
            <a:r>
              <a:rPr b="0" i="0" lang="fr-FR" sz="1000" u="none" cap="none" strike="noStrike">
                <a:solidFill>
                  <a:srgbClr val="000000"/>
                </a:solidFill>
                <a:latin typeface="Arial"/>
                <a:ea typeface="Arial"/>
                <a:cs typeface="Arial"/>
                <a:sym typeface="Arial"/>
              </a:rPr>
              <a:t>(10 minutes)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Matériel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sng" cap="none" strike="noStrike">
                <a:solidFill>
                  <a:srgbClr val="000000"/>
                </a:solidFill>
                <a:latin typeface="Arial"/>
                <a:ea typeface="Arial"/>
                <a:cs typeface="Arial"/>
                <a:sym typeface="Arial"/>
              </a:rPr>
              <a:t>Document 1</a:t>
            </a:r>
            <a:r>
              <a:rPr b="0" i="0" lang="fr-FR" sz="1000" u="none" cap="none" strike="noStrike">
                <a:solidFill>
                  <a:srgbClr val="000000"/>
                </a:solidFill>
                <a:latin typeface="Arial"/>
                <a:ea typeface="Arial"/>
                <a:cs typeface="Arial"/>
                <a:sym typeface="Arial"/>
              </a:rPr>
              <a:t> : De quoi avons-nous besoin pour nous sentir bien ?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Flipchart/tableau et marqueurs/craie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Dessinez le diagramme (</a:t>
            </a:r>
            <a:r>
              <a:rPr b="0" i="0" lang="fr-FR" sz="1000" u="sng" cap="none" strike="noStrike">
                <a:solidFill>
                  <a:srgbClr val="000000"/>
                </a:solidFill>
                <a:latin typeface="Arial"/>
                <a:ea typeface="Arial"/>
                <a:cs typeface="Arial"/>
                <a:sym typeface="Arial"/>
              </a:rPr>
              <a:t>Diapositive 6</a:t>
            </a:r>
            <a:r>
              <a:rPr b="0" i="0" lang="fr-FR" sz="1000" u="none" cap="none" strike="noStrike">
                <a:solidFill>
                  <a:srgbClr val="000000"/>
                </a:solidFill>
                <a:latin typeface="Arial"/>
                <a:ea typeface="Arial"/>
                <a:cs typeface="Arial"/>
                <a:sym typeface="Arial"/>
              </a:rPr>
              <a:t>) au tableau/sur le flipchart.</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Demandez aux participants « De quoi avons-nous besoin pour nous sentir bien/heureux/satisfait/à l'aise ?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Sollicitez quelques exemples de réponses.</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Distribuez le </a:t>
            </a:r>
            <a:r>
              <a:rPr b="0" i="0" lang="fr-FR" sz="1000" u="sng" cap="none" strike="noStrike">
                <a:solidFill>
                  <a:srgbClr val="000000"/>
                </a:solidFill>
                <a:latin typeface="Arial"/>
                <a:ea typeface="Arial"/>
                <a:cs typeface="Arial"/>
                <a:sym typeface="Arial"/>
              </a:rPr>
              <a:t>Document 1</a:t>
            </a:r>
            <a:r>
              <a:rPr b="0" i="0" lang="fr-FR" sz="1000" u="none" cap="none" strike="noStrike">
                <a:solidFill>
                  <a:srgbClr val="000000"/>
                </a:solidFill>
                <a:latin typeface="Arial"/>
                <a:ea typeface="Arial"/>
                <a:cs typeface="Arial"/>
                <a:sym typeface="Arial"/>
              </a:rPr>
              <a:t>.</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fr-FR" sz="1000" u="none" cap="none" strike="noStrike">
                <a:solidFill>
                  <a:srgbClr val="000000"/>
                </a:solidFill>
                <a:latin typeface="Arial"/>
                <a:ea typeface="Arial"/>
                <a:cs typeface="Arial"/>
                <a:sym typeface="Arial"/>
              </a:rPr>
              <a:t>Option 1 : </a:t>
            </a:r>
            <a:r>
              <a:rPr b="0" i="0" lang="fr-FR" sz="1000" u="none" cap="none" strike="noStrike">
                <a:solidFill>
                  <a:srgbClr val="000000"/>
                </a:solidFill>
                <a:latin typeface="Arial"/>
                <a:ea typeface="Arial"/>
                <a:cs typeface="Arial"/>
                <a:sym typeface="Arial"/>
              </a:rPr>
              <a:t>Brainstorming silencieux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Donnez 5 minutes aux participants en petits groupes pour faire un brainstorming sur des exemples pour chaque affirmation.</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Distribuez les craies/marqueurs à chaque groupe. Invitez-les à écrire au moins 2-3 exemples au tableau/sur le flipchart, en regroupant les réponses similaires.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Discutez brièvement des réponses figurant au tableau/sur le flipchart.</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fr-FR" sz="1000" u="none" cap="none" strike="noStrike">
                <a:solidFill>
                  <a:srgbClr val="000000"/>
                </a:solidFill>
                <a:latin typeface="Arial"/>
                <a:ea typeface="Arial"/>
                <a:cs typeface="Arial"/>
                <a:sym typeface="Arial"/>
              </a:rPr>
              <a:t>Option 2 :</a:t>
            </a:r>
            <a:r>
              <a:rPr b="0" i="0" lang="fr-FR" sz="1000" u="none" cap="none" strike="noStrike">
                <a:solidFill>
                  <a:srgbClr val="000000"/>
                </a:solidFill>
                <a:latin typeface="Arial"/>
                <a:ea typeface="Arial"/>
                <a:cs typeface="Arial"/>
                <a:sym typeface="Arial"/>
              </a:rPr>
              <a:t> Réfléchir - Discuter à 2 - Partager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Donnez 2-3 minutes aux participants pour faire un brainstorming sur des exemples de chaque affirmation, individuellement.</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Demandez aux participants de choisir un partenaire avec qui partager/comparer leurs réponses.</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Demandez aux groupes de deux de partager certaines de leurs réponses avec le groupe. Notez leurs réponses au tableau/sur le flipchart</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Script :</a:t>
            </a: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Aujourd’hui, nous allons commencer par parler du bien-être.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De quoi avons-nous besoin pour nous sentir bien/heureux/satisfait/à l'aise ?</a:t>
            </a: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Sollicitez quelques exemples parmi les participants. Si les participants sont plutôt silencieux, donnez un exemple ou deux pour les aider à démarrer la discussion.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sng" cap="none" strike="noStrike">
                <a:solidFill>
                  <a:srgbClr val="000000"/>
                </a:solidFill>
                <a:latin typeface="Arial"/>
                <a:ea typeface="Arial"/>
                <a:cs typeface="Arial"/>
                <a:sym typeface="Arial"/>
              </a:rPr>
              <a:t>Option 1 : Brainstorming silencieux</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Tournez-vous vers votre partenaire. Utilisez le </a:t>
            </a:r>
            <a:r>
              <a:rPr b="0" i="0" lang="fr-FR" sz="1000" u="sng" cap="none" strike="noStrike">
                <a:solidFill>
                  <a:srgbClr val="000000"/>
                </a:solidFill>
                <a:latin typeface="Arial"/>
                <a:ea typeface="Arial"/>
                <a:cs typeface="Arial"/>
                <a:sym typeface="Arial"/>
              </a:rPr>
              <a:t>Document 1</a:t>
            </a:r>
            <a:r>
              <a:rPr b="0" i="0" lang="fr-FR" sz="1000" u="none" cap="none" strike="noStrike">
                <a:solidFill>
                  <a:srgbClr val="000000"/>
                </a:solidFill>
                <a:latin typeface="Arial"/>
                <a:ea typeface="Arial"/>
                <a:cs typeface="Arial"/>
                <a:sym typeface="Arial"/>
              </a:rPr>
              <a:t> pour réfléchir pendant 5 minutes à des éléments ou objets, des capacités, des sentiments et des croyances dont nous avons tous besoin pour nous sentir bien. Puisez dans vos expériences personnelles et professionnelles pour identifier des exemples.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(Lorsque le temps est écoulé, distribuez les marqueurs/craies) SVP venez au tableau/flipchart et écrivez 2 ou 3 exemples dans la partie adéquate.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sng" cap="none" strike="noStrike">
                <a:solidFill>
                  <a:srgbClr val="000000"/>
                </a:solidFill>
                <a:latin typeface="Arial"/>
                <a:ea typeface="Arial"/>
                <a:cs typeface="Arial"/>
                <a:sym typeface="Arial"/>
              </a:rPr>
              <a:t>Option 2 : Réfléchir - Discuter à 2 - Partager</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Utilisez le </a:t>
            </a:r>
            <a:r>
              <a:rPr b="0" i="0" lang="fr-FR" sz="1000" u="sng" cap="none" strike="noStrike">
                <a:solidFill>
                  <a:srgbClr val="000000"/>
                </a:solidFill>
                <a:latin typeface="Arial"/>
                <a:ea typeface="Arial"/>
                <a:cs typeface="Arial"/>
                <a:sym typeface="Arial"/>
              </a:rPr>
              <a:t>Document 1</a:t>
            </a:r>
            <a:r>
              <a:rPr b="0" i="0" lang="fr-FR" sz="1000" u="none" cap="none" strike="noStrike">
                <a:solidFill>
                  <a:srgbClr val="000000"/>
                </a:solidFill>
                <a:latin typeface="Arial"/>
                <a:ea typeface="Arial"/>
                <a:cs typeface="Arial"/>
                <a:sym typeface="Arial"/>
              </a:rPr>
              <a:t> pour réfléchir pendant 3 minutes à des éléments ou objets, des capacités, des sentiments et des croyances dont nous avons tous besoin pour nous sentir bien. Puisez dans vos expériences personnelles et professionnelles pour identifier des exemples.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(Lorsque le temps est écoulé) Tournez-vous vers votre partenaire et comparez vos réponses. Vous avez 2 minutes pour discuter avec votre partenaire avant d'échanger en groupe.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Exemples de réponses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J'ai... de la nourriture et de l'eau, un abri, des services médicaux.</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Je peux... passer du temps avec ma famille, aller à l'école, jouer avec mes amis.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Je me sens... en sécurité, soutenu, impliqué dans ma communauté.</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Je crois... selon mes croyances religieuses/spirituelles/culturelles, que j'ai un avenir positif.</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Comme vous pouvez le constater avec les exemples au tableau/sur le flipchart, il y a des aspects physiques, sociaux et émotionnels du bien-être. Pour vous sentir bien, vos besoins physiques et biologiques doivent être satisfaits avec, par exemple : de la nourriture et de l'eau, un abri, des services médicaux. Vos besoins sociaux et émotionnels doivent aussi être satisfaits : vous sentir en sécurité, avoir des relations positives avec votre famille et votre communauté, et être en mesure de pratiquer vos traditions religieuses et culturelles.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En situation d'urgence, les besoins biologiques et matériels des gens sont souvent les plus visibles. Les besoins sociaux, émotionnels, mentaux, culturels et spirituels sont parfois plus difficiles à identifier.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Pourquoi peut-il être important de comprendre ce dont une personne a besoin pour se sentir bien ? </a:t>
            </a: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Exemple de réponse : </a:t>
            </a:r>
            <a:r>
              <a:rPr b="0" i="0" lang="fr-FR" sz="1000" u="none" cap="none" strike="noStrike">
                <a:solidFill>
                  <a:srgbClr val="000000"/>
                </a:solidFill>
                <a:latin typeface="Arial"/>
                <a:ea typeface="Arial"/>
                <a:cs typeface="Arial"/>
                <a:sym typeface="Arial"/>
              </a:rPr>
              <a:t>Pour pouvoir planifier et fournir un soutien efficace, nous devons comprendre le bien-être et comment il peut être influencé par divers facteurs.  </a:t>
            </a:r>
            <a:endParaRPr b="1" i="1" sz="1000">
              <a:solidFill>
                <a:schemeClr val="dk1"/>
              </a:solidFill>
            </a:endParaRPr>
          </a:p>
        </p:txBody>
      </p:sp>
      <p:sp>
        <p:nvSpPr>
          <p:cNvPr id="91" name="Google Shape;91;p6: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Diapositive 7 </a:t>
            </a:r>
            <a:r>
              <a:rPr b="0" i="0" lang="fr-FR" sz="1000" u="none" cap="none" strike="noStrike">
                <a:solidFill>
                  <a:srgbClr val="000000"/>
                </a:solidFill>
                <a:latin typeface="Arial"/>
                <a:ea typeface="Arial"/>
                <a:cs typeface="Arial"/>
                <a:sym typeface="Arial"/>
              </a:rPr>
              <a:t>(5 minutes)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Matériel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sng" cap="none" strike="noStrike">
                <a:solidFill>
                  <a:srgbClr val="000000"/>
                </a:solidFill>
                <a:latin typeface="Arial"/>
                <a:ea typeface="Arial"/>
                <a:cs typeface="Arial"/>
                <a:sym typeface="Arial"/>
              </a:rPr>
              <a:t>Document 1</a:t>
            </a:r>
            <a:r>
              <a:rPr b="0" i="0" lang="fr-FR" sz="1000" u="none" cap="none" strike="noStrike">
                <a:solidFill>
                  <a:srgbClr val="000000"/>
                </a:solidFill>
                <a:latin typeface="Arial"/>
                <a:ea typeface="Arial"/>
                <a:cs typeface="Arial"/>
                <a:sym typeface="Arial"/>
              </a:rPr>
              <a:t> : De quoi avons-nous besoin pour nous sentir bien ?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Expliquez l'information présentée sur la diapositive.</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Demandez aux participants de se référer au </a:t>
            </a:r>
            <a:r>
              <a:rPr b="0" i="0" lang="fr-FR" sz="1000" u="sng" cap="none" strike="noStrike">
                <a:solidFill>
                  <a:srgbClr val="000000"/>
                </a:solidFill>
                <a:latin typeface="Arial"/>
                <a:ea typeface="Arial"/>
                <a:cs typeface="Arial"/>
                <a:sym typeface="Arial"/>
              </a:rPr>
              <a:t>Document 1</a:t>
            </a:r>
            <a:r>
              <a:rPr b="0" i="0" lang="fr-FR" sz="1000" u="none" cap="none" strike="noStrike">
                <a:solidFill>
                  <a:srgbClr val="000000"/>
                </a:solidFill>
                <a:latin typeface="Arial"/>
                <a:ea typeface="Arial"/>
                <a:cs typeface="Arial"/>
                <a:sym typeface="Arial"/>
              </a:rPr>
              <a:t> : soulignez les aspects du bien-être qui peuvent être menacés par des catastrophes environnementales, soulignez d'un trait ondulé les aspects du bien-être qui peuvent être menacés par des catastrophes d'origine humaine et entourez les aspects du bien-être qui peuvent être affectés par les deux.</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Script :</a:t>
            </a: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Les crises humanitaires sont en augmentation sur toute la planète. Il se produit un nombre croissant de catastrophes environnementales liées au changement climatique qui causent le déplacement de communautés entières. Les catastrophes environnementales comme les ouragans, les tremblements de terre, les tsunamis, les sécheresses, les cyclones, les épidémies, les inondations et les glissements de terrain détruisent souvent les infrastructures et représentent des menaces directes pour la vie.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Les catastrophes humanitaires peuvent aussi être d'origine humaine, causées par les conflits et la violence. Les catastrophes d'origine humaine conduisent souvent à des conflits prolongés, qui ne causent pas forcément de menaces graves à la vie, mais plutôt une tension continue et une peur persistante.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Les catastrophes environnementales ainsi que celles d'origine humaine perturbent tous les aspects de la vie quotidienne, y compris le logement, la santé, l'assainissement, le divertissement et l'éducation. Elles perturbent les relations familiales et la cohésion sociale et génèrent des sentiments d'incertitude, de peur, de colère et de perte.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Les enfants comptent parmi les plus vulnérables en situation de crise. Même lorsque les enfants survivent à une crise, leur bien-être psychosocial peut être gravement compromis.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Se référer au </a:t>
            </a:r>
            <a:r>
              <a:rPr b="0" i="0" lang="fr-FR" sz="1000" u="sng" cap="none" strike="noStrike">
                <a:solidFill>
                  <a:srgbClr val="000000"/>
                </a:solidFill>
                <a:latin typeface="Arial"/>
                <a:ea typeface="Arial"/>
                <a:cs typeface="Arial"/>
                <a:sym typeface="Arial"/>
              </a:rPr>
              <a:t>Document 1</a:t>
            </a:r>
            <a:r>
              <a:rPr b="0" i="0" lang="fr-FR" sz="1000" u="none" cap="none" strike="noStrike">
                <a:solidFill>
                  <a:srgbClr val="000000"/>
                </a:solidFill>
                <a:latin typeface="Arial"/>
                <a:ea typeface="Arial"/>
                <a:cs typeface="Arial"/>
                <a:sym typeface="Arial"/>
              </a:rPr>
              <a:t>. Avec un partenaire, soulignez d'un trait droit les aspects du bien-être qui peuvent être menacés par les catastrophes environnementales, soulignez en pointillés les aspects du bien-être qui peuvent être menacés par les catastrophes d'origine humaine et entourez les aspects du bien-être qui peuvent être affectés par les deux.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Est-ce que quelqu'un aimerait partager ses réponses ? </a:t>
            </a: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sz="1000">
              <a:solidFill>
                <a:schemeClr val="dk1"/>
              </a:solidFill>
            </a:endParaRPr>
          </a:p>
        </p:txBody>
      </p:sp>
      <p:sp>
        <p:nvSpPr>
          <p:cNvPr id="97" name="Google Shape;97;p7: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Diapositive 8 : </a:t>
            </a:r>
            <a:r>
              <a:rPr b="1" i="1" lang="fr-FR" sz="1000" u="none" cap="none" strike="noStrike">
                <a:solidFill>
                  <a:srgbClr val="000000"/>
                </a:solidFill>
                <a:latin typeface="Arial"/>
                <a:ea typeface="Arial"/>
                <a:cs typeface="Arial"/>
                <a:sym typeface="Arial"/>
              </a:rPr>
              <a:t>Activité complémentaire </a:t>
            </a:r>
            <a:r>
              <a:rPr b="0" i="1" lang="fr-FR" sz="1000" u="none" cap="none" strike="noStrike">
                <a:solidFill>
                  <a:srgbClr val="000000"/>
                </a:solidFill>
                <a:latin typeface="Arial"/>
                <a:ea typeface="Arial"/>
                <a:cs typeface="Arial"/>
                <a:sym typeface="Arial"/>
              </a:rPr>
              <a:t>(20 minutes)</a:t>
            </a: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Objectif : </a:t>
            </a:r>
            <a:r>
              <a:rPr b="0" i="0" lang="fr-FR" sz="1000" u="none" cap="none" strike="noStrike">
                <a:solidFill>
                  <a:srgbClr val="000000"/>
                </a:solidFill>
                <a:latin typeface="Arial"/>
                <a:ea typeface="Arial"/>
                <a:cs typeface="Arial"/>
                <a:sym typeface="Arial"/>
              </a:rPr>
              <a:t>S'exercer à relier les activités/pratiques quotidiennes au bien-être psychosocial. Au cours de cette activité, les participants discuteront de comment les activités courantes, comme pratiquer un sport ou passer du temps en famille, favorisent le bien-être psychosocial.</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Matériel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sng" cap="none" strike="noStrike">
                <a:solidFill>
                  <a:srgbClr val="000000"/>
                </a:solidFill>
                <a:latin typeface="Arial"/>
                <a:ea typeface="Arial"/>
                <a:cs typeface="Arial"/>
                <a:sym typeface="Arial"/>
              </a:rPr>
              <a:t>Annexe 1</a:t>
            </a:r>
            <a:r>
              <a:rPr b="0" i="0" lang="fr-FR" sz="1000" u="none" cap="none" strike="noStrike">
                <a:solidFill>
                  <a:srgbClr val="000000"/>
                </a:solidFill>
                <a:latin typeface="Arial"/>
                <a:ea typeface="Arial"/>
                <a:cs typeface="Arial"/>
                <a:sym typeface="Arial"/>
              </a:rPr>
              <a:t> : Photos de l'activité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sng" cap="none" strike="noStrike">
                <a:solidFill>
                  <a:srgbClr val="000000"/>
                </a:solidFill>
                <a:latin typeface="Arial"/>
                <a:ea typeface="Arial"/>
                <a:cs typeface="Arial"/>
                <a:sym typeface="Arial"/>
              </a:rPr>
              <a:t>Annexe 2</a:t>
            </a:r>
            <a:r>
              <a:rPr b="0" i="0" lang="fr-FR" sz="1000" u="none" cap="none" strike="noStrike">
                <a:solidFill>
                  <a:srgbClr val="000000"/>
                </a:solidFill>
                <a:latin typeface="Arial"/>
                <a:ea typeface="Arial"/>
                <a:cs typeface="Arial"/>
                <a:sym typeface="Arial"/>
              </a:rPr>
              <a:t> : Photos de l'activité - Notes de facilitation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Notes à l’intention du facilitateur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Divisez les participants en petits groupes et distribuez une photo de </a:t>
            </a:r>
            <a:r>
              <a:rPr b="0" i="0" lang="fr-FR" sz="1000" u="sng" cap="none" strike="noStrike">
                <a:solidFill>
                  <a:srgbClr val="000000"/>
                </a:solidFill>
                <a:latin typeface="Arial"/>
                <a:ea typeface="Arial"/>
                <a:cs typeface="Arial"/>
                <a:sym typeface="Arial"/>
              </a:rPr>
              <a:t>l'annexe 1</a:t>
            </a:r>
            <a:r>
              <a:rPr b="0" i="0" lang="fr-FR" sz="1000" u="none" cap="none" strike="noStrike">
                <a:solidFill>
                  <a:srgbClr val="000000"/>
                </a:solidFill>
                <a:latin typeface="Arial"/>
                <a:ea typeface="Arial"/>
                <a:cs typeface="Arial"/>
                <a:sym typeface="Arial"/>
              </a:rPr>
              <a:t> à chaque groupe.</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Demandez aux petits groupes de parler des activités qu'ils observent sur leur photo, en utilisant les questions de la </a:t>
            </a:r>
            <a:r>
              <a:rPr b="0" i="0" lang="fr-FR" sz="1000" u="sng" cap="none" strike="noStrike">
                <a:solidFill>
                  <a:srgbClr val="000000"/>
                </a:solidFill>
                <a:latin typeface="Arial"/>
                <a:ea typeface="Arial"/>
                <a:cs typeface="Arial"/>
                <a:sym typeface="Arial"/>
              </a:rPr>
              <a:t>Diapositive 8</a:t>
            </a: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Comment ces activités favorisent-elles le bien-être ?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Comment le bien-être des gens serait-il affecté s'ils ne pouvaient plus pratiquer ces activités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Invitez les participants à partager ce qu'ils ont discuté. Utilisez les notes de facilitation en </a:t>
            </a:r>
            <a:r>
              <a:rPr b="0" i="0" lang="fr-FR" sz="1000" u="sng" cap="none" strike="noStrike">
                <a:solidFill>
                  <a:srgbClr val="000000"/>
                </a:solidFill>
                <a:latin typeface="Arial"/>
                <a:ea typeface="Arial"/>
                <a:cs typeface="Arial"/>
                <a:sym typeface="Arial"/>
              </a:rPr>
              <a:t>Annexe 2</a:t>
            </a:r>
            <a:r>
              <a:rPr b="0" i="0" lang="fr-FR" sz="1000" u="none" cap="none" strike="noStrike">
                <a:solidFill>
                  <a:srgbClr val="000000"/>
                </a:solidFill>
                <a:latin typeface="Arial"/>
                <a:ea typeface="Arial"/>
                <a:cs typeface="Arial"/>
                <a:sym typeface="Arial"/>
              </a:rPr>
              <a:t> pour vous aider à structurer cette discussion.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fr-FR" sz="1000" u="none" cap="none" strike="noStrike">
                <a:solidFill>
                  <a:srgbClr val="000000"/>
                </a:solidFill>
                <a:latin typeface="Arial"/>
                <a:ea typeface="Arial"/>
                <a:cs typeface="Arial"/>
                <a:sym typeface="Arial"/>
              </a:rPr>
              <a:t>Script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Chaque groupe doit maintenant avoir une photo d'une activité ou d'une pratique quotidienne. En petits groupes, passez 10 minutes à discuter </a:t>
            </a:r>
            <a:r>
              <a:rPr lang="fr-FR" sz="1000"/>
              <a:t>d</a:t>
            </a:r>
            <a:r>
              <a:rPr b="0" i="0" lang="fr-FR" sz="1000" u="none" cap="none" strike="noStrike">
                <a:solidFill>
                  <a:srgbClr val="000000"/>
                </a:solidFill>
                <a:latin typeface="Arial"/>
                <a:ea typeface="Arial"/>
                <a:cs typeface="Arial"/>
                <a:sym typeface="Arial"/>
              </a:rPr>
              <a:t>es questions de la Diapositive 8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Comment votre activité favorise-t-elle le bien-être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fr-FR" sz="1000" u="none" cap="none" strike="noStrike">
                <a:solidFill>
                  <a:srgbClr val="000000"/>
                </a:solidFill>
                <a:latin typeface="Arial"/>
                <a:ea typeface="Arial"/>
                <a:cs typeface="Arial"/>
                <a:sym typeface="Arial"/>
              </a:rPr>
              <a:t>Comment le bien-être des gens serait-il affecté s'ils ne pouvaient plus pratiquer votre activité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Assurez-vous de penser à discuter comment des gens de différents âge, genres, capacités, etc. seraient affectés.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fr-FR" sz="1000" u="none" cap="none" strike="noStrike">
                <a:solidFill>
                  <a:srgbClr val="000000"/>
                </a:solidFill>
                <a:latin typeface="Arial"/>
                <a:ea typeface="Arial"/>
                <a:cs typeface="Arial"/>
                <a:sym typeface="Arial"/>
              </a:rPr>
              <a:t>Après 10 minutes, nous partagerons nos discussions en groupe. </a:t>
            </a:r>
            <a:endParaRPr b="1" i="1" sz="1000">
              <a:solidFill>
                <a:schemeClr val="dk1"/>
              </a:solidFill>
            </a:endParaRPr>
          </a:p>
        </p:txBody>
      </p:sp>
      <p:sp>
        <p:nvSpPr>
          <p:cNvPr id="103" name="Google Shape;103;p8: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1100"/>
              <a:buNone/>
            </a:pPr>
            <a:r>
              <a:t/>
            </a:r>
            <a:endParaRPr/>
          </a:p>
        </p:txBody>
      </p:sp>
      <p:sp>
        <p:nvSpPr>
          <p:cNvPr id="122" name="Google Shape;122;p9: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hyperlink" Target="https://www.inee.org/fr"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type="tx">
  <p:cSld name="TITLE_AND_BODY">
    <p:spTree>
      <p:nvGrpSpPr>
        <p:cNvPr id="7" name="Shape 7"/>
        <p:cNvGrpSpPr/>
        <p:nvPr/>
      </p:nvGrpSpPr>
      <p:grpSpPr>
        <a:xfrm>
          <a:off x="0" y="0"/>
          <a:ext cx="0" cy="0"/>
          <a:chOff x="0" y="0"/>
          <a:chExt cx="0" cy="0"/>
        </a:xfrm>
      </p:grpSpPr>
      <p:sp>
        <p:nvSpPr>
          <p:cNvPr id="8" name="Google Shape;8;g25e55f35be9_0_2"/>
          <p:cNvSpPr/>
          <p:nvPr/>
        </p:nvSpPr>
        <p:spPr>
          <a:xfrm>
            <a:off x="0" y="4357249"/>
            <a:ext cx="9144000" cy="13578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 name="Google Shape;9;g25e55f35be9_0_2"/>
          <p:cNvPicPr preferRelativeResize="0"/>
          <p:nvPr/>
        </p:nvPicPr>
        <p:blipFill rotWithShape="1">
          <a:blip r:embed="rId2">
            <a:alphaModFix/>
          </a:blip>
          <a:srcRect b="970" l="0" r="0" t="970"/>
          <a:stretch/>
        </p:blipFill>
        <p:spPr>
          <a:xfrm>
            <a:off x="2305875" y="4707963"/>
            <a:ext cx="4532274" cy="656354"/>
          </a:xfrm>
          <a:prstGeom prst="rect">
            <a:avLst/>
          </a:prstGeom>
          <a:noFill/>
          <a:ln>
            <a:noFill/>
          </a:ln>
        </p:spPr>
      </p:pic>
      <p:sp>
        <p:nvSpPr>
          <p:cNvPr id="10" name="Google Shape;10;g25e55f35be9_0_2"/>
          <p:cNvSpPr txBox="1"/>
          <p:nvPr>
            <p:ph type="title"/>
          </p:nvPr>
        </p:nvSpPr>
        <p:spPr>
          <a:xfrm>
            <a:off x="459000" y="1094625"/>
            <a:ext cx="8226000" cy="1697400"/>
          </a:xfrm>
          <a:prstGeom prst="rect">
            <a:avLst/>
          </a:prstGeom>
          <a:noFill/>
          <a:ln>
            <a:noFill/>
          </a:ln>
        </p:spPr>
        <p:txBody>
          <a:bodyPr anchorCtr="0" anchor="t" bIns="91425" lIns="91425" spcFirstLastPara="1" rIns="91425" wrap="square" tIns="91425">
            <a:normAutofit/>
          </a:bodyPr>
          <a:lstStyle>
            <a:lvl1pPr lvl="0" algn="ctr">
              <a:spcBef>
                <a:spcPts val="0"/>
              </a:spcBef>
              <a:spcAft>
                <a:spcPts val="0"/>
              </a:spcAft>
              <a:buClr>
                <a:srgbClr val="FFFFFF"/>
              </a:buClr>
              <a:buSzPts val="4800"/>
              <a:buNone/>
              <a:defRPr sz="48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 name="Google Shape;11;g25e55f35be9_0_2"/>
          <p:cNvSpPr txBox="1"/>
          <p:nvPr>
            <p:ph idx="1" type="subTitle"/>
          </p:nvPr>
        </p:nvSpPr>
        <p:spPr>
          <a:xfrm>
            <a:off x="850050" y="3102200"/>
            <a:ext cx="7572000" cy="945000"/>
          </a:xfrm>
          <a:prstGeom prst="rect">
            <a:avLst/>
          </a:prstGeom>
          <a:noFill/>
          <a:ln>
            <a:noFill/>
          </a:ln>
        </p:spPr>
        <p:txBody>
          <a:bodyPr anchorCtr="0" anchor="t" bIns="91425" lIns="91425" spcFirstLastPara="1" rIns="91425" wrap="square" tIns="91425">
            <a:normAutofit/>
          </a:bodyPr>
          <a:lstStyle>
            <a:lvl1pPr lvl="0" algn="ctr">
              <a:spcBef>
                <a:spcPts val="0"/>
              </a:spcBef>
              <a:spcAft>
                <a:spcPts val="0"/>
              </a:spcAft>
              <a:buClr>
                <a:srgbClr val="FFFFFF"/>
              </a:buClr>
              <a:buSzPts val="2500"/>
              <a:buNone/>
              <a:defRPr sz="25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ONLY" type="titleOnly">
  <p:cSld name="TITLE_ONLY">
    <p:spTree>
      <p:nvGrpSpPr>
        <p:cNvPr id="45" name="Shape 45"/>
        <p:cNvGrpSpPr/>
        <p:nvPr/>
      </p:nvGrpSpPr>
      <p:grpSpPr>
        <a:xfrm>
          <a:off x="0" y="0"/>
          <a:ext cx="0" cy="0"/>
          <a:chOff x="0" y="0"/>
          <a:chExt cx="0" cy="0"/>
        </a:xfrm>
      </p:grpSpPr>
      <p:sp>
        <p:nvSpPr>
          <p:cNvPr id="46" name="Google Shape;46;g25e55f35be9_0_40"/>
          <p:cNvSpPr txBox="1"/>
          <p:nvPr>
            <p:ph type="title"/>
          </p:nvPr>
        </p:nvSpPr>
        <p:spPr>
          <a:xfrm>
            <a:off x="311698" y="494472"/>
            <a:ext cx="8520600" cy="636300"/>
          </a:xfrm>
          <a:prstGeom prst="rect">
            <a:avLst/>
          </a:prstGeom>
          <a:noFill/>
          <a:ln>
            <a:noFill/>
          </a:ln>
        </p:spPr>
        <p:txBody>
          <a:bodyPr anchorCtr="0" anchor="t" bIns="91400" lIns="91400" spcFirstLastPara="1" rIns="91400" wrap="square" tIns="91400">
            <a:noAutofit/>
          </a:bodyPr>
          <a:lstStyle>
            <a:lvl1pPr lvl="0" rtl="0" algn="l">
              <a:lnSpc>
                <a:spcPct val="100000"/>
              </a:lnSpc>
              <a:spcBef>
                <a:spcPts val="0"/>
              </a:spcBef>
              <a:spcAft>
                <a:spcPts val="0"/>
              </a:spcAft>
              <a:buClr>
                <a:srgbClr val="000000"/>
              </a:buClr>
              <a:buSzPts val="1800"/>
              <a:buNone/>
              <a:defRPr/>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47" name="Google Shape;47;g25e55f35be9_0_40"/>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p:cSld name="TITLE_AND_BODY_2">
    <p:bg>
      <p:bgPr>
        <a:solidFill>
          <a:srgbClr val="000000"/>
        </a:solidFill>
      </p:bgPr>
    </p:bg>
    <p:spTree>
      <p:nvGrpSpPr>
        <p:cNvPr id="48" name="Shape 48"/>
        <p:cNvGrpSpPr/>
        <p:nvPr/>
      </p:nvGrpSpPr>
      <p:grpSpPr>
        <a:xfrm>
          <a:off x="0" y="0"/>
          <a:ext cx="0" cy="0"/>
          <a:chOff x="0" y="0"/>
          <a:chExt cx="0" cy="0"/>
        </a:xfrm>
      </p:grpSpPr>
      <p:sp>
        <p:nvSpPr>
          <p:cNvPr id="49" name="Google Shape;49;g25e55f35be9_0_43"/>
          <p:cNvSpPr txBox="1"/>
          <p:nvPr>
            <p:ph type="title"/>
          </p:nvPr>
        </p:nvSpPr>
        <p:spPr>
          <a:xfrm>
            <a:off x="311708" y="827306"/>
            <a:ext cx="8520600" cy="2280900"/>
          </a:xfrm>
          <a:prstGeom prst="rect">
            <a:avLst/>
          </a:prstGeom>
          <a:noFill/>
          <a:ln>
            <a:noFill/>
          </a:ln>
        </p:spPr>
        <p:txBody>
          <a:bodyPr anchorCtr="0" anchor="b" bIns="91400" lIns="91400" spcFirstLastPara="1" rIns="91400" wrap="square" tIns="91400">
            <a:noAutofit/>
          </a:bodyPr>
          <a:lstStyle>
            <a:lvl1pPr lvl="0" rtl="0" algn="ctr">
              <a:lnSpc>
                <a:spcPct val="100000"/>
              </a:lnSpc>
              <a:spcBef>
                <a:spcPts val="0"/>
              </a:spcBef>
              <a:spcAft>
                <a:spcPts val="0"/>
              </a:spcAft>
              <a:buClr>
                <a:srgbClr val="000000"/>
              </a:buClr>
              <a:buSzPts val="5200"/>
              <a:buFont typeface="Arial"/>
              <a:buNone/>
              <a:defRPr sz="5200"/>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50" name="Google Shape;50;g25e55f35be9_0_43"/>
          <p:cNvSpPr txBox="1"/>
          <p:nvPr>
            <p:ph idx="1" type="body"/>
          </p:nvPr>
        </p:nvSpPr>
        <p:spPr>
          <a:xfrm>
            <a:off x="311698" y="3149027"/>
            <a:ext cx="8520600" cy="880800"/>
          </a:xfrm>
          <a:prstGeom prst="rect">
            <a:avLst/>
          </a:prstGeom>
          <a:noFill/>
          <a:ln>
            <a:noFill/>
          </a:ln>
        </p:spPr>
        <p:txBody>
          <a:bodyPr anchorCtr="0" anchor="t" bIns="91400" lIns="91400" spcFirstLastPara="1" rIns="91400" wrap="square" tIns="91400">
            <a:noAutofit/>
          </a:bodyPr>
          <a:lstStyle>
            <a:lvl1pPr indent="-228600" lvl="0" marL="457200" rtl="0" algn="ctr">
              <a:lnSpc>
                <a:spcPct val="100000"/>
              </a:lnSpc>
              <a:spcBef>
                <a:spcPts val="0"/>
              </a:spcBef>
              <a:spcAft>
                <a:spcPts val="0"/>
              </a:spcAft>
              <a:buClr>
                <a:srgbClr val="585858"/>
              </a:buClr>
              <a:buSzPts val="2800"/>
              <a:buFont typeface="Arial"/>
              <a:buNone/>
              <a:defRPr sz="2800"/>
            </a:lvl1pPr>
            <a:lvl2pPr indent="-228600" lvl="1" marL="914400" rtl="0" algn="ctr">
              <a:lnSpc>
                <a:spcPct val="100000"/>
              </a:lnSpc>
              <a:spcBef>
                <a:spcPts val="0"/>
              </a:spcBef>
              <a:spcAft>
                <a:spcPts val="0"/>
              </a:spcAft>
              <a:buClr>
                <a:srgbClr val="585858"/>
              </a:buClr>
              <a:buSzPts val="2800"/>
              <a:buFont typeface="Arial"/>
              <a:buNone/>
              <a:defRPr sz="2800"/>
            </a:lvl2pPr>
            <a:lvl3pPr indent="-228600" lvl="2" marL="1371600" rtl="0" algn="ctr">
              <a:lnSpc>
                <a:spcPct val="100000"/>
              </a:lnSpc>
              <a:spcBef>
                <a:spcPts val="0"/>
              </a:spcBef>
              <a:spcAft>
                <a:spcPts val="0"/>
              </a:spcAft>
              <a:buClr>
                <a:srgbClr val="585858"/>
              </a:buClr>
              <a:buSzPts val="2800"/>
              <a:buFont typeface="Arial"/>
              <a:buNone/>
              <a:defRPr sz="2800"/>
            </a:lvl3pPr>
            <a:lvl4pPr indent="-228600" lvl="3" marL="1828800" rtl="0" algn="ctr">
              <a:lnSpc>
                <a:spcPct val="100000"/>
              </a:lnSpc>
              <a:spcBef>
                <a:spcPts val="0"/>
              </a:spcBef>
              <a:spcAft>
                <a:spcPts val="0"/>
              </a:spcAft>
              <a:buClr>
                <a:srgbClr val="585858"/>
              </a:buClr>
              <a:buSzPts val="2800"/>
              <a:buFont typeface="Arial"/>
              <a:buNone/>
              <a:defRPr sz="2800"/>
            </a:lvl4pPr>
            <a:lvl5pPr indent="-228600" lvl="4" marL="2286000" rtl="0" algn="ctr">
              <a:lnSpc>
                <a:spcPct val="100000"/>
              </a:lnSpc>
              <a:spcBef>
                <a:spcPts val="0"/>
              </a:spcBef>
              <a:spcAft>
                <a:spcPts val="0"/>
              </a:spcAft>
              <a:buClr>
                <a:srgbClr val="585858"/>
              </a:buClr>
              <a:buSzPts val="2800"/>
              <a:buFont typeface="Arial"/>
              <a:buNone/>
              <a:defRPr sz="2800"/>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51" name="Google Shape;51;g25e55f35be9_0_43"/>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3">
  <p:cSld name="TITLE_3">
    <p:bg>
      <p:bgPr>
        <a:solidFill>
          <a:srgbClr val="000000"/>
        </a:solidFill>
      </p:bgPr>
    </p:bg>
    <p:spTree>
      <p:nvGrpSpPr>
        <p:cNvPr id="52" name="Shape 52"/>
        <p:cNvGrpSpPr/>
        <p:nvPr/>
      </p:nvGrpSpPr>
      <p:grpSpPr>
        <a:xfrm>
          <a:off x="0" y="0"/>
          <a:ext cx="0" cy="0"/>
          <a:chOff x="0" y="0"/>
          <a:chExt cx="0" cy="0"/>
        </a:xfrm>
      </p:grpSpPr>
      <p:sp>
        <p:nvSpPr>
          <p:cNvPr id="53" name="Google Shape;53;g25e55f35be9_0_47"/>
          <p:cNvSpPr txBox="1"/>
          <p:nvPr>
            <p:ph type="title"/>
          </p:nvPr>
        </p:nvSpPr>
        <p:spPr>
          <a:xfrm>
            <a:off x="311708" y="827306"/>
            <a:ext cx="8520600" cy="2280900"/>
          </a:xfrm>
          <a:prstGeom prst="rect">
            <a:avLst/>
          </a:prstGeom>
          <a:noFill/>
          <a:ln>
            <a:noFill/>
          </a:ln>
        </p:spPr>
        <p:txBody>
          <a:bodyPr anchorCtr="0" anchor="b" bIns="91400" lIns="91400" spcFirstLastPara="1" rIns="91400" wrap="square" tIns="91400">
            <a:noAutofit/>
          </a:bodyPr>
          <a:lstStyle>
            <a:lvl1pPr lvl="0" rtl="0" algn="ctr">
              <a:lnSpc>
                <a:spcPct val="100000"/>
              </a:lnSpc>
              <a:spcBef>
                <a:spcPts val="0"/>
              </a:spcBef>
              <a:spcAft>
                <a:spcPts val="0"/>
              </a:spcAft>
              <a:buClr>
                <a:srgbClr val="000000"/>
              </a:buClr>
              <a:buSzPts val="5200"/>
              <a:buFont typeface="Arial"/>
              <a:buNone/>
              <a:defRPr sz="5200"/>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54" name="Google Shape;54;g25e55f35be9_0_47"/>
          <p:cNvSpPr txBox="1"/>
          <p:nvPr>
            <p:ph idx="1" type="body"/>
          </p:nvPr>
        </p:nvSpPr>
        <p:spPr>
          <a:xfrm>
            <a:off x="311698" y="3149027"/>
            <a:ext cx="8520600" cy="880800"/>
          </a:xfrm>
          <a:prstGeom prst="rect">
            <a:avLst/>
          </a:prstGeom>
          <a:noFill/>
          <a:ln>
            <a:noFill/>
          </a:ln>
        </p:spPr>
        <p:txBody>
          <a:bodyPr anchorCtr="0" anchor="t" bIns="91400" lIns="91400" spcFirstLastPara="1" rIns="91400" wrap="square" tIns="91400">
            <a:noAutofit/>
          </a:bodyPr>
          <a:lstStyle>
            <a:lvl1pPr indent="-228600" lvl="0" marL="457200" rtl="0" algn="ctr">
              <a:lnSpc>
                <a:spcPct val="100000"/>
              </a:lnSpc>
              <a:spcBef>
                <a:spcPts val="0"/>
              </a:spcBef>
              <a:spcAft>
                <a:spcPts val="0"/>
              </a:spcAft>
              <a:buClr>
                <a:srgbClr val="585858"/>
              </a:buClr>
              <a:buSzPts val="2800"/>
              <a:buFont typeface="Arial"/>
              <a:buNone/>
              <a:defRPr sz="2800"/>
            </a:lvl1pPr>
            <a:lvl2pPr indent="-228600" lvl="1" marL="914400" rtl="0" algn="ctr">
              <a:lnSpc>
                <a:spcPct val="100000"/>
              </a:lnSpc>
              <a:spcBef>
                <a:spcPts val="0"/>
              </a:spcBef>
              <a:spcAft>
                <a:spcPts val="0"/>
              </a:spcAft>
              <a:buClr>
                <a:srgbClr val="585858"/>
              </a:buClr>
              <a:buSzPts val="2800"/>
              <a:buFont typeface="Arial"/>
              <a:buNone/>
              <a:defRPr sz="2800"/>
            </a:lvl2pPr>
            <a:lvl3pPr indent="-228600" lvl="2" marL="1371600" rtl="0" algn="ctr">
              <a:lnSpc>
                <a:spcPct val="100000"/>
              </a:lnSpc>
              <a:spcBef>
                <a:spcPts val="0"/>
              </a:spcBef>
              <a:spcAft>
                <a:spcPts val="0"/>
              </a:spcAft>
              <a:buClr>
                <a:srgbClr val="585858"/>
              </a:buClr>
              <a:buSzPts val="2800"/>
              <a:buFont typeface="Arial"/>
              <a:buNone/>
              <a:defRPr sz="2800"/>
            </a:lvl3pPr>
            <a:lvl4pPr indent="-228600" lvl="3" marL="1828800" rtl="0" algn="ctr">
              <a:lnSpc>
                <a:spcPct val="100000"/>
              </a:lnSpc>
              <a:spcBef>
                <a:spcPts val="0"/>
              </a:spcBef>
              <a:spcAft>
                <a:spcPts val="0"/>
              </a:spcAft>
              <a:buClr>
                <a:srgbClr val="585858"/>
              </a:buClr>
              <a:buSzPts val="2800"/>
              <a:buFont typeface="Arial"/>
              <a:buNone/>
              <a:defRPr sz="2800"/>
            </a:lvl4pPr>
            <a:lvl5pPr indent="-228600" lvl="4" marL="2286000" rtl="0" algn="ctr">
              <a:lnSpc>
                <a:spcPct val="100000"/>
              </a:lnSpc>
              <a:spcBef>
                <a:spcPts val="0"/>
              </a:spcBef>
              <a:spcAft>
                <a:spcPts val="0"/>
              </a:spcAft>
              <a:buClr>
                <a:srgbClr val="585858"/>
              </a:buClr>
              <a:buSzPts val="2800"/>
              <a:buFont typeface="Arial"/>
              <a:buNone/>
              <a:defRPr sz="2800"/>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55" name="Google Shape;55;g25e55f35be9_0_47"/>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age">
  <p:cSld name="TITLE_AND_BODY 2">
    <p:bg>
      <p:bgPr>
        <a:noFill/>
      </p:bgPr>
    </p:bg>
    <p:spTree>
      <p:nvGrpSpPr>
        <p:cNvPr id="12" name="Shape 12"/>
        <p:cNvGrpSpPr/>
        <p:nvPr/>
      </p:nvGrpSpPr>
      <p:grpSpPr>
        <a:xfrm>
          <a:off x="0" y="0"/>
          <a:ext cx="0" cy="0"/>
          <a:chOff x="0" y="0"/>
          <a:chExt cx="0" cy="0"/>
        </a:xfrm>
      </p:grpSpPr>
      <p:pic>
        <p:nvPicPr>
          <p:cNvPr id="13" name="Google Shape;13;g25e55f35be9_0_7"/>
          <p:cNvPicPr preferRelativeResize="0"/>
          <p:nvPr/>
        </p:nvPicPr>
        <p:blipFill>
          <a:blip r:embed="rId2">
            <a:alphaModFix/>
          </a:blip>
          <a:stretch>
            <a:fillRect/>
          </a:stretch>
        </p:blipFill>
        <p:spPr>
          <a:xfrm>
            <a:off x="7351169" y="5179325"/>
            <a:ext cx="1112314" cy="255886"/>
          </a:xfrm>
          <a:prstGeom prst="rect">
            <a:avLst/>
          </a:prstGeom>
          <a:noFill/>
          <a:ln>
            <a:noFill/>
          </a:ln>
        </p:spPr>
      </p:pic>
      <p:cxnSp>
        <p:nvCxnSpPr>
          <p:cNvPr id="14" name="Google Shape;14;g25e55f35be9_0_7"/>
          <p:cNvCxnSpPr/>
          <p:nvPr/>
        </p:nvCxnSpPr>
        <p:spPr>
          <a:xfrm>
            <a:off x="-14925" y="5043525"/>
            <a:ext cx="9191700" cy="0"/>
          </a:xfrm>
          <a:prstGeom prst="straightConnector1">
            <a:avLst/>
          </a:prstGeom>
          <a:noFill/>
          <a:ln cap="flat" cmpd="sng" w="28575">
            <a:solidFill>
              <a:srgbClr val="163644"/>
            </a:solidFill>
            <a:prstDash val="solid"/>
            <a:round/>
            <a:headEnd len="med" w="med" type="none"/>
            <a:tailEnd len="med" w="med" type="none"/>
          </a:ln>
        </p:spPr>
      </p:cxnSp>
      <p:sp>
        <p:nvSpPr>
          <p:cNvPr id="15" name="Google Shape;15;g25e55f35be9_0_7"/>
          <p:cNvSpPr txBox="1"/>
          <p:nvPr/>
        </p:nvSpPr>
        <p:spPr>
          <a:xfrm>
            <a:off x="235400" y="823900"/>
            <a:ext cx="8657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Muli"/>
              <a:ea typeface="Muli"/>
              <a:cs typeface="Muli"/>
              <a:sym typeface="Muli"/>
            </a:endParaRPr>
          </a:p>
        </p:txBody>
      </p:sp>
      <p:sp>
        <p:nvSpPr>
          <p:cNvPr id="16" name="Google Shape;16;g25e55f35be9_0_7"/>
          <p:cNvSpPr txBox="1"/>
          <p:nvPr>
            <p:ph type="title"/>
          </p:nvPr>
        </p:nvSpPr>
        <p:spPr>
          <a:xfrm>
            <a:off x="143850" y="143850"/>
            <a:ext cx="8801400" cy="588600"/>
          </a:xfrm>
          <a:prstGeom prst="rect">
            <a:avLst/>
          </a:prstGeom>
          <a:noFill/>
          <a:ln>
            <a:noFill/>
          </a:ln>
        </p:spPr>
        <p:txBody>
          <a:bodyPr anchorCtr="0" anchor="t" bIns="91425" lIns="91425" spcFirstLastPara="1" rIns="91425" wrap="square" tIns="91425">
            <a:normAutofit/>
          </a:bodyPr>
          <a:lstStyle>
            <a:lvl1pPr lvl="0" algn="ctr">
              <a:spcBef>
                <a:spcPts val="0"/>
              </a:spcBef>
              <a:spcAft>
                <a:spcPts val="0"/>
              </a:spcAft>
              <a:buClr>
                <a:srgbClr val="24427B"/>
              </a:buClr>
              <a:buSzPts val="3000"/>
              <a:buNone/>
              <a:defRPr b="1" sz="3000">
                <a:solidFill>
                  <a:srgbClr val="24427B"/>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g25e55f35be9_0_7"/>
          <p:cNvSpPr txBox="1"/>
          <p:nvPr>
            <p:ph idx="1" type="body"/>
          </p:nvPr>
        </p:nvSpPr>
        <p:spPr>
          <a:xfrm>
            <a:off x="143850" y="876225"/>
            <a:ext cx="8866800" cy="3870900"/>
          </a:xfrm>
          <a:prstGeom prst="rect">
            <a:avLst/>
          </a:prstGeom>
          <a:noFill/>
          <a:ln>
            <a:noFill/>
          </a:ln>
        </p:spPr>
        <p:txBody>
          <a:bodyPr anchorCtr="0" anchor="t" bIns="91425" lIns="91425" spcFirstLastPara="1" rIns="91425" wrap="square" tIns="91425">
            <a:normAutofit/>
          </a:bodyPr>
          <a:lstStyle>
            <a:lvl1pPr indent="-355600" lvl="0" marL="457200">
              <a:spcBef>
                <a:spcPts val="0"/>
              </a:spcBef>
              <a:spcAft>
                <a:spcPts val="0"/>
              </a:spcAft>
              <a:buSzPts val="2000"/>
              <a:buChar char="●"/>
              <a:defRPr sz="2000"/>
            </a:lvl1pPr>
            <a:lvl2pPr indent="-342900" lvl="1" marL="914400">
              <a:spcBef>
                <a:spcPts val="0"/>
              </a:spcBef>
              <a:spcAft>
                <a:spcPts val="0"/>
              </a:spcAft>
              <a:buSzPts val="1800"/>
              <a:buChar char="○"/>
              <a:defRPr sz="1800"/>
            </a:lvl2pPr>
            <a:lvl3pPr indent="-330200" lvl="2" marL="1371600">
              <a:spcBef>
                <a:spcPts val="0"/>
              </a:spcBef>
              <a:spcAft>
                <a:spcPts val="0"/>
              </a:spcAft>
              <a:buSzPts val="1600"/>
              <a:buChar char="■"/>
              <a:defRPr sz="1600"/>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Font typeface="Muli"/>
              <a:buChar char="■"/>
              <a:defRPr>
                <a:latin typeface="Muli"/>
                <a:ea typeface="Muli"/>
                <a:cs typeface="Muli"/>
                <a:sym typeface="Mul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p:cSld name="TITLE_AND_BODY 2_1">
    <p:bg>
      <p:bgPr>
        <a:noFill/>
      </p:bgPr>
    </p:bg>
    <p:spTree>
      <p:nvGrpSpPr>
        <p:cNvPr id="18" name="Shape 18"/>
        <p:cNvGrpSpPr/>
        <p:nvPr/>
      </p:nvGrpSpPr>
      <p:grpSpPr>
        <a:xfrm>
          <a:off x="0" y="0"/>
          <a:ext cx="0" cy="0"/>
          <a:chOff x="0" y="0"/>
          <a:chExt cx="0" cy="0"/>
        </a:xfrm>
      </p:grpSpPr>
      <p:pic>
        <p:nvPicPr>
          <p:cNvPr id="19" name="Google Shape;19;g25e55f35be9_0_13"/>
          <p:cNvPicPr preferRelativeResize="0"/>
          <p:nvPr/>
        </p:nvPicPr>
        <p:blipFill>
          <a:blip r:embed="rId2">
            <a:alphaModFix/>
          </a:blip>
          <a:stretch>
            <a:fillRect/>
          </a:stretch>
        </p:blipFill>
        <p:spPr>
          <a:xfrm>
            <a:off x="7351169" y="5179325"/>
            <a:ext cx="1112314" cy="255886"/>
          </a:xfrm>
          <a:prstGeom prst="rect">
            <a:avLst/>
          </a:prstGeom>
          <a:noFill/>
          <a:ln>
            <a:noFill/>
          </a:ln>
        </p:spPr>
      </p:pic>
      <p:cxnSp>
        <p:nvCxnSpPr>
          <p:cNvPr id="20" name="Google Shape;20;g25e55f35be9_0_13"/>
          <p:cNvCxnSpPr/>
          <p:nvPr/>
        </p:nvCxnSpPr>
        <p:spPr>
          <a:xfrm>
            <a:off x="-14925" y="5043525"/>
            <a:ext cx="9191700" cy="0"/>
          </a:xfrm>
          <a:prstGeom prst="straightConnector1">
            <a:avLst/>
          </a:prstGeom>
          <a:noFill/>
          <a:ln cap="flat" cmpd="sng" w="28575">
            <a:solidFill>
              <a:srgbClr val="163644"/>
            </a:solidFill>
            <a:prstDash val="solid"/>
            <a:round/>
            <a:headEnd len="med" w="med" type="none"/>
            <a:tailEnd len="med" w="med" type="none"/>
          </a:ln>
        </p:spPr>
      </p:cxnSp>
      <p:sp>
        <p:nvSpPr>
          <p:cNvPr id="21" name="Google Shape;21;g25e55f35be9_0_13"/>
          <p:cNvSpPr txBox="1"/>
          <p:nvPr/>
        </p:nvSpPr>
        <p:spPr>
          <a:xfrm>
            <a:off x="235400" y="823900"/>
            <a:ext cx="8657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Muli"/>
              <a:ea typeface="Muli"/>
              <a:cs typeface="Muli"/>
              <a:sym typeface="Muli"/>
            </a:endParaRPr>
          </a:p>
        </p:txBody>
      </p:sp>
      <p:sp>
        <p:nvSpPr>
          <p:cNvPr id="22" name="Google Shape;22;g25e55f35be9_0_13"/>
          <p:cNvSpPr txBox="1"/>
          <p:nvPr>
            <p:ph type="title"/>
          </p:nvPr>
        </p:nvSpPr>
        <p:spPr>
          <a:xfrm>
            <a:off x="163400" y="2074750"/>
            <a:ext cx="8801400" cy="588600"/>
          </a:xfrm>
          <a:prstGeom prst="rect">
            <a:avLst/>
          </a:prstGeom>
          <a:noFill/>
          <a:ln>
            <a:noFill/>
          </a:ln>
        </p:spPr>
        <p:txBody>
          <a:bodyPr anchorCtr="0" anchor="t" bIns="91425" lIns="91425" spcFirstLastPara="1" rIns="91425" wrap="square" tIns="91425">
            <a:normAutofit/>
          </a:bodyPr>
          <a:lstStyle>
            <a:lvl1pPr lvl="0" rtl="0" algn="ctr">
              <a:spcBef>
                <a:spcPts val="0"/>
              </a:spcBef>
              <a:spcAft>
                <a:spcPts val="0"/>
              </a:spcAft>
              <a:buClr>
                <a:srgbClr val="24427B"/>
              </a:buClr>
              <a:buSzPts val="3000"/>
              <a:buNone/>
              <a:defRPr b="1" sz="3000">
                <a:solidFill>
                  <a:srgbClr val="24427B"/>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type="title">
  <p:cSld name="TITLE">
    <p:spTree>
      <p:nvGrpSpPr>
        <p:cNvPr id="23" name="Shape 23"/>
        <p:cNvGrpSpPr/>
        <p:nvPr/>
      </p:nvGrpSpPr>
      <p:grpSpPr>
        <a:xfrm>
          <a:off x="0" y="0"/>
          <a:ext cx="0" cy="0"/>
          <a:chOff x="0" y="0"/>
          <a:chExt cx="0" cy="0"/>
        </a:xfrm>
      </p:grpSpPr>
      <p:pic>
        <p:nvPicPr>
          <p:cNvPr id="24" name="Google Shape;24;g25e55f35be9_0_18"/>
          <p:cNvPicPr preferRelativeResize="0"/>
          <p:nvPr/>
        </p:nvPicPr>
        <p:blipFill rotWithShape="1">
          <a:blip r:embed="rId2">
            <a:alphaModFix/>
          </a:blip>
          <a:srcRect b="0" l="0" r="0" t="0"/>
          <a:stretch/>
        </p:blipFill>
        <p:spPr>
          <a:xfrm>
            <a:off x="2551732" y="2392742"/>
            <a:ext cx="4040531" cy="929513"/>
          </a:xfrm>
          <a:prstGeom prst="rect">
            <a:avLst/>
          </a:prstGeom>
          <a:noFill/>
          <a:ln>
            <a:noFill/>
          </a:ln>
        </p:spPr>
      </p:pic>
      <p:sp>
        <p:nvSpPr>
          <p:cNvPr id="25" name="Google Shape;25;g25e55f35be9_0_18"/>
          <p:cNvSpPr/>
          <p:nvPr/>
        </p:nvSpPr>
        <p:spPr>
          <a:xfrm>
            <a:off x="1065450" y="3508025"/>
            <a:ext cx="7013100" cy="1338600"/>
          </a:xfrm>
          <a:prstGeom prst="rect">
            <a:avLst/>
          </a:prstGeom>
          <a:noFill/>
          <a:ln>
            <a:noFill/>
          </a:ln>
        </p:spPr>
        <p:txBody>
          <a:bodyPr anchorCtr="0" anchor="t"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400"/>
              <a:buFont typeface="Arial"/>
              <a:buNone/>
            </a:pPr>
            <a:r>
              <a:rPr b="1" lang="fr-FR" sz="2400" u="sng">
                <a:solidFill>
                  <a:schemeClr val="lt1"/>
                </a:solidFill>
                <a:hlinkClick r:id="rId3">
                  <a:extLst>
                    <a:ext uri="{A12FA001-AC4F-418D-AE19-62706E023703}">
                      <ahyp:hlinkClr val="tx"/>
                    </a:ext>
                  </a:extLst>
                </a:hlinkClick>
              </a:rPr>
              <a:t>www.inee.org/fr</a:t>
            </a:r>
            <a:endParaRPr sz="2400">
              <a:solidFill>
                <a:schemeClr val="lt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1">
  <p:cSld name="TITLE_1">
    <p:bg>
      <p:bgPr>
        <a:solidFill>
          <a:srgbClr val="000000"/>
        </a:solidFill>
      </p:bgPr>
    </p:bg>
    <p:spTree>
      <p:nvGrpSpPr>
        <p:cNvPr id="26" name="Shape 26"/>
        <p:cNvGrpSpPr/>
        <p:nvPr/>
      </p:nvGrpSpPr>
      <p:grpSpPr>
        <a:xfrm>
          <a:off x="0" y="0"/>
          <a:ext cx="0" cy="0"/>
          <a:chOff x="0" y="0"/>
          <a:chExt cx="0" cy="0"/>
        </a:xfrm>
      </p:grpSpPr>
      <p:sp>
        <p:nvSpPr>
          <p:cNvPr id="27" name="Google Shape;27;g25e55f35be9_0_21"/>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p:cSld name="TITLE_AND_BODY_1">
    <p:bg>
      <p:bgPr>
        <a:solidFill>
          <a:srgbClr val="000000"/>
        </a:solidFill>
      </p:bgPr>
    </p:bg>
    <p:spTree>
      <p:nvGrpSpPr>
        <p:cNvPr id="28" name="Shape 28"/>
        <p:cNvGrpSpPr/>
        <p:nvPr/>
      </p:nvGrpSpPr>
      <p:grpSpPr>
        <a:xfrm>
          <a:off x="0" y="0"/>
          <a:ext cx="0" cy="0"/>
          <a:chOff x="0" y="0"/>
          <a:chExt cx="0" cy="0"/>
        </a:xfrm>
      </p:grpSpPr>
      <p:sp>
        <p:nvSpPr>
          <p:cNvPr id="29" name="Google Shape;29;g25e55f35be9_0_23"/>
          <p:cNvSpPr txBox="1"/>
          <p:nvPr>
            <p:ph type="title"/>
          </p:nvPr>
        </p:nvSpPr>
        <p:spPr>
          <a:xfrm>
            <a:off x="311708" y="827306"/>
            <a:ext cx="8520600" cy="2280900"/>
          </a:xfrm>
          <a:prstGeom prst="rect">
            <a:avLst/>
          </a:prstGeom>
          <a:noFill/>
          <a:ln>
            <a:noFill/>
          </a:ln>
        </p:spPr>
        <p:txBody>
          <a:bodyPr anchorCtr="0" anchor="b" bIns="91400" lIns="91400" spcFirstLastPara="1" rIns="91400" wrap="square" tIns="91400">
            <a:noAutofit/>
          </a:bodyPr>
          <a:lstStyle>
            <a:lvl1pPr lvl="0" rtl="0" algn="ctr">
              <a:lnSpc>
                <a:spcPct val="100000"/>
              </a:lnSpc>
              <a:spcBef>
                <a:spcPts val="0"/>
              </a:spcBef>
              <a:spcAft>
                <a:spcPts val="0"/>
              </a:spcAft>
              <a:buClr>
                <a:srgbClr val="000000"/>
              </a:buClr>
              <a:buSzPts val="5200"/>
              <a:buFont typeface="Arial"/>
              <a:buNone/>
              <a:defRPr sz="5200"/>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30" name="Google Shape;30;g25e55f35be9_0_23"/>
          <p:cNvSpPr txBox="1"/>
          <p:nvPr>
            <p:ph idx="1" type="body"/>
          </p:nvPr>
        </p:nvSpPr>
        <p:spPr>
          <a:xfrm>
            <a:off x="311698" y="3149027"/>
            <a:ext cx="8520600" cy="880800"/>
          </a:xfrm>
          <a:prstGeom prst="rect">
            <a:avLst/>
          </a:prstGeom>
          <a:noFill/>
          <a:ln>
            <a:noFill/>
          </a:ln>
        </p:spPr>
        <p:txBody>
          <a:bodyPr anchorCtr="0" anchor="t" bIns="91400" lIns="91400" spcFirstLastPara="1" rIns="91400" wrap="square" tIns="91400">
            <a:noAutofit/>
          </a:bodyPr>
          <a:lstStyle>
            <a:lvl1pPr indent="-228600" lvl="0" marL="457200" rtl="0" algn="ctr">
              <a:lnSpc>
                <a:spcPct val="100000"/>
              </a:lnSpc>
              <a:spcBef>
                <a:spcPts val="0"/>
              </a:spcBef>
              <a:spcAft>
                <a:spcPts val="0"/>
              </a:spcAft>
              <a:buClr>
                <a:srgbClr val="585858"/>
              </a:buClr>
              <a:buSzPts val="2800"/>
              <a:buFont typeface="Arial"/>
              <a:buNone/>
              <a:defRPr sz="2800"/>
            </a:lvl1pPr>
            <a:lvl2pPr indent="-228600" lvl="1" marL="914400" rtl="0" algn="ctr">
              <a:lnSpc>
                <a:spcPct val="100000"/>
              </a:lnSpc>
              <a:spcBef>
                <a:spcPts val="0"/>
              </a:spcBef>
              <a:spcAft>
                <a:spcPts val="0"/>
              </a:spcAft>
              <a:buClr>
                <a:srgbClr val="585858"/>
              </a:buClr>
              <a:buSzPts val="2800"/>
              <a:buFont typeface="Arial"/>
              <a:buNone/>
              <a:defRPr sz="2800"/>
            </a:lvl2pPr>
            <a:lvl3pPr indent="-228600" lvl="2" marL="1371600" rtl="0" algn="ctr">
              <a:lnSpc>
                <a:spcPct val="100000"/>
              </a:lnSpc>
              <a:spcBef>
                <a:spcPts val="0"/>
              </a:spcBef>
              <a:spcAft>
                <a:spcPts val="0"/>
              </a:spcAft>
              <a:buClr>
                <a:srgbClr val="585858"/>
              </a:buClr>
              <a:buSzPts val="2800"/>
              <a:buFont typeface="Arial"/>
              <a:buNone/>
              <a:defRPr sz="2800"/>
            </a:lvl3pPr>
            <a:lvl4pPr indent="-228600" lvl="3" marL="1828800" rtl="0" algn="ctr">
              <a:lnSpc>
                <a:spcPct val="100000"/>
              </a:lnSpc>
              <a:spcBef>
                <a:spcPts val="0"/>
              </a:spcBef>
              <a:spcAft>
                <a:spcPts val="0"/>
              </a:spcAft>
              <a:buClr>
                <a:srgbClr val="585858"/>
              </a:buClr>
              <a:buSzPts val="2800"/>
              <a:buFont typeface="Arial"/>
              <a:buNone/>
              <a:defRPr sz="2800"/>
            </a:lvl4pPr>
            <a:lvl5pPr indent="-228600" lvl="4" marL="2286000" rtl="0" algn="ctr">
              <a:lnSpc>
                <a:spcPct val="100000"/>
              </a:lnSpc>
              <a:spcBef>
                <a:spcPts val="0"/>
              </a:spcBef>
              <a:spcAft>
                <a:spcPts val="0"/>
              </a:spcAft>
              <a:buClr>
                <a:srgbClr val="585858"/>
              </a:buClr>
              <a:buSzPts val="2800"/>
              <a:buFont typeface="Arial"/>
              <a:buNone/>
              <a:defRPr sz="2800"/>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31" name="Google Shape;31;g25e55f35be9_0_23"/>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3">
  <p:cSld name="TITLE_AND_BODY 3">
    <p:bg>
      <p:bgPr>
        <a:solidFill>
          <a:srgbClr val="000000"/>
        </a:solidFill>
      </p:bgPr>
    </p:bg>
    <p:spTree>
      <p:nvGrpSpPr>
        <p:cNvPr id="32" name="Shape 32"/>
        <p:cNvGrpSpPr/>
        <p:nvPr/>
      </p:nvGrpSpPr>
      <p:grpSpPr>
        <a:xfrm>
          <a:off x="0" y="0"/>
          <a:ext cx="0" cy="0"/>
          <a:chOff x="0" y="0"/>
          <a:chExt cx="0" cy="0"/>
        </a:xfrm>
      </p:grpSpPr>
      <p:sp>
        <p:nvSpPr>
          <p:cNvPr id="33" name="Google Shape;33;g25e55f35be9_0_27"/>
          <p:cNvSpPr txBox="1"/>
          <p:nvPr>
            <p:ph type="title"/>
          </p:nvPr>
        </p:nvSpPr>
        <p:spPr>
          <a:xfrm>
            <a:off x="311698" y="494472"/>
            <a:ext cx="8520600" cy="636300"/>
          </a:xfrm>
          <a:prstGeom prst="rect">
            <a:avLst/>
          </a:prstGeom>
          <a:noFill/>
          <a:ln>
            <a:noFill/>
          </a:ln>
        </p:spPr>
        <p:txBody>
          <a:bodyPr anchorCtr="0" anchor="t" bIns="91400" lIns="91400" spcFirstLastPara="1" rIns="91400" wrap="square" tIns="91400">
            <a:noAutofit/>
          </a:bodyPr>
          <a:lstStyle>
            <a:lvl1pPr lvl="0" rtl="0" algn="l">
              <a:lnSpc>
                <a:spcPct val="100000"/>
              </a:lnSpc>
              <a:spcBef>
                <a:spcPts val="0"/>
              </a:spcBef>
              <a:spcAft>
                <a:spcPts val="0"/>
              </a:spcAft>
              <a:buClr>
                <a:srgbClr val="000000"/>
              </a:buClr>
              <a:buSzPts val="1800"/>
              <a:buNone/>
              <a:defRPr/>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34" name="Google Shape;34;g25e55f35be9_0_27"/>
          <p:cNvSpPr txBox="1"/>
          <p:nvPr>
            <p:ph idx="1" type="body"/>
          </p:nvPr>
        </p:nvSpPr>
        <p:spPr>
          <a:xfrm>
            <a:off x="311698" y="1280528"/>
            <a:ext cx="8520600" cy="3795900"/>
          </a:xfrm>
          <a:prstGeom prst="rect">
            <a:avLst/>
          </a:prstGeom>
          <a:noFill/>
          <a:ln>
            <a:noFill/>
          </a:ln>
        </p:spPr>
        <p:txBody>
          <a:bodyPr anchorCtr="0" anchor="t" bIns="91400" lIns="91400" spcFirstLastPara="1" rIns="91400" wrap="square" tIns="91400">
            <a:noAutofit/>
          </a:bodyPr>
          <a:lstStyle>
            <a:lvl1pPr indent="-342900" lvl="0" marL="457200" rtl="0" algn="l">
              <a:lnSpc>
                <a:spcPct val="115000"/>
              </a:lnSpc>
              <a:spcBef>
                <a:spcPts val="0"/>
              </a:spcBef>
              <a:spcAft>
                <a:spcPts val="0"/>
              </a:spcAft>
              <a:buSzPts val="1800"/>
              <a:buChar char="●"/>
              <a:defRPr/>
            </a:lvl1pPr>
            <a:lvl2pPr indent="-342900" lvl="1" marL="914400" rtl="0" algn="l">
              <a:lnSpc>
                <a:spcPct val="115000"/>
              </a:lnSpc>
              <a:spcBef>
                <a:spcPts val="0"/>
              </a:spcBef>
              <a:spcAft>
                <a:spcPts val="0"/>
              </a:spcAft>
              <a:buSzPts val="1800"/>
              <a:buChar char="○"/>
              <a:defRPr/>
            </a:lvl2pPr>
            <a:lvl3pPr indent="-342900" lvl="2" marL="1371600" rtl="0" algn="l">
              <a:lnSpc>
                <a:spcPct val="115000"/>
              </a:lnSpc>
              <a:spcBef>
                <a:spcPts val="0"/>
              </a:spcBef>
              <a:spcAft>
                <a:spcPts val="0"/>
              </a:spcAft>
              <a:buSzPts val="1800"/>
              <a:buChar char="■"/>
              <a:defRPr/>
            </a:lvl3pPr>
            <a:lvl4pPr indent="-342900" lvl="3" marL="1828800" rtl="0" algn="l">
              <a:lnSpc>
                <a:spcPct val="115000"/>
              </a:lnSpc>
              <a:spcBef>
                <a:spcPts val="0"/>
              </a:spcBef>
              <a:spcAft>
                <a:spcPts val="0"/>
              </a:spcAft>
              <a:buSzPts val="1800"/>
              <a:buChar char="●"/>
              <a:defRPr/>
            </a:lvl4pPr>
            <a:lvl5pPr indent="-342900" lvl="4" marL="2286000" rtl="0" algn="l">
              <a:lnSpc>
                <a:spcPct val="115000"/>
              </a:lnSpc>
              <a:spcBef>
                <a:spcPts val="0"/>
              </a:spcBef>
              <a:spcAft>
                <a:spcPts val="0"/>
              </a:spcAft>
              <a:buSzPts val="1800"/>
              <a:buChar char="○"/>
              <a:defRPr/>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35" name="Google Shape;35;g25e55f35be9_0_27"/>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TWO_COLUMNS" type="twoColTx">
  <p:cSld name="TITLE_AND_TWO_COLUMNS">
    <p:spTree>
      <p:nvGrpSpPr>
        <p:cNvPr id="36" name="Shape 36"/>
        <p:cNvGrpSpPr/>
        <p:nvPr/>
      </p:nvGrpSpPr>
      <p:grpSpPr>
        <a:xfrm>
          <a:off x="0" y="0"/>
          <a:ext cx="0" cy="0"/>
          <a:chOff x="0" y="0"/>
          <a:chExt cx="0" cy="0"/>
        </a:xfrm>
      </p:grpSpPr>
      <p:sp>
        <p:nvSpPr>
          <p:cNvPr id="37" name="Google Shape;37;g25e55f35be9_0_31"/>
          <p:cNvSpPr txBox="1"/>
          <p:nvPr>
            <p:ph type="title"/>
          </p:nvPr>
        </p:nvSpPr>
        <p:spPr>
          <a:xfrm>
            <a:off x="311698" y="494472"/>
            <a:ext cx="8520600" cy="636300"/>
          </a:xfrm>
          <a:prstGeom prst="rect">
            <a:avLst/>
          </a:prstGeom>
          <a:noFill/>
          <a:ln>
            <a:noFill/>
          </a:ln>
        </p:spPr>
        <p:txBody>
          <a:bodyPr anchorCtr="0" anchor="t" bIns="91400" lIns="91400" spcFirstLastPara="1" rIns="91400" wrap="square" tIns="91400">
            <a:noAutofit/>
          </a:bodyPr>
          <a:lstStyle>
            <a:lvl1pPr lvl="0" rtl="0" algn="l">
              <a:lnSpc>
                <a:spcPct val="100000"/>
              </a:lnSpc>
              <a:spcBef>
                <a:spcPts val="0"/>
              </a:spcBef>
              <a:spcAft>
                <a:spcPts val="0"/>
              </a:spcAft>
              <a:buClr>
                <a:srgbClr val="000000"/>
              </a:buClr>
              <a:buSzPts val="1800"/>
              <a:buNone/>
              <a:defRPr/>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38" name="Google Shape;38;g25e55f35be9_0_31"/>
          <p:cNvSpPr txBox="1"/>
          <p:nvPr>
            <p:ph idx="1" type="body"/>
          </p:nvPr>
        </p:nvSpPr>
        <p:spPr>
          <a:xfrm>
            <a:off x="311698" y="1280528"/>
            <a:ext cx="3999900" cy="3795900"/>
          </a:xfrm>
          <a:prstGeom prst="rect">
            <a:avLst/>
          </a:prstGeom>
          <a:noFill/>
          <a:ln>
            <a:noFill/>
          </a:ln>
        </p:spPr>
        <p:txBody>
          <a:bodyPr anchorCtr="0" anchor="t" bIns="91400" lIns="91400" spcFirstLastPara="1" rIns="91400" wrap="square" tIns="91400">
            <a:noAutofit/>
          </a:bodyPr>
          <a:lstStyle>
            <a:lvl1pPr indent="-317500" lvl="0" marL="457200" rtl="0" algn="l">
              <a:lnSpc>
                <a:spcPct val="115000"/>
              </a:lnSpc>
              <a:spcBef>
                <a:spcPts val="0"/>
              </a:spcBef>
              <a:spcAft>
                <a:spcPts val="0"/>
              </a:spcAft>
              <a:buSzPts val="1400"/>
              <a:buChar char="●"/>
              <a:defRPr sz="1400"/>
            </a:lvl1pPr>
            <a:lvl2pPr indent="-317500" lvl="1" marL="914400" rtl="0" algn="l">
              <a:lnSpc>
                <a:spcPct val="115000"/>
              </a:lnSpc>
              <a:spcBef>
                <a:spcPts val="0"/>
              </a:spcBef>
              <a:spcAft>
                <a:spcPts val="0"/>
              </a:spcAft>
              <a:buSzPts val="1400"/>
              <a:buChar char="○"/>
              <a:defRPr sz="1400"/>
            </a:lvl2pPr>
            <a:lvl3pPr indent="-317500" lvl="2" marL="1371600" rtl="0" algn="l">
              <a:lnSpc>
                <a:spcPct val="115000"/>
              </a:lnSpc>
              <a:spcBef>
                <a:spcPts val="0"/>
              </a:spcBef>
              <a:spcAft>
                <a:spcPts val="0"/>
              </a:spcAft>
              <a:buSzPts val="1400"/>
              <a:buChar char="■"/>
              <a:defRPr sz="1400"/>
            </a:lvl3pPr>
            <a:lvl4pPr indent="-317500" lvl="3" marL="1828800" rtl="0" algn="l">
              <a:lnSpc>
                <a:spcPct val="115000"/>
              </a:lnSpc>
              <a:spcBef>
                <a:spcPts val="0"/>
              </a:spcBef>
              <a:spcAft>
                <a:spcPts val="0"/>
              </a:spcAft>
              <a:buSzPts val="1400"/>
              <a:buChar char="●"/>
              <a:defRPr sz="1400"/>
            </a:lvl4pPr>
            <a:lvl5pPr indent="-317500" lvl="4" marL="2286000" rtl="0" algn="l">
              <a:lnSpc>
                <a:spcPct val="115000"/>
              </a:lnSpc>
              <a:spcBef>
                <a:spcPts val="0"/>
              </a:spcBef>
              <a:spcAft>
                <a:spcPts val="0"/>
              </a:spcAft>
              <a:buSzPts val="1400"/>
              <a:buChar char="○"/>
              <a:defRPr sz="1400"/>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39" name="Google Shape;39;g25e55f35be9_0_31"/>
          <p:cNvSpPr txBox="1"/>
          <p:nvPr>
            <p:ph idx="2" type="body"/>
          </p:nvPr>
        </p:nvSpPr>
        <p:spPr>
          <a:xfrm>
            <a:off x="4832398" y="1280526"/>
            <a:ext cx="3999900" cy="3795900"/>
          </a:xfrm>
          <a:prstGeom prst="rect">
            <a:avLst/>
          </a:prstGeom>
          <a:noFill/>
          <a:ln>
            <a:noFill/>
          </a:ln>
        </p:spPr>
        <p:txBody>
          <a:bodyPr anchorCtr="0" anchor="t" bIns="91400" lIns="91400" spcFirstLastPara="1" rIns="91400" wrap="square" tIns="91400">
            <a:noAutofit/>
          </a:bodyPr>
          <a:lstStyle>
            <a:lvl1pPr indent="-342900" lvl="0" marL="457200" rtl="0" algn="l">
              <a:lnSpc>
                <a:spcPct val="115000"/>
              </a:lnSpc>
              <a:spcBef>
                <a:spcPts val="0"/>
              </a:spcBef>
              <a:spcAft>
                <a:spcPts val="0"/>
              </a:spcAft>
              <a:buSzPts val="1800"/>
              <a:buChar char="●"/>
              <a:defRPr/>
            </a:lvl1pPr>
            <a:lvl2pPr indent="-342900" lvl="1" marL="914400" rtl="0" algn="l">
              <a:lnSpc>
                <a:spcPct val="115000"/>
              </a:lnSpc>
              <a:spcBef>
                <a:spcPts val="0"/>
              </a:spcBef>
              <a:spcAft>
                <a:spcPts val="0"/>
              </a:spcAft>
              <a:buSzPts val="1800"/>
              <a:buChar char="○"/>
              <a:defRPr/>
            </a:lvl2pPr>
            <a:lvl3pPr indent="-342900" lvl="2" marL="1371600" rtl="0" algn="l">
              <a:lnSpc>
                <a:spcPct val="115000"/>
              </a:lnSpc>
              <a:spcBef>
                <a:spcPts val="0"/>
              </a:spcBef>
              <a:spcAft>
                <a:spcPts val="0"/>
              </a:spcAft>
              <a:buSzPts val="1800"/>
              <a:buChar char="■"/>
              <a:defRPr/>
            </a:lvl3pPr>
            <a:lvl4pPr indent="-342900" lvl="3" marL="1828800" rtl="0" algn="l">
              <a:lnSpc>
                <a:spcPct val="115000"/>
              </a:lnSpc>
              <a:spcBef>
                <a:spcPts val="0"/>
              </a:spcBef>
              <a:spcAft>
                <a:spcPts val="0"/>
              </a:spcAft>
              <a:buSzPts val="1800"/>
              <a:buChar char="●"/>
              <a:defRPr/>
            </a:lvl4pPr>
            <a:lvl5pPr indent="-342900" lvl="4" marL="2286000" rtl="0" algn="l">
              <a:lnSpc>
                <a:spcPct val="115000"/>
              </a:lnSpc>
              <a:spcBef>
                <a:spcPts val="0"/>
              </a:spcBef>
              <a:spcAft>
                <a:spcPts val="0"/>
              </a:spcAft>
              <a:buSzPts val="1800"/>
              <a:buChar char="○"/>
              <a:defRPr/>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40" name="Google Shape;40;g25e55f35be9_0_31"/>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_2">
    <p:bg>
      <p:bgPr>
        <a:solidFill>
          <a:srgbClr val="000000"/>
        </a:solidFill>
      </p:bgPr>
    </p:bg>
    <p:spTree>
      <p:nvGrpSpPr>
        <p:cNvPr id="41" name="Shape 41"/>
        <p:cNvGrpSpPr/>
        <p:nvPr/>
      </p:nvGrpSpPr>
      <p:grpSpPr>
        <a:xfrm>
          <a:off x="0" y="0"/>
          <a:ext cx="0" cy="0"/>
          <a:chOff x="0" y="0"/>
          <a:chExt cx="0" cy="0"/>
        </a:xfrm>
      </p:grpSpPr>
      <p:sp>
        <p:nvSpPr>
          <p:cNvPr id="42" name="Google Shape;42;g25e55f35be9_0_36"/>
          <p:cNvSpPr txBox="1"/>
          <p:nvPr>
            <p:ph type="title"/>
          </p:nvPr>
        </p:nvSpPr>
        <p:spPr>
          <a:xfrm>
            <a:off x="311708" y="827306"/>
            <a:ext cx="8520600" cy="2280900"/>
          </a:xfrm>
          <a:prstGeom prst="rect">
            <a:avLst/>
          </a:prstGeom>
          <a:noFill/>
          <a:ln>
            <a:noFill/>
          </a:ln>
        </p:spPr>
        <p:txBody>
          <a:bodyPr anchorCtr="0" anchor="b" bIns="91400" lIns="91400" spcFirstLastPara="1" rIns="91400" wrap="square" tIns="91400">
            <a:noAutofit/>
          </a:bodyPr>
          <a:lstStyle>
            <a:lvl1pPr lvl="0" rtl="0" algn="ctr">
              <a:lnSpc>
                <a:spcPct val="100000"/>
              </a:lnSpc>
              <a:spcBef>
                <a:spcPts val="0"/>
              </a:spcBef>
              <a:spcAft>
                <a:spcPts val="0"/>
              </a:spcAft>
              <a:buClr>
                <a:srgbClr val="000000"/>
              </a:buClr>
              <a:buSzPts val="5200"/>
              <a:buFont typeface="Arial"/>
              <a:buNone/>
              <a:defRPr sz="5200"/>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43" name="Google Shape;43;g25e55f35be9_0_36"/>
          <p:cNvSpPr txBox="1"/>
          <p:nvPr>
            <p:ph idx="1" type="body"/>
          </p:nvPr>
        </p:nvSpPr>
        <p:spPr>
          <a:xfrm>
            <a:off x="311698" y="3149027"/>
            <a:ext cx="8520600" cy="880800"/>
          </a:xfrm>
          <a:prstGeom prst="rect">
            <a:avLst/>
          </a:prstGeom>
          <a:noFill/>
          <a:ln>
            <a:noFill/>
          </a:ln>
        </p:spPr>
        <p:txBody>
          <a:bodyPr anchorCtr="0" anchor="t" bIns="91400" lIns="91400" spcFirstLastPara="1" rIns="91400" wrap="square" tIns="91400">
            <a:noAutofit/>
          </a:bodyPr>
          <a:lstStyle>
            <a:lvl1pPr indent="-228600" lvl="0" marL="457200" rtl="0" algn="ctr">
              <a:lnSpc>
                <a:spcPct val="100000"/>
              </a:lnSpc>
              <a:spcBef>
                <a:spcPts val="0"/>
              </a:spcBef>
              <a:spcAft>
                <a:spcPts val="0"/>
              </a:spcAft>
              <a:buClr>
                <a:srgbClr val="585858"/>
              </a:buClr>
              <a:buSzPts val="2800"/>
              <a:buFont typeface="Arial"/>
              <a:buNone/>
              <a:defRPr sz="2800"/>
            </a:lvl1pPr>
            <a:lvl2pPr indent="-228600" lvl="1" marL="914400" rtl="0" algn="ctr">
              <a:lnSpc>
                <a:spcPct val="100000"/>
              </a:lnSpc>
              <a:spcBef>
                <a:spcPts val="0"/>
              </a:spcBef>
              <a:spcAft>
                <a:spcPts val="0"/>
              </a:spcAft>
              <a:buClr>
                <a:srgbClr val="585858"/>
              </a:buClr>
              <a:buSzPts val="2800"/>
              <a:buFont typeface="Arial"/>
              <a:buNone/>
              <a:defRPr sz="2800"/>
            </a:lvl2pPr>
            <a:lvl3pPr indent="-228600" lvl="2" marL="1371600" rtl="0" algn="ctr">
              <a:lnSpc>
                <a:spcPct val="100000"/>
              </a:lnSpc>
              <a:spcBef>
                <a:spcPts val="0"/>
              </a:spcBef>
              <a:spcAft>
                <a:spcPts val="0"/>
              </a:spcAft>
              <a:buClr>
                <a:srgbClr val="585858"/>
              </a:buClr>
              <a:buSzPts val="2800"/>
              <a:buFont typeface="Arial"/>
              <a:buNone/>
              <a:defRPr sz="2800"/>
            </a:lvl3pPr>
            <a:lvl4pPr indent="-228600" lvl="3" marL="1828800" rtl="0" algn="ctr">
              <a:lnSpc>
                <a:spcPct val="100000"/>
              </a:lnSpc>
              <a:spcBef>
                <a:spcPts val="0"/>
              </a:spcBef>
              <a:spcAft>
                <a:spcPts val="0"/>
              </a:spcAft>
              <a:buClr>
                <a:srgbClr val="585858"/>
              </a:buClr>
              <a:buSzPts val="2800"/>
              <a:buFont typeface="Arial"/>
              <a:buNone/>
              <a:defRPr sz="2800"/>
            </a:lvl4pPr>
            <a:lvl5pPr indent="-228600" lvl="4" marL="2286000" rtl="0" algn="ctr">
              <a:lnSpc>
                <a:spcPct val="100000"/>
              </a:lnSpc>
              <a:spcBef>
                <a:spcPts val="0"/>
              </a:spcBef>
              <a:spcAft>
                <a:spcPts val="0"/>
              </a:spcAft>
              <a:buClr>
                <a:srgbClr val="585858"/>
              </a:buClr>
              <a:buSzPts val="2800"/>
              <a:buFont typeface="Arial"/>
              <a:buNone/>
              <a:defRPr sz="2800"/>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44" name="Google Shape;44;g25e55f35be9_0_36"/>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5" name="Shape 5"/>
        <p:cNvGrpSpPr/>
        <p:nvPr/>
      </p:nvGrpSpPr>
      <p:grpSpPr>
        <a:xfrm>
          <a:off x="0" y="0"/>
          <a:ext cx="0" cy="0"/>
          <a:chOff x="0" y="0"/>
          <a:chExt cx="0" cy="0"/>
        </a:xfrm>
      </p:grpSpPr>
      <p:sp>
        <p:nvSpPr>
          <p:cNvPr id="6" name="Google Shape;6;g25e55f35be9_0_0"/>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FR"/>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9.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20.png"/><Relationship Id="rId6" Type="http://schemas.openxmlformats.org/officeDocument/2006/relationships/image" Target="../media/image1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6.png"/><Relationship Id="rId6" Type="http://schemas.openxmlformats.org/officeDocument/2006/relationships/image" Target="../media/image12.png"/><Relationship Id="rId7"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59" name="Shape 59"/>
        <p:cNvGrpSpPr/>
        <p:nvPr/>
      </p:nvGrpSpPr>
      <p:grpSpPr>
        <a:xfrm>
          <a:off x="0" y="0"/>
          <a:ext cx="0" cy="0"/>
          <a:chOff x="0" y="0"/>
          <a:chExt cx="0" cy="0"/>
        </a:xfrm>
      </p:grpSpPr>
      <p:sp>
        <p:nvSpPr>
          <p:cNvPr id="60" name="Google Shape;60;p1"/>
          <p:cNvSpPr txBox="1"/>
          <p:nvPr>
            <p:ph type="title"/>
          </p:nvPr>
        </p:nvSpPr>
        <p:spPr>
          <a:xfrm>
            <a:off x="459000" y="1094625"/>
            <a:ext cx="8226000" cy="1697400"/>
          </a:xfrm>
          <a:prstGeom prst="rect">
            <a:avLst/>
          </a:prstGeom>
          <a:noFill/>
          <a:ln>
            <a:noFill/>
          </a:ln>
        </p:spPr>
        <p:txBody>
          <a:bodyPr anchorCtr="0" anchor="b" bIns="91400" lIns="91400" spcFirstLastPara="1" rIns="91400" wrap="square" tIns="91400">
            <a:noAutofit/>
          </a:bodyPr>
          <a:lstStyle/>
          <a:p>
            <a:pPr indent="0" lvl="0" marL="0" rtl="0" algn="ctr">
              <a:lnSpc>
                <a:spcPct val="130000"/>
              </a:lnSpc>
              <a:spcBef>
                <a:spcPts val="0"/>
              </a:spcBef>
              <a:spcAft>
                <a:spcPts val="0"/>
              </a:spcAft>
              <a:buClr>
                <a:srgbClr val="FFFFFF"/>
              </a:buClr>
              <a:buSzPts val="5500"/>
              <a:buFont typeface="Arial"/>
              <a:buNone/>
            </a:pPr>
            <a:r>
              <a:rPr b="1" lang="fr-FR" sz="4000">
                <a:solidFill>
                  <a:srgbClr val="FFFFFF"/>
                </a:solidFill>
                <a:latin typeface="Arial"/>
                <a:ea typeface="Arial"/>
                <a:cs typeface="Arial"/>
                <a:sym typeface="Arial"/>
              </a:rPr>
              <a:t>Le soutien psychosocial par l'éducation en situations d'urgence </a:t>
            </a:r>
            <a:endParaRPr sz="2400">
              <a:latin typeface="Arial"/>
              <a:ea typeface="Arial"/>
              <a:cs typeface="Arial"/>
              <a:sym typeface="Arial"/>
            </a:endParaRPr>
          </a:p>
        </p:txBody>
      </p:sp>
      <p:sp>
        <p:nvSpPr>
          <p:cNvPr id="61" name="Google Shape;61;p1"/>
          <p:cNvSpPr txBox="1"/>
          <p:nvPr>
            <p:ph idx="1" type="subTitle"/>
          </p:nvPr>
        </p:nvSpPr>
        <p:spPr>
          <a:xfrm>
            <a:off x="850050" y="3102200"/>
            <a:ext cx="7572000" cy="945000"/>
          </a:xfrm>
          <a:prstGeom prst="rect">
            <a:avLst/>
          </a:prstGeom>
        </p:spPr>
        <p:txBody>
          <a:bodyPr anchorCtr="0" anchor="t" bIns="91425" lIns="91425" spcFirstLastPara="1" rIns="91425" wrap="square" tIns="91425">
            <a:normAutofit fontScale="92500" lnSpcReduction="10000"/>
          </a:bodyPr>
          <a:lstStyle/>
          <a:p>
            <a:pPr indent="0" lvl="0" marL="0" rtl="0" algn="ctr">
              <a:lnSpc>
                <a:spcPct val="130000"/>
              </a:lnSpc>
              <a:spcBef>
                <a:spcPts val="0"/>
              </a:spcBef>
              <a:spcAft>
                <a:spcPts val="0"/>
              </a:spcAft>
              <a:buNone/>
            </a:pPr>
            <a:r>
              <a:rPr lang="fr-FR" sz="2400">
                <a:solidFill>
                  <a:schemeClr val="lt1"/>
                </a:solidFill>
              </a:rPr>
              <a:t>Faciliter le bien-être psychosocial et l'apprentissage social et émotionnel</a:t>
            </a:r>
            <a:endParaRPr/>
          </a:p>
        </p:txBody>
      </p:sp>
      <p:sp>
        <p:nvSpPr>
          <p:cNvPr id="62" name="Google Shape;62;p1"/>
          <p:cNvSpPr txBox="1"/>
          <p:nvPr/>
        </p:nvSpPr>
        <p:spPr>
          <a:xfrm>
            <a:off x="0" y="5285000"/>
            <a:ext cx="91440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fr-FR" sz="1000">
                <a:solidFill>
                  <a:schemeClr val="dk1"/>
                </a:solidFill>
              </a:rPr>
              <a:t>Le présent document est sous licence Creative Commons Attribution-ShareAlike 4.0. Il est attribué au Réseau inter-agences pour l’éducation en situations d’urgence (INEE).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128" name="Shape 128"/>
        <p:cNvGrpSpPr/>
        <p:nvPr/>
      </p:nvGrpSpPr>
      <p:grpSpPr>
        <a:xfrm>
          <a:off x="0" y="0"/>
          <a:ext cx="0" cy="0"/>
          <a:chOff x="0" y="0"/>
          <a:chExt cx="0" cy="0"/>
        </a:xfrm>
      </p:grpSpPr>
      <p:sp>
        <p:nvSpPr>
          <p:cNvPr id="129" name="Google Shape;129;p10"/>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Autofit/>
          </a:bodyPr>
          <a:lstStyle/>
          <a:p>
            <a:pPr indent="-355600" lvl="0" marL="457200" rtl="0" algn="l">
              <a:lnSpc>
                <a:spcPct val="115000"/>
              </a:lnSpc>
              <a:spcBef>
                <a:spcPts val="560"/>
              </a:spcBef>
              <a:spcAft>
                <a:spcPts val="0"/>
              </a:spcAft>
              <a:buClr>
                <a:srgbClr val="000000"/>
              </a:buClr>
              <a:buSzPts val="2000"/>
              <a:buFont typeface="Arial"/>
              <a:buAutoNum type="arabicPeriod"/>
            </a:pPr>
            <a:r>
              <a:rPr lang="fr-FR" sz="2000">
                <a:solidFill>
                  <a:srgbClr val="000000"/>
                </a:solidFill>
                <a:latin typeface="Arial"/>
                <a:ea typeface="Arial"/>
                <a:cs typeface="Arial"/>
                <a:sym typeface="Arial"/>
              </a:rPr>
              <a:t>Quelles sont les situations que vous trouvez stressantes ?</a:t>
            </a:r>
            <a:endParaRPr/>
          </a:p>
          <a:p>
            <a:pPr indent="-355600" lvl="0" marL="457200" rtl="0" algn="l">
              <a:lnSpc>
                <a:spcPct val="115000"/>
              </a:lnSpc>
              <a:spcBef>
                <a:spcPts val="0"/>
              </a:spcBef>
              <a:spcAft>
                <a:spcPts val="0"/>
              </a:spcAft>
              <a:buClr>
                <a:srgbClr val="000000"/>
              </a:buClr>
              <a:buSzPts val="2000"/>
              <a:buFont typeface="Arial"/>
              <a:buAutoNum type="arabicPeriod"/>
            </a:pPr>
            <a:r>
              <a:rPr lang="fr-FR" sz="2000">
                <a:solidFill>
                  <a:srgbClr val="000000"/>
                </a:solidFill>
                <a:latin typeface="Arial"/>
                <a:ea typeface="Arial"/>
                <a:cs typeface="Arial"/>
                <a:sym typeface="Arial"/>
              </a:rPr>
              <a:t>Comment vous sentez-vous physiquement lorsque vous êtes stressé ?</a:t>
            </a:r>
            <a:endParaRPr/>
          </a:p>
          <a:p>
            <a:pPr indent="-355600" lvl="0" marL="457200" rtl="0" algn="l">
              <a:lnSpc>
                <a:spcPct val="115000"/>
              </a:lnSpc>
              <a:spcBef>
                <a:spcPts val="0"/>
              </a:spcBef>
              <a:spcAft>
                <a:spcPts val="0"/>
              </a:spcAft>
              <a:buClr>
                <a:srgbClr val="000000"/>
              </a:buClr>
              <a:buSzPts val="2000"/>
              <a:buFont typeface="Arial"/>
              <a:buAutoNum type="arabicPeriod"/>
            </a:pPr>
            <a:r>
              <a:rPr lang="fr-FR" sz="2000">
                <a:solidFill>
                  <a:srgbClr val="000000"/>
                </a:solidFill>
                <a:latin typeface="Arial"/>
                <a:ea typeface="Arial"/>
                <a:cs typeface="Arial"/>
                <a:sym typeface="Arial"/>
              </a:rPr>
              <a:t>Comment vous sentez-vous émotionnellement lorsque vous êtes stressé ?</a:t>
            </a:r>
            <a:endParaRPr/>
          </a:p>
          <a:p>
            <a:pPr indent="-355600" lvl="0" marL="457200" rtl="0" algn="l">
              <a:lnSpc>
                <a:spcPct val="115000"/>
              </a:lnSpc>
              <a:spcBef>
                <a:spcPts val="0"/>
              </a:spcBef>
              <a:spcAft>
                <a:spcPts val="0"/>
              </a:spcAft>
              <a:buClr>
                <a:srgbClr val="000000"/>
              </a:buClr>
              <a:buSzPts val="2000"/>
              <a:buFont typeface="Arial"/>
              <a:buAutoNum type="arabicPeriod"/>
            </a:pPr>
            <a:r>
              <a:rPr lang="fr-FR" sz="2000">
                <a:solidFill>
                  <a:srgbClr val="000000"/>
                </a:solidFill>
                <a:latin typeface="Arial"/>
                <a:ea typeface="Arial"/>
                <a:cs typeface="Arial"/>
                <a:sym typeface="Arial"/>
              </a:rPr>
              <a:t>Comment agissez-vous lorsque vous êtes stressé ? (ex : Vous rongez-vous les ongles ?)</a:t>
            </a:r>
            <a:endParaRPr sz="2000">
              <a:solidFill>
                <a:srgbClr val="000000"/>
              </a:solidFill>
              <a:latin typeface="Arial"/>
              <a:ea typeface="Arial"/>
              <a:cs typeface="Arial"/>
              <a:sym typeface="Arial"/>
            </a:endParaRPr>
          </a:p>
        </p:txBody>
      </p:sp>
      <p:sp>
        <p:nvSpPr>
          <p:cNvPr id="130" name="Google Shape;130;p10"/>
          <p:cNvSpPr txBox="1"/>
          <p:nvPr/>
        </p:nvSpPr>
        <p:spPr>
          <a:xfrm>
            <a:off x="143850" y="155525"/>
            <a:ext cx="8803200" cy="593400"/>
          </a:xfrm>
          <a:prstGeom prst="rect">
            <a:avLst/>
          </a:prstGeom>
          <a:no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585858"/>
              </a:buClr>
              <a:buSzPts val="3200"/>
              <a:buFont typeface="Arial"/>
              <a:buNone/>
            </a:pPr>
            <a:r>
              <a:rPr b="1" i="0" lang="fr-FR" sz="2700" u="none" cap="none" strike="noStrike">
                <a:solidFill>
                  <a:srgbClr val="24427B"/>
                </a:solidFill>
                <a:latin typeface="Arial"/>
                <a:ea typeface="Arial"/>
                <a:cs typeface="Arial"/>
                <a:sym typeface="Arial"/>
              </a:rPr>
              <a:t>Discussion en groupe : Qu'est-ce que le stress ?</a:t>
            </a:r>
            <a:endParaRPr b="0" i="0" sz="2700" u="none" cap="none" strike="noStrike">
              <a:solidFill>
                <a:srgbClr val="24427B"/>
              </a:solidFill>
              <a:latin typeface="Arial"/>
              <a:ea typeface="Arial"/>
              <a:cs typeface="Arial"/>
              <a:sym typeface="Arial"/>
            </a:endParaRPr>
          </a:p>
          <a:p>
            <a:pPr indent="0" lvl="0" marL="0" marR="0" rtl="0" algn="just">
              <a:lnSpc>
                <a:spcPct val="100000"/>
              </a:lnSpc>
              <a:spcBef>
                <a:spcPts val="0"/>
              </a:spcBef>
              <a:spcAft>
                <a:spcPts val="0"/>
              </a:spcAft>
              <a:buClr>
                <a:srgbClr val="585858"/>
              </a:buClr>
              <a:buSzPts val="2600"/>
              <a:buFont typeface="Arial"/>
              <a:buNone/>
            </a:pPr>
            <a:r>
              <a:t/>
            </a:r>
            <a:endParaRPr b="0" i="0" sz="2600" u="none" cap="none" strike="noStrike">
              <a:solidFill>
                <a:srgbClr val="305284"/>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4" name="Shape 134"/>
        <p:cNvGrpSpPr/>
        <p:nvPr/>
      </p:nvGrpSpPr>
      <p:grpSpPr>
        <a:xfrm>
          <a:off x="0" y="0"/>
          <a:ext cx="0" cy="0"/>
          <a:chOff x="0" y="0"/>
          <a:chExt cx="0" cy="0"/>
        </a:xfrm>
      </p:grpSpPr>
      <p:sp>
        <p:nvSpPr>
          <p:cNvPr id="135" name="Google Shape;135;p11"/>
          <p:cNvSpPr txBox="1"/>
          <p:nvPr/>
        </p:nvSpPr>
        <p:spPr>
          <a:xfrm>
            <a:off x="143850" y="819850"/>
            <a:ext cx="8801400" cy="4076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FR" sz="2000" u="none" cap="none" strike="noStrike">
                <a:solidFill>
                  <a:srgbClr val="000000"/>
                </a:solidFill>
                <a:latin typeface="Arial"/>
                <a:ea typeface="Arial"/>
                <a:cs typeface="Arial"/>
                <a:sym typeface="Arial"/>
              </a:rPr>
              <a:t>Les symptômes physiques </a:t>
            </a:r>
            <a:r>
              <a:rPr b="0" i="0" lang="fr-FR" sz="2000" u="none" cap="none" strike="noStrike">
                <a:solidFill>
                  <a:srgbClr val="000000"/>
                </a:solidFill>
                <a:latin typeface="Arial"/>
                <a:ea typeface="Arial"/>
                <a:cs typeface="Arial"/>
                <a:sym typeface="Arial"/>
              </a:rPr>
              <a:t>se réfèrent aux réactions de votre corps. </a:t>
            </a:r>
            <a:r>
              <a:rPr b="0" i="0" lang="fr-FR" sz="2000" u="none" cap="none" strike="noStrike">
                <a:solidFill>
                  <a:srgbClr val="913592"/>
                </a:solidFill>
                <a:latin typeface="Arial"/>
                <a:ea typeface="Arial"/>
                <a:cs typeface="Arial"/>
                <a:sym typeface="Arial"/>
              </a:rPr>
              <a:t> (exemple : maux de tête)</a:t>
            </a:r>
            <a:r>
              <a:rPr b="0" i="0" lang="fr-FR" sz="2000" u="none" cap="none" strike="noStrike">
                <a:solidFill>
                  <a:srgbClr val="000000"/>
                </a:solidFill>
                <a:latin typeface="Arial"/>
                <a:ea typeface="Arial"/>
                <a:cs typeface="Arial"/>
                <a:sym typeface="Arial"/>
              </a:rPr>
              <a:t> </a:t>
            </a:r>
            <a:endParaRPr b="0" i="0" sz="2000" u="none" cap="none" strike="noStrike">
              <a:solidFill>
                <a:srgbClr val="913592"/>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i="0" lang="fr-FR" sz="2000" u="none" cap="none" strike="noStrike">
                <a:solidFill>
                  <a:srgbClr val="000000"/>
                </a:solidFill>
                <a:latin typeface="Arial"/>
                <a:ea typeface="Arial"/>
                <a:cs typeface="Arial"/>
                <a:sym typeface="Arial"/>
              </a:rPr>
              <a:t>Les symptômes émotionnels </a:t>
            </a:r>
            <a:r>
              <a:rPr b="0" i="0" lang="fr-FR" sz="2000" u="none" cap="none" strike="noStrike">
                <a:solidFill>
                  <a:srgbClr val="000000"/>
                </a:solidFill>
                <a:latin typeface="Arial"/>
                <a:ea typeface="Arial"/>
                <a:cs typeface="Arial"/>
                <a:sym typeface="Arial"/>
              </a:rPr>
              <a:t>se réfèrent à vos émotions et à votre état d'esprit. </a:t>
            </a:r>
            <a:r>
              <a:rPr b="0" i="0" lang="fr-FR" sz="2000" u="none" cap="none" strike="noStrike">
                <a:solidFill>
                  <a:srgbClr val="913592"/>
                </a:solidFill>
                <a:latin typeface="Arial"/>
                <a:ea typeface="Arial"/>
                <a:cs typeface="Arial"/>
                <a:sym typeface="Arial"/>
              </a:rPr>
              <a:t>(exemple : se sentir dépassé)</a:t>
            </a:r>
            <a:r>
              <a:rPr b="0" i="0" lang="fr-FR" sz="2000" u="none" cap="none" strike="noStrike">
                <a:solidFill>
                  <a:srgbClr val="000000"/>
                </a:solidFill>
                <a:latin typeface="Arial"/>
                <a:ea typeface="Arial"/>
                <a:cs typeface="Arial"/>
                <a:sym typeface="Arial"/>
              </a:rPr>
              <a:t> </a:t>
            </a:r>
            <a:endParaRPr b="0" i="0" sz="2000" u="none" cap="none" strike="noStrike">
              <a:solidFill>
                <a:srgbClr val="913592"/>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i="0" lang="fr-FR" sz="2000" u="none" cap="none" strike="noStrike">
                <a:solidFill>
                  <a:srgbClr val="000000"/>
                </a:solidFill>
                <a:latin typeface="Arial"/>
                <a:ea typeface="Arial"/>
                <a:cs typeface="Arial"/>
                <a:sym typeface="Arial"/>
              </a:rPr>
              <a:t>Les symptômes cognitifs </a:t>
            </a:r>
            <a:r>
              <a:rPr b="0" i="0" lang="fr-FR" sz="2000" u="none" cap="none" strike="noStrike">
                <a:solidFill>
                  <a:srgbClr val="000000"/>
                </a:solidFill>
                <a:latin typeface="Arial"/>
                <a:ea typeface="Arial"/>
                <a:cs typeface="Arial"/>
                <a:sym typeface="Arial"/>
              </a:rPr>
              <a:t>se réfèrent à votre capacité de penser et de traiter l'information. </a:t>
            </a:r>
            <a:r>
              <a:rPr b="0" i="0" lang="fr-FR" sz="2000" u="none" cap="none" strike="noStrike">
                <a:solidFill>
                  <a:srgbClr val="913592"/>
                </a:solidFill>
                <a:latin typeface="Arial"/>
                <a:ea typeface="Arial"/>
                <a:cs typeface="Arial"/>
                <a:sym typeface="Arial"/>
              </a:rPr>
              <a:t>(exemple : difficulté à se concentrer)</a:t>
            </a:r>
            <a:r>
              <a:rPr b="0" i="0" lang="fr-FR" sz="2000" u="none" cap="none" strike="noStrike">
                <a:solidFill>
                  <a:srgbClr val="000000"/>
                </a:solidFill>
                <a:latin typeface="Arial"/>
                <a:ea typeface="Arial"/>
                <a:cs typeface="Arial"/>
                <a:sym typeface="Arial"/>
              </a:rPr>
              <a:t> </a:t>
            </a:r>
            <a:endParaRPr b="0" i="0" sz="2000" u="none" cap="none" strike="noStrike">
              <a:solidFill>
                <a:srgbClr val="913592"/>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i="0" lang="fr-FR" sz="2000" u="none" cap="none" strike="noStrike">
                <a:solidFill>
                  <a:srgbClr val="000000"/>
                </a:solidFill>
                <a:latin typeface="Arial"/>
                <a:ea typeface="Arial"/>
                <a:cs typeface="Arial"/>
                <a:sym typeface="Arial"/>
              </a:rPr>
              <a:t>Les symptômes comportementaux </a:t>
            </a:r>
            <a:r>
              <a:rPr b="0" i="0" lang="fr-FR" sz="2000" u="none" cap="none" strike="noStrike">
                <a:solidFill>
                  <a:srgbClr val="000000"/>
                </a:solidFill>
                <a:latin typeface="Arial"/>
                <a:ea typeface="Arial"/>
                <a:cs typeface="Arial"/>
                <a:sym typeface="Arial"/>
              </a:rPr>
              <a:t>se réfèrent à vos actions. </a:t>
            </a:r>
            <a:r>
              <a:rPr b="0" i="0" lang="fr-FR" sz="2000" u="none" cap="none" strike="noStrike">
                <a:solidFill>
                  <a:srgbClr val="913592"/>
                </a:solidFill>
                <a:latin typeface="Arial"/>
                <a:ea typeface="Arial"/>
                <a:cs typeface="Arial"/>
                <a:sym typeface="Arial"/>
              </a:rPr>
              <a:t>(exemple : se ronger les ongles)</a:t>
            </a:r>
            <a:r>
              <a:rPr b="0" i="0" lang="fr-FR" sz="2000" u="none" cap="none" strike="noStrike">
                <a:solidFill>
                  <a:srgbClr val="000000"/>
                </a:solidFill>
                <a:latin typeface="Arial"/>
                <a:ea typeface="Arial"/>
                <a:cs typeface="Arial"/>
                <a:sym typeface="Arial"/>
              </a:rPr>
              <a:t> </a:t>
            </a:r>
            <a:endParaRPr b="0" i="0" sz="2000" u="none" cap="none" strike="noStrike">
              <a:solidFill>
                <a:srgbClr val="913592"/>
              </a:solidFill>
              <a:latin typeface="Arial"/>
              <a:ea typeface="Arial"/>
              <a:cs typeface="Arial"/>
              <a:sym typeface="Arial"/>
            </a:endParaRPr>
          </a:p>
        </p:txBody>
      </p:sp>
      <p:sp>
        <p:nvSpPr>
          <p:cNvPr id="136" name="Google Shape;136;p11"/>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fr-FR"/>
              <a:t>Types de symptômes du stress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0" name="Shape 140"/>
        <p:cNvGrpSpPr/>
        <p:nvPr/>
      </p:nvGrpSpPr>
      <p:grpSpPr>
        <a:xfrm>
          <a:off x="0" y="0"/>
          <a:ext cx="0" cy="0"/>
          <a:chOff x="0" y="0"/>
          <a:chExt cx="0" cy="0"/>
        </a:xfrm>
      </p:grpSpPr>
      <p:sp>
        <p:nvSpPr>
          <p:cNvPr id="141" name="Google Shape;141;g25e55f35be9_0_119"/>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fr-FR"/>
              <a:t>Types de symptômes du stress</a:t>
            </a:r>
            <a:endParaRPr/>
          </a:p>
        </p:txBody>
      </p:sp>
      <p:graphicFrame>
        <p:nvGraphicFramePr>
          <p:cNvPr id="142" name="Google Shape;142;g25e55f35be9_0_119"/>
          <p:cNvGraphicFramePr/>
          <p:nvPr/>
        </p:nvGraphicFramePr>
        <p:xfrm>
          <a:off x="143838" y="928637"/>
          <a:ext cx="3000000" cy="3000000"/>
        </p:xfrm>
        <a:graphic>
          <a:graphicData uri="http://schemas.openxmlformats.org/drawingml/2006/table">
            <a:tbl>
              <a:tblPr bandRow="1" firstRow="1">
                <a:noFill/>
                <a:tableStyleId>{01DD03FC-6CDB-4632-A612-3F763DEC5052}</a:tableStyleId>
              </a:tblPr>
              <a:tblGrid>
                <a:gridCol w="2063700"/>
                <a:gridCol w="2245900"/>
                <a:gridCol w="2248275"/>
                <a:gridCol w="2243525"/>
              </a:tblGrid>
              <a:tr h="731125">
                <a:tc>
                  <a:txBody>
                    <a:bodyPr/>
                    <a:lstStyle/>
                    <a:p>
                      <a:pPr indent="0" lvl="0" marL="0" rtl="0" algn="ctr">
                        <a:spcBef>
                          <a:spcPts val="0"/>
                        </a:spcBef>
                        <a:spcAft>
                          <a:spcPts val="0"/>
                        </a:spcAft>
                        <a:buClr>
                          <a:schemeClr val="dk1"/>
                        </a:buClr>
                        <a:buSzPts val="2700"/>
                        <a:buFont typeface="Arial"/>
                        <a:buNone/>
                      </a:pPr>
                      <a:r>
                        <a:rPr lang="fr-FR" sz="2000">
                          <a:solidFill>
                            <a:schemeClr val="dk1"/>
                          </a:solidFill>
                        </a:rPr>
                        <a:t>physique </a:t>
                      </a:r>
                      <a:endParaRPr sz="1200">
                        <a:solidFill>
                          <a:schemeClr val="lt1"/>
                        </a:solidFill>
                      </a:endParaRPr>
                    </a:p>
                    <a:p>
                      <a:pPr indent="0" lvl="0" marL="0" rtl="0" algn="ctr">
                        <a:spcBef>
                          <a:spcPts val="0"/>
                        </a:spcBef>
                        <a:spcAft>
                          <a:spcPts val="0"/>
                        </a:spcAft>
                        <a:buClr>
                          <a:schemeClr val="dk1"/>
                        </a:buClr>
                        <a:buSzPts val="2700"/>
                        <a:buFont typeface="Arial"/>
                        <a:buNone/>
                      </a:pPr>
                      <a:r>
                        <a:rPr b="0" lang="fr-FR" sz="1000">
                          <a:solidFill>
                            <a:schemeClr val="dk1"/>
                          </a:solidFill>
                        </a:rPr>
                        <a:t>ce que votre corps ressent </a:t>
                      </a:r>
                      <a:endParaRPr sz="2300">
                        <a:solidFill>
                          <a:srgbClr val="000000"/>
                        </a:solidFill>
                      </a:endParaRPr>
                    </a:p>
                  </a:txBody>
                  <a:tcPr marT="38100" marB="38100" marR="91450" marL="91450">
                    <a:solidFill>
                      <a:srgbClr val="F68B1F"/>
                    </a:solidFill>
                  </a:tcPr>
                </a:tc>
                <a:tc>
                  <a:txBody>
                    <a:bodyPr/>
                    <a:lstStyle/>
                    <a:p>
                      <a:pPr indent="0" lvl="0" marL="0" rtl="0" algn="ctr">
                        <a:spcBef>
                          <a:spcPts val="0"/>
                        </a:spcBef>
                        <a:spcAft>
                          <a:spcPts val="0"/>
                        </a:spcAft>
                        <a:buClr>
                          <a:schemeClr val="dk1"/>
                        </a:buClr>
                        <a:buSzPts val="2300"/>
                        <a:buFont typeface="Arial"/>
                        <a:buNone/>
                      </a:pPr>
                      <a:r>
                        <a:rPr lang="fr-FR" sz="2000">
                          <a:solidFill>
                            <a:schemeClr val="dk1"/>
                          </a:solidFill>
                        </a:rPr>
                        <a:t>émotionnel </a:t>
                      </a:r>
                      <a:endParaRPr sz="1200">
                        <a:solidFill>
                          <a:schemeClr val="lt1"/>
                        </a:solidFill>
                      </a:endParaRPr>
                    </a:p>
                    <a:p>
                      <a:pPr indent="0" lvl="0" marL="0" rtl="0" algn="ctr">
                        <a:spcBef>
                          <a:spcPts val="0"/>
                        </a:spcBef>
                        <a:spcAft>
                          <a:spcPts val="0"/>
                        </a:spcAft>
                        <a:buClr>
                          <a:schemeClr val="dk1"/>
                        </a:buClr>
                        <a:buSzPts val="2300"/>
                        <a:buFont typeface="Arial"/>
                        <a:buNone/>
                      </a:pPr>
                      <a:r>
                        <a:rPr b="0" lang="fr-FR" sz="1000">
                          <a:solidFill>
                            <a:schemeClr val="dk1"/>
                          </a:solidFill>
                        </a:rPr>
                        <a:t>vos émotions et votre état d'esprit </a:t>
                      </a:r>
                      <a:endParaRPr sz="2300">
                        <a:solidFill>
                          <a:srgbClr val="000000"/>
                        </a:solidFill>
                      </a:endParaRPr>
                    </a:p>
                  </a:txBody>
                  <a:tcPr marT="38100" marB="38100" marR="91450" marL="91450">
                    <a:solidFill>
                      <a:srgbClr val="CD233A"/>
                    </a:solidFill>
                  </a:tcPr>
                </a:tc>
                <a:tc>
                  <a:txBody>
                    <a:bodyPr/>
                    <a:lstStyle/>
                    <a:p>
                      <a:pPr indent="0" lvl="0" marL="0" rtl="0" algn="ctr">
                        <a:spcBef>
                          <a:spcPts val="0"/>
                        </a:spcBef>
                        <a:spcAft>
                          <a:spcPts val="0"/>
                        </a:spcAft>
                        <a:buClr>
                          <a:schemeClr val="dk1"/>
                        </a:buClr>
                        <a:buSzPts val="2300"/>
                        <a:buFont typeface="Arial"/>
                        <a:buNone/>
                      </a:pPr>
                      <a:r>
                        <a:rPr lang="fr-FR" sz="2000">
                          <a:solidFill>
                            <a:schemeClr val="dk1"/>
                          </a:solidFill>
                        </a:rPr>
                        <a:t>cognitif </a:t>
                      </a:r>
                      <a:endParaRPr sz="1200">
                        <a:solidFill>
                          <a:schemeClr val="lt1"/>
                        </a:solidFill>
                      </a:endParaRPr>
                    </a:p>
                    <a:p>
                      <a:pPr indent="0" lvl="0" marL="0" rtl="0" algn="ctr">
                        <a:spcBef>
                          <a:spcPts val="0"/>
                        </a:spcBef>
                        <a:spcAft>
                          <a:spcPts val="0"/>
                        </a:spcAft>
                        <a:buClr>
                          <a:schemeClr val="dk1"/>
                        </a:buClr>
                        <a:buSzPts val="2300"/>
                        <a:buFont typeface="Arial"/>
                        <a:buNone/>
                      </a:pPr>
                      <a:r>
                        <a:rPr b="0" lang="fr-FR" sz="1000">
                          <a:solidFill>
                            <a:schemeClr val="dk1"/>
                          </a:solidFill>
                        </a:rPr>
                        <a:t>votre manière de penser et de traiter l'information </a:t>
                      </a:r>
                      <a:endParaRPr sz="2300">
                        <a:solidFill>
                          <a:srgbClr val="000000"/>
                        </a:solidFill>
                      </a:endParaRPr>
                    </a:p>
                  </a:txBody>
                  <a:tcPr marT="38100" marB="38100" marR="91450" marL="91450">
                    <a:solidFill>
                      <a:srgbClr val="913592"/>
                    </a:solidFill>
                  </a:tcPr>
                </a:tc>
                <a:tc>
                  <a:txBody>
                    <a:bodyPr/>
                    <a:lstStyle/>
                    <a:p>
                      <a:pPr indent="0" lvl="0" marL="0" rtl="0" algn="ctr">
                        <a:spcBef>
                          <a:spcPts val="0"/>
                        </a:spcBef>
                        <a:spcAft>
                          <a:spcPts val="0"/>
                        </a:spcAft>
                        <a:buClr>
                          <a:schemeClr val="dk1"/>
                        </a:buClr>
                        <a:buSzPts val="2300"/>
                        <a:buFont typeface="Arial"/>
                        <a:buNone/>
                      </a:pPr>
                      <a:r>
                        <a:rPr lang="fr-FR" sz="2000">
                          <a:solidFill>
                            <a:schemeClr val="dk1"/>
                          </a:solidFill>
                        </a:rPr>
                        <a:t>comportemental</a:t>
                      </a:r>
                      <a:endParaRPr sz="2300">
                        <a:solidFill>
                          <a:schemeClr val="dk1"/>
                        </a:solidFill>
                      </a:endParaRPr>
                    </a:p>
                    <a:p>
                      <a:pPr indent="0" lvl="0" marL="0" rtl="0" algn="ctr">
                        <a:spcBef>
                          <a:spcPts val="0"/>
                        </a:spcBef>
                        <a:spcAft>
                          <a:spcPts val="0"/>
                        </a:spcAft>
                        <a:buClr>
                          <a:schemeClr val="dk1"/>
                        </a:buClr>
                        <a:buSzPts val="2300"/>
                        <a:buFont typeface="Arial"/>
                        <a:buNone/>
                      </a:pPr>
                      <a:r>
                        <a:rPr b="0" lang="fr-FR" sz="1000">
                          <a:solidFill>
                            <a:schemeClr val="dk1"/>
                          </a:solidFill>
                        </a:rPr>
                        <a:t>vos actions</a:t>
                      </a:r>
                      <a:endParaRPr sz="2300">
                        <a:solidFill>
                          <a:srgbClr val="000000"/>
                        </a:solidFill>
                      </a:endParaRPr>
                    </a:p>
                  </a:txBody>
                  <a:tcPr marT="38100" marB="38100" marR="91450" marL="91450">
                    <a:solidFill>
                      <a:srgbClr val="305284"/>
                    </a:solidFill>
                  </a:tcPr>
                </a:tc>
              </a:tr>
              <a:tr h="625325">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r h="625325">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r h="625325">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r h="625325">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r h="625325">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6" name="Shape 146"/>
        <p:cNvGrpSpPr/>
        <p:nvPr/>
      </p:nvGrpSpPr>
      <p:grpSpPr>
        <a:xfrm>
          <a:off x="0" y="0"/>
          <a:ext cx="0" cy="0"/>
          <a:chOff x="0" y="0"/>
          <a:chExt cx="0" cy="0"/>
        </a:xfrm>
      </p:grpSpPr>
      <p:pic>
        <p:nvPicPr>
          <p:cNvPr id="147" name="Google Shape;147;p13"/>
          <p:cNvPicPr preferRelativeResize="0"/>
          <p:nvPr/>
        </p:nvPicPr>
        <p:blipFill>
          <a:blip r:embed="rId3">
            <a:alphaModFix/>
          </a:blip>
          <a:stretch>
            <a:fillRect/>
          </a:stretch>
        </p:blipFill>
        <p:spPr>
          <a:xfrm>
            <a:off x="1335062" y="166450"/>
            <a:ext cx="6473875" cy="464177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1" name="Shape 151"/>
        <p:cNvGrpSpPr/>
        <p:nvPr/>
      </p:nvGrpSpPr>
      <p:grpSpPr>
        <a:xfrm>
          <a:off x="0" y="0"/>
          <a:ext cx="0" cy="0"/>
          <a:chOff x="0" y="0"/>
          <a:chExt cx="0" cy="0"/>
        </a:xfrm>
      </p:grpSpPr>
      <p:sp>
        <p:nvSpPr>
          <p:cNvPr id="152" name="Google Shape;152;p14"/>
          <p:cNvSpPr txBox="1"/>
          <p:nvPr/>
        </p:nvSpPr>
        <p:spPr>
          <a:xfrm>
            <a:off x="245250" y="732450"/>
            <a:ext cx="8715600" cy="412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fr-FR" sz="2000" u="none" cap="none" strike="noStrike">
                <a:solidFill>
                  <a:srgbClr val="000000"/>
                </a:solidFill>
                <a:latin typeface="Arial"/>
                <a:ea typeface="Arial"/>
                <a:cs typeface="Arial"/>
                <a:sym typeface="Arial"/>
              </a:rPr>
              <a:t>Imaginez que vous êtes un élève réfugié. Vous êtes dans un nouvel endroit sans votre famille, vous fréquentez une nouvelle école avec de nouvelles personnes et un nouveau programme scolaire.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fr-FR" sz="20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355600" lvl="0" marL="457200" marR="0" rtl="0" algn="l">
              <a:lnSpc>
                <a:spcPct val="100000"/>
              </a:lnSpc>
              <a:spcBef>
                <a:spcPts val="0"/>
              </a:spcBef>
              <a:spcAft>
                <a:spcPts val="0"/>
              </a:spcAft>
              <a:buClr>
                <a:srgbClr val="000000"/>
              </a:buClr>
              <a:buSzPts val="2000"/>
              <a:buFont typeface="Arial"/>
              <a:buChar char="●"/>
            </a:pPr>
            <a:r>
              <a:rPr b="0" i="0" lang="fr-FR" sz="2000" u="none" cap="none" strike="noStrike">
                <a:solidFill>
                  <a:srgbClr val="000000"/>
                </a:solidFill>
                <a:latin typeface="Arial"/>
                <a:ea typeface="Arial"/>
                <a:cs typeface="Arial"/>
                <a:sym typeface="Arial"/>
              </a:rPr>
              <a:t>Quels sont les moyens </a:t>
            </a:r>
            <a:r>
              <a:rPr b="1" i="0" lang="fr-FR" sz="2000" u="none" cap="none" strike="noStrike">
                <a:solidFill>
                  <a:srgbClr val="000000"/>
                </a:solidFill>
                <a:latin typeface="Arial"/>
                <a:ea typeface="Arial"/>
                <a:cs typeface="Arial"/>
                <a:sym typeface="Arial"/>
              </a:rPr>
              <a:t>positifs</a:t>
            </a:r>
            <a:r>
              <a:rPr b="0" i="0" lang="fr-FR" sz="2000" u="none" cap="none" strike="noStrike">
                <a:solidFill>
                  <a:srgbClr val="000000"/>
                </a:solidFill>
                <a:latin typeface="Arial"/>
                <a:ea typeface="Arial"/>
                <a:cs typeface="Arial"/>
                <a:sym typeface="Arial"/>
              </a:rPr>
              <a:t> pour gérer ce stress ? </a:t>
            </a:r>
            <a:endParaRPr b="0" i="0" sz="20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2400"/>
              <a:buFont typeface="Arial"/>
              <a:buNone/>
            </a:pPr>
            <a:r>
              <a:t/>
            </a:r>
            <a:endParaRPr b="0" i="0" sz="2000" u="none" cap="none" strike="noStrike">
              <a:solidFill>
                <a:srgbClr val="000000"/>
              </a:solidFill>
              <a:latin typeface="Arial"/>
              <a:ea typeface="Arial"/>
              <a:cs typeface="Arial"/>
              <a:sym typeface="Arial"/>
            </a:endParaRPr>
          </a:p>
          <a:p>
            <a:pPr indent="-355600" lvl="0" marL="457200" marR="0" rtl="0" algn="l">
              <a:lnSpc>
                <a:spcPct val="100000"/>
              </a:lnSpc>
              <a:spcBef>
                <a:spcPts val="0"/>
              </a:spcBef>
              <a:spcAft>
                <a:spcPts val="0"/>
              </a:spcAft>
              <a:buClr>
                <a:srgbClr val="000000"/>
              </a:buClr>
              <a:buSzPts val="2000"/>
              <a:buFont typeface="Arial"/>
              <a:buChar char="●"/>
            </a:pPr>
            <a:r>
              <a:rPr b="0" i="0" lang="fr-FR" sz="2000" u="none" cap="none" strike="noStrike">
                <a:solidFill>
                  <a:srgbClr val="000000"/>
                </a:solidFill>
                <a:latin typeface="Arial"/>
                <a:ea typeface="Arial"/>
                <a:cs typeface="Arial"/>
                <a:sym typeface="Arial"/>
              </a:rPr>
              <a:t>Quelles sont les moyens </a:t>
            </a:r>
            <a:r>
              <a:rPr b="1" i="0" lang="fr-FR" sz="2000" u="none" cap="none" strike="noStrike">
                <a:solidFill>
                  <a:srgbClr val="000000"/>
                </a:solidFill>
                <a:latin typeface="Arial"/>
                <a:ea typeface="Arial"/>
                <a:cs typeface="Arial"/>
                <a:sym typeface="Arial"/>
              </a:rPr>
              <a:t>négatifs </a:t>
            </a:r>
            <a:r>
              <a:rPr b="0" i="0" lang="fr-FR" sz="2000" u="none" cap="none" strike="noStrike">
                <a:solidFill>
                  <a:srgbClr val="000000"/>
                </a:solidFill>
                <a:latin typeface="Arial"/>
                <a:ea typeface="Arial"/>
                <a:cs typeface="Arial"/>
                <a:sym typeface="Arial"/>
              </a:rPr>
              <a:t>pour gérer ce stress ? </a:t>
            </a:r>
            <a:endParaRPr b="0" i="0" sz="2000" u="none" cap="none" strike="noStrike">
              <a:solidFill>
                <a:srgbClr val="000000"/>
              </a:solidFill>
              <a:latin typeface="Arial"/>
              <a:ea typeface="Arial"/>
              <a:cs typeface="Arial"/>
              <a:sym typeface="Arial"/>
            </a:endParaRPr>
          </a:p>
        </p:txBody>
      </p:sp>
      <p:sp>
        <p:nvSpPr>
          <p:cNvPr id="153" name="Google Shape;153;p14"/>
          <p:cNvSpPr txBox="1"/>
          <p:nvPr>
            <p:ph type="title"/>
          </p:nvPr>
        </p:nvSpPr>
        <p:spPr>
          <a:xfrm>
            <a:off x="143850" y="143850"/>
            <a:ext cx="88170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fr-FR"/>
              <a:t>Gestion du stress</a:t>
            </a:r>
            <a:endParaRPr/>
          </a:p>
          <a:p>
            <a:pPr indent="0" lvl="0" marL="0" rtl="0" algn="ctr">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57" name="Shape 157"/>
        <p:cNvGrpSpPr/>
        <p:nvPr/>
      </p:nvGrpSpPr>
      <p:grpSpPr>
        <a:xfrm>
          <a:off x="0" y="0"/>
          <a:ext cx="0" cy="0"/>
          <a:chOff x="0" y="0"/>
          <a:chExt cx="0" cy="0"/>
        </a:xfrm>
      </p:grpSpPr>
      <p:sp>
        <p:nvSpPr>
          <p:cNvPr id="158" name="Google Shape;158;p15"/>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640"/>
              </a:spcBef>
              <a:spcAft>
                <a:spcPts val="0"/>
              </a:spcAft>
              <a:buSzPts val="1800"/>
              <a:buNone/>
            </a:pPr>
            <a:r>
              <a:rPr b="1" lang="fr-FR">
                <a:solidFill>
                  <a:srgbClr val="000000"/>
                </a:solidFill>
                <a:latin typeface="Arial"/>
                <a:ea typeface="Arial"/>
                <a:cs typeface="Arial"/>
                <a:sym typeface="Arial"/>
              </a:rPr>
              <a:t>La résilience</a:t>
            </a:r>
            <a:r>
              <a:rPr lang="fr-FR">
                <a:solidFill>
                  <a:srgbClr val="000000"/>
                </a:solidFill>
                <a:latin typeface="Arial"/>
                <a:ea typeface="Arial"/>
                <a:cs typeface="Arial"/>
                <a:sym typeface="Arial"/>
              </a:rPr>
              <a:t> est la capacité à faire face au stress et à s'adapter aux défis. La résilience survient lorsque les facteurs de protection favorisant le bien-être sont plus puissants que les facteurs de risque causant des dommages.</a:t>
            </a:r>
            <a:endParaRPr/>
          </a:p>
          <a:p>
            <a:pPr indent="0" lvl="0" marL="0" rtl="0" algn="l">
              <a:lnSpc>
                <a:spcPct val="100000"/>
              </a:lnSpc>
              <a:spcBef>
                <a:spcPts val="640"/>
              </a:spcBef>
              <a:spcAft>
                <a:spcPts val="0"/>
              </a:spcAft>
              <a:buSzPts val="1800"/>
              <a:buNone/>
            </a:pPr>
            <a:r>
              <a:t/>
            </a:r>
            <a:endParaRPr>
              <a:solidFill>
                <a:srgbClr val="000000"/>
              </a:solidFill>
              <a:latin typeface="Arial"/>
              <a:ea typeface="Arial"/>
              <a:cs typeface="Arial"/>
              <a:sym typeface="Arial"/>
            </a:endParaRPr>
          </a:p>
          <a:p>
            <a:pPr indent="0" lvl="0" marL="0" rtl="0" algn="l">
              <a:lnSpc>
                <a:spcPct val="100000"/>
              </a:lnSpc>
              <a:spcBef>
                <a:spcPts val="640"/>
              </a:spcBef>
              <a:spcAft>
                <a:spcPts val="0"/>
              </a:spcAft>
              <a:buSzPts val="1800"/>
              <a:buNone/>
            </a:pPr>
            <a:r>
              <a:rPr b="1" lang="fr-FR">
                <a:solidFill>
                  <a:srgbClr val="000000"/>
                </a:solidFill>
                <a:latin typeface="Arial"/>
                <a:ea typeface="Arial"/>
                <a:cs typeface="Arial"/>
                <a:sym typeface="Arial"/>
              </a:rPr>
              <a:t>Quels sont les facteurs qui augmentent la résilience ?</a:t>
            </a:r>
            <a:endParaRPr b="1">
              <a:solidFill>
                <a:srgbClr val="000000"/>
              </a:solidFill>
              <a:latin typeface="Arial"/>
              <a:ea typeface="Arial"/>
              <a:cs typeface="Arial"/>
              <a:sym typeface="Arial"/>
            </a:endParaRPr>
          </a:p>
        </p:txBody>
      </p:sp>
      <p:sp>
        <p:nvSpPr>
          <p:cNvPr id="159" name="Google Shape;159;p15"/>
          <p:cNvSpPr txBox="1"/>
          <p:nvPr/>
        </p:nvSpPr>
        <p:spPr>
          <a:xfrm>
            <a:off x="143850" y="106825"/>
            <a:ext cx="8866800" cy="571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200"/>
              <a:buFont typeface="Arial"/>
              <a:buNone/>
            </a:pPr>
            <a:r>
              <a:rPr b="1" i="0" lang="fr-FR" sz="2700" u="none" cap="none" strike="noStrike">
                <a:solidFill>
                  <a:srgbClr val="24427B"/>
                </a:solidFill>
                <a:latin typeface="Arial"/>
                <a:ea typeface="Arial"/>
                <a:cs typeface="Arial"/>
                <a:sym typeface="Arial"/>
              </a:rPr>
              <a:t>Résilience</a:t>
            </a:r>
            <a:endParaRPr b="0" i="0" sz="2700" u="none" cap="none" strike="noStrike">
              <a:solidFill>
                <a:srgbClr val="24427B"/>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163" name="Shape 163"/>
        <p:cNvGrpSpPr/>
        <p:nvPr/>
      </p:nvGrpSpPr>
      <p:grpSpPr>
        <a:xfrm>
          <a:off x="0" y="0"/>
          <a:ext cx="0" cy="0"/>
          <a:chOff x="0" y="0"/>
          <a:chExt cx="0" cy="0"/>
        </a:xfrm>
      </p:grpSpPr>
      <p:sp>
        <p:nvSpPr>
          <p:cNvPr id="164" name="Google Shape;164;p16"/>
          <p:cNvSpPr txBox="1"/>
          <p:nvPr/>
        </p:nvSpPr>
        <p:spPr>
          <a:xfrm>
            <a:off x="132450" y="65250"/>
            <a:ext cx="8883900" cy="5589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4000"/>
              <a:buFont typeface="Arial"/>
              <a:buNone/>
            </a:pPr>
            <a:r>
              <a:rPr b="1" i="0" lang="fr-FR" sz="2700" u="none" cap="none" strike="noStrike">
                <a:solidFill>
                  <a:srgbClr val="24427B"/>
                </a:solidFill>
                <a:latin typeface="Arial"/>
                <a:ea typeface="Arial"/>
                <a:cs typeface="Arial"/>
                <a:sym typeface="Arial"/>
              </a:rPr>
              <a:t>Le stress en contextes de crise</a:t>
            </a:r>
            <a:endParaRPr b="1" i="0" sz="2700" u="none" cap="none" strike="noStrike">
              <a:solidFill>
                <a:srgbClr val="24427B"/>
              </a:solidFill>
              <a:latin typeface="Arial"/>
              <a:ea typeface="Arial"/>
              <a:cs typeface="Arial"/>
              <a:sym typeface="Arial"/>
            </a:endParaRPr>
          </a:p>
        </p:txBody>
      </p:sp>
      <p:sp>
        <p:nvSpPr>
          <p:cNvPr id="165" name="Google Shape;165;p16"/>
          <p:cNvSpPr txBox="1"/>
          <p:nvPr/>
        </p:nvSpPr>
        <p:spPr>
          <a:xfrm>
            <a:off x="132450" y="731200"/>
            <a:ext cx="8883900" cy="34995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rgbClr val="000000"/>
              </a:buClr>
              <a:buSzPts val="2200"/>
              <a:buFont typeface="Arial"/>
              <a:buNone/>
            </a:pPr>
            <a:r>
              <a:rPr b="0" i="0" lang="fr-FR" sz="2000" u="none" cap="none" strike="noStrike">
                <a:solidFill>
                  <a:srgbClr val="000000"/>
                </a:solidFill>
                <a:latin typeface="Arial"/>
                <a:ea typeface="Arial"/>
                <a:cs typeface="Arial"/>
                <a:sym typeface="Arial"/>
              </a:rPr>
              <a:t>Avec un partenaire, discutez des questions suivantes :</a:t>
            </a:r>
            <a:endParaRPr b="0" i="0" sz="2000" u="none" cap="none" strike="noStrike">
              <a:solidFill>
                <a:srgbClr val="000000"/>
              </a:solidFill>
              <a:latin typeface="Arial"/>
              <a:ea typeface="Arial"/>
              <a:cs typeface="Arial"/>
              <a:sym typeface="Arial"/>
            </a:endParaRPr>
          </a:p>
          <a:p>
            <a:pPr indent="-355600" lvl="0" marL="457200" marR="0" rtl="0" algn="l">
              <a:lnSpc>
                <a:spcPct val="115000"/>
              </a:lnSpc>
              <a:spcBef>
                <a:spcPts val="700"/>
              </a:spcBef>
              <a:spcAft>
                <a:spcPts val="0"/>
              </a:spcAft>
              <a:buClr>
                <a:srgbClr val="000000"/>
              </a:buClr>
              <a:buSzPts val="2000"/>
              <a:buFont typeface="Arial"/>
              <a:buAutoNum type="arabicPeriod"/>
            </a:pPr>
            <a:r>
              <a:rPr b="0" i="0" lang="fr-FR" sz="2000" u="none" cap="none" strike="noStrike">
                <a:solidFill>
                  <a:srgbClr val="000000"/>
                </a:solidFill>
                <a:latin typeface="Arial"/>
                <a:ea typeface="Arial"/>
                <a:cs typeface="Arial"/>
                <a:sym typeface="Arial"/>
              </a:rPr>
              <a:t>Comment décririez-vous les situations de catastrophe et de crise dans lesquelles vous avez vécu ou travaillé ?</a:t>
            </a:r>
            <a:endParaRPr b="0" i="0" sz="2000" u="none" cap="none" strike="noStrike">
              <a:solidFill>
                <a:srgbClr val="000000"/>
              </a:solidFill>
              <a:latin typeface="Arial"/>
              <a:ea typeface="Arial"/>
              <a:cs typeface="Arial"/>
              <a:sym typeface="Arial"/>
            </a:endParaRPr>
          </a:p>
          <a:p>
            <a:pPr indent="-355600" lvl="0" marL="457200" marR="0" rtl="0" algn="l">
              <a:lnSpc>
                <a:spcPct val="115000"/>
              </a:lnSpc>
              <a:spcBef>
                <a:spcPts val="0"/>
              </a:spcBef>
              <a:spcAft>
                <a:spcPts val="0"/>
              </a:spcAft>
              <a:buClr>
                <a:srgbClr val="000000"/>
              </a:buClr>
              <a:buSzPts val="2000"/>
              <a:buFont typeface="Arial"/>
              <a:buAutoNum type="arabicPeriod"/>
            </a:pPr>
            <a:r>
              <a:rPr b="0" i="0" lang="fr-FR" sz="2000" u="none" cap="none" strike="noStrike">
                <a:solidFill>
                  <a:srgbClr val="000000"/>
                </a:solidFill>
                <a:latin typeface="Arial"/>
                <a:ea typeface="Arial"/>
                <a:cs typeface="Arial"/>
                <a:sym typeface="Arial"/>
              </a:rPr>
              <a:t>Quelles ont été les effets de la crise sur la vie des gens et leur quotidien ?</a:t>
            </a:r>
            <a:endParaRPr b="0" i="0" sz="2000" u="none" cap="none" strike="noStrike">
              <a:solidFill>
                <a:srgbClr val="000000"/>
              </a:solidFill>
              <a:latin typeface="Arial"/>
              <a:ea typeface="Arial"/>
              <a:cs typeface="Arial"/>
              <a:sym typeface="Arial"/>
            </a:endParaRPr>
          </a:p>
          <a:p>
            <a:pPr indent="-355600" lvl="0" marL="457200" marR="0" rtl="0" algn="l">
              <a:lnSpc>
                <a:spcPct val="115000"/>
              </a:lnSpc>
              <a:spcBef>
                <a:spcPts val="0"/>
              </a:spcBef>
              <a:spcAft>
                <a:spcPts val="0"/>
              </a:spcAft>
              <a:buClr>
                <a:srgbClr val="000000"/>
              </a:buClr>
              <a:buSzPts val="2000"/>
              <a:buFont typeface="Arial"/>
              <a:buAutoNum type="arabicPeriod"/>
            </a:pPr>
            <a:r>
              <a:rPr b="0" i="0" lang="fr-FR" sz="2000" u="none" cap="none" strike="noStrike">
                <a:solidFill>
                  <a:srgbClr val="000000"/>
                </a:solidFill>
                <a:latin typeface="Arial"/>
                <a:ea typeface="Arial"/>
                <a:cs typeface="Arial"/>
                <a:sym typeface="Arial"/>
              </a:rPr>
              <a:t>Quels types de symptômes du stress avez-vous observés dans votre environnement ?</a:t>
            </a:r>
            <a:endParaRPr b="0" i="0" sz="2000" u="none" cap="none" strike="noStrike">
              <a:solidFill>
                <a:srgbClr val="000000"/>
              </a:solidFill>
              <a:latin typeface="Arial"/>
              <a:ea typeface="Arial"/>
              <a:cs typeface="Arial"/>
              <a:sym typeface="Arial"/>
            </a:endParaRPr>
          </a:p>
          <a:p>
            <a:pPr indent="-355600" lvl="0" marL="457200" marR="0" rtl="0" algn="l">
              <a:lnSpc>
                <a:spcPct val="115000"/>
              </a:lnSpc>
              <a:spcBef>
                <a:spcPts val="0"/>
              </a:spcBef>
              <a:spcAft>
                <a:spcPts val="0"/>
              </a:spcAft>
              <a:buClr>
                <a:srgbClr val="000000"/>
              </a:buClr>
              <a:buSzPts val="2000"/>
              <a:buFont typeface="Arial"/>
              <a:buAutoNum type="arabicPeriod"/>
            </a:pPr>
            <a:r>
              <a:rPr b="0" i="0" lang="fr-FR" sz="2000" u="none" cap="none" strike="noStrike">
                <a:solidFill>
                  <a:srgbClr val="000000"/>
                </a:solidFill>
                <a:latin typeface="Arial"/>
                <a:ea typeface="Arial"/>
                <a:cs typeface="Arial"/>
                <a:sym typeface="Arial"/>
              </a:rPr>
              <a:t>Quels symptômes de stress avez-vous observés dans votre propre comportement ?</a:t>
            </a:r>
            <a:endParaRPr b="0" i="0" sz="2000" u="none" cap="none" strike="noStrike">
              <a:solidFill>
                <a:srgbClr val="000000"/>
              </a:solidFill>
              <a:latin typeface="Arial"/>
              <a:ea typeface="Arial"/>
              <a:cs typeface="Arial"/>
              <a:sym typeface="Arial"/>
            </a:endParaRPr>
          </a:p>
          <a:p>
            <a:pPr indent="0" lvl="0" marL="457200" marR="0" rtl="0" algn="l">
              <a:lnSpc>
                <a:spcPct val="115000"/>
              </a:lnSpc>
              <a:spcBef>
                <a:spcPts val="560"/>
              </a:spcBef>
              <a:spcAft>
                <a:spcPts val="0"/>
              </a:spcAft>
              <a:buClr>
                <a:srgbClr val="000000"/>
              </a:buClr>
              <a:buSzPts val="2200"/>
              <a:buFont typeface="Arial"/>
              <a:buNone/>
            </a:pPr>
            <a:r>
              <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9" name="Shape 169"/>
        <p:cNvGrpSpPr/>
        <p:nvPr/>
      </p:nvGrpSpPr>
      <p:grpSpPr>
        <a:xfrm>
          <a:off x="0" y="0"/>
          <a:ext cx="0" cy="0"/>
          <a:chOff x="0" y="0"/>
          <a:chExt cx="0" cy="0"/>
        </a:xfrm>
      </p:grpSpPr>
      <p:sp>
        <p:nvSpPr>
          <p:cNvPr id="170" name="Google Shape;170;p17"/>
          <p:cNvSpPr txBox="1"/>
          <p:nvPr>
            <p:ph type="title"/>
          </p:nvPr>
        </p:nvSpPr>
        <p:spPr>
          <a:xfrm>
            <a:off x="163400" y="1858750"/>
            <a:ext cx="8801400" cy="1956000"/>
          </a:xfrm>
          <a:prstGeom prst="rect">
            <a:avLst/>
          </a:prstGeom>
          <a:noFill/>
          <a:ln>
            <a:noFill/>
          </a:ln>
        </p:spPr>
        <p:txBody>
          <a:bodyPr anchorCtr="0" anchor="b" bIns="91400" lIns="91400" spcFirstLastPara="1" rIns="91400" wrap="square" tIns="91400">
            <a:noAutofit/>
          </a:bodyPr>
          <a:lstStyle/>
          <a:p>
            <a:pPr indent="0" lvl="0" marL="0" rtl="0" algn="ctr">
              <a:lnSpc>
                <a:spcPct val="130000"/>
              </a:lnSpc>
              <a:spcBef>
                <a:spcPts val="0"/>
              </a:spcBef>
              <a:spcAft>
                <a:spcPts val="0"/>
              </a:spcAft>
              <a:buClr>
                <a:srgbClr val="FFFFFF"/>
              </a:buClr>
              <a:buSzPts val="4400"/>
              <a:buFont typeface="Arial"/>
              <a:buNone/>
            </a:pPr>
            <a:r>
              <a:rPr b="1" lang="fr-FR" sz="6000">
                <a:solidFill>
                  <a:schemeClr val="accent4"/>
                </a:solidFill>
                <a:latin typeface="Arial"/>
                <a:ea typeface="Arial"/>
                <a:cs typeface="Arial"/>
                <a:sym typeface="Arial"/>
              </a:rPr>
              <a:t>Session 3: </a:t>
            </a:r>
            <a:endParaRPr b="1" sz="6000">
              <a:solidFill>
                <a:schemeClr val="accent4"/>
              </a:solidFill>
              <a:latin typeface="Arial"/>
              <a:ea typeface="Arial"/>
              <a:cs typeface="Arial"/>
              <a:sym typeface="Arial"/>
            </a:endParaRPr>
          </a:p>
          <a:p>
            <a:pPr indent="0" lvl="0" marL="0" rtl="0" algn="ctr">
              <a:lnSpc>
                <a:spcPct val="130000"/>
              </a:lnSpc>
              <a:spcBef>
                <a:spcPts val="0"/>
              </a:spcBef>
              <a:spcAft>
                <a:spcPts val="0"/>
              </a:spcAft>
              <a:buClr>
                <a:srgbClr val="FFFFFF"/>
              </a:buClr>
              <a:buSzPts val="4400"/>
              <a:buFont typeface="Arial"/>
              <a:buNone/>
            </a:pPr>
            <a:r>
              <a:rPr b="1" lang="fr-FR" sz="6000">
                <a:solidFill>
                  <a:schemeClr val="accent4"/>
                </a:solidFill>
                <a:latin typeface="Arial"/>
                <a:ea typeface="Arial"/>
                <a:cs typeface="Arial"/>
                <a:sym typeface="Arial"/>
              </a:rPr>
              <a:t>SPS et ASE</a:t>
            </a:r>
            <a:endParaRPr sz="6000">
              <a:solidFill>
                <a:schemeClr val="accent4"/>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4" name="Shape 174"/>
        <p:cNvGrpSpPr/>
        <p:nvPr/>
      </p:nvGrpSpPr>
      <p:grpSpPr>
        <a:xfrm>
          <a:off x="0" y="0"/>
          <a:ext cx="0" cy="0"/>
          <a:chOff x="0" y="0"/>
          <a:chExt cx="0" cy="0"/>
        </a:xfrm>
      </p:grpSpPr>
      <p:pic>
        <p:nvPicPr>
          <p:cNvPr id="175" name="Google Shape;175;p18"/>
          <p:cNvPicPr preferRelativeResize="0"/>
          <p:nvPr/>
        </p:nvPicPr>
        <p:blipFill rotWithShape="1">
          <a:blip r:embed="rId3">
            <a:alphaModFix/>
          </a:blip>
          <a:srcRect b="4379" l="0" r="0" t="0"/>
          <a:stretch/>
        </p:blipFill>
        <p:spPr>
          <a:xfrm>
            <a:off x="547925" y="179450"/>
            <a:ext cx="8048148" cy="4693473"/>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g25e55f35be9_0_134"/>
          <p:cNvSpPr txBox="1"/>
          <p:nvPr>
            <p:ph type="title"/>
          </p:nvPr>
        </p:nvSpPr>
        <p:spPr>
          <a:xfrm>
            <a:off x="143850" y="143850"/>
            <a:ext cx="8775300" cy="588600"/>
          </a:xfrm>
          <a:prstGeom prst="rect">
            <a:avLst/>
          </a:prstGeom>
          <a:noFill/>
          <a:ln>
            <a:noFill/>
          </a:ln>
        </p:spPr>
        <p:txBody>
          <a:bodyPr anchorCtr="0" anchor="t" bIns="91400" lIns="91400" spcFirstLastPara="1" rIns="91400" wrap="square" tIns="91400">
            <a:normAutofit fontScale="90000"/>
          </a:bodyPr>
          <a:lstStyle/>
          <a:p>
            <a:pPr indent="0" lvl="0" marL="0" rtl="0" algn="l">
              <a:spcBef>
                <a:spcPts val="0"/>
              </a:spcBef>
              <a:spcAft>
                <a:spcPts val="0"/>
              </a:spcAft>
              <a:buClr>
                <a:schemeClr val="dk1"/>
              </a:buClr>
              <a:buSzPct val="56250"/>
              <a:buFont typeface="Arial"/>
              <a:buNone/>
            </a:pPr>
            <a:r>
              <a:rPr lang="fr-FR" sz="3200"/>
              <a:t>Soutien psychosocial (SPS)</a:t>
            </a:r>
            <a:endParaRPr sz="1800">
              <a:solidFill>
                <a:srgbClr val="FF9900"/>
              </a:solidFill>
            </a:endParaRPr>
          </a:p>
          <a:p>
            <a:pPr indent="0" lvl="0" marL="0" rtl="0" algn="l">
              <a:lnSpc>
                <a:spcPct val="100000"/>
              </a:lnSpc>
              <a:spcBef>
                <a:spcPts val="0"/>
              </a:spcBef>
              <a:spcAft>
                <a:spcPts val="0"/>
              </a:spcAft>
              <a:buSzPct val="56250"/>
              <a:buNone/>
            </a:pPr>
            <a:r>
              <a:t/>
            </a:r>
            <a:endParaRPr sz="3200"/>
          </a:p>
        </p:txBody>
      </p:sp>
      <p:sp>
        <p:nvSpPr>
          <p:cNvPr id="181" name="Google Shape;181;g25e55f35be9_0_134"/>
          <p:cNvSpPr/>
          <p:nvPr/>
        </p:nvSpPr>
        <p:spPr>
          <a:xfrm>
            <a:off x="221950" y="665850"/>
            <a:ext cx="8775300" cy="810900"/>
          </a:xfrm>
          <a:prstGeom prst="rightArrow">
            <a:avLst>
              <a:gd fmla="val 50000" name="adj1"/>
              <a:gd fmla="val 50000" name="adj2"/>
            </a:avLst>
          </a:prstGeom>
          <a:solidFill>
            <a:srgbClr val="FFFFFF"/>
          </a:solidFill>
          <a:ln cap="flat" cmpd="sng" w="28575">
            <a:solidFill>
              <a:srgbClr val="F68B1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lang="fr-FR" sz="2400">
                <a:solidFill>
                  <a:srgbClr val="24427B"/>
                </a:solidFill>
              </a:rPr>
              <a:t>Processus et actions qui favorisent le bien-être holistique</a:t>
            </a:r>
            <a:endParaRPr b="1" i="0" sz="2400" u="none" cap="none" strike="noStrike">
              <a:solidFill>
                <a:srgbClr val="24427B"/>
              </a:solidFill>
            </a:endParaRPr>
          </a:p>
        </p:txBody>
      </p:sp>
      <p:pic>
        <p:nvPicPr>
          <p:cNvPr id="182" name="Google Shape;182;g25e55f35be9_0_134"/>
          <p:cNvPicPr preferRelativeResize="0"/>
          <p:nvPr/>
        </p:nvPicPr>
        <p:blipFill rotWithShape="1">
          <a:blip r:embed="rId3">
            <a:alphaModFix/>
          </a:blip>
          <a:srcRect b="40535" l="18166" r="66024" t="36677"/>
          <a:stretch/>
        </p:blipFill>
        <p:spPr>
          <a:xfrm>
            <a:off x="3409775" y="2111228"/>
            <a:ext cx="2243460" cy="2021103"/>
          </a:xfrm>
          <a:prstGeom prst="rect">
            <a:avLst/>
          </a:prstGeom>
          <a:noFill/>
          <a:ln>
            <a:noFill/>
          </a:ln>
        </p:spPr>
      </p:pic>
      <p:sp>
        <p:nvSpPr>
          <p:cNvPr id="183" name="Google Shape;183;g25e55f35be9_0_134"/>
          <p:cNvSpPr txBox="1"/>
          <p:nvPr/>
        </p:nvSpPr>
        <p:spPr>
          <a:xfrm>
            <a:off x="3790950" y="1407400"/>
            <a:ext cx="19518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fr-FR" sz="1800"/>
              <a:t>Sentiment d'appartenance</a:t>
            </a:r>
            <a:endParaRPr b="1" i="0" sz="1800" u="none" cap="none" strike="noStrike">
              <a:solidFill>
                <a:srgbClr val="000000"/>
              </a:solidFill>
            </a:endParaRPr>
          </a:p>
        </p:txBody>
      </p:sp>
      <p:sp>
        <p:nvSpPr>
          <p:cNvPr id="184" name="Google Shape;184;g25e55f35be9_0_134"/>
          <p:cNvSpPr txBox="1"/>
          <p:nvPr/>
        </p:nvSpPr>
        <p:spPr>
          <a:xfrm>
            <a:off x="1693975" y="2246675"/>
            <a:ext cx="17355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fr-FR" sz="1800"/>
              <a:t>Relations avec les pairs</a:t>
            </a:r>
            <a:endParaRPr b="1" sz="1800"/>
          </a:p>
        </p:txBody>
      </p:sp>
      <p:sp>
        <p:nvSpPr>
          <p:cNvPr id="185" name="Google Shape;185;g25e55f35be9_0_134"/>
          <p:cNvSpPr txBox="1"/>
          <p:nvPr/>
        </p:nvSpPr>
        <p:spPr>
          <a:xfrm>
            <a:off x="3704250" y="4132313"/>
            <a:ext cx="1735500" cy="348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800"/>
              <a:buFont typeface="Arial"/>
              <a:buNone/>
            </a:pPr>
            <a:r>
              <a:rPr b="1" lang="fr-FR" sz="1800">
                <a:solidFill>
                  <a:schemeClr val="dk1"/>
                </a:solidFill>
              </a:rPr>
              <a:t>Attachements personnels</a:t>
            </a:r>
            <a:endParaRPr b="1" sz="1800"/>
          </a:p>
        </p:txBody>
      </p:sp>
      <p:sp>
        <p:nvSpPr>
          <p:cNvPr id="186" name="Google Shape;186;g25e55f35be9_0_134"/>
          <p:cNvSpPr txBox="1"/>
          <p:nvPr/>
        </p:nvSpPr>
        <p:spPr>
          <a:xfrm>
            <a:off x="5653225" y="2343775"/>
            <a:ext cx="1659000" cy="588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800"/>
              <a:buFont typeface="Arial"/>
              <a:buNone/>
            </a:pPr>
            <a:r>
              <a:rPr b="1" lang="fr-FR" sz="1800">
                <a:solidFill>
                  <a:schemeClr val="dk1"/>
                </a:solidFill>
              </a:rPr>
              <a:t>Stimulation intellectuelle</a:t>
            </a:r>
            <a:endParaRPr b="1" sz="1800"/>
          </a:p>
        </p:txBody>
      </p:sp>
      <p:sp>
        <p:nvSpPr>
          <p:cNvPr id="187" name="Google Shape;187;g25e55f35be9_0_134"/>
          <p:cNvSpPr txBox="1"/>
          <p:nvPr/>
        </p:nvSpPr>
        <p:spPr>
          <a:xfrm>
            <a:off x="5887925" y="3414400"/>
            <a:ext cx="1562100" cy="348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800"/>
              <a:buFont typeface="Arial"/>
              <a:buNone/>
            </a:pPr>
            <a:r>
              <a:rPr b="1" lang="fr-FR" sz="1800">
                <a:solidFill>
                  <a:schemeClr val="dk1"/>
                </a:solidFill>
              </a:rPr>
              <a:t>Stimulation physique</a:t>
            </a:r>
            <a:endParaRPr b="1" sz="1800"/>
          </a:p>
          <a:p>
            <a:pPr indent="0" lvl="0" marL="0" marR="0" rtl="0" algn="l">
              <a:lnSpc>
                <a:spcPct val="100000"/>
              </a:lnSpc>
              <a:spcBef>
                <a:spcPts val="0"/>
              </a:spcBef>
              <a:spcAft>
                <a:spcPts val="0"/>
              </a:spcAft>
              <a:buClr>
                <a:srgbClr val="000000"/>
              </a:buClr>
              <a:buSzPts val="1400"/>
              <a:buFont typeface="Arial"/>
              <a:buNone/>
            </a:pPr>
            <a:r>
              <a:t/>
            </a:r>
            <a:endParaRPr i="0" sz="1400" u="none" cap="none" strike="noStrike">
              <a:solidFill>
                <a:srgbClr val="000000"/>
              </a:solidFill>
            </a:endParaRPr>
          </a:p>
        </p:txBody>
      </p:sp>
      <p:sp>
        <p:nvSpPr>
          <p:cNvPr id="188" name="Google Shape;188;g25e55f35be9_0_134"/>
          <p:cNvSpPr txBox="1"/>
          <p:nvPr/>
        </p:nvSpPr>
        <p:spPr>
          <a:xfrm>
            <a:off x="2011075" y="3500225"/>
            <a:ext cx="1164000" cy="537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800"/>
              <a:buFont typeface="Arial"/>
              <a:buNone/>
            </a:pPr>
            <a:r>
              <a:rPr b="1" lang="fr-FR" sz="1800">
                <a:solidFill>
                  <a:schemeClr val="dk1"/>
                </a:solidFill>
              </a:rPr>
              <a:t>Se sentir valorisé</a:t>
            </a:r>
            <a:endParaRPr b="1" sz="1800"/>
          </a:p>
        </p:txBody>
      </p:sp>
      <p:sp>
        <p:nvSpPr>
          <p:cNvPr id="189" name="Google Shape;189;g25e55f35be9_0_134"/>
          <p:cNvSpPr/>
          <p:nvPr/>
        </p:nvSpPr>
        <p:spPr>
          <a:xfrm>
            <a:off x="6311475" y="4037825"/>
            <a:ext cx="2832516" cy="912870"/>
          </a:xfrm>
          <a:prstGeom prst="irregularSeal2">
            <a:avLst/>
          </a:prstGeom>
          <a:solidFill>
            <a:srgbClr val="F3F3F3"/>
          </a:solidFill>
          <a:ln cap="flat" cmpd="sng" w="76200">
            <a:solidFill>
              <a:srgbClr val="DD273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lang="fr-FR" sz="1800">
                <a:solidFill>
                  <a:srgbClr val="DD2736"/>
                </a:solidFill>
              </a:rPr>
              <a:t>BESOINS</a:t>
            </a:r>
            <a:endParaRPr b="1" i="0" sz="1800" u="none" cap="none" strike="noStrike">
              <a:solidFill>
                <a:srgbClr val="DD2736"/>
              </a:solidFill>
            </a:endParaRPr>
          </a:p>
        </p:txBody>
      </p:sp>
      <p:sp>
        <p:nvSpPr>
          <p:cNvPr id="190" name="Google Shape;190;g25e55f35be9_0_134"/>
          <p:cNvSpPr txBox="1"/>
          <p:nvPr/>
        </p:nvSpPr>
        <p:spPr>
          <a:xfrm>
            <a:off x="3479100" y="1400675"/>
            <a:ext cx="460200" cy="91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FR" sz="4400">
                <a:solidFill>
                  <a:schemeClr val="accent5"/>
                </a:solidFill>
              </a:rPr>
              <a:t>1</a:t>
            </a:r>
            <a:endParaRPr b="1" sz="4400">
              <a:solidFill>
                <a:schemeClr val="accent5"/>
              </a:solidFill>
            </a:endParaRPr>
          </a:p>
        </p:txBody>
      </p:sp>
      <p:sp>
        <p:nvSpPr>
          <p:cNvPr id="191" name="Google Shape;191;g25e55f35be9_0_134"/>
          <p:cNvSpPr txBox="1"/>
          <p:nvPr/>
        </p:nvSpPr>
        <p:spPr>
          <a:xfrm>
            <a:off x="7187475" y="2246675"/>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FR" sz="4500">
                <a:solidFill>
                  <a:schemeClr val="accent5"/>
                </a:solidFill>
              </a:rPr>
              <a:t>2</a:t>
            </a:r>
            <a:endParaRPr b="1" sz="4500">
              <a:solidFill>
                <a:schemeClr val="accent5"/>
              </a:solidFill>
            </a:endParaRPr>
          </a:p>
        </p:txBody>
      </p:sp>
      <p:sp>
        <p:nvSpPr>
          <p:cNvPr id="192" name="Google Shape;192;g25e55f35be9_0_134"/>
          <p:cNvSpPr txBox="1"/>
          <p:nvPr/>
        </p:nvSpPr>
        <p:spPr>
          <a:xfrm>
            <a:off x="7312325" y="3340625"/>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FR" sz="4500">
                <a:solidFill>
                  <a:schemeClr val="accent5"/>
                </a:solidFill>
              </a:rPr>
              <a:t>3</a:t>
            </a:r>
            <a:endParaRPr b="1" sz="4500">
              <a:solidFill>
                <a:schemeClr val="accent5"/>
              </a:solidFill>
            </a:endParaRPr>
          </a:p>
        </p:txBody>
      </p:sp>
      <p:sp>
        <p:nvSpPr>
          <p:cNvPr id="193" name="Google Shape;193;g25e55f35be9_0_134"/>
          <p:cNvSpPr txBox="1"/>
          <p:nvPr/>
        </p:nvSpPr>
        <p:spPr>
          <a:xfrm>
            <a:off x="1233775" y="2246663"/>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FR" sz="4500">
                <a:solidFill>
                  <a:schemeClr val="accent5"/>
                </a:solidFill>
              </a:rPr>
              <a:t>6</a:t>
            </a:r>
            <a:endParaRPr b="1" sz="4500">
              <a:solidFill>
                <a:schemeClr val="accent5"/>
              </a:solidFill>
            </a:endParaRPr>
          </a:p>
        </p:txBody>
      </p:sp>
      <p:sp>
        <p:nvSpPr>
          <p:cNvPr id="194" name="Google Shape;194;g25e55f35be9_0_134"/>
          <p:cNvSpPr txBox="1"/>
          <p:nvPr/>
        </p:nvSpPr>
        <p:spPr>
          <a:xfrm>
            <a:off x="1693975" y="3420425"/>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FR" sz="4500">
                <a:solidFill>
                  <a:schemeClr val="accent5"/>
                </a:solidFill>
              </a:rPr>
              <a:t>5</a:t>
            </a:r>
            <a:endParaRPr b="1" sz="4500">
              <a:solidFill>
                <a:schemeClr val="accent5"/>
              </a:solidFill>
            </a:endParaRPr>
          </a:p>
        </p:txBody>
      </p:sp>
      <p:sp>
        <p:nvSpPr>
          <p:cNvPr id="195" name="Google Shape;195;g25e55f35be9_0_134"/>
          <p:cNvSpPr txBox="1"/>
          <p:nvPr/>
        </p:nvSpPr>
        <p:spPr>
          <a:xfrm>
            <a:off x="3330750" y="4037813"/>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FR" sz="4500">
                <a:solidFill>
                  <a:schemeClr val="accent5"/>
                </a:solidFill>
              </a:rPr>
              <a:t>4</a:t>
            </a:r>
            <a:endParaRPr b="1" sz="4500">
              <a:solidFill>
                <a:schemeClr val="accent5"/>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6" name="Shape 66"/>
        <p:cNvGrpSpPr/>
        <p:nvPr/>
      </p:nvGrpSpPr>
      <p:grpSpPr>
        <a:xfrm>
          <a:off x="0" y="0"/>
          <a:ext cx="0" cy="0"/>
          <a:chOff x="0" y="0"/>
          <a:chExt cx="0" cy="0"/>
        </a:xfrm>
      </p:grpSpPr>
      <p:sp>
        <p:nvSpPr>
          <p:cNvPr id="67" name="Google Shape;67;p2"/>
          <p:cNvSpPr txBox="1"/>
          <p:nvPr>
            <p:ph idx="1" type="body"/>
          </p:nvPr>
        </p:nvSpPr>
        <p:spPr>
          <a:xfrm>
            <a:off x="143850" y="876225"/>
            <a:ext cx="8866800" cy="4117500"/>
          </a:xfrm>
          <a:prstGeom prst="rect">
            <a:avLst/>
          </a:prstGeom>
          <a:noFill/>
          <a:ln>
            <a:noFill/>
          </a:ln>
        </p:spPr>
        <p:txBody>
          <a:bodyPr anchorCtr="0" anchor="t" bIns="91400" lIns="91400" spcFirstLastPara="1" rIns="91400" wrap="square" tIns="91400">
            <a:normAutofit lnSpcReduction="20000"/>
          </a:bodyPr>
          <a:lstStyle/>
          <a:p>
            <a:pPr indent="0" lvl="0" marL="0" rtl="0" algn="l">
              <a:lnSpc>
                <a:spcPct val="100000"/>
              </a:lnSpc>
              <a:spcBef>
                <a:spcPts val="0"/>
              </a:spcBef>
              <a:spcAft>
                <a:spcPts val="0"/>
              </a:spcAft>
              <a:buSzPts val="2600"/>
              <a:buNone/>
            </a:pPr>
            <a:r>
              <a:rPr b="1" lang="fr-FR" sz="2000">
                <a:solidFill>
                  <a:srgbClr val="000000"/>
                </a:solidFill>
                <a:latin typeface="Arial"/>
                <a:ea typeface="Arial"/>
                <a:cs typeface="Arial"/>
                <a:sym typeface="Arial"/>
              </a:rPr>
              <a:t>À la fin de la formation, les participants seront en mesure de :</a:t>
            </a:r>
            <a:endParaRPr/>
          </a:p>
          <a:p>
            <a:pPr indent="0" lvl="0" marL="0" rtl="0" algn="l">
              <a:lnSpc>
                <a:spcPct val="100000"/>
              </a:lnSpc>
              <a:spcBef>
                <a:spcPts val="0"/>
              </a:spcBef>
              <a:spcAft>
                <a:spcPts val="0"/>
              </a:spcAft>
              <a:buSzPts val="2600"/>
              <a:buNone/>
            </a:pPr>
            <a:r>
              <a:t/>
            </a:r>
            <a:endParaRPr b="1" sz="2200">
              <a:solidFill>
                <a:srgbClr val="000000"/>
              </a:solidFill>
              <a:latin typeface="Arial"/>
              <a:ea typeface="Arial"/>
              <a:cs typeface="Arial"/>
              <a:sym typeface="Arial"/>
            </a:endParaRPr>
          </a:p>
          <a:p>
            <a:pPr indent="-355600" lvl="0" marL="457200" rtl="0" algn="l">
              <a:lnSpc>
                <a:spcPct val="115000"/>
              </a:lnSpc>
              <a:spcBef>
                <a:spcPts val="560"/>
              </a:spcBef>
              <a:spcAft>
                <a:spcPts val="0"/>
              </a:spcAft>
              <a:buClr>
                <a:srgbClr val="000000"/>
              </a:buClr>
              <a:buSzPts val="2000"/>
              <a:buFont typeface="Arial"/>
              <a:buChar char="●"/>
            </a:pPr>
            <a:r>
              <a:rPr lang="fr-FR" sz="2000">
                <a:solidFill>
                  <a:srgbClr val="000000"/>
                </a:solidFill>
                <a:latin typeface="Arial"/>
                <a:ea typeface="Arial"/>
                <a:cs typeface="Arial"/>
                <a:sym typeface="Arial"/>
              </a:rPr>
              <a:t>Définir les termes clés liés au bien-être et au soutien psychosocial</a:t>
            </a:r>
            <a:endParaRPr/>
          </a:p>
          <a:p>
            <a:pPr indent="-355600" lvl="0" marL="457200" rtl="0" algn="l">
              <a:lnSpc>
                <a:spcPct val="115000"/>
              </a:lnSpc>
              <a:spcBef>
                <a:spcPts val="560"/>
              </a:spcBef>
              <a:spcAft>
                <a:spcPts val="0"/>
              </a:spcAft>
              <a:buClr>
                <a:srgbClr val="000000"/>
              </a:buClr>
              <a:buSzPts val="2000"/>
              <a:buFont typeface="Arial"/>
              <a:buChar char="●"/>
            </a:pPr>
            <a:r>
              <a:rPr lang="fr-FR" sz="2000">
                <a:solidFill>
                  <a:srgbClr val="000000"/>
                </a:solidFill>
                <a:latin typeface="Arial"/>
                <a:ea typeface="Arial"/>
                <a:cs typeface="Arial"/>
                <a:sym typeface="Arial"/>
              </a:rPr>
              <a:t>Identifier les symptômes du stress</a:t>
            </a:r>
            <a:endParaRPr/>
          </a:p>
          <a:p>
            <a:pPr indent="-355600" lvl="0" marL="457200" rtl="0" algn="l">
              <a:lnSpc>
                <a:spcPct val="115000"/>
              </a:lnSpc>
              <a:spcBef>
                <a:spcPts val="560"/>
              </a:spcBef>
              <a:spcAft>
                <a:spcPts val="0"/>
              </a:spcAft>
              <a:buClr>
                <a:srgbClr val="000000"/>
              </a:buClr>
              <a:buSzPts val="2000"/>
              <a:buFont typeface="Arial"/>
              <a:buChar char="●"/>
            </a:pPr>
            <a:r>
              <a:rPr lang="fr-FR" sz="2000">
                <a:solidFill>
                  <a:srgbClr val="000000"/>
                </a:solidFill>
                <a:latin typeface="Arial"/>
                <a:ea typeface="Arial"/>
                <a:cs typeface="Arial"/>
                <a:sym typeface="Arial"/>
              </a:rPr>
              <a:t>Expliquer les effets du stress sur l'apprentissage et le développement</a:t>
            </a:r>
            <a:endParaRPr/>
          </a:p>
          <a:p>
            <a:pPr indent="-355600" lvl="0" marL="457200" rtl="0" algn="l">
              <a:lnSpc>
                <a:spcPct val="115000"/>
              </a:lnSpc>
              <a:spcBef>
                <a:spcPts val="560"/>
              </a:spcBef>
              <a:spcAft>
                <a:spcPts val="0"/>
              </a:spcAft>
              <a:buClr>
                <a:srgbClr val="000000"/>
              </a:buClr>
              <a:buSzPts val="2000"/>
              <a:buFont typeface="Arial"/>
              <a:buChar char="●"/>
            </a:pPr>
            <a:r>
              <a:rPr lang="fr-FR" sz="2000">
                <a:solidFill>
                  <a:srgbClr val="000000"/>
                </a:solidFill>
                <a:latin typeface="Arial"/>
                <a:ea typeface="Arial"/>
                <a:cs typeface="Arial"/>
                <a:sym typeface="Arial"/>
              </a:rPr>
              <a:t>Donner des exemples sur la façon dont les crises peuvent affecter le bien-être psychosocial des enfants et des jeunes</a:t>
            </a:r>
            <a:endParaRPr/>
          </a:p>
          <a:p>
            <a:pPr indent="-355600" lvl="0" marL="457200" rtl="0" algn="l">
              <a:lnSpc>
                <a:spcPct val="115000"/>
              </a:lnSpc>
              <a:spcBef>
                <a:spcPts val="560"/>
              </a:spcBef>
              <a:spcAft>
                <a:spcPts val="0"/>
              </a:spcAft>
              <a:buClr>
                <a:srgbClr val="000000"/>
              </a:buClr>
              <a:buSzPts val="2000"/>
              <a:buFont typeface="Arial"/>
              <a:buChar char="●"/>
            </a:pPr>
            <a:r>
              <a:rPr lang="fr-FR" sz="2000">
                <a:solidFill>
                  <a:srgbClr val="000000"/>
                </a:solidFill>
                <a:latin typeface="Arial"/>
                <a:ea typeface="Arial"/>
                <a:cs typeface="Arial"/>
                <a:sym typeface="Arial"/>
              </a:rPr>
              <a:t>Identifier des exemples d'interventions de soutien psychosocial (SPS) et d'apprentissage social et émotionnel (ASE) dans des environnements éducatifs</a:t>
            </a:r>
            <a:endParaRPr/>
          </a:p>
          <a:p>
            <a:pPr indent="-355600" lvl="0" marL="457200" rtl="0" algn="l">
              <a:lnSpc>
                <a:spcPct val="115000"/>
              </a:lnSpc>
              <a:spcBef>
                <a:spcPts val="560"/>
              </a:spcBef>
              <a:spcAft>
                <a:spcPts val="0"/>
              </a:spcAft>
              <a:buClr>
                <a:srgbClr val="000000"/>
              </a:buClr>
              <a:buSzPts val="2000"/>
              <a:buFont typeface="Arial"/>
              <a:buChar char="●"/>
            </a:pPr>
            <a:r>
              <a:rPr lang="fr-FR" sz="2000">
                <a:solidFill>
                  <a:srgbClr val="000000"/>
                </a:solidFill>
                <a:latin typeface="Arial"/>
                <a:ea typeface="Arial"/>
                <a:cs typeface="Arial"/>
                <a:sym typeface="Arial"/>
              </a:rPr>
              <a:t>Élaborer un plan d'action pour améliorer les interventions de SPS et d'ASE dans les environnements éducatifs</a:t>
            </a:r>
            <a:endParaRPr sz="2000">
              <a:solidFill>
                <a:srgbClr val="000000"/>
              </a:solidFill>
              <a:latin typeface="Arial"/>
              <a:ea typeface="Arial"/>
              <a:cs typeface="Arial"/>
              <a:sym typeface="Arial"/>
            </a:endParaRPr>
          </a:p>
        </p:txBody>
      </p:sp>
      <p:sp>
        <p:nvSpPr>
          <p:cNvPr id="68" name="Google Shape;68;p2"/>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fr-FR"/>
              <a:t>Objectifs de formation</a:t>
            </a:r>
            <a:endParaRPr/>
          </a:p>
          <a:p>
            <a:pPr indent="0" lvl="0" marL="0" rtl="0" algn="ctr">
              <a:spcBef>
                <a:spcPts val="0"/>
              </a:spcBef>
              <a:spcAft>
                <a:spcPts val="0"/>
              </a:spcAft>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20"/>
          <p:cNvSpPr txBox="1"/>
          <p:nvPr>
            <p:ph type="title"/>
          </p:nvPr>
        </p:nvSpPr>
        <p:spPr>
          <a:xfrm>
            <a:off x="143850" y="143850"/>
            <a:ext cx="8801400" cy="5886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SzPts val="1800"/>
              <a:buNone/>
            </a:pPr>
            <a:r>
              <a:rPr b="1" lang="fr-FR" sz="2700">
                <a:solidFill>
                  <a:srgbClr val="24427B"/>
                </a:solidFill>
                <a:latin typeface="Arial"/>
                <a:ea typeface="Arial"/>
                <a:cs typeface="Arial"/>
                <a:sym typeface="Arial"/>
              </a:rPr>
              <a:t>Besoins et interventions de soutien psychosocial</a:t>
            </a:r>
            <a:endParaRPr sz="2700"/>
          </a:p>
        </p:txBody>
      </p:sp>
      <p:graphicFrame>
        <p:nvGraphicFramePr>
          <p:cNvPr id="201" name="Google Shape;201;p20"/>
          <p:cNvGraphicFramePr/>
          <p:nvPr/>
        </p:nvGraphicFramePr>
        <p:xfrm>
          <a:off x="153950" y="831850"/>
          <a:ext cx="3000000" cy="3000000"/>
        </p:xfrm>
        <a:graphic>
          <a:graphicData uri="http://schemas.openxmlformats.org/drawingml/2006/table">
            <a:tbl>
              <a:tblPr>
                <a:noFill/>
                <a:tableStyleId>{2544743A-F29D-4C6C-B2B6-FDA8ACE3D769}</a:tableStyleId>
              </a:tblPr>
              <a:tblGrid>
                <a:gridCol w="1571150"/>
                <a:gridCol w="7264950"/>
              </a:tblGrid>
              <a:tr h="317500">
                <a:tc>
                  <a:txBody>
                    <a:bodyPr/>
                    <a:lstStyle/>
                    <a:p>
                      <a:pPr indent="0" lvl="0" marL="0" marR="0" rtl="0" algn="l">
                        <a:lnSpc>
                          <a:spcPct val="100000"/>
                        </a:lnSpc>
                        <a:spcBef>
                          <a:spcPts val="0"/>
                        </a:spcBef>
                        <a:spcAft>
                          <a:spcPts val="0"/>
                        </a:spcAft>
                        <a:buClr>
                          <a:srgbClr val="000000"/>
                        </a:buClr>
                        <a:buSzPts val="1000"/>
                        <a:buFont typeface="Arial"/>
                        <a:buNone/>
                      </a:pPr>
                      <a:r>
                        <a:rPr b="1" lang="fr-FR" sz="1000" u="none" cap="none" strike="noStrike"/>
                        <a:t>Besoins des enfants</a:t>
                      </a:r>
                      <a:endParaRPr b="1" sz="1000" u="none" cap="none" strike="noStrike"/>
                    </a:p>
                  </a:txBody>
                  <a:tcPr marT="76200" marB="76200" marR="91425" marL="91425">
                    <a:solidFill>
                      <a:srgbClr val="9FC5E8"/>
                    </a:solidFill>
                  </a:tcPr>
                </a:tc>
                <a:tc>
                  <a:txBody>
                    <a:bodyPr/>
                    <a:lstStyle/>
                    <a:p>
                      <a:pPr indent="0" lvl="0" marL="0" marR="0" rtl="0" algn="l">
                        <a:lnSpc>
                          <a:spcPct val="100000"/>
                        </a:lnSpc>
                        <a:spcBef>
                          <a:spcPts val="0"/>
                        </a:spcBef>
                        <a:spcAft>
                          <a:spcPts val="0"/>
                        </a:spcAft>
                        <a:buClr>
                          <a:srgbClr val="000000"/>
                        </a:buClr>
                        <a:buSzPts val="1000"/>
                        <a:buFont typeface="Arial"/>
                        <a:buNone/>
                      </a:pPr>
                      <a:r>
                        <a:rPr b="1" lang="fr-FR" sz="1000" u="none" cap="none" strike="noStrike"/>
                        <a:t>Interventions psychosociales possibles</a:t>
                      </a:r>
                      <a:endParaRPr b="1" sz="1000" u="none" cap="none" strike="noStrike"/>
                    </a:p>
                  </a:txBody>
                  <a:tcPr marT="76200" marB="76200" marR="91425" marL="91425">
                    <a:solidFill>
                      <a:srgbClr val="9FC5E8"/>
                    </a:solidFill>
                  </a:tcPr>
                </a:tc>
              </a:tr>
              <a:tr h="317500">
                <a:tc rowSpan="2">
                  <a:txBody>
                    <a:bodyPr/>
                    <a:lstStyle/>
                    <a:p>
                      <a:pPr indent="0" lvl="0" marL="0" marR="0" rtl="0" algn="l">
                        <a:lnSpc>
                          <a:spcPct val="100000"/>
                        </a:lnSpc>
                        <a:spcBef>
                          <a:spcPts val="0"/>
                        </a:spcBef>
                        <a:spcAft>
                          <a:spcPts val="0"/>
                        </a:spcAft>
                        <a:buClr>
                          <a:srgbClr val="000000"/>
                        </a:buClr>
                        <a:buSzPts val="1000"/>
                        <a:buFont typeface="Arial"/>
                        <a:buNone/>
                      </a:pPr>
                      <a:r>
                        <a:rPr lang="fr-FR" sz="1000" u="none" cap="none" strike="noStrike"/>
                        <a:t>Un sentiment d'appartenance</a:t>
                      </a:r>
                      <a:endParaRPr sz="1000" u="none" cap="none" strike="noStrike"/>
                    </a:p>
                  </a:txBody>
                  <a:tcPr marT="76200" marB="76200" marR="91425" marL="91425">
                    <a:lnB cap="flat" cmpd="sng" w="9525">
                      <a:solidFill>
                        <a:srgbClr val="9E9E9E"/>
                      </a:solidFill>
                      <a:prstDash val="solid"/>
                      <a:round/>
                      <a:headEnd len="sm" w="sm" type="none"/>
                      <a:tailEnd len="sm" w="sm" type="none"/>
                    </a:lnB>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fr-FR" sz="1000" u="none" cap="none" strike="noStrike"/>
                        <a:t>Établir une structure éducative où les enfants se sentent inclus.</a:t>
                      </a:r>
                      <a:endParaRPr sz="1000" u="none" cap="none" strike="noStrike"/>
                    </a:p>
                  </a:txBody>
                  <a:tcPr marT="76200" marB="76200" marR="91425" marL="91425"/>
                </a:tc>
              </a:tr>
              <a:tr h="317500">
                <a:tc vMerge="1"/>
                <a:tc>
                  <a:txBody>
                    <a:bodyPr/>
                    <a:lstStyle/>
                    <a:p>
                      <a:pPr indent="0" lvl="0" marL="0" marR="0" rtl="0" algn="l">
                        <a:lnSpc>
                          <a:spcPct val="100000"/>
                        </a:lnSpc>
                        <a:spcBef>
                          <a:spcPts val="0"/>
                        </a:spcBef>
                        <a:spcAft>
                          <a:spcPts val="0"/>
                        </a:spcAft>
                        <a:buClr>
                          <a:srgbClr val="000000"/>
                        </a:buClr>
                        <a:buSzPts val="1000"/>
                        <a:buFont typeface="Arial"/>
                        <a:buNone/>
                      </a:pPr>
                      <a:r>
                        <a:rPr lang="fr-FR" sz="1000" u="none" cap="none" strike="noStrike"/>
                        <a:t>Promouvoir le rétablissement des pratiques culturelles et traditionnelles de garde d'enfants, dans la mesure du possible.</a:t>
                      </a:r>
                      <a:endParaRPr sz="1000" u="none" cap="none" strike="noStrike"/>
                    </a:p>
                  </a:txBody>
                  <a:tcPr marT="76200" marB="76200" marR="91425" marL="91425"/>
                </a:tc>
              </a:tr>
              <a:tr h="317500">
                <a:tc rowSpan="2">
                  <a:txBody>
                    <a:bodyPr/>
                    <a:lstStyle/>
                    <a:p>
                      <a:pPr indent="0" lvl="0" marL="0" marR="0" rtl="0" algn="l">
                        <a:lnSpc>
                          <a:spcPct val="100000"/>
                        </a:lnSpc>
                        <a:spcBef>
                          <a:spcPts val="0"/>
                        </a:spcBef>
                        <a:spcAft>
                          <a:spcPts val="0"/>
                        </a:spcAft>
                        <a:buClr>
                          <a:srgbClr val="000000"/>
                        </a:buClr>
                        <a:buSzPts val="1000"/>
                        <a:buFont typeface="Arial"/>
                        <a:buNone/>
                      </a:pPr>
                      <a:r>
                        <a:rPr lang="fr-FR" sz="1000" u="none" cap="none" strike="noStrike"/>
                        <a:t>Relations avec les pairs</a:t>
                      </a:r>
                      <a:endParaRPr sz="10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fr-FR" sz="1000" u="none" cap="none" strike="noStrike"/>
                        <a:t>Offrir une routine fiable et interactive, par le biais de l'école ou d'autres activités éducatives organisées.</a:t>
                      </a:r>
                      <a:endParaRPr sz="1000" u="none" cap="none" strike="noStrike"/>
                    </a:p>
                  </a:txBody>
                  <a:tcPr marT="76200" marB="76200" marR="91425" marL="91425">
                    <a:lnL cap="flat" cmpd="sng" w="9525">
                      <a:solidFill>
                        <a:srgbClr val="9E9E9E"/>
                      </a:solidFill>
                      <a:prstDash val="solid"/>
                      <a:round/>
                      <a:headEnd len="sm" w="sm" type="none"/>
                      <a:tailEnd len="sm" w="sm" type="none"/>
                    </a:lnL>
                  </a:tcPr>
                </a:tc>
              </a:tr>
              <a:tr h="317500">
                <a:tc vMerge="1"/>
                <a:tc>
                  <a:txBody>
                    <a:bodyPr/>
                    <a:lstStyle/>
                    <a:p>
                      <a:pPr indent="0" lvl="0" marL="0" marR="0" rtl="0" algn="l">
                        <a:lnSpc>
                          <a:spcPct val="100000"/>
                        </a:lnSpc>
                        <a:spcBef>
                          <a:spcPts val="0"/>
                        </a:spcBef>
                        <a:spcAft>
                          <a:spcPts val="0"/>
                        </a:spcAft>
                        <a:buClr>
                          <a:srgbClr val="000000"/>
                        </a:buClr>
                        <a:buSzPts val="1000"/>
                        <a:buFont typeface="Arial"/>
                        <a:buNone/>
                      </a:pPr>
                      <a:r>
                        <a:rPr lang="fr-FR" sz="1000" u="none" cap="none" strike="noStrike"/>
                        <a:t>Offrir des activités de groupe et d'équipe (sports, théâtre, etc.) qui exigent la coopération et la dépendance les uns envers les autres.</a:t>
                      </a:r>
                      <a:endParaRPr sz="1000" u="none" cap="none" strike="noStrike"/>
                    </a:p>
                  </a:txBody>
                  <a:tcPr marT="76200" marB="76200" marR="91425" marL="91425">
                    <a:lnL cap="flat" cmpd="sng" w="9525">
                      <a:solidFill>
                        <a:srgbClr val="9E9E9E"/>
                      </a:solidFill>
                      <a:prstDash val="solid"/>
                      <a:round/>
                      <a:headEnd len="sm" w="sm" type="none"/>
                      <a:tailEnd len="sm" w="sm" type="none"/>
                    </a:lnL>
                  </a:tcPr>
                </a:tc>
              </a:tr>
              <a:tr h="317500">
                <a:tc rowSpan="2">
                  <a:txBody>
                    <a:bodyPr/>
                    <a:lstStyle/>
                    <a:p>
                      <a:pPr indent="0" lvl="0" marL="0" marR="0" rtl="0" algn="l">
                        <a:lnSpc>
                          <a:spcPct val="100000"/>
                        </a:lnSpc>
                        <a:spcBef>
                          <a:spcPts val="0"/>
                        </a:spcBef>
                        <a:spcAft>
                          <a:spcPts val="0"/>
                        </a:spcAft>
                        <a:buClr>
                          <a:srgbClr val="000000"/>
                        </a:buClr>
                        <a:buSzPts val="1000"/>
                        <a:buFont typeface="Arial"/>
                        <a:buNone/>
                      </a:pPr>
                      <a:r>
                        <a:rPr lang="fr-FR" sz="1000" u="none" cap="none" strike="noStrike"/>
                        <a:t>Attachements personnels</a:t>
                      </a:r>
                      <a:endParaRPr sz="10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fr-FR" sz="1000" u="none" cap="none" strike="noStrike"/>
                        <a:t>Faire appel à des enseignants capables d'établir des relations de soins appropriées avec les enfants.</a:t>
                      </a:r>
                      <a:endParaRPr sz="1000" u="none" cap="none" strike="noStrike"/>
                    </a:p>
                  </a:txBody>
                  <a:tcPr marT="76200" marB="76200" marR="91425" marL="91425">
                    <a:lnL cap="flat" cmpd="sng" w="9525">
                      <a:solidFill>
                        <a:srgbClr val="9E9E9E"/>
                      </a:solidFill>
                      <a:prstDash val="solid"/>
                      <a:round/>
                      <a:headEnd len="sm" w="sm" type="none"/>
                      <a:tailEnd len="sm" w="sm" type="none"/>
                    </a:lnL>
                  </a:tcPr>
                </a:tc>
              </a:tr>
              <a:tr h="330175">
                <a:tc vMerge="1"/>
                <a:tc>
                  <a:txBody>
                    <a:bodyPr/>
                    <a:lstStyle/>
                    <a:p>
                      <a:pPr indent="0" lvl="0" marL="0" marR="0" rtl="0" algn="l">
                        <a:lnSpc>
                          <a:spcPct val="100000"/>
                        </a:lnSpc>
                        <a:spcBef>
                          <a:spcPts val="0"/>
                        </a:spcBef>
                        <a:spcAft>
                          <a:spcPts val="0"/>
                        </a:spcAft>
                        <a:buClr>
                          <a:srgbClr val="000000"/>
                        </a:buClr>
                        <a:buSzPts val="1000"/>
                        <a:buFont typeface="Arial"/>
                        <a:buNone/>
                      </a:pPr>
                      <a:r>
                        <a:rPr lang="fr-FR" sz="1000" u="none" cap="none" strike="noStrike"/>
                        <a:t>Offrir des possibilités d'intégration et d'unité sociales en enseignant et en respectant toutes les valeurs culturelles, quels que soient les antécédents.</a:t>
                      </a:r>
                      <a:endParaRPr sz="1000" u="none" cap="none" strike="noStrike"/>
                    </a:p>
                  </a:txBody>
                  <a:tcPr marT="76200" marB="76200" marR="91425" marL="91425">
                    <a:lnL cap="flat" cmpd="sng" w="9525">
                      <a:solidFill>
                        <a:srgbClr val="9E9E9E"/>
                      </a:solidFill>
                      <a:prstDash val="solid"/>
                      <a:round/>
                      <a:headEnd len="sm" w="sm" type="none"/>
                      <a:tailEnd len="sm" w="sm" type="none"/>
                    </a:lnL>
                  </a:tcPr>
                </a:tc>
              </a:tr>
              <a:tr h="317500">
                <a:tc>
                  <a:txBody>
                    <a:bodyPr/>
                    <a:lstStyle/>
                    <a:p>
                      <a:pPr indent="0" lvl="0" marL="0" marR="0" rtl="0" algn="l">
                        <a:lnSpc>
                          <a:spcPct val="100000"/>
                        </a:lnSpc>
                        <a:spcBef>
                          <a:spcPts val="0"/>
                        </a:spcBef>
                        <a:spcAft>
                          <a:spcPts val="0"/>
                        </a:spcAft>
                        <a:buClr>
                          <a:srgbClr val="000000"/>
                        </a:buClr>
                        <a:buSzPts val="1000"/>
                        <a:buFont typeface="Arial"/>
                        <a:buNone/>
                      </a:pPr>
                      <a:r>
                        <a:rPr lang="fr-FR" sz="1000" u="none" cap="none" strike="noStrike"/>
                        <a:t>Stimulation intellectuelle</a:t>
                      </a:r>
                      <a:endParaRPr sz="10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fr-FR" sz="1000" u="none" cap="none" strike="noStrike"/>
                        <a:t>Améliorer le développement de l'enfant en lui offrant une variété d'expériences éducatives.</a:t>
                      </a:r>
                      <a:endParaRPr sz="1000" u="none" cap="none" strike="noStrike"/>
                    </a:p>
                  </a:txBody>
                  <a:tcPr marT="76200" marB="76200" marR="91425" marL="91425">
                    <a:lnL cap="flat" cmpd="sng" w="9525">
                      <a:solidFill>
                        <a:srgbClr val="9E9E9E"/>
                      </a:solidFill>
                      <a:prstDash val="solid"/>
                      <a:round/>
                      <a:headEnd len="sm" w="sm" type="none"/>
                      <a:tailEnd len="sm" w="sm" type="none"/>
                    </a:lnL>
                  </a:tcPr>
                </a:tc>
              </a:tr>
              <a:tr h="317500">
                <a:tc>
                  <a:txBody>
                    <a:bodyPr/>
                    <a:lstStyle/>
                    <a:p>
                      <a:pPr indent="0" lvl="0" marL="0" marR="0" rtl="0" algn="l">
                        <a:lnSpc>
                          <a:spcPct val="100000"/>
                        </a:lnSpc>
                        <a:spcBef>
                          <a:spcPts val="0"/>
                        </a:spcBef>
                        <a:spcAft>
                          <a:spcPts val="0"/>
                        </a:spcAft>
                        <a:buClr>
                          <a:srgbClr val="000000"/>
                        </a:buClr>
                        <a:buSzPts val="1000"/>
                        <a:buFont typeface="Arial"/>
                        <a:buNone/>
                      </a:pPr>
                      <a:r>
                        <a:rPr lang="fr-FR" sz="1000" u="none" cap="none" strike="noStrike"/>
                        <a:t>Stimulation physique</a:t>
                      </a:r>
                      <a:endParaRPr sz="10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fr-FR" sz="1000" u="none" cap="none" strike="noStrike"/>
                        <a:t>Encourager les activités récréatives et créatives, tant traditionnelles que nouvelles, par le biais de jeux, de sports, de musique, de danse, etc.</a:t>
                      </a:r>
                      <a:endParaRPr sz="1000" u="none" cap="none" strike="noStrike"/>
                    </a:p>
                  </a:txBody>
                  <a:tcPr marT="76200" marB="76200" marR="91425" marL="91425">
                    <a:lnL cap="flat" cmpd="sng" w="9525">
                      <a:solidFill>
                        <a:srgbClr val="9E9E9E"/>
                      </a:solidFill>
                      <a:prstDash val="solid"/>
                      <a:round/>
                      <a:headEnd len="sm" w="sm" type="none"/>
                      <a:tailEnd len="sm" w="sm" type="none"/>
                    </a:lnL>
                  </a:tcPr>
                </a:tc>
              </a:tr>
              <a:tr h="317500">
                <a:tc rowSpan="2">
                  <a:txBody>
                    <a:bodyPr/>
                    <a:lstStyle/>
                    <a:p>
                      <a:pPr indent="0" lvl="0" marL="0" marR="0" rtl="0" algn="l">
                        <a:lnSpc>
                          <a:spcPct val="100000"/>
                        </a:lnSpc>
                        <a:spcBef>
                          <a:spcPts val="0"/>
                        </a:spcBef>
                        <a:spcAft>
                          <a:spcPts val="0"/>
                        </a:spcAft>
                        <a:buClr>
                          <a:srgbClr val="000000"/>
                        </a:buClr>
                        <a:buSzPts val="1000"/>
                        <a:buFont typeface="Arial"/>
                        <a:buNone/>
                      </a:pPr>
                      <a:r>
                        <a:rPr lang="fr-FR" sz="1000" u="none" cap="none" strike="noStrike"/>
                        <a:t>Se sentir valorisé</a:t>
                      </a:r>
                      <a:endParaRPr sz="10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fr-FR" sz="1000" u="none" cap="none" strike="noStrike"/>
                        <a:t>Créer des occasions d'expression par le biais de discussions individuelles ou en groupe, le dessin, l'écriture, le théâtre, la musique, etc. qui favorisent la fierté et la confiance en soi</a:t>
                      </a:r>
                      <a:endParaRPr sz="1000" u="none" cap="none" strike="noStrike"/>
                    </a:p>
                  </a:txBody>
                  <a:tcPr marT="76200" marB="76200" marR="91425" marL="91425">
                    <a:lnL cap="flat" cmpd="sng" w="9525">
                      <a:solidFill>
                        <a:srgbClr val="9E9E9E"/>
                      </a:solidFill>
                      <a:prstDash val="solid"/>
                      <a:round/>
                      <a:headEnd len="sm" w="sm" type="none"/>
                      <a:tailEnd len="sm" w="sm" type="none"/>
                    </a:lnL>
                  </a:tcPr>
                </a:tc>
              </a:tr>
              <a:tr h="317500">
                <a:tc vMerge="1"/>
                <a:tc>
                  <a:txBody>
                    <a:bodyPr/>
                    <a:lstStyle/>
                    <a:p>
                      <a:pPr indent="0" lvl="0" marL="0" marR="0" rtl="0" algn="l">
                        <a:lnSpc>
                          <a:spcPct val="100000"/>
                        </a:lnSpc>
                        <a:spcBef>
                          <a:spcPts val="0"/>
                        </a:spcBef>
                        <a:spcAft>
                          <a:spcPts val="0"/>
                        </a:spcAft>
                        <a:buClr>
                          <a:srgbClr val="000000"/>
                        </a:buClr>
                        <a:buSzPts val="1000"/>
                        <a:buFont typeface="Arial"/>
                        <a:buNone/>
                      </a:pPr>
                      <a:r>
                        <a:rPr lang="fr-FR" sz="1000" u="none" cap="none" strike="noStrike"/>
                        <a:t>Reconnaître, encourager et féliciter les enfants</a:t>
                      </a:r>
                      <a:endParaRPr sz="1000" u="none" cap="none" strike="noStrike"/>
                    </a:p>
                  </a:txBody>
                  <a:tcPr marT="76200" marB="76200" marR="91425" marL="91425"/>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1"/>
          <p:cNvSpPr txBox="1"/>
          <p:nvPr>
            <p:ph type="title"/>
          </p:nvPr>
        </p:nvSpPr>
        <p:spPr>
          <a:xfrm>
            <a:off x="143850" y="143850"/>
            <a:ext cx="8801400" cy="5886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SzPts val="1800"/>
              <a:buNone/>
            </a:pPr>
            <a:r>
              <a:rPr b="1" lang="fr-FR" sz="2700">
                <a:solidFill>
                  <a:srgbClr val="24427B"/>
                </a:solidFill>
                <a:latin typeface="Arial"/>
                <a:ea typeface="Arial"/>
                <a:cs typeface="Arial"/>
                <a:sym typeface="Arial"/>
              </a:rPr>
              <a:t>Soutien psychosocial</a:t>
            </a:r>
            <a:br>
              <a:rPr lang="fr-FR" sz="2400">
                <a:latin typeface="Arial"/>
                <a:ea typeface="Arial"/>
                <a:cs typeface="Arial"/>
                <a:sym typeface="Arial"/>
              </a:rPr>
            </a:br>
            <a:endParaRPr sz="2400">
              <a:latin typeface="Arial"/>
              <a:ea typeface="Arial"/>
              <a:cs typeface="Arial"/>
              <a:sym typeface="Arial"/>
            </a:endParaRPr>
          </a:p>
          <a:p>
            <a:pPr indent="0" lvl="0" marL="0" rtl="0" algn="l">
              <a:lnSpc>
                <a:spcPct val="100000"/>
              </a:lnSpc>
              <a:spcBef>
                <a:spcPts val="0"/>
              </a:spcBef>
              <a:spcAft>
                <a:spcPts val="0"/>
              </a:spcAft>
              <a:buSzPts val="1800"/>
              <a:buNone/>
            </a:pPr>
            <a:r>
              <a:t/>
            </a:r>
            <a:endParaRPr/>
          </a:p>
        </p:txBody>
      </p:sp>
      <p:sp>
        <p:nvSpPr>
          <p:cNvPr id="207" name="Google Shape;207;p21"/>
          <p:cNvSpPr/>
          <p:nvPr/>
        </p:nvSpPr>
        <p:spPr>
          <a:xfrm flipH="1">
            <a:off x="311700" y="2260121"/>
            <a:ext cx="4050300" cy="2639400"/>
          </a:xfrm>
          <a:prstGeom prst="ellipse">
            <a:avLst/>
          </a:prstGeom>
          <a:solidFill>
            <a:srgbClr val="F3F3F3"/>
          </a:solidFill>
          <a:ln cap="flat" cmpd="sng" w="76200">
            <a:solidFill>
              <a:srgbClr val="F68B1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fr-FR" sz="2400" u="none" cap="none" strike="noStrike">
                <a:solidFill>
                  <a:srgbClr val="24427B"/>
                </a:solidFill>
                <a:latin typeface="Arial"/>
                <a:ea typeface="Arial"/>
                <a:cs typeface="Arial"/>
                <a:sym typeface="Arial"/>
              </a:rPr>
              <a:t>lorsqu'elles diminuent le risque de développer des problèmes de santé mentale</a:t>
            </a:r>
            <a:endParaRPr b="1" i="0" sz="2400" u="none" cap="none" strike="noStrike">
              <a:solidFill>
                <a:srgbClr val="24427B"/>
              </a:solidFill>
              <a:latin typeface="Arial"/>
              <a:ea typeface="Arial"/>
              <a:cs typeface="Arial"/>
              <a:sym typeface="Arial"/>
            </a:endParaRPr>
          </a:p>
        </p:txBody>
      </p:sp>
      <p:sp>
        <p:nvSpPr>
          <p:cNvPr id="208" name="Google Shape;208;p21"/>
          <p:cNvSpPr/>
          <p:nvPr/>
        </p:nvSpPr>
        <p:spPr>
          <a:xfrm>
            <a:off x="4782000" y="2260121"/>
            <a:ext cx="4050300" cy="2639400"/>
          </a:xfrm>
          <a:prstGeom prst="ellipse">
            <a:avLst/>
          </a:prstGeom>
          <a:solidFill>
            <a:srgbClr val="F3F3F3"/>
          </a:solidFill>
          <a:ln cap="flat" cmpd="sng" w="76200">
            <a:solidFill>
              <a:srgbClr val="F68B1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fr-FR" sz="2400" u="none" cap="none" strike="noStrike">
                <a:solidFill>
                  <a:srgbClr val="24427B"/>
                </a:solidFill>
                <a:latin typeface="Arial"/>
                <a:ea typeface="Arial"/>
                <a:cs typeface="Arial"/>
                <a:sym typeface="Arial"/>
              </a:rPr>
              <a:t>lorsqu'elles aident à surmonter et à gérer des problèmes psychosociaux</a:t>
            </a:r>
            <a:endParaRPr b="1" i="0" sz="2400" u="none" cap="none" strike="noStrike">
              <a:solidFill>
                <a:srgbClr val="24427B"/>
              </a:solidFill>
              <a:latin typeface="Arial"/>
              <a:ea typeface="Arial"/>
              <a:cs typeface="Arial"/>
              <a:sym typeface="Arial"/>
            </a:endParaRPr>
          </a:p>
        </p:txBody>
      </p:sp>
      <p:sp>
        <p:nvSpPr>
          <p:cNvPr id="209" name="Google Shape;209;p21"/>
          <p:cNvSpPr txBox="1"/>
          <p:nvPr/>
        </p:nvSpPr>
        <p:spPr>
          <a:xfrm>
            <a:off x="1197300" y="1811917"/>
            <a:ext cx="22791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fr-FR" sz="1800" u="none" cap="none" strike="noStrike">
                <a:solidFill>
                  <a:srgbClr val="F68B1F"/>
                </a:solidFill>
                <a:latin typeface="Arial"/>
                <a:ea typeface="Arial"/>
                <a:cs typeface="Arial"/>
                <a:sym typeface="Arial"/>
              </a:rPr>
              <a:t>PRÉVENTIVES</a:t>
            </a:r>
            <a:endParaRPr b="1" i="0" sz="1800" u="none" cap="none" strike="noStrike">
              <a:solidFill>
                <a:srgbClr val="F68B1F"/>
              </a:solidFill>
              <a:latin typeface="Arial"/>
              <a:ea typeface="Arial"/>
              <a:cs typeface="Arial"/>
              <a:sym typeface="Arial"/>
            </a:endParaRPr>
          </a:p>
        </p:txBody>
      </p:sp>
      <p:sp>
        <p:nvSpPr>
          <p:cNvPr id="210" name="Google Shape;210;p21"/>
          <p:cNvSpPr txBox="1"/>
          <p:nvPr/>
        </p:nvSpPr>
        <p:spPr>
          <a:xfrm>
            <a:off x="5667600" y="1821537"/>
            <a:ext cx="22791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fr-FR" sz="1800" u="none" cap="none" strike="noStrike">
                <a:solidFill>
                  <a:srgbClr val="F68B1F"/>
                </a:solidFill>
                <a:latin typeface="Arial"/>
                <a:ea typeface="Arial"/>
                <a:cs typeface="Arial"/>
                <a:sym typeface="Arial"/>
              </a:rPr>
              <a:t>CURATIVES</a:t>
            </a:r>
            <a:endParaRPr b="1" i="0" sz="1800" u="none" cap="none" strike="noStrike">
              <a:solidFill>
                <a:srgbClr val="F68B1F"/>
              </a:solidFill>
              <a:latin typeface="Arial"/>
              <a:ea typeface="Arial"/>
              <a:cs typeface="Arial"/>
              <a:sym typeface="Arial"/>
            </a:endParaRPr>
          </a:p>
        </p:txBody>
      </p:sp>
      <p:sp>
        <p:nvSpPr>
          <p:cNvPr id="211" name="Google Shape;211;p21"/>
          <p:cNvSpPr txBox="1"/>
          <p:nvPr/>
        </p:nvSpPr>
        <p:spPr>
          <a:xfrm>
            <a:off x="4206150" y="1794004"/>
            <a:ext cx="731700" cy="557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fr-FR" sz="2400" u="none" cap="none" strike="noStrike">
                <a:solidFill>
                  <a:srgbClr val="F68B1F"/>
                </a:solidFill>
                <a:latin typeface="Arial"/>
                <a:ea typeface="Arial"/>
                <a:cs typeface="Arial"/>
                <a:sym typeface="Arial"/>
              </a:rPr>
              <a:t>OU</a:t>
            </a:r>
            <a:endParaRPr b="1" i="0" sz="2400" u="none" cap="none" strike="noStrike">
              <a:solidFill>
                <a:srgbClr val="F68B1F"/>
              </a:solidFill>
              <a:latin typeface="Arial"/>
              <a:ea typeface="Arial"/>
              <a:cs typeface="Arial"/>
              <a:sym typeface="Arial"/>
            </a:endParaRPr>
          </a:p>
        </p:txBody>
      </p:sp>
      <p:sp>
        <p:nvSpPr>
          <p:cNvPr id="212" name="Google Shape;212;p21"/>
          <p:cNvSpPr txBox="1"/>
          <p:nvPr/>
        </p:nvSpPr>
        <p:spPr>
          <a:xfrm>
            <a:off x="143850" y="970800"/>
            <a:ext cx="88725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FR" sz="2000">
                <a:solidFill>
                  <a:srgbClr val="24427B"/>
                </a:solidFill>
              </a:rPr>
              <a:t>Les interventions peuvent PROMOUVOIR LE BIEN-ÊTRE et peuvent être...</a:t>
            </a:r>
            <a:endParaRPr sz="20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g25e55f35be9_0_196"/>
          <p:cNvSpPr txBox="1"/>
          <p:nvPr>
            <p:ph type="title"/>
          </p:nvPr>
        </p:nvSpPr>
        <p:spPr>
          <a:xfrm>
            <a:off x="143850" y="143850"/>
            <a:ext cx="8801400" cy="588600"/>
          </a:xfrm>
          <a:prstGeom prst="rect">
            <a:avLst/>
          </a:prstGeom>
          <a:noFill/>
          <a:ln>
            <a:noFill/>
          </a:ln>
        </p:spPr>
        <p:txBody>
          <a:bodyPr anchorCtr="0" anchor="t" bIns="91400" lIns="91400" spcFirstLastPara="1" rIns="91400" wrap="square" tIns="91400">
            <a:normAutofit fontScale="90000"/>
          </a:bodyPr>
          <a:lstStyle/>
          <a:p>
            <a:pPr indent="0" lvl="0" marL="0" rtl="0" algn="l">
              <a:lnSpc>
                <a:spcPct val="100000"/>
              </a:lnSpc>
              <a:spcBef>
                <a:spcPts val="0"/>
              </a:spcBef>
              <a:spcAft>
                <a:spcPts val="0"/>
              </a:spcAft>
              <a:buSzPct val="56250"/>
              <a:buNone/>
            </a:pPr>
            <a:r>
              <a:rPr lang="fr-FR" sz="3200"/>
              <a:t>Apprentissage social et émotionnel (ASE)</a:t>
            </a:r>
            <a:endParaRPr sz="1800">
              <a:solidFill>
                <a:srgbClr val="FF9900"/>
              </a:solidFill>
            </a:endParaRPr>
          </a:p>
        </p:txBody>
      </p:sp>
      <p:sp>
        <p:nvSpPr>
          <p:cNvPr id="218" name="Google Shape;218;g25e55f35be9_0_196"/>
          <p:cNvSpPr/>
          <p:nvPr/>
        </p:nvSpPr>
        <p:spPr>
          <a:xfrm>
            <a:off x="239950" y="665850"/>
            <a:ext cx="8801400" cy="810900"/>
          </a:xfrm>
          <a:prstGeom prst="rightArrow">
            <a:avLst>
              <a:gd fmla="val 50000" name="adj1"/>
              <a:gd fmla="val 50000" name="adj2"/>
            </a:avLst>
          </a:prstGeom>
          <a:solidFill>
            <a:srgbClr val="FFFFFF"/>
          </a:solidFill>
          <a:ln cap="flat" cmpd="sng" w="28575">
            <a:solidFill>
              <a:srgbClr val="F68B1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fr-FR" sz="2400" u="none" cap="none" strike="noStrike">
                <a:solidFill>
                  <a:srgbClr val="305284"/>
                </a:solidFill>
              </a:rPr>
              <a:t>P</a:t>
            </a:r>
            <a:r>
              <a:rPr b="1" lang="fr-FR" sz="2400">
                <a:solidFill>
                  <a:srgbClr val="305284"/>
                </a:solidFill>
              </a:rPr>
              <a:t>rocessus favorisant le développement des </a:t>
            </a:r>
            <a:r>
              <a:rPr b="1" lang="fr-FR" sz="2400">
                <a:solidFill>
                  <a:srgbClr val="F68B1F"/>
                </a:solidFill>
              </a:rPr>
              <a:t>compétences</a:t>
            </a:r>
            <a:endParaRPr b="1" i="0" sz="2400" u="none" cap="none" strike="noStrike">
              <a:solidFill>
                <a:srgbClr val="F68B1F"/>
              </a:solidFill>
            </a:endParaRPr>
          </a:p>
        </p:txBody>
      </p:sp>
      <p:pic>
        <p:nvPicPr>
          <p:cNvPr id="219" name="Google Shape;219;g25e55f35be9_0_196"/>
          <p:cNvPicPr preferRelativeResize="0"/>
          <p:nvPr/>
        </p:nvPicPr>
        <p:blipFill rotWithShape="1">
          <a:blip r:embed="rId3">
            <a:alphaModFix/>
          </a:blip>
          <a:srcRect b="40535" l="18166" r="66024" t="36677"/>
          <a:stretch/>
        </p:blipFill>
        <p:spPr>
          <a:xfrm>
            <a:off x="3450275" y="2325476"/>
            <a:ext cx="1849614" cy="1666296"/>
          </a:xfrm>
          <a:prstGeom prst="rect">
            <a:avLst/>
          </a:prstGeom>
          <a:noFill/>
          <a:ln>
            <a:noFill/>
          </a:ln>
        </p:spPr>
      </p:pic>
      <p:sp>
        <p:nvSpPr>
          <p:cNvPr id="220" name="Google Shape;220;g25e55f35be9_0_196"/>
          <p:cNvSpPr txBox="1"/>
          <p:nvPr/>
        </p:nvSpPr>
        <p:spPr>
          <a:xfrm>
            <a:off x="3745775" y="1639475"/>
            <a:ext cx="1849500" cy="526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fr-FR" sz="1800"/>
              <a:t>Conscience de soi</a:t>
            </a:r>
            <a:endParaRPr b="1" i="0" sz="1800" u="none" cap="none" strike="noStrike">
              <a:solidFill>
                <a:srgbClr val="000000"/>
              </a:solidFill>
            </a:endParaRPr>
          </a:p>
        </p:txBody>
      </p:sp>
      <p:sp>
        <p:nvSpPr>
          <p:cNvPr id="221" name="Google Shape;221;g25e55f35be9_0_196"/>
          <p:cNvSpPr txBox="1"/>
          <p:nvPr/>
        </p:nvSpPr>
        <p:spPr>
          <a:xfrm>
            <a:off x="1714775" y="3997975"/>
            <a:ext cx="20058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fr-FR" sz="1800"/>
              <a:t>Établissement</a:t>
            </a:r>
            <a:r>
              <a:rPr b="1" lang="fr-FR" sz="1800"/>
              <a:t> de relations</a:t>
            </a:r>
            <a:endParaRPr b="1" i="0" sz="1800" u="none" cap="none" strike="noStrike">
              <a:solidFill>
                <a:srgbClr val="000000"/>
              </a:solidFill>
            </a:endParaRPr>
          </a:p>
        </p:txBody>
      </p:sp>
      <p:sp>
        <p:nvSpPr>
          <p:cNvPr id="222" name="Google Shape;222;g25e55f35be9_0_196"/>
          <p:cNvSpPr txBox="1"/>
          <p:nvPr/>
        </p:nvSpPr>
        <p:spPr>
          <a:xfrm>
            <a:off x="5580500" y="2740133"/>
            <a:ext cx="22434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fr-FR" sz="1800"/>
              <a:t>Autogestion</a:t>
            </a:r>
            <a:endParaRPr b="1" i="0" sz="1800" u="none" cap="none" strike="noStrike">
              <a:solidFill>
                <a:srgbClr val="000000"/>
              </a:solidFill>
            </a:endParaRPr>
          </a:p>
        </p:txBody>
      </p:sp>
      <p:sp>
        <p:nvSpPr>
          <p:cNvPr id="223" name="Google Shape;223;g25e55f35be9_0_196"/>
          <p:cNvSpPr txBox="1"/>
          <p:nvPr/>
        </p:nvSpPr>
        <p:spPr>
          <a:xfrm>
            <a:off x="5921150" y="4120933"/>
            <a:ext cx="15621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fr-FR" sz="1800"/>
              <a:t>Conscience sociale</a:t>
            </a:r>
            <a:endParaRPr b="1" i="0" sz="1800" u="none" cap="none" strike="noStrike">
              <a:solidFill>
                <a:srgbClr val="000000"/>
              </a:solidFill>
            </a:endParaRPr>
          </a:p>
          <a:p>
            <a:pPr indent="0" lvl="0" marL="0" marR="0" rtl="0" algn="l">
              <a:lnSpc>
                <a:spcPct val="100000"/>
              </a:lnSpc>
              <a:spcBef>
                <a:spcPts val="0"/>
              </a:spcBef>
              <a:spcAft>
                <a:spcPts val="0"/>
              </a:spcAft>
              <a:buClr>
                <a:srgbClr val="000000"/>
              </a:buClr>
              <a:buSzPts val="1400"/>
              <a:buFont typeface="Arial"/>
              <a:buNone/>
            </a:pPr>
            <a:r>
              <a:t/>
            </a:r>
            <a:endParaRPr i="0" sz="1400" u="none" cap="none" strike="noStrike">
              <a:solidFill>
                <a:srgbClr val="000000"/>
              </a:solidFill>
            </a:endParaRPr>
          </a:p>
        </p:txBody>
      </p:sp>
      <p:sp>
        <p:nvSpPr>
          <p:cNvPr id="224" name="Google Shape;224;g25e55f35be9_0_196"/>
          <p:cNvSpPr txBox="1"/>
          <p:nvPr/>
        </p:nvSpPr>
        <p:spPr>
          <a:xfrm>
            <a:off x="1291275" y="2508971"/>
            <a:ext cx="2005800" cy="810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fr-FR" sz="1800"/>
              <a:t>Prise de décision responsable</a:t>
            </a:r>
            <a:endParaRPr i="0" sz="1400" u="none" cap="none" strike="noStrike">
              <a:solidFill>
                <a:srgbClr val="000000"/>
              </a:solidFill>
            </a:endParaRPr>
          </a:p>
        </p:txBody>
      </p:sp>
      <p:pic>
        <p:nvPicPr>
          <p:cNvPr id="225" name="Google Shape;225;g25e55f35be9_0_196"/>
          <p:cNvPicPr preferRelativeResize="0"/>
          <p:nvPr/>
        </p:nvPicPr>
        <p:blipFill rotWithShape="1">
          <a:blip r:embed="rId4">
            <a:alphaModFix/>
          </a:blip>
          <a:srcRect b="0" l="0" r="0" t="0"/>
          <a:stretch/>
        </p:blipFill>
        <p:spPr>
          <a:xfrm>
            <a:off x="4262651" y="3688113"/>
            <a:ext cx="1220950" cy="1214224"/>
          </a:xfrm>
          <a:prstGeom prst="rect">
            <a:avLst/>
          </a:prstGeom>
          <a:noFill/>
          <a:ln>
            <a:noFill/>
          </a:ln>
        </p:spPr>
      </p:pic>
      <p:sp>
        <p:nvSpPr>
          <p:cNvPr id="226" name="Google Shape;226;g25e55f35be9_0_196"/>
          <p:cNvSpPr txBox="1"/>
          <p:nvPr/>
        </p:nvSpPr>
        <p:spPr>
          <a:xfrm>
            <a:off x="3450275" y="1596075"/>
            <a:ext cx="460200" cy="91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FR" sz="4400">
                <a:solidFill>
                  <a:schemeClr val="accent5"/>
                </a:solidFill>
              </a:rPr>
              <a:t>1</a:t>
            </a:r>
            <a:endParaRPr b="1" sz="4400">
              <a:solidFill>
                <a:schemeClr val="accent5"/>
              </a:solidFill>
            </a:endParaRPr>
          </a:p>
        </p:txBody>
      </p:sp>
      <p:sp>
        <p:nvSpPr>
          <p:cNvPr id="227" name="Google Shape;227;g25e55f35be9_0_196"/>
          <p:cNvSpPr txBox="1"/>
          <p:nvPr/>
        </p:nvSpPr>
        <p:spPr>
          <a:xfrm flipH="1">
            <a:off x="7501550" y="2452050"/>
            <a:ext cx="530100" cy="81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FR" sz="4400">
                <a:solidFill>
                  <a:schemeClr val="accent5"/>
                </a:solidFill>
              </a:rPr>
              <a:t>2</a:t>
            </a:r>
            <a:endParaRPr b="1" sz="4400">
              <a:solidFill>
                <a:schemeClr val="accent5"/>
              </a:solidFill>
            </a:endParaRPr>
          </a:p>
        </p:txBody>
      </p:sp>
      <p:sp>
        <p:nvSpPr>
          <p:cNvPr id="228" name="Google Shape;228;g25e55f35be9_0_196"/>
          <p:cNvSpPr txBox="1"/>
          <p:nvPr/>
        </p:nvSpPr>
        <p:spPr>
          <a:xfrm flipH="1">
            <a:off x="7501550" y="4023900"/>
            <a:ext cx="530100" cy="81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FR" sz="4400">
                <a:solidFill>
                  <a:schemeClr val="accent5"/>
                </a:solidFill>
              </a:rPr>
              <a:t>3</a:t>
            </a:r>
            <a:endParaRPr b="1" sz="4400">
              <a:solidFill>
                <a:schemeClr val="accent5"/>
              </a:solidFill>
            </a:endParaRPr>
          </a:p>
        </p:txBody>
      </p:sp>
      <p:sp>
        <p:nvSpPr>
          <p:cNvPr id="229" name="Google Shape;229;g25e55f35be9_0_196"/>
          <p:cNvSpPr txBox="1"/>
          <p:nvPr/>
        </p:nvSpPr>
        <p:spPr>
          <a:xfrm flipH="1">
            <a:off x="1291275" y="3889775"/>
            <a:ext cx="530100" cy="81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FR" sz="4400">
                <a:solidFill>
                  <a:schemeClr val="accent5"/>
                </a:solidFill>
              </a:rPr>
              <a:t>4</a:t>
            </a:r>
            <a:endParaRPr b="1" sz="4400">
              <a:solidFill>
                <a:schemeClr val="accent5"/>
              </a:solidFill>
            </a:endParaRPr>
          </a:p>
        </p:txBody>
      </p:sp>
      <p:sp>
        <p:nvSpPr>
          <p:cNvPr id="230" name="Google Shape;230;g25e55f35be9_0_196"/>
          <p:cNvSpPr txBox="1"/>
          <p:nvPr/>
        </p:nvSpPr>
        <p:spPr>
          <a:xfrm flipH="1">
            <a:off x="885875" y="2508975"/>
            <a:ext cx="530100" cy="81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FR" sz="4400">
                <a:solidFill>
                  <a:schemeClr val="accent5"/>
                </a:solidFill>
              </a:rPr>
              <a:t>5</a:t>
            </a:r>
            <a:endParaRPr b="1" sz="4400">
              <a:solidFill>
                <a:schemeClr val="accent5"/>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34" name="Shape 234"/>
        <p:cNvGrpSpPr/>
        <p:nvPr/>
      </p:nvGrpSpPr>
      <p:grpSpPr>
        <a:xfrm>
          <a:off x="0" y="0"/>
          <a:ext cx="0" cy="0"/>
          <a:chOff x="0" y="0"/>
          <a:chExt cx="0" cy="0"/>
        </a:xfrm>
      </p:grpSpPr>
      <p:sp>
        <p:nvSpPr>
          <p:cNvPr id="235" name="Google Shape;235;p23"/>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Autofit/>
          </a:bodyPr>
          <a:lstStyle/>
          <a:p>
            <a:pPr indent="-355600" lvl="0" marL="457200" rtl="0" algn="l">
              <a:lnSpc>
                <a:spcPct val="100000"/>
              </a:lnSpc>
              <a:spcBef>
                <a:spcPts val="640"/>
              </a:spcBef>
              <a:spcAft>
                <a:spcPts val="0"/>
              </a:spcAft>
              <a:buClr>
                <a:srgbClr val="000000"/>
              </a:buClr>
              <a:buSzPts val="2000"/>
              <a:buFont typeface="Arial"/>
              <a:buChar char="●"/>
            </a:pPr>
            <a:r>
              <a:rPr b="1" lang="fr-FR">
                <a:solidFill>
                  <a:srgbClr val="000000"/>
                </a:solidFill>
                <a:latin typeface="Arial"/>
                <a:ea typeface="Arial"/>
                <a:cs typeface="Arial"/>
                <a:sym typeface="Arial"/>
              </a:rPr>
              <a:t>Trouvez </a:t>
            </a:r>
            <a:r>
              <a:rPr lang="fr-FR">
                <a:solidFill>
                  <a:srgbClr val="000000"/>
                </a:solidFill>
                <a:latin typeface="Arial"/>
                <a:ea typeface="Arial"/>
                <a:cs typeface="Arial"/>
                <a:sym typeface="Arial"/>
              </a:rPr>
              <a:t>un partenaire. </a:t>
            </a:r>
            <a:r>
              <a:rPr lang="fr-FR"/>
              <a:t> </a:t>
            </a:r>
            <a:endParaRPr>
              <a:solidFill>
                <a:srgbClr val="000000"/>
              </a:solidFill>
              <a:latin typeface="Arial"/>
              <a:ea typeface="Arial"/>
              <a:cs typeface="Arial"/>
              <a:sym typeface="Arial"/>
            </a:endParaRPr>
          </a:p>
          <a:p>
            <a:pPr indent="-355600" lvl="0" marL="457200" rtl="0" algn="l">
              <a:lnSpc>
                <a:spcPct val="100000"/>
              </a:lnSpc>
              <a:spcBef>
                <a:spcPts val="1000"/>
              </a:spcBef>
              <a:spcAft>
                <a:spcPts val="0"/>
              </a:spcAft>
              <a:buClr>
                <a:srgbClr val="000000"/>
              </a:buClr>
              <a:buSzPts val="2000"/>
              <a:buFont typeface="Arial"/>
              <a:buChar char="●"/>
            </a:pPr>
            <a:r>
              <a:rPr b="1" lang="fr-FR">
                <a:solidFill>
                  <a:srgbClr val="000000"/>
                </a:solidFill>
                <a:latin typeface="Arial"/>
                <a:ea typeface="Arial"/>
                <a:cs typeface="Arial"/>
                <a:sym typeface="Arial"/>
              </a:rPr>
              <a:t>Décrivez </a:t>
            </a:r>
            <a:r>
              <a:rPr lang="fr-FR">
                <a:solidFill>
                  <a:srgbClr val="000000"/>
                </a:solidFill>
                <a:latin typeface="Arial"/>
                <a:ea typeface="Arial"/>
                <a:cs typeface="Arial"/>
                <a:sym typeface="Arial"/>
              </a:rPr>
              <a:t>le terme sur votre papier. Votre partenaire devinera quel terme vous décrivez.</a:t>
            </a:r>
            <a:endParaRPr/>
          </a:p>
          <a:p>
            <a:pPr indent="-355600" lvl="0" marL="457200" rtl="0" algn="l">
              <a:lnSpc>
                <a:spcPct val="100000"/>
              </a:lnSpc>
              <a:spcBef>
                <a:spcPts val="1000"/>
              </a:spcBef>
              <a:spcAft>
                <a:spcPts val="0"/>
              </a:spcAft>
              <a:buClr>
                <a:srgbClr val="000000"/>
              </a:buClr>
              <a:buSzPts val="2000"/>
              <a:buFont typeface="Arial"/>
              <a:buChar char="●"/>
            </a:pPr>
            <a:r>
              <a:rPr lang="fr-FR">
                <a:solidFill>
                  <a:srgbClr val="000000"/>
                </a:solidFill>
                <a:latin typeface="Arial"/>
                <a:ea typeface="Arial"/>
                <a:cs typeface="Arial"/>
                <a:sym typeface="Arial"/>
              </a:rPr>
              <a:t>Lorsque les deux partenaires ont décrit et deviné les termes sur leur papier, </a:t>
            </a:r>
            <a:r>
              <a:rPr b="1" lang="fr-FR">
                <a:solidFill>
                  <a:srgbClr val="000000"/>
                </a:solidFill>
                <a:latin typeface="Arial"/>
                <a:ea typeface="Arial"/>
                <a:cs typeface="Arial"/>
                <a:sym typeface="Arial"/>
              </a:rPr>
              <a:t>échangez</a:t>
            </a:r>
            <a:r>
              <a:rPr lang="fr-FR">
                <a:solidFill>
                  <a:srgbClr val="000000"/>
                </a:solidFill>
                <a:latin typeface="Arial"/>
                <a:ea typeface="Arial"/>
                <a:cs typeface="Arial"/>
                <a:sym typeface="Arial"/>
              </a:rPr>
              <a:t> votre papier.</a:t>
            </a:r>
            <a:endParaRPr/>
          </a:p>
          <a:p>
            <a:pPr indent="-355600" lvl="0" marL="457200" rtl="0" algn="l">
              <a:lnSpc>
                <a:spcPct val="100000"/>
              </a:lnSpc>
              <a:spcBef>
                <a:spcPts val="1000"/>
              </a:spcBef>
              <a:spcAft>
                <a:spcPts val="0"/>
              </a:spcAft>
              <a:buClr>
                <a:srgbClr val="000000"/>
              </a:buClr>
              <a:buSzPts val="2000"/>
              <a:buFont typeface="Arial"/>
              <a:buChar char="●"/>
            </a:pPr>
            <a:r>
              <a:rPr b="1" lang="fr-FR">
                <a:solidFill>
                  <a:srgbClr val="000000"/>
                </a:solidFill>
                <a:latin typeface="Arial"/>
                <a:ea typeface="Arial"/>
                <a:cs typeface="Arial"/>
                <a:sym typeface="Arial"/>
              </a:rPr>
              <a:t>Trouvez </a:t>
            </a:r>
            <a:r>
              <a:rPr lang="fr-FR">
                <a:solidFill>
                  <a:srgbClr val="000000"/>
                </a:solidFill>
                <a:latin typeface="Arial"/>
                <a:ea typeface="Arial"/>
                <a:cs typeface="Arial"/>
                <a:sym typeface="Arial"/>
              </a:rPr>
              <a:t>un NOUVEAU partenaire. </a:t>
            </a:r>
            <a:r>
              <a:rPr lang="fr-FR"/>
              <a:t> </a:t>
            </a:r>
            <a:endParaRPr>
              <a:solidFill>
                <a:srgbClr val="000000"/>
              </a:solidFill>
              <a:latin typeface="Arial"/>
              <a:ea typeface="Arial"/>
              <a:cs typeface="Arial"/>
              <a:sym typeface="Arial"/>
            </a:endParaRPr>
          </a:p>
          <a:p>
            <a:pPr indent="-355600" lvl="0" marL="457200" rtl="0" algn="l">
              <a:lnSpc>
                <a:spcPct val="100000"/>
              </a:lnSpc>
              <a:spcBef>
                <a:spcPts val="1000"/>
              </a:spcBef>
              <a:spcAft>
                <a:spcPts val="1000"/>
              </a:spcAft>
              <a:buClr>
                <a:srgbClr val="000000"/>
              </a:buClr>
              <a:buSzPts val="2000"/>
              <a:buFont typeface="Arial"/>
              <a:buChar char="●"/>
            </a:pPr>
            <a:r>
              <a:rPr b="1" lang="fr-FR">
                <a:solidFill>
                  <a:srgbClr val="000000"/>
                </a:solidFill>
                <a:latin typeface="Arial"/>
                <a:ea typeface="Arial"/>
                <a:cs typeface="Arial"/>
                <a:sym typeface="Arial"/>
              </a:rPr>
              <a:t>Répétez</a:t>
            </a:r>
            <a:r>
              <a:rPr lang="fr-FR">
                <a:solidFill>
                  <a:srgbClr val="000000"/>
                </a:solidFill>
                <a:latin typeface="Arial"/>
                <a:ea typeface="Arial"/>
                <a:cs typeface="Arial"/>
                <a:sym typeface="Arial"/>
              </a:rPr>
              <a:t>. </a:t>
            </a:r>
            <a:r>
              <a:rPr lang="fr-FR"/>
              <a:t> </a:t>
            </a:r>
            <a:endParaRPr>
              <a:solidFill>
                <a:srgbClr val="000000"/>
              </a:solidFill>
              <a:latin typeface="Arial"/>
              <a:ea typeface="Arial"/>
              <a:cs typeface="Arial"/>
              <a:sym typeface="Arial"/>
            </a:endParaRPr>
          </a:p>
        </p:txBody>
      </p:sp>
      <p:sp>
        <p:nvSpPr>
          <p:cNvPr id="236" name="Google Shape;236;p23"/>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fr-FR"/>
              <a:t>Activité de groupe : Pratique des termes clés</a:t>
            </a:r>
            <a:endParaRPr/>
          </a:p>
          <a:p>
            <a:pPr indent="0" lvl="0" marL="0" rtl="0" algn="ctr">
              <a:spcBef>
                <a:spcPts val="0"/>
              </a:spcBef>
              <a:spcAft>
                <a:spcPts val="0"/>
              </a:spcAft>
              <a:buNone/>
            </a:pPr>
            <a: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40" name="Shape 240"/>
        <p:cNvGrpSpPr/>
        <p:nvPr/>
      </p:nvGrpSpPr>
      <p:grpSpPr>
        <a:xfrm>
          <a:off x="0" y="0"/>
          <a:ext cx="0" cy="0"/>
          <a:chOff x="0" y="0"/>
          <a:chExt cx="0" cy="0"/>
        </a:xfrm>
      </p:grpSpPr>
      <p:sp>
        <p:nvSpPr>
          <p:cNvPr id="241" name="Google Shape;241;p24"/>
          <p:cNvSpPr txBox="1"/>
          <p:nvPr>
            <p:ph type="title"/>
          </p:nvPr>
        </p:nvSpPr>
        <p:spPr>
          <a:xfrm>
            <a:off x="171300" y="2421525"/>
            <a:ext cx="8801400" cy="1573500"/>
          </a:xfrm>
          <a:prstGeom prst="rect">
            <a:avLst/>
          </a:prstGeom>
          <a:noFill/>
          <a:ln>
            <a:noFill/>
          </a:ln>
        </p:spPr>
        <p:txBody>
          <a:bodyPr anchorCtr="0" anchor="b" bIns="91400" lIns="91400" spcFirstLastPara="1" rIns="91400" wrap="square" tIns="91400">
            <a:noAutofit/>
          </a:bodyPr>
          <a:lstStyle/>
          <a:p>
            <a:pPr indent="0" lvl="0" marL="0" rtl="0" algn="ctr">
              <a:lnSpc>
                <a:spcPct val="130000"/>
              </a:lnSpc>
              <a:spcBef>
                <a:spcPts val="0"/>
              </a:spcBef>
              <a:spcAft>
                <a:spcPts val="0"/>
              </a:spcAft>
              <a:buClr>
                <a:srgbClr val="FFFFFF"/>
              </a:buClr>
              <a:buSzPts val="4400"/>
              <a:buFont typeface="Arial"/>
              <a:buNone/>
            </a:pPr>
            <a:r>
              <a:rPr b="1" lang="fr-FR" sz="6000">
                <a:solidFill>
                  <a:schemeClr val="accent4"/>
                </a:solidFill>
                <a:latin typeface="Arial"/>
                <a:ea typeface="Arial"/>
                <a:cs typeface="Arial"/>
                <a:sym typeface="Arial"/>
              </a:rPr>
              <a:t>Session 4 : </a:t>
            </a:r>
            <a:endParaRPr b="1" sz="6000">
              <a:solidFill>
                <a:schemeClr val="accent4"/>
              </a:solidFill>
              <a:latin typeface="Arial"/>
              <a:ea typeface="Arial"/>
              <a:cs typeface="Arial"/>
              <a:sym typeface="Arial"/>
            </a:endParaRPr>
          </a:p>
          <a:p>
            <a:pPr indent="0" lvl="0" marL="0" rtl="0" algn="ctr">
              <a:lnSpc>
                <a:spcPct val="130000"/>
              </a:lnSpc>
              <a:spcBef>
                <a:spcPts val="0"/>
              </a:spcBef>
              <a:spcAft>
                <a:spcPts val="0"/>
              </a:spcAft>
              <a:buClr>
                <a:srgbClr val="FFFFFF"/>
              </a:buClr>
              <a:buSzPts val="4400"/>
              <a:buFont typeface="Arial"/>
              <a:buNone/>
            </a:pPr>
            <a:r>
              <a:rPr b="1" lang="fr-FR" sz="6000">
                <a:solidFill>
                  <a:schemeClr val="accent4"/>
                </a:solidFill>
                <a:latin typeface="Arial"/>
                <a:ea typeface="Arial"/>
                <a:cs typeface="Arial"/>
                <a:sym typeface="Arial"/>
              </a:rPr>
              <a:t>SPS-ASE dans la pratique</a:t>
            </a:r>
            <a:endParaRPr sz="6000">
              <a:solidFill>
                <a:schemeClr val="accent4"/>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45" name="Shape 245"/>
        <p:cNvGrpSpPr/>
        <p:nvPr/>
      </p:nvGrpSpPr>
      <p:grpSpPr>
        <a:xfrm>
          <a:off x="0" y="0"/>
          <a:ext cx="0" cy="0"/>
          <a:chOff x="0" y="0"/>
          <a:chExt cx="0" cy="0"/>
        </a:xfrm>
      </p:grpSpPr>
      <p:sp>
        <p:nvSpPr>
          <p:cNvPr id="246" name="Google Shape;246;p25"/>
          <p:cNvSpPr txBox="1"/>
          <p:nvPr>
            <p:ph type="title"/>
          </p:nvPr>
        </p:nvSpPr>
        <p:spPr>
          <a:xfrm>
            <a:off x="143850" y="143850"/>
            <a:ext cx="88863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fr-FR"/>
              <a:t>Pyramide d'intervention (1 de 2)</a:t>
            </a:r>
            <a:endParaRPr/>
          </a:p>
        </p:txBody>
      </p:sp>
      <p:pic>
        <p:nvPicPr>
          <p:cNvPr id="247" name="Google Shape;247;p25"/>
          <p:cNvPicPr preferRelativeResize="0"/>
          <p:nvPr/>
        </p:nvPicPr>
        <p:blipFill>
          <a:blip r:embed="rId3">
            <a:alphaModFix/>
          </a:blip>
          <a:stretch>
            <a:fillRect/>
          </a:stretch>
        </p:blipFill>
        <p:spPr>
          <a:xfrm rot="5400000">
            <a:off x="2507713" y="452812"/>
            <a:ext cx="4158574" cy="48093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51" name="Shape 251"/>
        <p:cNvGrpSpPr/>
        <p:nvPr/>
      </p:nvGrpSpPr>
      <p:grpSpPr>
        <a:xfrm>
          <a:off x="0" y="0"/>
          <a:ext cx="0" cy="0"/>
          <a:chOff x="0" y="0"/>
          <a:chExt cx="0" cy="0"/>
        </a:xfrm>
      </p:grpSpPr>
      <p:sp>
        <p:nvSpPr>
          <p:cNvPr id="252" name="Google Shape;252;p26"/>
          <p:cNvSpPr txBox="1"/>
          <p:nvPr>
            <p:ph type="title"/>
          </p:nvPr>
        </p:nvSpPr>
        <p:spPr>
          <a:xfrm>
            <a:off x="143850" y="143850"/>
            <a:ext cx="88449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fr-FR"/>
              <a:t>Pyramide d'intervention (2 de 2)</a:t>
            </a:r>
            <a:endParaRPr/>
          </a:p>
        </p:txBody>
      </p:sp>
      <p:pic>
        <p:nvPicPr>
          <p:cNvPr id="253" name="Google Shape;253;p26"/>
          <p:cNvPicPr preferRelativeResize="0"/>
          <p:nvPr/>
        </p:nvPicPr>
        <p:blipFill>
          <a:blip r:embed="rId3">
            <a:alphaModFix/>
          </a:blip>
          <a:stretch>
            <a:fillRect/>
          </a:stretch>
        </p:blipFill>
        <p:spPr>
          <a:xfrm>
            <a:off x="1679725" y="721862"/>
            <a:ext cx="5784549" cy="4271274"/>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57" name="Shape 257"/>
        <p:cNvGrpSpPr/>
        <p:nvPr/>
      </p:nvGrpSpPr>
      <p:grpSpPr>
        <a:xfrm>
          <a:off x="0" y="0"/>
          <a:ext cx="0" cy="0"/>
          <a:chOff x="0" y="0"/>
          <a:chExt cx="0" cy="0"/>
        </a:xfrm>
      </p:grpSpPr>
      <p:pic>
        <p:nvPicPr>
          <p:cNvPr id="258" name="Google Shape;258;p27"/>
          <p:cNvPicPr preferRelativeResize="0"/>
          <p:nvPr/>
        </p:nvPicPr>
        <p:blipFill rotWithShape="1">
          <a:blip r:embed="rId3">
            <a:alphaModFix/>
          </a:blip>
          <a:srcRect b="0" l="0" r="5568" t="0"/>
          <a:stretch/>
        </p:blipFill>
        <p:spPr>
          <a:xfrm>
            <a:off x="299250" y="994504"/>
            <a:ext cx="2937125" cy="1447311"/>
          </a:xfrm>
          <a:prstGeom prst="rect">
            <a:avLst/>
          </a:prstGeom>
          <a:noFill/>
          <a:ln>
            <a:noFill/>
          </a:ln>
        </p:spPr>
      </p:pic>
      <p:pic>
        <p:nvPicPr>
          <p:cNvPr id="259" name="Google Shape;259;p27"/>
          <p:cNvPicPr preferRelativeResize="0"/>
          <p:nvPr/>
        </p:nvPicPr>
        <p:blipFill rotWithShape="1">
          <a:blip r:embed="rId4">
            <a:alphaModFix/>
          </a:blip>
          <a:srcRect b="12716" l="0" r="0" t="6443"/>
          <a:stretch/>
        </p:blipFill>
        <p:spPr>
          <a:xfrm>
            <a:off x="299250" y="2605192"/>
            <a:ext cx="1975600" cy="2115292"/>
          </a:xfrm>
          <a:prstGeom prst="rect">
            <a:avLst/>
          </a:prstGeom>
          <a:noFill/>
          <a:ln>
            <a:noFill/>
          </a:ln>
        </p:spPr>
      </p:pic>
      <p:pic>
        <p:nvPicPr>
          <p:cNvPr id="260" name="Google Shape;260;p27"/>
          <p:cNvPicPr preferRelativeResize="0"/>
          <p:nvPr/>
        </p:nvPicPr>
        <p:blipFill rotWithShape="1">
          <a:blip r:embed="rId5">
            <a:alphaModFix/>
          </a:blip>
          <a:srcRect b="0" l="0" r="0" t="0"/>
          <a:stretch/>
        </p:blipFill>
        <p:spPr>
          <a:xfrm>
            <a:off x="2476325" y="3112879"/>
            <a:ext cx="2152479" cy="1607603"/>
          </a:xfrm>
          <a:prstGeom prst="rect">
            <a:avLst/>
          </a:prstGeom>
          <a:noFill/>
          <a:ln>
            <a:noFill/>
          </a:ln>
        </p:spPr>
      </p:pic>
      <p:pic>
        <p:nvPicPr>
          <p:cNvPr id="261" name="Google Shape;261;p27"/>
          <p:cNvPicPr preferRelativeResize="0"/>
          <p:nvPr/>
        </p:nvPicPr>
        <p:blipFill rotWithShape="1">
          <a:blip r:embed="rId6">
            <a:alphaModFix/>
          </a:blip>
          <a:srcRect b="4195" l="0" r="0" t="0"/>
          <a:stretch/>
        </p:blipFill>
        <p:spPr>
          <a:xfrm>
            <a:off x="3335150" y="994504"/>
            <a:ext cx="1724150" cy="2026521"/>
          </a:xfrm>
          <a:prstGeom prst="rect">
            <a:avLst/>
          </a:prstGeom>
          <a:noFill/>
          <a:ln>
            <a:noFill/>
          </a:ln>
        </p:spPr>
      </p:pic>
      <p:sp>
        <p:nvSpPr>
          <p:cNvPr id="262" name="Google Shape;262;p27"/>
          <p:cNvSpPr txBox="1"/>
          <p:nvPr/>
        </p:nvSpPr>
        <p:spPr>
          <a:xfrm>
            <a:off x="1244850" y="163063"/>
            <a:ext cx="6654300" cy="5385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1" i="0" lang="fr-FR" sz="3600" u="none" cap="none" strike="noStrike">
                <a:solidFill>
                  <a:srgbClr val="24427B"/>
                </a:solidFill>
                <a:latin typeface="Arial"/>
                <a:ea typeface="Arial"/>
                <a:cs typeface="Arial"/>
                <a:sym typeface="Arial"/>
              </a:rPr>
              <a:t>SPS et ASE sur le terrain</a:t>
            </a:r>
            <a:endParaRPr b="0" i="0" sz="3600" u="none" cap="none" strike="noStrike">
              <a:solidFill>
                <a:srgbClr val="24427B"/>
              </a:solidFill>
              <a:latin typeface="Arial"/>
              <a:ea typeface="Arial"/>
              <a:cs typeface="Arial"/>
              <a:sym typeface="Arial"/>
            </a:endParaRPr>
          </a:p>
        </p:txBody>
      </p:sp>
      <p:sp>
        <p:nvSpPr>
          <p:cNvPr id="263" name="Google Shape;263;p27"/>
          <p:cNvSpPr txBox="1"/>
          <p:nvPr/>
        </p:nvSpPr>
        <p:spPr>
          <a:xfrm>
            <a:off x="5243375" y="1026300"/>
            <a:ext cx="3828600" cy="3984000"/>
          </a:xfrm>
          <a:prstGeom prst="rect">
            <a:avLst/>
          </a:prstGeom>
          <a:noFill/>
          <a:ln>
            <a:noFill/>
          </a:ln>
        </p:spPr>
        <p:txBody>
          <a:bodyPr anchorCtr="0" anchor="t" bIns="91425" lIns="91425" spcFirstLastPara="1" rIns="91425" wrap="square" tIns="91425">
            <a:noAutofit/>
          </a:bodyPr>
          <a:lstStyle/>
          <a:p>
            <a:pPr indent="-355600" lvl="0" marL="457200" marR="0" rtl="0" algn="l">
              <a:lnSpc>
                <a:spcPct val="115000"/>
              </a:lnSpc>
              <a:spcBef>
                <a:spcPts val="0"/>
              </a:spcBef>
              <a:spcAft>
                <a:spcPts val="0"/>
              </a:spcAft>
              <a:buClr>
                <a:srgbClr val="000000"/>
              </a:buClr>
              <a:buSzPts val="2000"/>
              <a:buFont typeface="Arial"/>
              <a:buAutoNum type="arabicPeriod"/>
            </a:pPr>
            <a:r>
              <a:rPr b="0" i="0" lang="fr-FR" sz="2000" u="none" cap="none" strike="noStrike">
                <a:solidFill>
                  <a:srgbClr val="000000"/>
                </a:solidFill>
                <a:latin typeface="Arial"/>
                <a:ea typeface="Arial"/>
                <a:cs typeface="Arial"/>
                <a:sym typeface="Arial"/>
              </a:rPr>
              <a:t>Où se déroule l'activité ?</a:t>
            </a:r>
            <a:endParaRPr b="0" i="0" sz="1400" u="none" cap="none" strike="noStrike">
              <a:solidFill>
                <a:srgbClr val="000000"/>
              </a:solidFill>
              <a:latin typeface="Arial"/>
              <a:ea typeface="Arial"/>
              <a:cs typeface="Arial"/>
              <a:sym typeface="Arial"/>
            </a:endParaRPr>
          </a:p>
          <a:p>
            <a:pPr indent="-355600" lvl="0" marL="457200" marR="0" rtl="0" algn="l">
              <a:lnSpc>
                <a:spcPct val="115000"/>
              </a:lnSpc>
              <a:spcBef>
                <a:spcPts val="0"/>
              </a:spcBef>
              <a:spcAft>
                <a:spcPts val="0"/>
              </a:spcAft>
              <a:buClr>
                <a:srgbClr val="000000"/>
              </a:buClr>
              <a:buSzPts val="2000"/>
              <a:buFont typeface="Arial"/>
              <a:buAutoNum type="arabicPeriod"/>
            </a:pPr>
            <a:r>
              <a:rPr b="0" i="0" lang="fr-FR" sz="2000" u="none" cap="none" strike="noStrike">
                <a:solidFill>
                  <a:srgbClr val="000000"/>
                </a:solidFill>
                <a:latin typeface="Arial"/>
                <a:ea typeface="Arial"/>
                <a:cs typeface="Arial"/>
                <a:sym typeface="Arial"/>
              </a:rPr>
              <a:t>Quelle est l'activité ?</a:t>
            </a:r>
            <a:endParaRPr b="0" i="0" sz="1400" u="none" cap="none" strike="noStrike">
              <a:solidFill>
                <a:srgbClr val="000000"/>
              </a:solidFill>
              <a:latin typeface="Arial"/>
              <a:ea typeface="Arial"/>
              <a:cs typeface="Arial"/>
              <a:sym typeface="Arial"/>
            </a:endParaRPr>
          </a:p>
          <a:p>
            <a:pPr indent="-355600" lvl="0" marL="457200" marR="0" rtl="0" algn="l">
              <a:lnSpc>
                <a:spcPct val="115000"/>
              </a:lnSpc>
              <a:spcBef>
                <a:spcPts val="0"/>
              </a:spcBef>
              <a:spcAft>
                <a:spcPts val="0"/>
              </a:spcAft>
              <a:buClr>
                <a:srgbClr val="000000"/>
              </a:buClr>
              <a:buSzPts val="2000"/>
              <a:buFont typeface="Arial"/>
              <a:buAutoNum type="arabicPeriod"/>
            </a:pPr>
            <a:r>
              <a:rPr b="0" i="0" lang="fr-FR" sz="2000" u="none" cap="none" strike="noStrike">
                <a:solidFill>
                  <a:srgbClr val="000000"/>
                </a:solidFill>
                <a:latin typeface="Arial"/>
                <a:ea typeface="Arial"/>
                <a:cs typeface="Arial"/>
                <a:sym typeface="Arial"/>
              </a:rPr>
              <a:t>Qui anime l'activité ?</a:t>
            </a:r>
            <a:endParaRPr b="0" i="0" sz="1400" u="none" cap="none" strike="noStrike">
              <a:solidFill>
                <a:srgbClr val="000000"/>
              </a:solidFill>
              <a:latin typeface="Arial"/>
              <a:ea typeface="Arial"/>
              <a:cs typeface="Arial"/>
              <a:sym typeface="Arial"/>
            </a:endParaRPr>
          </a:p>
          <a:p>
            <a:pPr indent="-355600" lvl="0" marL="457200" marR="0" rtl="0" algn="l">
              <a:lnSpc>
                <a:spcPct val="115000"/>
              </a:lnSpc>
              <a:spcBef>
                <a:spcPts val="0"/>
              </a:spcBef>
              <a:spcAft>
                <a:spcPts val="0"/>
              </a:spcAft>
              <a:buClr>
                <a:srgbClr val="000000"/>
              </a:buClr>
              <a:buSzPts val="2000"/>
              <a:buFont typeface="Arial"/>
              <a:buAutoNum type="arabicPeriod"/>
            </a:pPr>
            <a:r>
              <a:rPr b="0" i="0" lang="fr-FR" sz="2000" u="none" cap="none" strike="noStrike">
                <a:solidFill>
                  <a:srgbClr val="000000"/>
                </a:solidFill>
                <a:latin typeface="Arial"/>
                <a:ea typeface="Arial"/>
                <a:cs typeface="Arial"/>
                <a:sym typeface="Arial"/>
              </a:rPr>
              <a:t>Qui bénéficie de l'activité ?</a:t>
            </a:r>
            <a:endParaRPr b="0" i="0" sz="1400" u="none" cap="none" strike="noStrike">
              <a:solidFill>
                <a:srgbClr val="000000"/>
              </a:solidFill>
              <a:latin typeface="Arial"/>
              <a:ea typeface="Arial"/>
              <a:cs typeface="Arial"/>
              <a:sym typeface="Arial"/>
            </a:endParaRPr>
          </a:p>
          <a:p>
            <a:pPr indent="-355600" lvl="0" marL="457200" marR="0" rtl="0" algn="l">
              <a:lnSpc>
                <a:spcPct val="115000"/>
              </a:lnSpc>
              <a:spcBef>
                <a:spcPts val="0"/>
              </a:spcBef>
              <a:spcAft>
                <a:spcPts val="0"/>
              </a:spcAft>
              <a:buClr>
                <a:srgbClr val="000000"/>
              </a:buClr>
              <a:buSzPts val="2000"/>
              <a:buFont typeface="Arial"/>
              <a:buAutoNum type="arabicPeriod"/>
            </a:pPr>
            <a:r>
              <a:rPr b="0" i="0" lang="fr-FR" sz="2000" u="none" cap="none" strike="noStrike">
                <a:solidFill>
                  <a:srgbClr val="000000"/>
                </a:solidFill>
                <a:latin typeface="Arial"/>
                <a:ea typeface="Arial"/>
                <a:cs typeface="Arial"/>
                <a:sym typeface="Arial"/>
              </a:rPr>
              <a:t>Comment cette activité favorise-t-elle le bien-être ?</a:t>
            </a:r>
            <a:endParaRPr b="0" i="0" sz="1400" u="none" cap="none" strike="noStrike">
              <a:solidFill>
                <a:srgbClr val="000000"/>
              </a:solidFill>
              <a:latin typeface="Arial"/>
              <a:ea typeface="Arial"/>
              <a:cs typeface="Arial"/>
              <a:sym typeface="Arial"/>
            </a:endParaRPr>
          </a:p>
          <a:p>
            <a:pPr indent="-355600" lvl="0" marL="457200" marR="0" rtl="0" algn="l">
              <a:lnSpc>
                <a:spcPct val="115000"/>
              </a:lnSpc>
              <a:spcBef>
                <a:spcPts val="0"/>
              </a:spcBef>
              <a:spcAft>
                <a:spcPts val="0"/>
              </a:spcAft>
              <a:buClr>
                <a:srgbClr val="000000"/>
              </a:buClr>
              <a:buSzPts val="2000"/>
              <a:buFont typeface="Arial"/>
              <a:buAutoNum type="arabicPeriod"/>
            </a:pPr>
            <a:r>
              <a:rPr b="0" i="0" lang="fr-FR" sz="2000" u="none" cap="none" strike="noStrike">
                <a:solidFill>
                  <a:srgbClr val="000000"/>
                </a:solidFill>
                <a:latin typeface="Arial"/>
                <a:ea typeface="Arial"/>
                <a:cs typeface="Arial"/>
                <a:sym typeface="Arial"/>
              </a:rPr>
              <a:t>À quel niveau de la pyramide cette activité s'adresse-t-elle ?</a:t>
            </a:r>
            <a:endParaRPr b="0" i="0" sz="20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67" name="Shape 267"/>
        <p:cNvGrpSpPr/>
        <p:nvPr/>
      </p:nvGrpSpPr>
      <p:grpSpPr>
        <a:xfrm>
          <a:off x="0" y="0"/>
          <a:ext cx="0" cy="0"/>
          <a:chOff x="0" y="0"/>
          <a:chExt cx="0" cy="0"/>
        </a:xfrm>
      </p:grpSpPr>
      <p:sp>
        <p:nvSpPr>
          <p:cNvPr id="268" name="Google Shape;268;p28"/>
          <p:cNvSpPr txBox="1"/>
          <p:nvPr/>
        </p:nvSpPr>
        <p:spPr>
          <a:xfrm>
            <a:off x="143850" y="737700"/>
            <a:ext cx="8801400" cy="4239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rPr b="0" i="0" lang="fr-FR" sz="2100" u="none" cap="none" strike="noStrike">
                <a:solidFill>
                  <a:srgbClr val="000000"/>
                </a:solidFill>
                <a:latin typeface="Arial"/>
                <a:ea typeface="Arial"/>
                <a:cs typeface="Arial"/>
                <a:sym typeface="Arial"/>
              </a:rPr>
              <a:t>Dans votre groupe, prenez connaissance de l'étude de cas assignée et discutez-en :</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200"/>
              <a:buFont typeface="Arial"/>
              <a:buNone/>
            </a:pPr>
            <a:r>
              <a:t/>
            </a:r>
            <a:endParaRPr b="0" i="0" sz="2100" u="none" cap="none" strike="noStrike">
              <a:solidFill>
                <a:srgbClr val="000000"/>
              </a:solidFill>
              <a:latin typeface="Arial"/>
              <a:ea typeface="Arial"/>
              <a:cs typeface="Arial"/>
              <a:sym typeface="Arial"/>
            </a:endParaRPr>
          </a:p>
          <a:p>
            <a:pPr indent="-361950" lvl="0" marL="457200" marR="0" rtl="0" algn="l">
              <a:lnSpc>
                <a:spcPct val="100000"/>
              </a:lnSpc>
              <a:spcBef>
                <a:spcPts val="0"/>
              </a:spcBef>
              <a:spcAft>
                <a:spcPts val="0"/>
              </a:spcAft>
              <a:buClr>
                <a:srgbClr val="000000"/>
              </a:buClr>
              <a:buSzPts val="2100"/>
              <a:buFont typeface="Arial"/>
              <a:buChar char="●"/>
            </a:pPr>
            <a:r>
              <a:rPr b="0" i="0" lang="fr-FR" sz="2100" u="none" cap="none" strike="noStrike">
                <a:solidFill>
                  <a:srgbClr val="000000"/>
                </a:solidFill>
                <a:latin typeface="Arial"/>
                <a:ea typeface="Arial"/>
                <a:cs typeface="Arial"/>
                <a:sym typeface="Arial"/>
              </a:rPr>
              <a:t>Quelles interventions SPS/ASE pouvez-vous repérer dans cette étude ?</a:t>
            </a:r>
            <a:endParaRPr b="0" i="0" sz="1300" u="none" cap="none" strike="noStrike">
              <a:solidFill>
                <a:srgbClr val="000000"/>
              </a:solidFill>
              <a:latin typeface="Arial"/>
              <a:ea typeface="Arial"/>
              <a:cs typeface="Arial"/>
              <a:sym typeface="Arial"/>
            </a:endParaRPr>
          </a:p>
          <a:p>
            <a:pPr indent="-361950" lvl="0" marL="457200" marR="0" rtl="0" algn="l">
              <a:lnSpc>
                <a:spcPct val="100000"/>
              </a:lnSpc>
              <a:spcBef>
                <a:spcPts val="1000"/>
              </a:spcBef>
              <a:spcAft>
                <a:spcPts val="0"/>
              </a:spcAft>
              <a:buClr>
                <a:srgbClr val="000000"/>
              </a:buClr>
              <a:buSzPts val="2100"/>
              <a:buFont typeface="Arial"/>
              <a:buChar char="●"/>
            </a:pPr>
            <a:r>
              <a:rPr b="0" i="0" lang="fr-FR" sz="2100" u="none" cap="none" strike="noStrike">
                <a:solidFill>
                  <a:srgbClr val="000000"/>
                </a:solidFill>
                <a:latin typeface="Arial"/>
                <a:ea typeface="Arial"/>
                <a:cs typeface="Arial"/>
                <a:sym typeface="Arial"/>
              </a:rPr>
              <a:t>Quel est le groupe cible de l'intervention ? Comment en bénéficient-ils ?</a:t>
            </a:r>
            <a:endParaRPr b="0" i="0" sz="1300" u="none" cap="none" strike="noStrike">
              <a:solidFill>
                <a:srgbClr val="000000"/>
              </a:solidFill>
              <a:latin typeface="Arial"/>
              <a:ea typeface="Arial"/>
              <a:cs typeface="Arial"/>
              <a:sym typeface="Arial"/>
            </a:endParaRPr>
          </a:p>
          <a:p>
            <a:pPr indent="-361950" lvl="0" marL="457200" marR="0" rtl="0" algn="l">
              <a:lnSpc>
                <a:spcPct val="100000"/>
              </a:lnSpc>
              <a:spcBef>
                <a:spcPts val="1000"/>
              </a:spcBef>
              <a:spcAft>
                <a:spcPts val="0"/>
              </a:spcAft>
              <a:buClr>
                <a:srgbClr val="000000"/>
              </a:buClr>
              <a:buSzPts val="2100"/>
              <a:buFont typeface="Arial"/>
              <a:buChar char="●"/>
            </a:pPr>
            <a:r>
              <a:rPr b="0" i="0" lang="fr-FR" sz="2100" u="none" cap="none" strike="noStrike">
                <a:solidFill>
                  <a:srgbClr val="000000"/>
                </a:solidFill>
                <a:latin typeface="Arial"/>
                <a:ea typeface="Arial"/>
                <a:cs typeface="Arial"/>
                <a:sym typeface="Arial"/>
              </a:rPr>
              <a:t>Qui d'autre pourrait bénéficier de cette intervention ? Comment ?</a:t>
            </a:r>
            <a:endParaRPr b="0" i="0" sz="1300" u="none" cap="none" strike="noStrike">
              <a:solidFill>
                <a:srgbClr val="000000"/>
              </a:solidFill>
              <a:latin typeface="Arial"/>
              <a:ea typeface="Arial"/>
              <a:cs typeface="Arial"/>
              <a:sym typeface="Arial"/>
            </a:endParaRPr>
          </a:p>
          <a:p>
            <a:pPr indent="-361950" lvl="0" marL="457200" marR="0" rtl="0" algn="l">
              <a:lnSpc>
                <a:spcPct val="100000"/>
              </a:lnSpc>
              <a:spcBef>
                <a:spcPts val="1000"/>
              </a:spcBef>
              <a:spcAft>
                <a:spcPts val="1000"/>
              </a:spcAft>
              <a:buClr>
                <a:srgbClr val="000000"/>
              </a:buClr>
              <a:buSzPts val="2100"/>
              <a:buFont typeface="Arial"/>
              <a:buChar char="●"/>
            </a:pPr>
            <a:r>
              <a:rPr b="0" i="0" lang="fr-FR" sz="2100" u="none" cap="none" strike="noStrike">
                <a:solidFill>
                  <a:srgbClr val="000000"/>
                </a:solidFill>
                <a:latin typeface="Arial"/>
                <a:ea typeface="Arial"/>
                <a:cs typeface="Arial"/>
                <a:sym typeface="Arial"/>
              </a:rPr>
              <a:t>À quel niveau de la pyramide SPS-ASE se situe l'intervention ?</a:t>
            </a:r>
            <a:endParaRPr b="0" i="0" sz="2100" u="none" cap="none" strike="noStrike">
              <a:solidFill>
                <a:srgbClr val="000000"/>
              </a:solidFill>
              <a:latin typeface="Arial"/>
              <a:ea typeface="Arial"/>
              <a:cs typeface="Arial"/>
              <a:sym typeface="Arial"/>
            </a:endParaRPr>
          </a:p>
        </p:txBody>
      </p:sp>
      <p:sp>
        <p:nvSpPr>
          <p:cNvPr id="269" name="Google Shape;269;p28"/>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fr-FR"/>
              <a:t>Apprendre avec des études de cas</a:t>
            </a:r>
            <a:endParaRPr/>
          </a:p>
          <a:p>
            <a:pPr indent="0" lvl="0" marL="0" rtl="0" algn="ctr">
              <a:spcBef>
                <a:spcPts val="0"/>
              </a:spcBef>
              <a:spcAft>
                <a:spcPts val="0"/>
              </a:spcAft>
              <a:buNone/>
            </a:pPr>
            <a:r>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73" name="Shape 273"/>
        <p:cNvGrpSpPr/>
        <p:nvPr/>
      </p:nvGrpSpPr>
      <p:grpSpPr>
        <a:xfrm>
          <a:off x="0" y="0"/>
          <a:ext cx="0" cy="0"/>
          <a:chOff x="0" y="0"/>
          <a:chExt cx="0" cy="0"/>
        </a:xfrm>
      </p:grpSpPr>
      <p:sp>
        <p:nvSpPr>
          <p:cNvPr id="274" name="Google Shape;274;p29"/>
          <p:cNvSpPr txBox="1"/>
          <p:nvPr>
            <p:ph type="title"/>
          </p:nvPr>
        </p:nvSpPr>
        <p:spPr>
          <a:xfrm>
            <a:off x="163400" y="2074750"/>
            <a:ext cx="8801400" cy="1573500"/>
          </a:xfrm>
          <a:prstGeom prst="rect">
            <a:avLst/>
          </a:prstGeom>
          <a:noFill/>
          <a:ln>
            <a:noFill/>
          </a:ln>
        </p:spPr>
        <p:txBody>
          <a:bodyPr anchorCtr="0" anchor="b" bIns="91400" lIns="91400" spcFirstLastPara="1" rIns="91400" wrap="square" tIns="91400">
            <a:noAutofit/>
          </a:bodyPr>
          <a:lstStyle/>
          <a:p>
            <a:pPr indent="0" lvl="0" marL="0" rtl="0" algn="ctr">
              <a:lnSpc>
                <a:spcPct val="130000"/>
              </a:lnSpc>
              <a:spcBef>
                <a:spcPts val="0"/>
              </a:spcBef>
              <a:spcAft>
                <a:spcPts val="0"/>
              </a:spcAft>
              <a:buClr>
                <a:srgbClr val="FFFFFF"/>
              </a:buClr>
              <a:buSzPts val="4400"/>
              <a:buFont typeface="Arial"/>
              <a:buNone/>
            </a:pPr>
            <a:r>
              <a:rPr b="1" lang="fr-FR" sz="6000">
                <a:solidFill>
                  <a:schemeClr val="accent4"/>
                </a:solidFill>
                <a:latin typeface="Arial"/>
                <a:ea typeface="Arial"/>
                <a:cs typeface="Arial"/>
                <a:sym typeface="Arial"/>
              </a:rPr>
              <a:t>Session 5 : </a:t>
            </a:r>
            <a:endParaRPr b="1" sz="6000">
              <a:solidFill>
                <a:schemeClr val="accent4"/>
              </a:solidFill>
              <a:latin typeface="Arial"/>
              <a:ea typeface="Arial"/>
              <a:cs typeface="Arial"/>
              <a:sym typeface="Arial"/>
            </a:endParaRPr>
          </a:p>
          <a:p>
            <a:pPr indent="0" lvl="0" marL="0" rtl="0" algn="ctr">
              <a:lnSpc>
                <a:spcPct val="130000"/>
              </a:lnSpc>
              <a:spcBef>
                <a:spcPts val="0"/>
              </a:spcBef>
              <a:spcAft>
                <a:spcPts val="0"/>
              </a:spcAft>
              <a:buClr>
                <a:srgbClr val="FFFFFF"/>
              </a:buClr>
              <a:buSzPts val="4400"/>
              <a:buFont typeface="Arial"/>
              <a:buNone/>
            </a:pPr>
            <a:r>
              <a:rPr b="1" lang="fr-FR" sz="6000">
                <a:solidFill>
                  <a:schemeClr val="accent4"/>
                </a:solidFill>
                <a:latin typeface="Arial"/>
                <a:ea typeface="Arial"/>
                <a:cs typeface="Arial"/>
                <a:sym typeface="Arial"/>
              </a:rPr>
              <a:t>Stratégies SPS-ASE</a:t>
            </a:r>
            <a:endParaRPr sz="6000">
              <a:solidFill>
                <a:schemeClr val="accent4"/>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2" name="Shape 72"/>
        <p:cNvGrpSpPr/>
        <p:nvPr/>
      </p:nvGrpSpPr>
      <p:grpSpPr>
        <a:xfrm>
          <a:off x="0" y="0"/>
          <a:ext cx="0" cy="0"/>
          <a:chOff x="0" y="0"/>
          <a:chExt cx="0" cy="0"/>
        </a:xfrm>
      </p:grpSpPr>
      <p:sp>
        <p:nvSpPr>
          <p:cNvPr id="73" name="Google Shape;73;p3"/>
          <p:cNvSpPr txBox="1"/>
          <p:nvPr>
            <p:ph idx="1" type="body"/>
          </p:nvPr>
        </p:nvSpPr>
        <p:spPr>
          <a:xfrm>
            <a:off x="143850" y="876225"/>
            <a:ext cx="4081800" cy="38709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SzPts val="2600"/>
              <a:buNone/>
            </a:pPr>
            <a:r>
              <a:rPr i="1" lang="fr-FR" sz="2000">
                <a:solidFill>
                  <a:srgbClr val="000000"/>
                </a:solidFill>
                <a:latin typeface="Arial"/>
                <a:ea typeface="Arial"/>
                <a:cs typeface="Arial"/>
                <a:sym typeface="Arial"/>
              </a:rPr>
              <a:t>Note d’orientation de l’INEE sur le soutien psychosocial</a:t>
            </a:r>
            <a:endParaRPr i="1" sz="2000">
              <a:solidFill>
                <a:srgbClr val="000000"/>
              </a:solidFill>
              <a:latin typeface="Arial"/>
              <a:ea typeface="Arial"/>
              <a:cs typeface="Arial"/>
              <a:sym typeface="Arial"/>
            </a:endParaRPr>
          </a:p>
          <a:p>
            <a:pPr indent="0" lvl="0" marL="0" rtl="0" algn="l">
              <a:lnSpc>
                <a:spcPct val="100000"/>
              </a:lnSpc>
              <a:spcBef>
                <a:spcPts val="0"/>
              </a:spcBef>
              <a:spcAft>
                <a:spcPts val="0"/>
              </a:spcAft>
              <a:buSzPts val="2600"/>
              <a:buNone/>
            </a:pPr>
            <a:r>
              <a:t/>
            </a:r>
            <a:endParaRPr sz="2400">
              <a:solidFill>
                <a:srgbClr val="000000"/>
              </a:solidFill>
              <a:latin typeface="Arial"/>
              <a:ea typeface="Arial"/>
              <a:cs typeface="Arial"/>
              <a:sym typeface="Arial"/>
            </a:endParaRPr>
          </a:p>
          <a:p>
            <a:pPr indent="0" lvl="0" marL="0" rtl="0" algn="l">
              <a:lnSpc>
                <a:spcPct val="100000"/>
              </a:lnSpc>
              <a:spcBef>
                <a:spcPts val="0"/>
              </a:spcBef>
              <a:spcAft>
                <a:spcPts val="0"/>
              </a:spcAft>
              <a:buSzPts val="2600"/>
              <a:buNone/>
            </a:pPr>
            <a:r>
              <a:t/>
            </a:r>
            <a:endParaRPr sz="2400">
              <a:solidFill>
                <a:srgbClr val="1B3C7F"/>
              </a:solidFill>
              <a:latin typeface="Arial"/>
              <a:ea typeface="Arial"/>
              <a:cs typeface="Arial"/>
              <a:sym typeface="Arial"/>
            </a:endParaRPr>
          </a:p>
          <a:p>
            <a:pPr indent="0" lvl="0" marL="0" rtl="0" algn="l">
              <a:lnSpc>
                <a:spcPct val="100000"/>
              </a:lnSpc>
              <a:spcBef>
                <a:spcPts val="0"/>
              </a:spcBef>
              <a:spcAft>
                <a:spcPts val="0"/>
              </a:spcAft>
              <a:buSzPts val="2600"/>
              <a:buNone/>
            </a:pPr>
            <a:r>
              <a:t/>
            </a:r>
            <a:endParaRPr sz="2600">
              <a:solidFill>
                <a:srgbClr val="1B3C7F"/>
              </a:solidFill>
              <a:latin typeface="Arial"/>
              <a:ea typeface="Arial"/>
              <a:cs typeface="Arial"/>
              <a:sym typeface="Arial"/>
            </a:endParaRPr>
          </a:p>
          <a:p>
            <a:pPr indent="0" lvl="0" marL="0" rtl="0" algn="l">
              <a:lnSpc>
                <a:spcPct val="100000"/>
              </a:lnSpc>
              <a:spcBef>
                <a:spcPts val="0"/>
              </a:spcBef>
              <a:spcAft>
                <a:spcPts val="0"/>
              </a:spcAft>
              <a:buSzPts val="2600"/>
              <a:buNone/>
            </a:pPr>
            <a:r>
              <a:t/>
            </a:r>
            <a:endParaRPr sz="2600">
              <a:solidFill>
                <a:srgbClr val="1B3C7F"/>
              </a:solidFill>
              <a:latin typeface="Arial"/>
              <a:ea typeface="Arial"/>
              <a:cs typeface="Arial"/>
              <a:sym typeface="Arial"/>
            </a:endParaRPr>
          </a:p>
          <a:p>
            <a:pPr indent="0" lvl="0" marL="0" rtl="0" algn="l">
              <a:lnSpc>
                <a:spcPct val="115000"/>
              </a:lnSpc>
              <a:spcBef>
                <a:spcPts val="1000"/>
              </a:spcBef>
              <a:spcAft>
                <a:spcPts val="0"/>
              </a:spcAft>
              <a:buSzPts val="1400"/>
              <a:buNone/>
            </a:pPr>
            <a:r>
              <a:t/>
            </a:r>
            <a:endParaRPr>
              <a:solidFill>
                <a:srgbClr val="000000"/>
              </a:solidFill>
              <a:latin typeface="Arial"/>
              <a:ea typeface="Arial"/>
              <a:cs typeface="Arial"/>
              <a:sym typeface="Arial"/>
            </a:endParaRPr>
          </a:p>
        </p:txBody>
      </p:sp>
      <p:sp>
        <p:nvSpPr>
          <p:cNvPr id="74" name="Google Shape;74;p3"/>
          <p:cNvSpPr txBox="1"/>
          <p:nvPr>
            <p:ph type="title"/>
          </p:nvPr>
        </p:nvSpPr>
        <p:spPr>
          <a:xfrm>
            <a:off x="143850" y="143850"/>
            <a:ext cx="8801400" cy="5886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Clr>
                <a:schemeClr val="dk1"/>
              </a:buClr>
              <a:buSzPts val="3200"/>
              <a:buFont typeface="Arial"/>
              <a:buNone/>
            </a:pPr>
            <a:r>
              <a:rPr b="1" lang="fr-FR" sz="2700">
                <a:solidFill>
                  <a:srgbClr val="24427B"/>
                </a:solidFill>
                <a:latin typeface="Arial"/>
                <a:ea typeface="Arial"/>
                <a:cs typeface="Arial"/>
                <a:sym typeface="Arial"/>
              </a:rPr>
              <a:t>Formation basée sur les documents suivants : </a:t>
            </a:r>
            <a:endParaRPr sz="2700"/>
          </a:p>
        </p:txBody>
      </p:sp>
      <p:sp>
        <p:nvSpPr>
          <p:cNvPr id="75" name="Google Shape;75;p3"/>
          <p:cNvSpPr txBox="1"/>
          <p:nvPr>
            <p:ph idx="1" type="body"/>
          </p:nvPr>
        </p:nvSpPr>
        <p:spPr>
          <a:xfrm>
            <a:off x="4411100" y="876225"/>
            <a:ext cx="4660800" cy="36783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Clr>
                <a:schemeClr val="dk1"/>
              </a:buClr>
              <a:buSzPts val="2600"/>
              <a:buFont typeface="Arial"/>
              <a:buNone/>
            </a:pPr>
            <a:r>
              <a:rPr i="1" lang="fr-FR" sz="2000">
                <a:solidFill>
                  <a:srgbClr val="000000"/>
                </a:solidFill>
                <a:latin typeface="Arial"/>
                <a:ea typeface="Arial"/>
                <a:cs typeface="Arial"/>
                <a:sym typeface="Arial"/>
              </a:rPr>
              <a:t>Document de référence de l'INEE sur le soutien psychosocial et l’apprentissage social et émotionnel dans les contextes affectés par des crises</a:t>
            </a:r>
            <a:endParaRPr/>
          </a:p>
          <a:p>
            <a:pPr indent="0" lvl="0" marL="0" rtl="0" algn="l">
              <a:lnSpc>
                <a:spcPct val="115000"/>
              </a:lnSpc>
              <a:spcBef>
                <a:spcPts val="0"/>
              </a:spcBef>
              <a:spcAft>
                <a:spcPts val="0"/>
              </a:spcAft>
              <a:buSzPts val="1800"/>
              <a:buNone/>
            </a:pPr>
            <a:r>
              <a:t/>
            </a:r>
            <a:endParaRPr/>
          </a:p>
        </p:txBody>
      </p:sp>
      <p:pic>
        <p:nvPicPr>
          <p:cNvPr id="76" name="Google Shape;76;p3"/>
          <p:cNvPicPr preferRelativeResize="0"/>
          <p:nvPr/>
        </p:nvPicPr>
        <p:blipFill rotWithShape="1">
          <a:blip r:embed="rId3">
            <a:alphaModFix/>
          </a:blip>
          <a:srcRect b="0" l="0" r="0" t="0"/>
          <a:stretch/>
        </p:blipFill>
        <p:spPr>
          <a:xfrm>
            <a:off x="1167113" y="1765733"/>
            <a:ext cx="2035271" cy="2876708"/>
          </a:xfrm>
          <a:prstGeom prst="rect">
            <a:avLst/>
          </a:prstGeom>
          <a:noFill/>
          <a:ln>
            <a:noFill/>
          </a:ln>
        </p:spPr>
      </p:pic>
      <p:pic>
        <p:nvPicPr>
          <p:cNvPr id="77" name="Google Shape;77;p3"/>
          <p:cNvPicPr preferRelativeResize="0"/>
          <p:nvPr/>
        </p:nvPicPr>
        <p:blipFill rotWithShape="1">
          <a:blip r:embed="rId4">
            <a:alphaModFix/>
          </a:blip>
          <a:srcRect b="0" l="0" r="0" t="0"/>
          <a:stretch/>
        </p:blipFill>
        <p:spPr>
          <a:xfrm>
            <a:off x="5747719" y="2212601"/>
            <a:ext cx="1987572" cy="2793166"/>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78" name="Shape 278"/>
        <p:cNvGrpSpPr/>
        <p:nvPr/>
      </p:nvGrpSpPr>
      <p:grpSpPr>
        <a:xfrm>
          <a:off x="0" y="0"/>
          <a:ext cx="0" cy="0"/>
          <a:chOff x="0" y="0"/>
          <a:chExt cx="0" cy="0"/>
        </a:xfrm>
      </p:grpSpPr>
      <p:sp>
        <p:nvSpPr>
          <p:cNvPr id="279" name="Google Shape;279;p30"/>
          <p:cNvSpPr txBox="1"/>
          <p:nvPr>
            <p:ph idx="1" type="body"/>
          </p:nvPr>
        </p:nvSpPr>
        <p:spPr>
          <a:xfrm>
            <a:off x="3564950" y="1248425"/>
            <a:ext cx="5445900" cy="3498600"/>
          </a:xfrm>
          <a:prstGeom prst="rect">
            <a:avLst/>
          </a:prstGeom>
          <a:noFill/>
          <a:ln>
            <a:noFill/>
          </a:ln>
        </p:spPr>
        <p:txBody>
          <a:bodyPr anchorCtr="0" anchor="t" bIns="91400" lIns="91400" spcFirstLastPara="1" rIns="91400" wrap="square" tIns="91400">
            <a:noAutofit/>
          </a:bodyPr>
          <a:lstStyle/>
          <a:p>
            <a:pPr indent="0" lvl="0" marL="0" rtl="0" algn="l">
              <a:lnSpc>
                <a:spcPct val="115000"/>
              </a:lnSpc>
              <a:spcBef>
                <a:spcPts val="0"/>
              </a:spcBef>
              <a:spcAft>
                <a:spcPts val="0"/>
              </a:spcAft>
              <a:buSzPts val="1800"/>
              <a:buNone/>
            </a:pPr>
            <a:r>
              <a:rPr b="1" lang="fr-FR" sz="2200">
                <a:solidFill>
                  <a:srgbClr val="000000"/>
                </a:solidFill>
                <a:latin typeface="Arial"/>
                <a:ea typeface="Arial"/>
                <a:cs typeface="Arial"/>
                <a:sym typeface="Arial"/>
              </a:rPr>
              <a:t>Normes minimales de l'INEE</a:t>
            </a:r>
            <a:endParaRPr/>
          </a:p>
          <a:p>
            <a:pPr indent="0" lvl="0" marL="0" rtl="0" algn="l">
              <a:lnSpc>
                <a:spcPct val="115000"/>
              </a:lnSpc>
              <a:spcBef>
                <a:spcPts val="0"/>
              </a:spcBef>
              <a:spcAft>
                <a:spcPts val="0"/>
              </a:spcAft>
              <a:buSzPts val="1800"/>
              <a:buNone/>
            </a:pPr>
            <a:r>
              <a:t/>
            </a:r>
            <a:endParaRPr b="1" i="1" sz="2000">
              <a:solidFill>
                <a:srgbClr val="000000"/>
              </a:solidFill>
              <a:latin typeface="Arial"/>
              <a:ea typeface="Arial"/>
              <a:cs typeface="Arial"/>
              <a:sym typeface="Arial"/>
            </a:endParaRPr>
          </a:p>
          <a:p>
            <a:pPr indent="0" lvl="0" marL="0" rtl="0" algn="l">
              <a:lnSpc>
                <a:spcPct val="115000"/>
              </a:lnSpc>
              <a:spcBef>
                <a:spcPts val="0"/>
              </a:spcBef>
              <a:spcAft>
                <a:spcPts val="0"/>
              </a:spcAft>
              <a:buSzPts val="1800"/>
              <a:buNone/>
            </a:pPr>
            <a:r>
              <a:rPr b="1" i="1" lang="fr-FR" sz="2000">
                <a:solidFill>
                  <a:srgbClr val="000000"/>
                </a:solidFill>
                <a:latin typeface="Arial"/>
                <a:ea typeface="Arial"/>
                <a:cs typeface="Arial"/>
                <a:sym typeface="Arial"/>
              </a:rPr>
              <a:t>Domaine 1 :</a:t>
            </a:r>
            <a:r>
              <a:rPr i="1" lang="fr-FR" sz="2000">
                <a:solidFill>
                  <a:srgbClr val="000000"/>
                </a:solidFill>
                <a:latin typeface="Arial"/>
                <a:ea typeface="Arial"/>
                <a:cs typeface="Arial"/>
                <a:sym typeface="Arial"/>
              </a:rPr>
              <a:t> </a:t>
            </a:r>
            <a:r>
              <a:rPr lang="fr-FR" sz="2000">
                <a:solidFill>
                  <a:srgbClr val="000000"/>
                </a:solidFill>
                <a:latin typeface="Arial"/>
                <a:ea typeface="Arial"/>
                <a:cs typeface="Arial"/>
                <a:sym typeface="Arial"/>
              </a:rPr>
              <a:t>Normes fondamentales</a:t>
            </a:r>
            <a:r>
              <a:rPr lang="fr-FR"/>
              <a:t> </a:t>
            </a:r>
            <a:endParaRPr sz="2000">
              <a:solidFill>
                <a:srgbClr val="000000"/>
              </a:solidFill>
              <a:latin typeface="Arial"/>
              <a:ea typeface="Arial"/>
              <a:cs typeface="Arial"/>
              <a:sym typeface="Arial"/>
            </a:endParaRPr>
          </a:p>
          <a:p>
            <a:pPr indent="0" lvl="0" marL="0" rtl="0" algn="l">
              <a:lnSpc>
                <a:spcPct val="115000"/>
              </a:lnSpc>
              <a:spcBef>
                <a:spcPts val="1000"/>
              </a:spcBef>
              <a:spcAft>
                <a:spcPts val="0"/>
              </a:spcAft>
              <a:buSzPts val="1800"/>
              <a:buNone/>
            </a:pPr>
            <a:r>
              <a:rPr b="1" i="1" lang="fr-FR" sz="2000">
                <a:solidFill>
                  <a:srgbClr val="000000"/>
                </a:solidFill>
                <a:latin typeface="Arial"/>
                <a:ea typeface="Arial"/>
                <a:cs typeface="Arial"/>
                <a:sym typeface="Arial"/>
              </a:rPr>
              <a:t>Domaine 2 : </a:t>
            </a:r>
            <a:r>
              <a:rPr lang="fr-FR" sz="2000">
                <a:solidFill>
                  <a:srgbClr val="000000"/>
                </a:solidFill>
                <a:latin typeface="Arial"/>
                <a:ea typeface="Arial"/>
                <a:cs typeface="Arial"/>
                <a:sym typeface="Arial"/>
              </a:rPr>
              <a:t>Accès et environnement d'apprentissage</a:t>
            </a:r>
            <a:r>
              <a:rPr lang="fr-FR"/>
              <a:t> </a:t>
            </a:r>
            <a:endParaRPr sz="2000">
              <a:solidFill>
                <a:srgbClr val="000000"/>
              </a:solidFill>
              <a:latin typeface="Arial"/>
              <a:ea typeface="Arial"/>
              <a:cs typeface="Arial"/>
              <a:sym typeface="Arial"/>
            </a:endParaRPr>
          </a:p>
          <a:p>
            <a:pPr indent="0" lvl="0" marL="0" rtl="0" algn="l">
              <a:lnSpc>
                <a:spcPct val="115000"/>
              </a:lnSpc>
              <a:spcBef>
                <a:spcPts val="1000"/>
              </a:spcBef>
              <a:spcAft>
                <a:spcPts val="0"/>
              </a:spcAft>
              <a:buSzPts val="1800"/>
              <a:buNone/>
            </a:pPr>
            <a:r>
              <a:rPr b="1" i="1" lang="fr-FR" sz="2000">
                <a:solidFill>
                  <a:srgbClr val="000000"/>
                </a:solidFill>
                <a:latin typeface="Arial"/>
                <a:ea typeface="Arial"/>
                <a:cs typeface="Arial"/>
                <a:sym typeface="Arial"/>
              </a:rPr>
              <a:t>Domaine 3 :</a:t>
            </a:r>
            <a:r>
              <a:rPr i="1" lang="fr-FR" sz="2000">
                <a:solidFill>
                  <a:srgbClr val="000000"/>
                </a:solidFill>
                <a:latin typeface="Arial"/>
                <a:ea typeface="Arial"/>
                <a:cs typeface="Arial"/>
                <a:sym typeface="Arial"/>
              </a:rPr>
              <a:t> </a:t>
            </a:r>
            <a:r>
              <a:rPr lang="fr-FR" sz="2000">
                <a:solidFill>
                  <a:srgbClr val="000000"/>
                </a:solidFill>
                <a:latin typeface="Arial"/>
                <a:ea typeface="Arial"/>
                <a:cs typeface="Arial"/>
                <a:sym typeface="Arial"/>
              </a:rPr>
              <a:t>Enseignement et apprentissage</a:t>
            </a:r>
            <a:r>
              <a:rPr lang="fr-FR"/>
              <a:t> </a:t>
            </a:r>
            <a:endParaRPr sz="2000">
              <a:solidFill>
                <a:srgbClr val="000000"/>
              </a:solidFill>
              <a:latin typeface="Arial"/>
              <a:ea typeface="Arial"/>
              <a:cs typeface="Arial"/>
              <a:sym typeface="Arial"/>
            </a:endParaRPr>
          </a:p>
          <a:p>
            <a:pPr indent="0" lvl="0" marL="0" rtl="0" algn="l">
              <a:lnSpc>
                <a:spcPct val="115000"/>
              </a:lnSpc>
              <a:spcBef>
                <a:spcPts val="1000"/>
              </a:spcBef>
              <a:spcAft>
                <a:spcPts val="0"/>
              </a:spcAft>
              <a:buSzPts val="1800"/>
              <a:buNone/>
            </a:pPr>
            <a:r>
              <a:rPr b="1" i="1" lang="fr-FR" sz="2000">
                <a:solidFill>
                  <a:srgbClr val="000000"/>
                </a:solidFill>
                <a:latin typeface="Arial"/>
                <a:ea typeface="Arial"/>
                <a:cs typeface="Arial"/>
                <a:sym typeface="Arial"/>
              </a:rPr>
              <a:t>Domaine 4 :</a:t>
            </a:r>
            <a:r>
              <a:rPr i="1" lang="fr-FR" sz="2000">
                <a:solidFill>
                  <a:srgbClr val="000000"/>
                </a:solidFill>
                <a:latin typeface="Arial"/>
                <a:ea typeface="Arial"/>
                <a:cs typeface="Arial"/>
                <a:sym typeface="Arial"/>
              </a:rPr>
              <a:t> </a:t>
            </a:r>
            <a:r>
              <a:rPr lang="fr-FR" sz="2000">
                <a:solidFill>
                  <a:srgbClr val="000000"/>
                </a:solidFill>
                <a:latin typeface="Arial"/>
                <a:ea typeface="Arial"/>
                <a:cs typeface="Arial"/>
                <a:sym typeface="Arial"/>
              </a:rPr>
              <a:t>Enseignants et autres personnels de l'éducation </a:t>
            </a:r>
            <a:r>
              <a:rPr lang="fr-FR"/>
              <a:t> </a:t>
            </a:r>
            <a:endParaRPr sz="2000">
              <a:solidFill>
                <a:srgbClr val="000000"/>
              </a:solidFill>
              <a:latin typeface="Arial"/>
              <a:ea typeface="Arial"/>
              <a:cs typeface="Arial"/>
              <a:sym typeface="Arial"/>
            </a:endParaRPr>
          </a:p>
          <a:p>
            <a:pPr indent="0" lvl="0" marL="0" rtl="0" algn="l">
              <a:lnSpc>
                <a:spcPct val="115000"/>
              </a:lnSpc>
              <a:spcBef>
                <a:spcPts val="1000"/>
              </a:spcBef>
              <a:spcAft>
                <a:spcPts val="0"/>
              </a:spcAft>
              <a:buClr>
                <a:schemeClr val="dk1"/>
              </a:buClr>
              <a:buSzPts val="1100"/>
              <a:buFont typeface="Arial"/>
              <a:buNone/>
            </a:pPr>
            <a:r>
              <a:rPr b="1" i="1" lang="fr-FR" sz="2000">
                <a:solidFill>
                  <a:srgbClr val="000000"/>
                </a:solidFill>
                <a:latin typeface="Arial"/>
                <a:ea typeface="Arial"/>
                <a:cs typeface="Arial"/>
                <a:sym typeface="Arial"/>
              </a:rPr>
              <a:t>Domaine 5:</a:t>
            </a:r>
            <a:r>
              <a:rPr i="1" lang="fr-FR" sz="2000">
                <a:solidFill>
                  <a:srgbClr val="000000"/>
                </a:solidFill>
                <a:latin typeface="Arial"/>
                <a:ea typeface="Arial"/>
                <a:cs typeface="Arial"/>
                <a:sym typeface="Arial"/>
              </a:rPr>
              <a:t> </a:t>
            </a:r>
            <a:r>
              <a:rPr lang="fr-FR" sz="2000">
                <a:solidFill>
                  <a:srgbClr val="000000"/>
                </a:solidFill>
                <a:latin typeface="Arial"/>
                <a:ea typeface="Arial"/>
                <a:cs typeface="Arial"/>
                <a:sym typeface="Arial"/>
              </a:rPr>
              <a:t>Politique éducative</a:t>
            </a:r>
            <a:r>
              <a:rPr lang="fr-FR"/>
              <a:t> </a:t>
            </a:r>
            <a:endParaRPr sz="2000">
              <a:solidFill>
                <a:srgbClr val="000000"/>
              </a:solidFill>
              <a:latin typeface="Arial"/>
              <a:ea typeface="Arial"/>
              <a:cs typeface="Arial"/>
              <a:sym typeface="Arial"/>
            </a:endParaRPr>
          </a:p>
          <a:p>
            <a:pPr indent="-457200" lvl="0" marL="457200" rtl="0" algn="l">
              <a:lnSpc>
                <a:spcPct val="100000"/>
              </a:lnSpc>
              <a:spcBef>
                <a:spcPts val="1000"/>
              </a:spcBef>
              <a:spcAft>
                <a:spcPts val="0"/>
              </a:spcAft>
              <a:buSzPts val="1800"/>
              <a:buNone/>
            </a:pPr>
            <a:r>
              <a:t/>
            </a:r>
            <a:endParaRPr sz="2200">
              <a:solidFill>
                <a:srgbClr val="000000"/>
              </a:solidFill>
              <a:latin typeface="Arial"/>
              <a:ea typeface="Arial"/>
              <a:cs typeface="Arial"/>
              <a:sym typeface="Arial"/>
            </a:endParaRPr>
          </a:p>
        </p:txBody>
      </p:sp>
      <p:pic>
        <p:nvPicPr>
          <p:cNvPr id="280" name="Google Shape;280;p30"/>
          <p:cNvPicPr preferRelativeResize="0"/>
          <p:nvPr/>
        </p:nvPicPr>
        <p:blipFill rotWithShape="1">
          <a:blip r:embed="rId3">
            <a:alphaModFix/>
          </a:blip>
          <a:srcRect b="0" l="0" r="0" t="0"/>
          <a:stretch/>
        </p:blipFill>
        <p:spPr>
          <a:xfrm>
            <a:off x="143853" y="1428367"/>
            <a:ext cx="3264917" cy="3228397"/>
          </a:xfrm>
          <a:prstGeom prst="rect">
            <a:avLst/>
          </a:prstGeom>
          <a:noFill/>
          <a:ln>
            <a:noFill/>
          </a:ln>
        </p:spPr>
      </p:pic>
      <p:sp>
        <p:nvSpPr>
          <p:cNvPr id="281" name="Google Shape;281;p30"/>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fr-FR"/>
              <a:t>Promouvoir le bien-être psychosocial par l'éducation</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85" name="Shape 285"/>
        <p:cNvGrpSpPr/>
        <p:nvPr/>
      </p:nvGrpSpPr>
      <p:grpSpPr>
        <a:xfrm>
          <a:off x="0" y="0"/>
          <a:ext cx="0" cy="0"/>
          <a:chOff x="0" y="0"/>
          <a:chExt cx="0" cy="0"/>
        </a:xfrm>
      </p:grpSpPr>
      <p:sp>
        <p:nvSpPr>
          <p:cNvPr id="286" name="Google Shape;286;p31"/>
          <p:cNvSpPr txBox="1"/>
          <p:nvPr/>
        </p:nvSpPr>
        <p:spPr>
          <a:xfrm>
            <a:off x="143850" y="861550"/>
            <a:ext cx="8706000" cy="3875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fr-FR" sz="2200" u="none" cap="none" strike="noStrike">
                <a:solidFill>
                  <a:srgbClr val="000000"/>
                </a:solidFill>
                <a:latin typeface="Arial"/>
                <a:ea typeface="Arial"/>
                <a:cs typeface="Arial"/>
                <a:sym typeface="Arial"/>
              </a:rPr>
              <a:t>En utilisant la Note d'orientation de l'INEE sur le soutien psychosocial, discutez des questions suivantes concernant votre étude de cas :</a:t>
            </a:r>
            <a:endParaRPr b="0" i="0" sz="2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000"/>
              <a:buFont typeface="Arial"/>
              <a:buNone/>
            </a:pPr>
            <a:r>
              <a:t/>
            </a:r>
            <a:endParaRPr b="1" i="0" sz="2200" u="none" cap="none" strike="noStrike">
              <a:solidFill>
                <a:srgbClr val="000000"/>
              </a:solidFill>
              <a:latin typeface="Arial"/>
              <a:ea typeface="Arial"/>
              <a:cs typeface="Arial"/>
              <a:sym typeface="Arial"/>
            </a:endParaRPr>
          </a:p>
          <a:p>
            <a:pPr indent="-368300" lvl="0" marL="457200" marR="0" rtl="0" algn="l">
              <a:lnSpc>
                <a:spcPct val="100000"/>
              </a:lnSpc>
              <a:spcBef>
                <a:spcPts val="0"/>
              </a:spcBef>
              <a:spcAft>
                <a:spcPts val="0"/>
              </a:spcAft>
              <a:buClr>
                <a:srgbClr val="000000"/>
              </a:buClr>
              <a:buSzPts val="2200"/>
              <a:buFont typeface="Arial"/>
              <a:buChar char="●"/>
            </a:pPr>
            <a:r>
              <a:rPr b="0" i="0" lang="fr-FR" sz="2200" u="none" cap="none" strike="noStrike">
                <a:solidFill>
                  <a:srgbClr val="000000"/>
                </a:solidFill>
                <a:latin typeface="Arial"/>
                <a:ea typeface="Arial"/>
                <a:cs typeface="Arial"/>
                <a:sym typeface="Arial"/>
              </a:rPr>
              <a:t>Comment votre intervention aborde-t-elle chacun des domaines des Normes minimales de l'INEE ?</a:t>
            </a:r>
            <a:endParaRPr b="0" i="0" sz="2200" u="none" cap="none" strike="noStrike">
              <a:solidFill>
                <a:srgbClr val="000000"/>
              </a:solidFill>
              <a:latin typeface="Arial"/>
              <a:ea typeface="Arial"/>
              <a:cs typeface="Arial"/>
              <a:sym typeface="Arial"/>
            </a:endParaRPr>
          </a:p>
          <a:p>
            <a:pPr indent="-368300" lvl="0" marL="457200" marR="0" rtl="0" algn="l">
              <a:lnSpc>
                <a:spcPct val="100000"/>
              </a:lnSpc>
              <a:spcBef>
                <a:spcPts val="0"/>
              </a:spcBef>
              <a:spcAft>
                <a:spcPts val="0"/>
              </a:spcAft>
              <a:buClr>
                <a:srgbClr val="000000"/>
              </a:buClr>
              <a:buSzPts val="2200"/>
              <a:buFont typeface="Arial"/>
              <a:buChar char="●"/>
            </a:pPr>
            <a:r>
              <a:rPr b="0" i="0" lang="fr-FR" sz="2200" u="none" cap="none" strike="noStrike">
                <a:solidFill>
                  <a:srgbClr val="000000"/>
                </a:solidFill>
                <a:latin typeface="Arial"/>
                <a:ea typeface="Arial"/>
                <a:cs typeface="Arial"/>
                <a:sym typeface="Arial"/>
              </a:rPr>
              <a:t>En quoi est-elle défaillante ?</a:t>
            </a:r>
            <a:endParaRPr b="0" i="0" sz="2200" u="none" cap="none" strike="noStrike">
              <a:solidFill>
                <a:srgbClr val="000000"/>
              </a:solidFill>
              <a:latin typeface="Arial"/>
              <a:ea typeface="Arial"/>
              <a:cs typeface="Arial"/>
              <a:sym typeface="Arial"/>
            </a:endParaRPr>
          </a:p>
          <a:p>
            <a:pPr indent="-368300" lvl="0" marL="457200" marR="0" rtl="0" algn="l">
              <a:lnSpc>
                <a:spcPct val="100000"/>
              </a:lnSpc>
              <a:spcBef>
                <a:spcPts val="0"/>
              </a:spcBef>
              <a:spcAft>
                <a:spcPts val="0"/>
              </a:spcAft>
              <a:buClr>
                <a:srgbClr val="000000"/>
              </a:buClr>
              <a:buSzPts val="2200"/>
              <a:buFont typeface="Arial"/>
              <a:buChar char="●"/>
            </a:pPr>
            <a:r>
              <a:rPr b="0" i="0" lang="fr-FR" sz="2200" u="none" cap="none" strike="noStrike">
                <a:solidFill>
                  <a:srgbClr val="000000"/>
                </a:solidFill>
                <a:latin typeface="Arial"/>
                <a:ea typeface="Arial"/>
                <a:cs typeface="Arial"/>
                <a:sym typeface="Arial"/>
              </a:rPr>
              <a:t>Comment peut-on l'améliorer ?</a:t>
            </a:r>
            <a:endParaRPr b="0" i="0" sz="2200" u="none" cap="none" strike="noStrike">
              <a:solidFill>
                <a:srgbClr val="000000"/>
              </a:solidFill>
              <a:latin typeface="Arial"/>
              <a:ea typeface="Arial"/>
              <a:cs typeface="Arial"/>
              <a:sym typeface="Arial"/>
            </a:endParaRPr>
          </a:p>
        </p:txBody>
      </p:sp>
      <p:sp>
        <p:nvSpPr>
          <p:cNvPr id="287" name="Google Shape;287;p31"/>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fr-FR"/>
              <a:t>Développer et améliorer Stratégies de SPS et d'ASE</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91" name="Shape 291"/>
        <p:cNvGrpSpPr/>
        <p:nvPr/>
      </p:nvGrpSpPr>
      <p:grpSpPr>
        <a:xfrm>
          <a:off x="0" y="0"/>
          <a:ext cx="0" cy="0"/>
          <a:chOff x="0" y="0"/>
          <a:chExt cx="0" cy="0"/>
        </a:xfrm>
      </p:grpSpPr>
      <p:sp>
        <p:nvSpPr>
          <p:cNvPr id="292" name="Google Shape;292;p32"/>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Autofit/>
          </a:bodyPr>
          <a:lstStyle/>
          <a:p>
            <a:pPr indent="-361950" lvl="0" marL="457200" rtl="0" algn="l">
              <a:lnSpc>
                <a:spcPct val="100000"/>
              </a:lnSpc>
              <a:spcBef>
                <a:spcPts val="640"/>
              </a:spcBef>
              <a:spcAft>
                <a:spcPts val="0"/>
              </a:spcAft>
              <a:buClr>
                <a:srgbClr val="000000"/>
              </a:buClr>
              <a:buSzPts val="2100"/>
              <a:buFont typeface="Arial"/>
              <a:buChar char="●"/>
            </a:pPr>
            <a:r>
              <a:rPr lang="fr-FR" sz="2100">
                <a:solidFill>
                  <a:srgbClr val="000000"/>
                </a:solidFill>
                <a:latin typeface="Arial"/>
                <a:ea typeface="Arial"/>
                <a:cs typeface="Arial"/>
                <a:sym typeface="Arial"/>
              </a:rPr>
              <a:t>Choisissez un contexte dans lequel vous avez travaillé ou travaillez actuellement.</a:t>
            </a:r>
            <a:endParaRPr sz="2100"/>
          </a:p>
          <a:p>
            <a:pPr indent="-361950" lvl="0" marL="457200" rtl="0" algn="l">
              <a:lnSpc>
                <a:spcPct val="100000"/>
              </a:lnSpc>
              <a:spcBef>
                <a:spcPts val="0"/>
              </a:spcBef>
              <a:spcAft>
                <a:spcPts val="0"/>
              </a:spcAft>
              <a:buClr>
                <a:srgbClr val="000000"/>
              </a:buClr>
              <a:buSzPts val="2100"/>
              <a:buFont typeface="Arial"/>
              <a:buChar char="●"/>
            </a:pPr>
            <a:r>
              <a:rPr lang="fr-FR" sz="2100">
                <a:solidFill>
                  <a:srgbClr val="000000"/>
                </a:solidFill>
                <a:latin typeface="Arial"/>
                <a:ea typeface="Arial"/>
                <a:cs typeface="Arial"/>
                <a:sym typeface="Arial"/>
              </a:rPr>
              <a:t>Identifier une population cible.</a:t>
            </a:r>
            <a:endParaRPr sz="2100"/>
          </a:p>
          <a:p>
            <a:pPr indent="-361950" lvl="1" marL="914400" rtl="0" algn="l">
              <a:lnSpc>
                <a:spcPct val="100000"/>
              </a:lnSpc>
              <a:spcBef>
                <a:spcPts val="0"/>
              </a:spcBef>
              <a:spcAft>
                <a:spcPts val="0"/>
              </a:spcAft>
              <a:buClr>
                <a:srgbClr val="000000"/>
              </a:buClr>
              <a:buSzPts val="2100"/>
              <a:buFont typeface="Arial"/>
              <a:buChar char="○"/>
            </a:pPr>
            <a:r>
              <a:rPr lang="fr-FR" sz="2100">
                <a:solidFill>
                  <a:srgbClr val="000000"/>
                </a:solidFill>
                <a:latin typeface="Arial"/>
                <a:ea typeface="Arial"/>
                <a:cs typeface="Arial"/>
                <a:sym typeface="Arial"/>
              </a:rPr>
              <a:t>Quels sont leurs besoins en matière de PS et d'ASE ?</a:t>
            </a:r>
            <a:endParaRPr sz="2100"/>
          </a:p>
          <a:p>
            <a:pPr indent="-361950" lvl="1" marL="914400" rtl="0" algn="l">
              <a:lnSpc>
                <a:spcPct val="100000"/>
              </a:lnSpc>
              <a:spcBef>
                <a:spcPts val="0"/>
              </a:spcBef>
              <a:spcAft>
                <a:spcPts val="0"/>
              </a:spcAft>
              <a:buClr>
                <a:srgbClr val="000000"/>
              </a:buClr>
              <a:buSzPts val="2100"/>
              <a:buFont typeface="Arial"/>
              <a:buChar char="○"/>
            </a:pPr>
            <a:r>
              <a:rPr lang="fr-FR" sz="2100">
                <a:solidFill>
                  <a:srgbClr val="000000"/>
                </a:solidFill>
                <a:latin typeface="Arial"/>
                <a:ea typeface="Arial"/>
                <a:cs typeface="Arial"/>
                <a:sym typeface="Arial"/>
              </a:rPr>
              <a:t>Quelles sont les interventions SPS et ASE appropriées qui répondent à ces besoins ?</a:t>
            </a:r>
            <a:endParaRPr sz="2100"/>
          </a:p>
          <a:p>
            <a:pPr indent="-361950" lvl="1" marL="914400" rtl="0" algn="l">
              <a:lnSpc>
                <a:spcPct val="100000"/>
              </a:lnSpc>
              <a:spcBef>
                <a:spcPts val="0"/>
              </a:spcBef>
              <a:spcAft>
                <a:spcPts val="0"/>
              </a:spcAft>
              <a:buClr>
                <a:srgbClr val="000000"/>
              </a:buClr>
              <a:buSzPts val="2100"/>
              <a:buFont typeface="Arial"/>
              <a:buChar char="○"/>
            </a:pPr>
            <a:r>
              <a:rPr lang="fr-FR" sz="2100">
                <a:solidFill>
                  <a:srgbClr val="000000"/>
                </a:solidFill>
                <a:latin typeface="Arial"/>
                <a:ea typeface="Arial"/>
                <a:cs typeface="Arial"/>
                <a:sym typeface="Arial"/>
              </a:rPr>
              <a:t>Quels sont les résultats attendus de vos interventions ?</a:t>
            </a:r>
            <a:endParaRPr sz="2100"/>
          </a:p>
          <a:p>
            <a:pPr indent="-361950" lvl="1" marL="914400" rtl="0" algn="l">
              <a:lnSpc>
                <a:spcPct val="100000"/>
              </a:lnSpc>
              <a:spcBef>
                <a:spcPts val="0"/>
              </a:spcBef>
              <a:spcAft>
                <a:spcPts val="0"/>
              </a:spcAft>
              <a:buClr>
                <a:srgbClr val="000000"/>
              </a:buClr>
              <a:buSzPts val="2100"/>
              <a:buFont typeface="Arial"/>
              <a:buChar char="○"/>
            </a:pPr>
            <a:r>
              <a:rPr lang="fr-FR" sz="2100">
                <a:solidFill>
                  <a:srgbClr val="000000"/>
                </a:solidFill>
                <a:latin typeface="Arial"/>
                <a:ea typeface="Arial"/>
                <a:cs typeface="Arial"/>
                <a:sym typeface="Arial"/>
              </a:rPr>
              <a:t>De quelles ressources avez-vous besoin pour mettre en œuvre ces interventions ?</a:t>
            </a:r>
            <a:endParaRPr sz="2100"/>
          </a:p>
          <a:p>
            <a:pPr indent="-361950" lvl="1" marL="914400" rtl="0" algn="l">
              <a:lnSpc>
                <a:spcPct val="100000"/>
              </a:lnSpc>
              <a:spcBef>
                <a:spcPts val="0"/>
              </a:spcBef>
              <a:spcAft>
                <a:spcPts val="0"/>
              </a:spcAft>
              <a:buClr>
                <a:srgbClr val="000000"/>
              </a:buClr>
              <a:buSzPts val="2100"/>
              <a:buFont typeface="Arial"/>
              <a:buChar char="○"/>
            </a:pPr>
            <a:r>
              <a:rPr lang="fr-FR" sz="2100">
                <a:solidFill>
                  <a:srgbClr val="000000"/>
                </a:solidFill>
                <a:latin typeface="Arial"/>
                <a:ea typeface="Arial"/>
                <a:cs typeface="Arial"/>
                <a:sym typeface="Arial"/>
              </a:rPr>
              <a:t>Quels sont les défis potentiels de la mise en œuvre de votre intervention ? Comment allez-vous relever ces défis ?</a:t>
            </a:r>
            <a:endParaRPr sz="2100">
              <a:solidFill>
                <a:srgbClr val="000000"/>
              </a:solidFill>
              <a:latin typeface="Arial"/>
              <a:ea typeface="Arial"/>
              <a:cs typeface="Arial"/>
              <a:sym typeface="Arial"/>
            </a:endParaRPr>
          </a:p>
        </p:txBody>
      </p:sp>
      <p:sp>
        <p:nvSpPr>
          <p:cNvPr id="293" name="Google Shape;293;p32"/>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fr-FR"/>
              <a:t>Activité de groupe : Élaboration d'un plan d'action</a:t>
            </a:r>
            <a:endParaRPr/>
          </a:p>
          <a:p>
            <a:pPr indent="0" lvl="0" marL="0" rtl="0" algn="ctr">
              <a:spcBef>
                <a:spcPts val="0"/>
              </a:spcBef>
              <a:spcAft>
                <a:spcPts val="0"/>
              </a:spcAft>
              <a:buNone/>
            </a:pPr>
            <a:r>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97" name="Shape 297"/>
        <p:cNvGrpSpPr/>
        <p:nvPr/>
      </p:nvGrpSpPr>
      <p:grpSpPr>
        <a:xfrm>
          <a:off x="0" y="0"/>
          <a:ext cx="0" cy="0"/>
          <a:chOff x="0" y="0"/>
          <a:chExt cx="0" cy="0"/>
        </a:xfrm>
      </p:grpSpPr>
      <p:sp>
        <p:nvSpPr>
          <p:cNvPr id="298" name="Google Shape;298;p33"/>
          <p:cNvSpPr txBox="1"/>
          <p:nvPr/>
        </p:nvSpPr>
        <p:spPr>
          <a:xfrm>
            <a:off x="271150" y="965875"/>
            <a:ext cx="8565000" cy="3694800"/>
          </a:xfrm>
          <a:prstGeom prst="rect">
            <a:avLst/>
          </a:prstGeom>
          <a:noFill/>
          <a:ln>
            <a:noFill/>
          </a:ln>
        </p:spPr>
        <p:txBody>
          <a:bodyPr anchorCtr="0" anchor="t" bIns="91425" lIns="91425" spcFirstLastPara="1" rIns="91425" wrap="square" tIns="91425">
            <a:noAutofit/>
          </a:bodyPr>
          <a:lstStyle/>
          <a:p>
            <a:pPr indent="-361950" lvl="0" marL="457200" marR="0" rtl="0" algn="l">
              <a:lnSpc>
                <a:spcPct val="115000"/>
              </a:lnSpc>
              <a:spcBef>
                <a:spcPts val="560"/>
              </a:spcBef>
              <a:spcAft>
                <a:spcPts val="0"/>
              </a:spcAft>
              <a:buClr>
                <a:srgbClr val="000000"/>
              </a:buClr>
              <a:buSzPts val="2100"/>
              <a:buFont typeface="Arial"/>
              <a:buChar char="●"/>
            </a:pPr>
            <a:r>
              <a:rPr b="0" i="0" lang="fr-FR" sz="2100" u="none" cap="none" strike="noStrike">
                <a:solidFill>
                  <a:srgbClr val="000000"/>
                </a:solidFill>
                <a:latin typeface="Arial"/>
                <a:ea typeface="Arial"/>
                <a:cs typeface="Arial"/>
                <a:sym typeface="Arial"/>
              </a:rPr>
              <a:t>Qu’avez-vous appris aujourd'hui ? Donnez </a:t>
            </a:r>
            <a:r>
              <a:rPr b="1" i="0" lang="fr-FR" sz="2100" u="none" cap="none" strike="noStrike">
                <a:solidFill>
                  <a:srgbClr val="000000"/>
                </a:solidFill>
                <a:latin typeface="Arial"/>
                <a:ea typeface="Arial"/>
                <a:cs typeface="Arial"/>
                <a:sym typeface="Arial"/>
              </a:rPr>
              <a:t>3</a:t>
            </a:r>
            <a:r>
              <a:rPr b="0" i="0" lang="fr-FR" sz="2100" u="none" cap="none" strike="noStrike">
                <a:solidFill>
                  <a:srgbClr val="000000"/>
                </a:solidFill>
                <a:latin typeface="Arial"/>
                <a:ea typeface="Arial"/>
                <a:cs typeface="Arial"/>
                <a:sym typeface="Arial"/>
              </a:rPr>
              <a:t> exemples. </a:t>
            </a:r>
            <a:endParaRPr b="0" i="0" sz="2100" u="none" cap="none" strike="noStrike">
              <a:solidFill>
                <a:srgbClr val="000000"/>
              </a:solidFill>
              <a:latin typeface="Arial"/>
              <a:ea typeface="Arial"/>
              <a:cs typeface="Arial"/>
              <a:sym typeface="Arial"/>
            </a:endParaRPr>
          </a:p>
          <a:p>
            <a:pPr indent="-361950" lvl="0" marL="457200" marR="0" rtl="0" algn="l">
              <a:lnSpc>
                <a:spcPct val="115000"/>
              </a:lnSpc>
              <a:spcBef>
                <a:spcPts val="1000"/>
              </a:spcBef>
              <a:spcAft>
                <a:spcPts val="0"/>
              </a:spcAft>
              <a:buClr>
                <a:srgbClr val="000000"/>
              </a:buClr>
              <a:buSzPts val="2100"/>
              <a:buFont typeface="Arial"/>
              <a:buChar char="●"/>
            </a:pPr>
            <a:r>
              <a:rPr b="0" i="0" lang="fr-FR" sz="2100" u="none" cap="none" strike="noStrike">
                <a:solidFill>
                  <a:srgbClr val="000000"/>
                </a:solidFill>
                <a:latin typeface="Arial"/>
                <a:ea typeface="Arial"/>
                <a:cs typeface="Arial"/>
                <a:sym typeface="Arial"/>
              </a:rPr>
              <a:t>Quelles idées ou stratégies nouvelles allez-vous utiliser dans votre travail ? Citez-en </a:t>
            </a:r>
            <a:r>
              <a:rPr b="1" i="0" lang="fr-FR" sz="2100" u="none" cap="none" strike="noStrike">
                <a:solidFill>
                  <a:srgbClr val="000000"/>
                </a:solidFill>
                <a:latin typeface="Arial"/>
                <a:ea typeface="Arial"/>
                <a:cs typeface="Arial"/>
                <a:sym typeface="Arial"/>
              </a:rPr>
              <a:t>2</a:t>
            </a:r>
            <a:r>
              <a:rPr b="0" i="0" lang="fr-FR" sz="2100" u="none" cap="none" strike="noStrike">
                <a:solidFill>
                  <a:srgbClr val="000000"/>
                </a:solidFill>
                <a:latin typeface="Arial"/>
                <a:ea typeface="Arial"/>
                <a:cs typeface="Arial"/>
                <a:sym typeface="Arial"/>
              </a:rPr>
              <a:t>. </a:t>
            </a:r>
            <a:endParaRPr b="0" i="0" sz="2100" u="none" cap="none" strike="noStrike">
              <a:solidFill>
                <a:srgbClr val="000000"/>
              </a:solidFill>
              <a:latin typeface="Arial"/>
              <a:ea typeface="Arial"/>
              <a:cs typeface="Arial"/>
              <a:sym typeface="Arial"/>
            </a:endParaRPr>
          </a:p>
          <a:p>
            <a:pPr indent="-361950" lvl="0" marL="457200" marR="0" rtl="0" algn="l">
              <a:lnSpc>
                <a:spcPct val="115000"/>
              </a:lnSpc>
              <a:spcBef>
                <a:spcPts val="1000"/>
              </a:spcBef>
              <a:spcAft>
                <a:spcPts val="1000"/>
              </a:spcAft>
              <a:buClr>
                <a:srgbClr val="000000"/>
              </a:buClr>
              <a:buSzPts val="2100"/>
              <a:buFont typeface="Arial"/>
              <a:buChar char="●"/>
            </a:pPr>
            <a:r>
              <a:rPr b="0" i="0" lang="fr-FR" sz="2100" u="none" cap="none" strike="noStrike">
                <a:solidFill>
                  <a:srgbClr val="000000"/>
                </a:solidFill>
                <a:latin typeface="Arial"/>
                <a:ea typeface="Arial"/>
                <a:cs typeface="Arial"/>
                <a:sym typeface="Arial"/>
              </a:rPr>
              <a:t>Avez-vous encore des questions ? Posez-en </a:t>
            </a:r>
            <a:r>
              <a:rPr b="1" i="0" lang="fr-FR" sz="2100" u="none" cap="none" strike="noStrike">
                <a:solidFill>
                  <a:srgbClr val="000000"/>
                </a:solidFill>
                <a:latin typeface="Arial"/>
                <a:ea typeface="Arial"/>
                <a:cs typeface="Arial"/>
                <a:sym typeface="Arial"/>
              </a:rPr>
              <a:t>1</a:t>
            </a:r>
            <a:r>
              <a:rPr b="0" i="0" lang="fr-FR" sz="2100" u="none" cap="none" strike="noStrike">
                <a:solidFill>
                  <a:srgbClr val="000000"/>
                </a:solidFill>
                <a:latin typeface="Arial"/>
                <a:ea typeface="Arial"/>
                <a:cs typeface="Arial"/>
                <a:sym typeface="Arial"/>
              </a:rPr>
              <a:t>. </a:t>
            </a:r>
            <a:endParaRPr b="0" i="0" sz="2100" u="none" cap="none" strike="noStrike">
              <a:solidFill>
                <a:srgbClr val="000000"/>
              </a:solidFill>
              <a:latin typeface="Arial"/>
              <a:ea typeface="Arial"/>
              <a:cs typeface="Arial"/>
              <a:sym typeface="Arial"/>
            </a:endParaRPr>
          </a:p>
        </p:txBody>
      </p:sp>
      <p:sp>
        <p:nvSpPr>
          <p:cNvPr id="299" name="Google Shape;299;p33"/>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fr-FR"/>
              <a:t>Auto-réflexion</a:t>
            </a:r>
            <a:endParaRPr/>
          </a:p>
          <a:p>
            <a:pPr indent="0" lvl="0" marL="0" rtl="0" algn="ctr">
              <a:spcBef>
                <a:spcPts val="0"/>
              </a:spcBef>
              <a:spcAft>
                <a:spcPts val="0"/>
              </a:spcAft>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303" name="Shape 303"/>
        <p:cNvGrpSpPr/>
        <p:nvPr/>
      </p:nvGrpSpPr>
      <p:grpSpPr>
        <a:xfrm>
          <a:off x="0" y="0"/>
          <a:ext cx="0" cy="0"/>
          <a:chOff x="0" y="0"/>
          <a:chExt cx="0" cy="0"/>
        </a:xfrm>
      </p:grpSpPr>
      <p:sp>
        <p:nvSpPr>
          <p:cNvPr id="304" name="Google Shape;304;p34"/>
          <p:cNvSpPr txBox="1"/>
          <p:nvPr/>
        </p:nvSpPr>
        <p:spPr>
          <a:xfrm>
            <a:off x="200400" y="1103850"/>
            <a:ext cx="8594100" cy="35073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560"/>
              </a:spcBef>
              <a:spcAft>
                <a:spcPts val="0"/>
              </a:spcAft>
              <a:buClr>
                <a:srgbClr val="000000"/>
              </a:buClr>
              <a:buSzPts val="2600"/>
              <a:buFont typeface="Arial"/>
              <a:buNone/>
            </a:pPr>
            <a:r>
              <a:rPr b="0" i="0" lang="fr-FR" sz="2200" u="none" cap="none" strike="noStrike">
                <a:solidFill>
                  <a:srgbClr val="000000"/>
                </a:solidFill>
                <a:latin typeface="Arial"/>
                <a:ea typeface="Arial"/>
                <a:cs typeface="Arial"/>
                <a:sym typeface="Arial"/>
              </a:rPr>
              <a:t>Merci d'avoir participé !</a:t>
            </a:r>
            <a:br>
              <a:rPr b="0" i="0" lang="fr-FR" sz="2200" u="none" cap="none" strike="noStrike">
                <a:solidFill>
                  <a:srgbClr val="000000"/>
                </a:solidFill>
                <a:latin typeface="Arial"/>
                <a:ea typeface="Arial"/>
                <a:cs typeface="Arial"/>
                <a:sym typeface="Arial"/>
              </a:rPr>
            </a:br>
            <a:endParaRPr b="0" i="0" sz="2200" u="none" cap="none" strike="noStrike">
              <a:solidFill>
                <a:srgbClr val="000000"/>
              </a:solidFill>
              <a:latin typeface="Arial"/>
              <a:ea typeface="Arial"/>
              <a:cs typeface="Arial"/>
              <a:sym typeface="Arial"/>
            </a:endParaRPr>
          </a:p>
          <a:p>
            <a:pPr indent="0" lvl="0" marL="0" marR="0" rtl="0" algn="l">
              <a:lnSpc>
                <a:spcPct val="115000"/>
              </a:lnSpc>
              <a:spcBef>
                <a:spcPts val="560"/>
              </a:spcBef>
              <a:spcAft>
                <a:spcPts val="0"/>
              </a:spcAft>
              <a:buClr>
                <a:srgbClr val="000000"/>
              </a:buClr>
              <a:buSzPts val="2600"/>
              <a:buFont typeface="Arial"/>
              <a:buNone/>
            </a:pPr>
            <a:r>
              <a:rPr b="0" i="0" lang="fr-FR" sz="2200" u="none" cap="none" strike="noStrike">
                <a:solidFill>
                  <a:srgbClr val="000000"/>
                </a:solidFill>
                <a:latin typeface="Arial"/>
                <a:ea typeface="Arial"/>
                <a:cs typeface="Arial"/>
                <a:sym typeface="Arial"/>
              </a:rPr>
              <a:t>Veuillez nous aider à améliorer cette formation en remplissant l'évaluation de la formation.</a:t>
            </a:r>
            <a:br>
              <a:rPr b="0" i="0" lang="fr-FR" sz="2200" u="none" cap="none" strike="noStrike">
                <a:solidFill>
                  <a:srgbClr val="000000"/>
                </a:solidFill>
                <a:latin typeface="Arial"/>
                <a:ea typeface="Arial"/>
                <a:cs typeface="Arial"/>
                <a:sym typeface="Arial"/>
              </a:rPr>
            </a:br>
            <a:endParaRPr b="0" i="0" sz="2200" u="none" cap="none" strike="noStrike">
              <a:solidFill>
                <a:srgbClr val="000000"/>
              </a:solidFill>
              <a:latin typeface="Arial"/>
              <a:ea typeface="Arial"/>
              <a:cs typeface="Arial"/>
              <a:sym typeface="Arial"/>
            </a:endParaRPr>
          </a:p>
          <a:p>
            <a:pPr indent="0" lvl="0" marL="0" marR="0" rtl="0" algn="l">
              <a:lnSpc>
                <a:spcPct val="115000"/>
              </a:lnSpc>
              <a:spcBef>
                <a:spcPts val="560"/>
              </a:spcBef>
              <a:spcAft>
                <a:spcPts val="0"/>
              </a:spcAft>
              <a:buClr>
                <a:srgbClr val="000000"/>
              </a:buClr>
              <a:buSzPts val="2600"/>
              <a:buFont typeface="Arial"/>
              <a:buNone/>
            </a:pPr>
            <a:r>
              <a:rPr b="0" i="0" lang="fr-FR" sz="2200" u="none" cap="none" strike="noStrike">
                <a:solidFill>
                  <a:srgbClr val="000000"/>
                </a:solidFill>
                <a:latin typeface="Arial"/>
                <a:ea typeface="Arial"/>
                <a:cs typeface="Arial"/>
                <a:sym typeface="Arial"/>
              </a:rPr>
              <a:t>Vos commentaires sont les bienvenus !</a:t>
            </a:r>
            <a:endParaRPr b="0" i="0" sz="2200" u="none" cap="none" strike="noStrike">
              <a:solidFill>
                <a:srgbClr val="000000"/>
              </a:solidFill>
              <a:latin typeface="Arial"/>
              <a:ea typeface="Arial"/>
              <a:cs typeface="Arial"/>
              <a:sym typeface="Arial"/>
            </a:endParaRPr>
          </a:p>
        </p:txBody>
      </p:sp>
      <p:sp>
        <p:nvSpPr>
          <p:cNvPr id="305" name="Google Shape;305;p34"/>
          <p:cNvSpPr txBox="1"/>
          <p:nvPr>
            <p:ph type="title"/>
          </p:nvPr>
        </p:nvSpPr>
        <p:spPr>
          <a:xfrm>
            <a:off x="143850" y="143850"/>
            <a:ext cx="88863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fr-FR"/>
              <a:t>Évaluation de la formation</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309" name="Shape 309"/>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81" name="Shape 81"/>
        <p:cNvGrpSpPr/>
        <p:nvPr/>
      </p:nvGrpSpPr>
      <p:grpSpPr>
        <a:xfrm>
          <a:off x="0" y="0"/>
          <a:ext cx="0" cy="0"/>
          <a:chOff x="0" y="0"/>
          <a:chExt cx="0" cy="0"/>
        </a:xfrm>
      </p:grpSpPr>
      <p:sp>
        <p:nvSpPr>
          <p:cNvPr id="82" name="Google Shape;82;p4"/>
          <p:cNvSpPr txBox="1"/>
          <p:nvPr/>
        </p:nvSpPr>
        <p:spPr>
          <a:xfrm>
            <a:off x="248243" y="124425"/>
            <a:ext cx="8647500" cy="672900"/>
          </a:xfrm>
          <a:prstGeom prst="rect">
            <a:avLst/>
          </a:prstGeom>
          <a:noFill/>
          <a:ln>
            <a:noFill/>
          </a:ln>
        </p:spPr>
        <p:txBody>
          <a:bodyPr anchorCtr="0" anchor="t" bIns="91425" lIns="91425" spcFirstLastPara="1" rIns="91425" wrap="square" tIns="91425">
            <a:noAutofit/>
          </a:bodyPr>
          <a:lstStyle/>
          <a:p>
            <a:pPr indent="0" lvl="0" marL="0" marR="0" rtl="0" algn="ctr">
              <a:lnSpc>
                <a:spcPct val="130000"/>
              </a:lnSpc>
              <a:spcBef>
                <a:spcPts val="0"/>
              </a:spcBef>
              <a:spcAft>
                <a:spcPts val="0"/>
              </a:spcAft>
              <a:buClr>
                <a:schemeClr val="lt1"/>
              </a:buClr>
              <a:buSzPts val="5500"/>
              <a:buFont typeface="Arial"/>
              <a:buNone/>
            </a:pPr>
            <a:r>
              <a:rPr b="1" i="0" lang="fr-FR" sz="2700" u="none" cap="none" strike="noStrike">
                <a:solidFill>
                  <a:srgbClr val="24427B"/>
                </a:solidFill>
                <a:latin typeface="Arial"/>
                <a:ea typeface="Arial"/>
                <a:cs typeface="Arial"/>
                <a:sym typeface="Arial"/>
              </a:rPr>
              <a:t>Activité de groupe : Tenez-vous debout et déclarez</a:t>
            </a:r>
            <a:endParaRPr b="1" i="0" sz="2700" u="none" cap="none" strike="noStrike">
              <a:solidFill>
                <a:srgbClr val="24427B"/>
              </a:solidFill>
              <a:latin typeface="Arial"/>
              <a:ea typeface="Arial"/>
              <a:cs typeface="Arial"/>
              <a:sym typeface="Arial"/>
            </a:endParaRPr>
          </a:p>
        </p:txBody>
      </p:sp>
      <p:sp>
        <p:nvSpPr>
          <p:cNvPr id="83" name="Google Shape;83;p4"/>
          <p:cNvSpPr txBox="1"/>
          <p:nvPr/>
        </p:nvSpPr>
        <p:spPr>
          <a:xfrm>
            <a:off x="207825" y="901650"/>
            <a:ext cx="8737500" cy="40365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560"/>
              </a:spcBef>
              <a:spcAft>
                <a:spcPts val="0"/>
              </a:spcAft>
              <a:buClr>
                <a:srgbClr val="000000"/>
              </a:buClr>
              <a:buSzPts val="2200"/>
              <a:buFont typeface="Arial"/>
              <a:buNone/>
            </a:pPr>
            <a:r>
              <a:rPr b="0" i="0" lang="fr-FR" sz="2200" u="none" cap="none" strike="noStrike">
                <a:solidFill>
                  <a:srgbClr val="000000"/>
                </a:solidFill>
                <a:latin typeface="Arial"/>
                <a:ea typeface="Arial"/>
                <a:cs typeface="Arial"/>
                <a:sym typeface="Arial"/>
              </a:rPr>
              <a:t>Écoutez les questions. Déplacez-vous vers le côté de la pièce qui correspond à votre réponse.</a:t>
            </a:r>
            <a:endParaRPr b="0" i="0" sz="1400" u="none" cap="none" strike="noStrike">
              <a:solidFill>
                <a:srgbClr val="000000"/>
              </a:solidFill>
              <a:latin typeface="Arial"/>
              <a:ea typeface="Arial"/>
              <a:cs typeface="Arial"/>
              <a:sym typeface="Arial"/>
            </a:endParaRPr>
          </a:p>
          <a:p>
            <a:pPr indent="457200" lvl="0" marL="457200" marR="0" rtl="0" algn="l">
              <a:lnSpc>
                <a:spcPct val="115000"/>
              </a:lnSpc>
              <a:spcBef>
                <a:spcPts val="0"/>
              </a:spcBef>
              <a:spcAft>
                <a:spcPts val="0"/>
              </a:spcAft>
              <a:buClr>
                <a:srgbClr val="000000"/>
              </a:buClr>
              <a:buSzPts val="3600"/>
              <a:buFont typeface="Arial"/>
              <a:buNone/>
            </a:pPr>
            <a:r>
              <a:rPr b="1" i="0" lang="fr-FR" sz="3600" u="none" cap="none" strike="noStrike">
                <a:solidFill>
                  <a:srgbClr val="24427B"/>
                </a:solidFill>
                <a:latin typeface="Arial"/>
                <a:ea typeface="Arial"/>
                <a:cs typeface="Arial"/>
                <a:sym typeface="Arial"/>
              </a:rPr>
              <a:t>NON ← 					  → OUI</a:t>
            </a:r>
            <a:endParaRPr b="0" i="0" sz="2200" u="none" cap="none" strike="noStrike">
              <a:solidFill>
                <a:srgbClr val="000000"/>
              </a:solidFill>
              <a:latin typeface="Arial"/>
              <a:ea typeface="Arial"/>
              <a:cs typeface="Arial"/>
              <a:sym typeface="Arial"/>
            </a:endParaRPr>
          </a:p>
          <a:p>
            <a:pPr indent="-368300" lvl="0" marL="457200" marR="0" rtl="0" algn="l">
              <a:lnSpc>
                <a:spcPct val="115000"/>
              </a:lnSpc>
              <a:spcBef>
                <a:spcPts val="560"/>
              </a:spcBef>
              <a:spcAft>
                <a:spcPts val="0"/>
              </a:spcAft>
              <a:buClr>
                <a:srgbClr val="000000"/>
              </a:buClr>
              <a:buSzPts val="2200"/>
              <a:buFont typeface="Arial"/>
              <a:buAutoNum type="arabicPeriod"/>
            </a:pPr>
            <a:r>
              <a:rPr b="0" i="0" lang="fr-FR" sz="2000" u="none" cap="none" strike="noStrike">
                <a:solidFill>
                  <a:srgbClr val="000000"/>
                </a:solidFill>
                <a:latin typeface="Arial"/>
                <a:ea typeface="Arial"/>
                <a:cs typeface="Arial"/>
                <a:sym typeface="Arial"/>
              </a:rPr>
              <a:t>Avez-vous déjà travaillé dans un contexte humanitaire ?</a:t>
            </a:r>
            <a:endParaRPr b="0" i="0" sz="1400" u="none" cap="none" strike="noStrike">
              <a:solidFill>
                <a:srgbClr val="000000"/>
              </a:solidFill>
              <a:latin typeface="Arial"/>
              <a:ea typeface="Arial"/>
              <a:cs typeface="Arial"/>
              <a:sym typeface="Arial"/>
            </a:endParaRPr>
          </a:p>
          <a:p>
            <a:pPr indent="-368300" lvl="0" marL="457200" marR="0" rtl="0" algn="l">
              <a:lnSpc>
                <a:spcPct val="115000"/>
              </a:lnSpc>
              <a:spcBef>
                <a:spcPts val="0"/>
              </a:spcBef>
              <a:spcAft>
                <a:spcPts val="0"/>
              </a:spcAft>
              <a:buClr>
                <a:srgbClr val="000000"/>
              </a:buClr>
              <a:buSzPts val="2200"/>
              <a:buFont typeface="Arial"/>
              <a:buAutoNum type="arabicPeriod"/>
            </a:pPr>
            <a:r>
              <a:rPr b="0" i="0" lang="fr-FR" sz="2000" u="none" cap="none" strike="noStrike">
                <a:solidFill>
                  <a:srgbClr val="000000"/>
                </a:solidFill>
                <a:latin typeface="Arial"/>
                <a:ea typeface="Arial"/>
                <a:cs typeface="Arial"/>
                <a:sym typeface="Arial"/>
              </a:rPr>
              <a:t>Avez-vous travaillé comme enseignant ou facilitateur d'apprentissage ?</a:t>
            </a:r>
            <a:endParaRPr b="0" i="0" sz="1400" u="none" cap="none" strike="noStrike">
              <a:solidFill>
                <a:srgbClr val="000000"/>
              </a:solidFill>
              <a:latin typeface="Arial"/>
              <a:ea typeface="Arial"/>
              <a:cs typeface="Arial"/>
              <a:sym typeface="Arial"/>
            </a:endParaRPr>
          </a:p>
          <a:p>
            <a:pPr indent="-368300" lvl="0" marL="457200" marR="0" rtl="0" algn="l">
              <a:lnSpc>
                <a:spcPct val="115000"/>
              </a:lnSpc>
              <a:spcBef>
                <a:spcPts val="0"/>
              </a:spcBef>
              <a:spcAft>
                <a:spcPts val="0"/>
              </a:spcAft>
              <a:buClr>
                <a:srgbClr val="000000"/>
              </a:buClr>
              <a:buSzPts val="2200"/>
              <a:buFont typeface="Arial"/>
              <a:buAutoNum type="arabicPeriod"/>
            </a:pPr>
            <a:r>
              <a:rPr b="0" i="0" lang="fr-FR" sz="2000" u="none" cap="none" strike="noStrike">
                <a:solidFill>
                  <a:srgbClr val="000000"/>
                </a:solidFill>
                <a:latin typeface="Arial"/>
                <a:ea typeface="Arial"/>
                <a:cs typeface="Arial"/>
                <a:sym typeface="Arial"/>
              </a:rPr>
              <a:t>Avez-vous travaillé dans la planification de programmes d'éducation ?</a:t>
            </a:r>
            <a:endParaRPr b="0" i="0" sz="1400" u="none" cap="none" strike="noStrike">
              <a:solidFill>
                <a:srgbClr val="000000"/>
              </a:solidFill>
              <a:latin typeface="Arial"/>
              <a:ea typeface="Arial"/>
              <a:cs typeface="Arial"/>
              <a:sym typeface="Arial"/>
            </a:endParaRPr>
          </a:p>
          <a:p>
            <a:pPr indent="-368300" lvl="0" marL="457200" marR="0" rtl="0" algn="l">
              <a:lnSpc>
                <a:spcPct val="115000"/>
              </a:lnSpc>
              <a:spcBef>
                <a:spcPts val="0"/>
              </a:spcBef>
              <a:spcAft>
                <a:spcPts val="0"/>
              </a:spcAft>
              <a:buClr>
                <a:srgbClr val="000000"/>
              </a:buClr>
              <a:buSzPts val="2200"/>
              <a:buFont typeface="Arial"/>
              <a:buAutoNum type="arabicPeriod"/>
            </a:pPr>
            <a:r>
              <a:rPr b="0" i="0" lang="fr-FR" sz="2000" u="none" cap="none" strike="noStrike">
                <a:solidFill>
                  <a:srgbClr val="000000"/>
                </a:solidFill>
                <a:latin typeface="Arial"/>
                <a:ea typeface="Arial"/>
                <a:cs typeface="Arial"/>
                <a:sym typeface="Arial"/>
              </a:rPr>
              <a:t>Avez-vous déjà suivi une formation sur le soutien psychosocial ou l'apprentissage social et émotionnel ?</a:t>
            </a:r>
            <a:endParaRPr b="0" i="0" sz="1400" u="none" cap="none" strike="noStrike">
              <a:solidFill>
                <a:srgbClr val="000000"/>
              </a:solidFill>
              <a:latin typeface="Arial"/>
              <a:ea typeface="Arial"/>
              <a:cs typeface="Arial"/>
              <a:sym typeface="Arial"/>
            </a:endParaRPr>
          </a:p>
          <a:p>
            <a:pPr indent="-368300" lvl="0" marL="457200" marR="0" rtl="0" algn="l">
              <a:lnSpc>
                <a:spcPct val="115000"/>
              </a:lnSpc>
              <a:spcBef>
                <a:spcPts val="0"/>
              </a:spcBef>
              <a:spcAft>
                <a:spcPts val="0"/>
              </a:spcAft>
              <a:buClr>
                <a:srgbClr val="000000"/>
              </a:buClr>
              <a:buSzPts val="2200"/>
              <a:buFont typeface="Arial"/>
              <a:buAutoNum type="arabicPeriod"/>
            </a:pPr>
            <a:r>
              <a:rPr b="0" i="0" lang="fr-FR" sz="2000" u="none" cap="none" strike="noStrike">
                <a:solidFill>
                  <a:srgbClr val="000000"/>
                </a:solidFill>
                <a:latin typeface="Arial"/>
                <a:ea typeface="Arial"/>
                <a:cs typeface="Arial"/>
                <a:sym typeface="Arial"/>
              </a:rPr>
              <a:t>Avez-vous de l'expérience en matière de soutien psychosocial en situation de crise humanitaire ?</a:t>
            </a:r>
            <a:endParaRPr b="1" i="0" sz="20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7" name="Shape 87"/>
        <p:cNvGrpSpPr/>
        <p:nvPr/>
      </p:nvGrpSpPr>
      <p:grpSpPr>
        <a:xfrm>
          <a:off x="0" y="0"/>
          <a:ext cx="0" cy="0"/>
          <a:chOff x="0" y="0"/>
          <a:chExt cx="0" cy="0"/>
        </a:xfrm>
      </p:grpSpPr>
      <p:sp>
        <p:nvSpPr>
          <p:cNvPr id="88" name="Google Shape;88;p5"/>
          <p:cNvSpPr txBox="1"/>
          <p:nvPr>
            <p:ph type="title"/>
          </p:nvPr>
        </p:nvSpPr>
        <p:spPr>
          <a:xfrm>
            <a:off x="171300" y="1553600"/>
            <a:ext cx="8801400" cy="2177700"/>
          </a:xfrm>
          <a:prstGeom prst="rect">
            <a:avLst/>
          </a:prstGeom>
          <a:noFill/>
          <a:ln>
            <a:noFill/>
          </a:ln>
        </p:spPr>
        <p:txBody>
          <a:bodyPr anchorCtr="0" anchor="b" bIns="91400" lIns="91400" spcFirstLastPara="1" rIns="91400" wrap="square" tIns="91400">
            <a:noAutofit/>
          </a:bodyPr>
          <a:lstStyle/>
          <a:p>
            <a:pPr indent="0" lvl="0" marL="0" rtl="0" algn="ctr">
              <a:lnSpc>
                <a:spcPct val="130000"/>
              </a:lnSpc>
              <a:spcBef>
                <a:spcPts val="0"/>
              </a:spcBef>
              <a:spcAft>
                <a:spcPts val="0"/>
              </a:spcAft>
              <a:buClr>
                <a:srgbClr val="FFFFFF"/>
              </a:buClr>
              <a:buSzPts val="4400"/>
              <a:buFont typeface="Arial"/>
              <a:buNone/>
            </a:pPr>
            <a:r>
              <a:rPr b="1" lang="fr-FR" sz="6000">
                <a:solidFill>
                  <a:schemeClr val="accent4"/>
                </a:solidFill>
                <a:latin typeface="Arial"/>
                <a:ea typeface="Arial"/>
                <a:cs typeface="Arial"/>
                <a:sym typeface="Arial"/>
              </a:rPr>
              <a:t>Session 1: </a:t>
            </a:r>
            <a:endParaRPr b="1" sz="6000">
              <a:solidFill>
                <a:schemeClr val="accent4"/>
              </a:solidFill>
              <a:latin typeface="Arial"/>
              <a:ea typeface="Arial"/>
              <a:cs typeface="Arial"/>
              <a:sym typeface="Arial"/>
            </a:endParaRPr>
          </a:p>
          <a:p>
            <a:pPr indent="0" lvl="0" marL="0" rtl="0" algn="ctr">
              <a:lnSpc>
                <a:spcPct val="130000"/>
              </a:lnSpc>
              <a:spcBef>
                <a:spcPts val="0"/>
              </a:spcBef>
              <a:spcAft>
                <a:spcPts val="0"/>
              </a:spcAft>
              <a:buClr>
                <a:srgbClr val="FFFFFF"/>
              </a:buClr>
              <a:buSzPts val="4400"/>
              <a:buFont typeface="Arial"/>
              <a:buNone/>
            </a:pPr>
            <a:r>
              <a:rPr b="1" lang="fr-FR" sz="6000">
                <a:solidFill>
                  <a:schemeClr val="accent4"/>
                </a:solidFill>
                <a:latin typeface="Arial"/>
                <a:ea typeface="Arial"/>
                <a:cs typeface="Arial"/>
                <a:sym typeface="Arial"/>
              </a:rPr>
              <a:t>Le bien-être</a:t>
            </a:r>
            <a:endParaRPr sz="6000">
              <a:solidFill>
                <a:schemeClr val="accent4"/>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2" name="Shape 92"/>
        <p:cNvGrpSpPr/>
        <p:nvPr/>
      </p:nvGrpSpPr>
      <p:grpSpPr>
        <a:xfrm>
          <a:off x="0" y="0"/>
          <a:ext cx="0" cy="0"/>
          <a:chOff x="0" y="0"/>
          <a:chExt cx="0" cy="0"/>
        </a:xfrm>
      </p:grpSpPr>
      <p:sp>
        <p:nvSpPr>
          <p:cNvPr id="93" name="Google Shape;93;p6"/>
          <p:cNvSpPr txBox="1"/>
          <p:nvPr/>
        </p:nvSpPr>
        <p:spPr>
          <a:xfrm>
            <a:off x="61350" y="96226"/>
            <a:ext cx="9021300" cy="569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200"/>
              <a:buFont typeface="Arial"/>
              <a:buNone/>
            </a:pPr>
            <a:r>
              <a:rPr b="1" i="0" lang="fr-FR" sz="2700" u="none" cap="none" strike="noStrike">
                <a:solidFill>
                  <a:srgbClr val="24427B"/>
                </a:solidFill>
                <a:latin typeface="Arial"/>
                <a:ea typeface="Arial"/>
                <a:cs typeface="Arial"/>
                <a:sym typeface="Arial"/>
              </a:rPr>
              <a:t>De quoi avons-nous besoin pour nous sentir bien ?</a:t>
            </a:r>
            <a:endParaRPr b="1" i="0" sz="2700" u="none" cap="none" strike="noStrike">
              <a:solidFill>
                <a:srgbClr val="000000"/>
              </a:solidFill>
              <a:latin typeface="Arial"/>
              <a:ea typeface="Arial"/>
              <a:cs typeface="Arial"/>
              <a:sym typeface="Arial"/>
            </a:endParaRPr>
          </a:p>
        </p:txBody>
      </p:sp>
      <p:pic>
        <p:nvPicPr>
          <p:cNvPr id="94" name="Google Shape;94;p6"/>
          <p:cNvPicPr preferRelativeResize="0"/>
          <p:nvPr/>
        </p:nvPicPr>
        <p:blipFill>
          <a:blip r:embed="rId3">
            <a:alphaModFix/>
          </a:blip>
          <a:stretch>
            <a:fillRect/>
          </a:stretch>
        </p:blipFill>
        <p:spPr>
          <a:xfrm>
            <a:off x="2646700" y="665925"/>
            <a:ext cx="3927801" cy="42445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8" name="Shape 98"/>
        <p:cNvGrpSpPr/>
        <p:nvPr/>
      </p:nvGrpSpPr>
      <p:grpSpPr>
        <a:xfrm>
          <a:off x="0" y="0"/>
          <a:ext cx="0" cy="0"/>
          <a:chOff x="0" y="0"/>
          <a:chExt cx="0" cy="0"/>
        </a:xfrm>
      </p:grpSpPr>
      <p:sp>
        <p:nvSpPr>
          <p:cNvPr id="99" name="Google Shape;99;p7"/>
          <p:cNvSpPr txBox="1"/>
          <p:nvPr>
            <p:ph idx="1" type="body"/>
          </p:nvPr>
        </p:nvSpPr>
        <p:spPr>
          <a:xfrm>
            <a:off x="143850" y="1137450"/>
            <a:ext cx="8866800" cy="38007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SzPts val="1800"/>
              <a:buNone/>
            </a:pPr>
            <a:r>
              <a:rPr b="1" lang="fr-FR" sz="1900">
                <a:solidFill>
                  <a:srgbClr val="000000"/>
                </a:solidFill>
                <a:latin typeface="Arial"/>
                <a:ea typeface="Arial"/>
                <a:cs typeface="Arial"/>
                <a:sym typeface="Arial"/>
              </a:rPr>
              <a:t>Les catastrophes environnementales </a:t>
            </a:r>
            <a:r>
              <a:rPr lang="fr-FR" sz="1900">
                <a:solidFill>
                  <a:srgbClr val="000000"/>
                </a:solidFill>
                <a:latin typeface="Arial"/>
                <a:ea typeface="Arial"/>
                <a:cs typeface="Arial"/>
                <a:sym typeface="Arial"/>
              </a:rPr>
              <a:t> représentent souvent une menace directe pour la vie, la destruction continue des infrastructures et des niveaux élevés de stress et de tension. </a:t>
            </a:r>
            <a:r>
              <a:rPr lang="fr-FR" sz="1900"/>
              <a:t> </a:t>
            </a:r>
            <a:endParaRPr b="1" sz="1900"/>
          </a:p>
          <a:p>
            <a:pPr indent="0" lvl="0" marL="0" rtl="0" algn="l">
              <a:lnSpc>
                <a:spcPct val="100000"/>
              </a:lnSpc>
              <a:spcBef>
                <a:spcPts val="0"/>
              </a:spcBef>
              <a:spcAft>
                <a:spcPts val="0"/>
              </a:spcAft>
              <a:buSzPts val="1800"/>
              <a:buNone/>
            </a:pPr>
            <a:r>
              <a:t/>
            </a:r>
            <a:endParaRPr b="1" sz="1900"/>
          </a:p>
          <a:p>
            <a:pPr indent="0" lvl="0" marL="0" rtl="0" algn="l">
              <a:lnSpc>
                <a:spcPct val="100000"/>
              </a:lnSpc>
              <a:spcBef>
                <a:spcPts val="0"/>
              </a:spcBef>
              <a:spcAft>
                <a:spcPts val="0"/>
              </a:spcAft>
              <a:buSzPts val="1800"/>
              <a:buNone/>
            </a:pPr>
            <a:r>
              <a:rPr b="1" lang="fr-FR" sz="1900">
                <a:solidFill>
                  <a:srgbClr val="000000"/>
                </a:solidFill>
                <a:latin typeface="Arial"/>
                <a:ea typeface="Arial"/>
                <a:cs typeface="Arial"/>
                <a:sym typeface="Arial"/>
              </a:rPr>
              <a:t>Les catastrophes d'origine humaine </a:t>
            </a:r>
            <a:r>
              <a:rPr lang="fr-FR" sz="1900">
                <a:solidFill>
                  <a:srgbClr val="000000"/>
                </a:solidFill>
                <a:latin typeface="Arial"/>
                <a:ea typeface="Arial"/>
                <a:cs typeface="Arial"/>
                <a:sym typeface="Arial"/>
              </a:rPr>
              <a:t> conduisent souvent à un conflit prolongé et à une urgence chronique. Elles ne causent pas forcément de menaces graves à la vie, mais plutôt une tension continue et une peur persistante.</a:t>
            </a:r>
            <a:endParaRPr sz="1900"/>
          </a:p>
          <a:p>
            <a:pPr indent="0" lvl="0" marL="0" rtl="0" algn="l">
              <a:lnSpc>
                <a:spcPct val="100000"/>
              </a:lnSpc>
              <a:spcBef>
                <a:spcPts val="0"/>
              </a:spcBef>
              <a:spcAft>
                <a:spcPts val="0"/>
              </a:spcAft>
              <a:buSzPts val="1800"/>
              <a:buNone/>
            </a:pPr>
            <a:r>
              <a:t/>
            </a:r>
            <a:endParaRPr sz="1900"/>
          </a:p>
          <a:p>
            <a:pPr indent="0" lvl="0" marL="0" rtl="0" algn="l">
              <a:lnSpc>
                <a:spcPct val="100000"/>
              </a:lnSpc>
              <a:spcBef>
                <a:spcPts val="0"/>
              </a:spcBef>
              <a:spcAft>
                <a:spcPts val="0"/>
              </a:spcAft>
              <a:buSzPts val="1800"/>
              <a:buNone/>
            </a:pPr>
            <a:r>
              <a:rPr b="1" lang="fr-FR" sz="1900">
                <a:solidFill>
                  <a:srgbClr val="000000"/>
                </a:solidFill>
                <a:latin typeface="Arial"/>
                <a:ea typeface="Arial"/>
                <a:cs typeface="Arial"/>
                <a:sym typeface="Arial"/>
              </a:rPr>
              <a:t>Les deux</a:t>
            </a:r>
            <a:r>
              <a:rPr lang="fr-FR" sz="1900">
                <a:solidFill>
                  <a:srgbClr val="000000"/>
                </a:solidFill>
                <a:latin typeface="Arial"/>
                <a:ea typeface="Arial"/>
                <a:cs typeface="Arial"/>
                <a:sym typeface="Arial"/>
              </a:rPr>
              <a:t> perturbent tous les aspects de la vie quotidienne, notamment le logement, la santé, l'assainissement, les loisirs et l'éducation. Elles perturbent les relations familiales et la cohésion sociale et génèrent des sentiments d'incertitude, de peur, de colère et de perte.</a:t>
            </a:r>
            <a:endParaRPr sz="1900">
              <a:solidFill>
                <a:srgbClr val="000000"/>
              </a:solidFill>
              <a:latin typeface="Arial"/>
              <a:ea typeface="Arial"/>
              <a:cs typeface="Arial"/>
              <a:sym typeface="Arial"/>
            </a:endParaRPr>
          </a:p>
        </p:txBody>
      </p:sp>
      <p:sp>
        <p:nvSpPr>
          <p:cNvPr id="100" name="Google Shape;100;p7"/>
          <p:cNvSpPr txBox="1"/>
          <p:nvPr/>
        </p:nvSpPr>
        <p:spPr>
          <a:xfrm>
            <a:off x="143850" y="73500"/>
            <a:ext cx="8866800" cy="571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200"/>
              <a:buFont typeface="Arial"/>
              <a:buNone/>
            </a:pPr>
            <a:r>
              <a:rPr b="1" i="0" lang="fr-FR" sz="2700" u="none" cap="none" strike="noStrike">
                <a:solidFill>
                  <a:srgbClr val="24427B"/>
                </a:solidFill>
                <a:latin typeface="Arial"/>
                <a:ea typeface="Arial"/>
                <a:cs typeface="Arial"/>
                <a:sym typeface="Arial"/>
              </a:rPr>
              <a:t>Comment les crises humanitaires affectent-elles le bien-être psychosocial ?</a:t>
            </a:r>
            <a:endParaRPr b="0" i="0" sz="2700" u="none" cap="none" strike="noStrike">
              <a:solidFill>
                <a:srgbClr val="24427B"/>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104" name="Shape 104"/>
        <p:cNvGrpSpPr/>
        <p:nvPr/>
      </p:nvGrpSpPr>
      <p:grpSpPr>
        <a:xfrm>
          <a:off x="0" y="0"/>
          <a:ext cx="0" cy="0"/>
          <a:chOff x="0" y="0"/>
          <a:chExt cx="0" cy="0"/>
        </a:xfrm>
      </p:grpSpPr>
      <p:sp>
        <p:nvSpPr>
          <p:cNvPr id="105" name="Google Shape;105;p8"/>
          <p:cNvSpPr txBox="1"/>
          <p:nvPr/>
        </p:nvSpPr>
        <p:spPr>
          <a:xfrm>
            <a:off x="143850" y="68950"/>
            <a:ext cx="8803200" cy="723000"/>
          </a:xfrm>
          <a:prstGeom prst="rect">
            <a:avLst/>
          </a:prstGeom>
          <a:noFill/>
          <a:ln>
            <a:noFill/>
          </a:ln>
        </p:spPr>
        <p:txBody>
          <a:bodyPr anchorCtr="0" anchor="t" bIns="91425" lIns="91425" spcFirstLastPara="1" rIns="91425" wrap="square" tIns="91425">
            <a:noAutofit/>
          </a:bodyPr>
          <a:lstStyle/>
          <a:p>
            <a:pPr indent="0" lvl="0" marL="0" marR="0" rtl="0" algn="ctr">
              <a:lnSpc>
                <a:spcPct val="130000"/>
              </a:lnSpc>
              <a:spcBef>
                <a:spcPts val="0"/>
              </a:spcBef>
              <a:spcAft>
                <a:spcPts val="0"/>
              </a:spcAft>
              <a:buClr>
                <a:srgbClr val="000000"/>
              </a:buClr>
              <a:buSzPts val="4000"/>
              <a:buFont typeface="Arial"/>
              <a:buNone/>
            </a:pPr>
            <a:r>
              <a:rPr b="1" i="0" lang="fr-FR" sz="2700" u="none" cap="none" strike="noStrike">
                <a:solidFill>
                  <a:srgbClr val="24427B"/>
                </a:solidFill>
                <a:latin typeface="Arial"/>
                <a:ea typeface="Arial"/>
                <a:cs typeface="Arial"/>
                <a:sym typeface="Arial"/>
              </a:rPr>
              <a:t>Activité de groupe : Le bien-être </a:t>
            </a:r>
            <a:endParaRPr b="0" i="0" sz="2700" u="none" cap="none" strike="noStrike">
              <a:solidFill>
                <a:srgbClr val="000000"/>
              </a:solidFill>
              <a:latin typeface="Arial"/>
              <a:ea typeface="Arial"/>
              <a:cs typeface="Arial"/>
              <a:sym typeface="Arial"/>
            </a:endParaRPr>
          </a:p>
          <a:p>
            <a:pPr indent="0" lvl="0" marL="0" marR="0" rtl="0" algn="ctr">
              <a:lnSpc>
                <a:spcPct val="130000"/>
              </a:lnSpc>
              <a:spcBef>
                <a:spcPts val="0"/>
              </a:spcBef>
              <a:spcAft>
                <a:spcPts val="0"/>
              </a:spcAft>
              <a:buClr>
                <a:srgbClr val="000000"/>
              </a:buClr>
              <a:buSzPts val="4000"/>
              <a:buFont typeface="Arial"/>
              <a:buNone/>
            </a:pPr>
            <a:r>
              <a:t/>
            </a:r>
            <a:endParaRPr b="1" i="0" sz="4000" u="none" cap="none" strike="noStrike">
              <a:solidFill>
                <a:schemeClr val="lt1"/>
              </a:solidFill>
              <a:latin typeface="Arial"/>
              <a:ea typeface="Arial"/>
              <a:cs typeface="Arial"/>
              <a:sym typeface="Arial"/>
            </a:endParaRPr>
          </a:p>
        </p:txBody>
      </p:sp>
      <p:sp>
        <p:nvSpPr>
          <p:cNvPr id="106" name="Google Shape;106;p8"/>
          <p:cNvSpPr txBox="1"/>
          <p:nvPr/>
        </p:nvSpPr>
        <p:spPr>
          <a:xfrm>
            <a:off x="170400" y="791950"/>
            <a:ext cx="8803200" cy="1745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560"/>
              </a:spcBef>
              <a:spcAft>
                <a:spcPts val="0"/>
              </a:spcAft>
              <a:buClr>
                <a:srgbClr val="000000"/>
              </a:buClr>
              <a:buSzPts val="2200"/>
              <a:buFont typeface="Arial"/>
              <a:buNone/>
            </a:pPr>
            <a:r>
              <a:rPr b="0" i="0" lang="fr-FR" sz="2200" u="none" cap="none" strike="noStrike">
                <a:solidFill>
                  <a:srgbClr val="000000"/>
                </a:solidFill>
                <a:latin typeface="Arial"/>
                <a:ea typeface="Arial"/>
                <a:cs typeface="Arial"/>
                <a:sym typeface="Arial"/>
              </a:rPr>
              <a:t>Discutez dans vos groupes :</a:t>
            </a:r>
            <a:endParaRPr b="0" i="0" sz="800" u="none" cap="none" strike="noStrike">
              <a:solidFill>
                <a:srgbClr val="000000"/>
              </a:solidFill>
              <a:latin typeface="Arial"/>
              <a:ea typeface="Arial"/>
              <a:cs typeface="Arial"/>
              <a:sym typeface="Arial"/>
            </a:endParaRPr>
          </a:p>
          <a:p>
            <a:pPr indent="-368300" lvl="0" marL="457200" marR="0" rtl="0" algn="l">
              <a:lnSpc>
                <a:spcPct val="115000"/>
              </a:lnSpc>
              <a:spcBef>
                <a:spcPts val="560"/>
              </a:spcBef>
              <a:spcAft>
                <a:spcPts val="0"/>
              </a:spcAft>
              <a:buClr>
                <a:srgbClr val="000000"/>
              </a:buClr>
              <a:buSzPts val="2200"/>
              <a:buFont typeface="Arial"/>
              <a:buChar char="●"/>
            </a:pPr>
            <a:r>
              <a:rPr b="0" i="0" lang="fr-FR" sz="2200" u="none" cap="none" strike="noStrike">
                <a:solidFill>
                  <a:srgbClr val="000000"/>
                </a:solidFill>
                <a:latin typeface="Arial"/>
                <a:ea typeface="Arial"/>
                <a:cs typeface="Arial"/>
                <a:sym typeface="Arial"/>
              </a:rPr>
              <a:t>Comment ces activités favorisent-elles le bien-être ? </a:t>
            </a:r>
            <a:endParaRPr b="0" i="0" sz="1400" u="none" cap="none" strike="noStrike">
              <a:solidFill>
                <a:srgbClr val="000000"/>
              </a:solidFill>
              <a:latin typeface="Arial"/>
              <a:ea typeface="Arial"/>
              <a:cs typeface="Arial"/>
              <a:sym typeface="Arial"/>
            </a:endParaRPr>
          </a:p>
          <a:p>
            <a:pPr indent="-368300" lvl="0" marL="457200" marR="0" rtl="0" algn="l">
              <a:lnSpc>
                <a:spcPct val="115000"/>
              </a:lnSpc>
              <a:spcBef>
                <a:spcPts val="0"/>
              </a:spcBef>
              <a:spcAft>
                <a:spcPts val="0"/>
              </a:spcAft>
              <a:buClr>
                <a:srgbClr val="000000"/>
              </a:buClr>
              <a:buSzPts val="2200"/>
              <a:buFont typeface="Arial"/>
              <a:buChar char="●"/>
            </a:pPr>
            <a:r>
              <a:rPr b="0" i="0" lang="fr-FR" sz="2200" u="none" cap="none" strike="noStrike">
                <a:solidFill>
                  <a:srgbClr val="000000"/>
                </a:solidFill>
                <a:latin typeface="Arial"/>
                <a:ea typeface="Arial"/>
                <a:cs typeface="Arial"/>
                <a:sym typeface="Arial"/>
              </a:rPr>
              <a:t>Comment le bien-être des gens serait-il affecté s'ils ne pouvaient plus pratiquer ces activités ?</a:t>
            </a:r>
            <a:endParaRPr b="0" i="0" sz="2200" u="none" cap="none" strike="noStrike">
              <a:solidFill>
                <a:srgbClr val="000000"/>
              </a:solidFill>
              <a:latin typeface="Arial"/>
              <a:ea typeface="Arial"/>
              <a:cs typeface="Arial"/>
              <a:sym typeface="Arial"/>
            </a:endParaRPr>
          </a:p>
        </p:txBody>
      </p:sp>
      <p:sp>
        <p:nvSpPr>
          <p:cNvPr id="107" name="Google Shape;107;p8"/>
          <p:cNvSpPr txBox="1"/>
          <p:nvPr/>
        </p:nvSpPr>
        <p:spPr>
          <a:xfrm>
            <a:off x="372600" y="2212375"/>
            <a:ext cx="3243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p:txBody>
      </p:sp>
      <p:sp>
        <p:nvSpPr>
          <p:cNvPr id="108" name="Google Shape;108;p8"/>
          <p:cNvSpPr txBox="1"/>
          <p:nvPr/>
        </p:nvSpPr>
        <p:spPr>
          <a:xfrm>
            <a:off x="405150" y="3496042"/>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chemeClr val="lt1"/>
              </a:solidFill>
              <a:latin typeface="Arial"/>
              <a:ea typeface="Arial"/>
              <a:cs typeface="Arial"/>
              <a:sym typeface="Arial"/>
            </a:endParaRPr>
          </a:p>
        </p:txBody>
      </p:sp>
      <p:sp>
        <p:nvSpPr>
          <p:cNvPr id="109" name="Google Shape;109;p8"/>
          <p:cNvSpPr txBox="1"/>
          <p:nvPr/>
        </p:nvSpPr>
        <p:spPr>
          <a:xfrm>
            <a:off x="2210500" y="4759313"/>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chemeClr val="lt1"/>
              </a:solidFill>
              <a:latin typeface="Arial"/>
              <a:ea typeface="Arial"/>
              <a:cs typeface="Arial"/>
              <a:sym typeface="Arial"/>
            </a:endParaRPr>
          </a:p>
        </p:txBody>
      </p:sp>
      <p:pic>
        <p:nvPicPr>
          <p:cNvPr id="110" name="Google Shape;110;p8"/>
          <p:cNvPicPr preferRelativeResize="0"/>
          <p:nvPr/>
        </p:nvPicPr>
        <p:blipFill rotWithShape="1">
          <a:blip r:embed="rId3">
            <a:alphaModFix/>
          </a:blip>
          <a:srcRect b="0" l="0" r="0" t="0"/>
          <a:stretch/>
        </p:blipFill>
        <p:spPr>
          <a:xfrm>
            <a:off x="143850" y="2615208"/>
            <a:ext cx="2121313" cy="1224104"/>
          </a:xfrm>
          <a:prstGeom prst="rect">
            <a:avLst/>
          </a:prstGeom>
          <a:noFill/>
          <a:ln>
            <a:noFill/>
          </a:ln>
        </p:spPr>
      </p:pic>
      <p:pic>
        <p:nvPicPr>
          <p:cNvPr id="111" name="Google Shape;111;p8"/>
          <p:cNvPicPr preferRelativeResize="0"/>
          <p:nvPr/>
        </p:nvPicPr>
        <p:blipFill rotWithShape="1">
          <a:blip r:embed="rId4">
            <a:alphaModFix/>
          </a:blip>
          <a:srcRect b="0" l="0" r="0" t="0"/>
          <a:stretch/>
        </p:blipFill>
        <p:spPr>
          <a:xfrm>
            <a:off x="3627863" y="2581833"/>
            <a:ext cx="1904482" cy="1224105"/>
          </a:xfrm>
          <a:prstGeom prst="rect">
            <a:avLst/>
          </a:prstGeom>
          <a:noFill/>
          <a:ln>
            <a:noFill/>
          </a:ln>
        </p:spPr>
      </p:pic>
      <p:pic>
        <p:nvPicPr>
          <p:cNvPr id="112" name="Google Shape;112;p8"/>
          <p:cNvPicPr preferRelativeResize="0"/>
          <p:nvPr/>
        </p:nvPicPr>
        <p:blipFill rotWithShape="1">
          <a:blip r:embed="rId5">
            <a:alphaModFix/>
          </a:blip>
          <a:srcRect b="0" l="0" r="0" t="0"/>
          <a:stretch/>
        </p:blipFill>
        <p:spPr>
          <a:xfrm>
            <a:off x="7019751" y="2615192"/>
            <a:ext cx="1996603" cy="1224105"/>
          </a:xfrm>
          <a:prstGeom prst="rect">
            <a:avLst/>
          </a:prstGeom>
          <a:noFill/>
          <a:ln>
            <a:noFill/>
          </a:ln>
        </p:spPr>
      </p:pic>
      <p:pic>
        <p:nvPicPr>
          <p:cNvPr id="113" name="Google Shape;113;p8"/>
          <p:cNvPicPr preferRelativeResize="0"/>
          <p:nvPr/>
        </p:nvPicPr>
        <p:blipFill rotWithShape="1">
          <a:blip r:embed="rId6">
            <a:alphaModFix/>
          </a:blip>
          <a:srcRect b="0" l="0" r="0" t="0"/>
          <a:stretch/>
        </p:blipFill>
        <p:spPr>
          <a:xfrm>
            <a:off x="2044047" y="3778267"/>
            <a:ext cx="1727814" cy="1224104"/>
          </a:xfrm>
          <a:prstGeom prst="rect">
            <a:avLst/>
          </a:prstGeom>
          <a:noFill/>
          <a:ln>
            <a:noFill/>
          </a:ln>
        </p:spPr>
      </p:pic>
      <p:pic>
        <p:nvPicPr>
          <p:cNvPr id="114" name="Google Shape;114;p8"/>
          <p:cNvPicPr preferRelativeResize="0"/>
          <p:nvPr/>
        </p:nvPicPr>
        <p:blipFill rotWithShape="1">
          <a:blip r:embed="rId7">
            <a:alphaModFix/>
          </a:blip>
          <a:srcRect b="0" l="0" r="0" t="0"/>
          <a:stretch/>
        </p:blipFill>
        <p:spPr>
          <a:xfrm>
            <a:off x="5291950" y="3787041"/>
            <a:ext cx="1727812" cy="1206566"/>
          </a:xfrm>
          <a:prstGeom prst="rect">
            <a:avLst/>
          </a:prstGeom>
          <a:noFill/>
          <a:ln>
            <a:noFill/>
          </a:ln>
        </p:spPr>
      </p:pic>
      <p:sp>
        <p:nvSpPr>
          <p:cNvPr id="115" name="Google Shape;115;p8"/>
          <p:cNvSpPr txBox="1"/>
          <p:nvPr/>
        </p:nvSpPr>
        <p:spPr>
          <a:xfrm>
            <a:off x="132750" y="3548292"/>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rgbClr val="FFFFFF"/>
                </a:solidFill>
                <a:latin typeface="Arial"/>
                <a:ea typeface="Arial"/>
                <a:cs typeface="Arial"/>
                <a:sym typeface="Arial"/>
              </a:rPr>
              <a:t>1</a:t>
            </a:r>
            <a:endParaRPr b="1" i="0" sz="1400" u="none" cap="none" strike="noStrike">
              <a:solidFill>
                <a:srgbClr val="FFFFFF"/>
              </a:solidFill>
              <a:latin typeface="Arial"/>
              <a:ea typeface="Arial"/>
              <a:cs typeface="Arial"/>
              <a:sym typeface="Arial"/>
            </a:endParaRPr>
          </a:p>
        </p:txBody>
      </p:sp>
      <p:sp>
        <p:nvSpPr>
          <p:cNvPr id="116" name="Google Shape;116;p8"/>
          <p:cNvSpPr txBox="1"/>
          <p:nvPr/>
        </p:nvSpPr>
        <p:spPr>
          <a:xfrm>
            <a:off x="3576250" y="3496042"/>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rgbClr val="FFFFFF"/>
                </a:solidFill>
                <a:latin typeface="Arial"/>
                <a:ea typeface="Arial"/>
                <a:cs typeface="Arial"/>
                <a:sym typeface="Arial"/>
              </a:rPr>
              <a:t>2</a:t>
            </a:r>
            <a:endParaRPr b="1" i="0" sz="1400" u="none" cap="none" strike="noStrike">
              <a:solidFill>
                <a:srgbClr val="FFFFFF"/>
              </a:solidFill>
              <a:latin typeface="Arial"/>
              <a:ea typeface="Arial"/>
              <a:cs typeface="Arial"/>
              <a:sym typeface="Arial"/>
            </a:endParaRPr>
          </a:p>
        </p:txBody>
      </p:sp>
      <p:sp>
        <p:nvSpPr>
          <p:cNvPr id="117" name="Google Shape;117;p8"/>
          <p:cNvSpPr txBox="1"/>
          <p:nvPr/>
        </p:nvSpPr>
        <p:spPr>
          <a:xfrm>
            <a:off x="7019750" y="3496042"/>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rgbClr val="FFFFFF"/>
                </a:solidFill>
                <a:latin typeface="Arial"/>
                <a:ea typeface="Arial"/>
                <a:cs typeface="Arial"/>
                <a:sym typeface="Arial"/>
              </a:rPr>
              <a:t>3</a:t>
            </a:r>
            <a:endParaRPr b="1" i="0" sz="1400" u="none" cap="none" strike="noStrike">
              <a:solidFill>
                <a:srgbClr val="FFFFFF"/>
              </a:solidFill>
              <a:latin typeface="Arial"/>
              <a:ea typeface="Arial"/>
              <a:cs typeface="Arial"/>
              <a:sym typeface="Arial"/>
            </a:endParaRPr>
          </a:p>
        </p:txBody>
      </p:sp>
      <p:sp>
        <p:nvSpPr>
          <p:cNvPr id="118" name="Google Shape;118;p8"/>
          <p:cNvSpPr txBox="1"/>
          <p:nvPr/>
        </p:nvSpPr>
        <p:spPr>
          <a:xfrm>
            <a:off x="2044050" y="4702588"/>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rgbClr val="FFFFFF"/>
                </a:solidFill>
                <a:latin typeface="Arial"/>
                <a:ea typeface="Arial"/>
                <a:cs typeface="Arial"/>
                <a:sym typeface="Arial"/>
              </a:rPr>
              <a:t>4</a:t>
            </a:r>
            <a:endParaRPr b="1" i="0" sz="1400" u="none" cap="none" strike="noStrike">
              <a:solidFill>
                <a:srgbClr val="FFFFFF"/>
              </a:solidFill>
              <a:latin typeface="Arial"/>
              <a:ea typeface="Arial"/>
              <a:cs typeface="Arial"/>
              <a:sym typeface="Arial"/>
            </a:endParaRPr>
          </a:p>
        </p:txBody>
      </p:sp>
      <p:sp>
        <p:nvSpPr>
          <p:cNvPr id="119" name="Google Shape;119;p8"/>
          <p:cNvSpPr txBox="1"/>
          <p:nvPr/>
        </p:nvSpPr>
        <p:spPr>
          <a:xfrm>
            <a:off x="5291950" y="4702588"/>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rgbClr val="FFFFFF"/>
                </a:solidFill>
                <a:latin typeface="Arial"/>
                <a:ea typeface="Arial"/>
                <a:cs typeface="Arial"/>
                <a:sym typeface="Arial"/>
              </a:rPr>
              <a:t>5</a:t>
            </a:r>
            <a:endParaRPr b="1" i="0" sz="1400" u="none" cap="none" strike="noStrike">
              <a:solidFill>
                <a:srgbClr val="FFFFFF"/>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3" name="Shape 123"/>
        <p:cNvGrpSpPr/>
        <p:nvPr/>
      </p:nvGrpSpPr>
      <p:grpSpPr>
        <a:xfrm>
          <a:off x="0" y="0"/>
          <a:ext cx="0" cy="0"/>
          <a:chOff x="0" y="0"/>
          <a:chExt cx="0" cy="0"/>
        </a:xfrm>
      </p:grpSpPr>
      <p:sp>
        <p:nvSpPr>
          <p:cNvPr id="124" name="Google Shape;124;p9"/>
          <p:cNvSpPr txBox="1"/>
          <p:nvPr>
            <p:ph type="title"/>
          </p:nvPr>
        </p:nvSpPr>
        <p:spPr>
          <a:xfrm>
            <a:off x="171300" y="1442625"/>
            <a:ext cx="8801400" cy="2358300"/>
          </a:xfrm>
          <a:prstGeom prst="rect">
            <a:avLst/>
          </a:prstGeom>
          <a:noFill/>
          <a:ln>
            <a:noFill/>
          </a:ln>
        </p:spPr>
        <p:txBody>
          <a:bodyPr anchorCtr="0" anchor="b" bIns="91400" lIns="91400" spcFirstLastPara="1" rIns="91400" wrap="square" tIns="91400">
            <a:noAutofit/>
          </a:bodyPr>
          <a:lstStyle/>
          <a:p>
            <a:pPr indent="0" lvl="0" marL="0" rtl="0" algn="ctr">
              <a:lnSpc>
                <a:spcPct val="130000"/>
              </a:lnSpc>
              <a:spcBef>
                <a:spcPts val="0"/>
              </a:spcBef>
              <a:spcAft>
                <a:spcPts val="0"/>
              </a:spcAft>
              <a:buClr>
                <a:srgbClr val="FFFFFF"/>
              </a:buClr>
              <a:buSzPts val="4400"/>
              <a:buFont typeface="Arial"/>
              <a:buNone/>
            </a:pPr>
            <a:r>
              <a:rPr b="1" lang="fr-FR" sz="6000">
                <a:solidFill>
                  <a:schemeClr val="accent4"/>
                </a:solidFill>
                <a:latin typeface="Arial"/>
                <a:ea typeface="Arial"/>
                <a:cs typeface="Arial"/>
                <a:sym typeface="Arial"/>
              </a:rPr>
              <a:t>Session 2: </a:t>
            </a:r>
            <a:endParaRPr b="1" sz="6000">
              <a:solidFill>
                <a:schemeClr val="accent4"/>
              </a:solidFill>
              <a:latin typeface="Arial"/>
              <a:ea typeface="Arial"/>
              <a:cs typeface="Arial"/>
              <a:sym typeface="Arial"/>
            </a:endParaRPr>
          </a:p>
          <a:p>
            <a:pPr indent="0" lvl="0" marL="0" rtl="0" algn="ctr">
              <a:lnSpc>
                <a:spcPct val="130000"/>
              </a:lnSpc>
              <a:spcBef>
                <a:spcPts val="0"/>
              </a:spcBef>
              <a:spcAft>
                <a:spcPts val="0"/>
              </a:spcAft>
              <a:buClr>
                <a:srgbClr val="FFFFFF"/>
              </a:buClr>
              <a:buSzPts val="4400"/>
              <a:buFont typeface="Arial"/>
              <a:buNone/>
            </a:pPr>
            <a:r>
              <a:rPr b="1" lang="fr-FR" sz="6000">
                <a:solidFill>
                  <a:schemeClr val="accent4"/>
                </a:solidFill>
                <a:latin typeface="Arial"/>
                <a:ea typeface="Arial"/>
                <a:cs typeface="Arial"/>
                <a:sym typeface="Arial"/>
              </a:rPr>
              <a:t>Le stress</a:t>
            </a:r>
            <a:endParaRPr sz="6000">
              <a:solidFill>
                <a:schemeClr val="accent4"/>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A7A7A7"/>
      </a:dk2>
      <a:lt2>
        <a:srgbClr val="535353"/>
      </a:lt2>
      <a:accent1>
        <a:srgbClr val="FFAB40"/>
      </a:accent1>
      <a:accent2>
        <a:srgbClr val="212121"/>
      </a:accent2>
      <a:accent3>
        <a:srgbClr val="78909C"/>
      </a:accent3>
      <a:accent4>
        <a:srgbClr val="8F6024"/>
      </a:accent4>
      <a:accent5>
        <a:srgbClr val="0097A7"/>
      </a:accent5>
      <a:accent6>
        <a:srgbClr val="EEFF4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INEE Presentation Template">
  <a:themeElements>
    <a:clrScheme name="Simple Light">
      <a:dk1>
        <a:srgbClr val="000000"/>
      </a:dk1>
      <a:lt1>
        <a:srgbClr val="FFFFFF"/>
      </a:lt1>
      <a:dk2>
        <a:srgbClr val="A7A7A7"/>
      </a:dk2>
      <a:lt2>
        <a:srgbClr val="535353"/>
      </a:lt2>
      <a:accent1>
        <a:srgbClr val="F27821"/>
      </a:accent1>
      <a:accent2>
        <a:srgbClr val="CD233A"/>
      </a:accent2>
      <a:accent3>
        <a:srgbClr val="913592"/>
      </a:accent3>
      <a:accent4>
        <a:srgbClr val="305284"/>
      </a:accent4>
      <a:accent5>
        <a:srgbClr val="0097A7"/>
      </a:accent5>
      <a:accent6>
        <a:srgbClr val="F68B1F"/>
      </a:accent6>
      <a:hlink>
        <a:srgbClr val="4848EB"/>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2020-03-23T04:08:22Z</dcterms:created>
</cp:coreProperties>
</file>