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8"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60643" autoAdjust="0"/>
  </p:normalViewPr>
  <p:slideViewPr>
    <p:cSldViewPr snapToGrid="0">
      <p:cViewPr varScale="1">
        <p:scale>
          <a:sx n="41" d="100"/>
          <a:sy n="41" d="100"/>
        </p:scale>
        <p:origin x="1428" y="2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33062-F4A6-43B5-AA61-8C3B6A44828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1B0DC147-98B3-4374-B9EE-41D7051B9F1F}">
      <dgm:prSet phldrT="[Texto]" custT="1"/>
      <dgm:spPr/>
      <dgm:t>
        <a:bodyPr/>
        <a:lstStyle/>
        <a:p>
          <a:pPr>
            <a:buAutoNum type="arabicPeriod"/>
          </a:pPr>
          <a:r>
            <a:rPr lang="es-ES" sz="2200" b="1" dirty="0"/>
            <a:t>HERRAMIENTAS TÉCNICAS Y ORIENTACIÓN</a:t>
          </a:r>
        </a:p>
        <a:p>
          <a:pPr>
            <a:buAutoNum type="arabicPeriod"/>
          </a:pPr>
          <a:r>
            <a:rPr lang="es-ES" sz="1600" dirty="0"/>
            <a:t>NMPA 12, Kit de herramientas interinstitucional, recursos COVID-19, versiones regionales del kit de herramientas</a:t>
          </a:r>
          <a:endParaRPr lang="en-GB" sz="1600" dirty="0"/>
        </a:p>
      </dgm:t>
    </dgm:pt>
    <dgm:pt modelId="{0170F2D4-8AED-493F-BB6C-948BC2ACBC48}" type="parTrans" cxnId="{F812AAF3-229D-46F0-BA6A-79317B31ED33}">
      <dgm:prSet/>
      <dgm:spPr/>
      <dgm:t>
        <a:bodyPr/>
        <a:lstStyle/>
        <a:p>
          <a:endParaRPr lang="en-GB"/>
        </a:p>
      </dgm:t>
    </dgm:pt>
    <dgm:pt modelId="{092DC76A-6835-4933-B2A6-3F5718A252B4}" type="sibTrans" cxnId="{F812AAF3-229D-46F0-BA6A-79317B31ED33}">
      <dgm:prSet/>
      <dgm:spPr/>
      <dgm:t>
        <a:bodyPr/>
        <a:lstStyle/>
        <a:p>
          <a:endParaRPr lang="en-GB"/>
        </a:p>
      </dgm:t>
    </dgm:pt>
    <dgm:pt modelId="{641BA281-D6B7-4A40-8496-B898D7572F0C}">
      <dgm:prSet custT="1"/>
      <dgm:spPr/>
      <dgm:t>
        <a:bodyPr/>
        <a:lstStyle/>
        <a:p>
          <a:r>
            <a:rPr lang="es-ES" altLang="en-US" sz="2200" b="1" dirty="0">
              <a:solidFill>
                <a:schemeClr val="bg1"/>
              </a:solidFill>
              <a:latin typeface="+mj-lt"/>
              <a:ea typeface="Calibri" panose="020F0502020204030204" pitchFamily="34" charset="0"/>
            </a:rPr>
            <a:t>CAPACITACIONES  </a:t>
          </a:r>
        </a:p>
        <a:p>
          <a:r>
            <a:rPr lang="es-ES" sz="1600" dirty="0"/>
            <a:t>Curso electrónico, paquete de capacitación, marco de competencias, lanzamientos mundiales / regionales / nacionales</a:t>
          </a:r>
          <a:endParaRPr lang="es-ES" altLang="en-US" sz="1600" b="0" dirty="0">
            <a:solidFill>
              <a:schemeClr val="bg1"/>
            </a:solidFill>
            <a:latin typeface="+mj-lt"/>
            <a:ea typeface="Calibri" panose="020F0502020204030204" pitchFamily="34" charset="0"/>
          </a:endParaRPr>
        </a:p>
      </dgm:t>
    </dgm:pt>
    <dgm:pt modelId="{8C0E29BB-7FB2-4A2D-882C-8E08B104A5EC}" type="parTrans" cxnId="{2F3BA453-DEAE-428E-AE94-9753B545400A}">
      <dgm:prSet/>
      <dgm:spPr/>
      <dgm:t>
        <a:bodyPr/>
        <a:lstStyle/>
        <a:p>
          <a:endParaRPr lang="en-GB"/>
        </a:p>
      </dgm:t>
    </dgm:pt>
    <dgm:pt modelId="{8A6BF102-06E4-47C7-8D08-8AF1DA199300}" type="sibTrans" cxnId="{2F3BA453-DEAE-428E-AE94-9753B545400A}">
      <dgm:prSet/>
      <dgm:spPr/>
      <dgm:t>
        <a:bodyPr/>
        <a:lstStyle/>
        <a:p>
          <a:endParaRPr lang="en-GB"/>
        </a:p>
      </dgm:t>
    </dgm:pt>
    <dgm:pt modelId="{13D5DFE6-B654-4912-A219-FDB30E258837}">
      <dgm:prSet custT="1"/>
      <dgm:spPr/>
      <dgm:t>
        <a:bodyPr/>
        <a:lstStyle/>
        <a:p>
          <a:r>
            <a:rPr lang="es-ES" sz="2200" dirty="0"/>
            <a:t>COORDINACIÓN, POLÍTICA Y INCIDENCIA</a:t>
          </a:r>
        </a:p>
        <a:p>
          <a:r>
            <a:rPr lang="es-ES" sz="1600" dirty="0"/>
            <a:t>Día Mundial contra el Trabajo Infantil, Año Internacional de la Erradicación del Trabajo Infantil, ODS 8.7, convocatorias de coordinación</a:t>
          </a:r>
          <a:endParaRPr lang="es-ES" altLang="en-US" sz="1600" b="1" dirty="0">
            <a:solidFill>
              <a:schemeClr val="bg1"/>
            </a:solidFill>
            <a:latin typeface="+mj-lt"/>
            <a:ea typeface="Calibri" panose="020F0502020204030204" pitchFamily="34" charset="0"/>
          </a:endParaRPr>
        </a:p>
      </dgm:t>
    </dgm:pt>
    <dgm:pt modelId="{1B2DFD19-FF58-4A5C-852D-F6A2C2D784C7}" type="parTrans" cxnId="{D219CEEF-004B-4232-A2EE-A0AC2B3D65A5}">
      <dgm:prSet/>
      <dgm:spPr/>
      <dgm:t>
        <a:bodyPr/>
        <a:lstStyle/>
        <a:p>
          <a:endParaRPr lang="en-GB"/>
        </a:p>
      </dgm:t>
    </dgm:pt>
    <dgm:pt modelId="{D624C230-44A4-45DD-8602-A55D46AF0019}" type="sibTrans" cxnId="{D219CEEF-004B-4232-A2EE-A0AC2B3D65A5}">
      <dgm:prSet/>
      <dgm:spPr/>
      <dgm:t>
        <a:bodyPr/>
        <a:lstStyle/>
        <a:p>
          <a:endParaRPr lang="en-GB"/>
        </a:p>
      </dgm:t>
    </dgm:pt>
    <dgm:pt modelId="{7F6CCBD2-4E67-4A55-8D9B-1A156FD0DD70}" type="pres">
      <dgm:prSet presAssocID="{23C33062-F4A6-43B5-AA61-8C3B6A44828E}" presName="linear" presStyleCnt="0">
        <dgm:presLayoutVars>
          <dgm:dir/>
          <dgm:resizeHandles val="exact"/>
        </dgm:presLayoutVars>
      </dgm:prSet>
      <dgm:spPr/>
    </dgm:pt>
    <dgm:pt modelId="{314DA83D-F761-46EF-8AD2-6B53802B2325}" type="pres">
      <dgm:prSet presAssocID="{1B0DC147-98B3-4374-B9EE-41D7051B9F1F}" presName="comp" presStyleCnt="0"/>
      <dgm:spPr/>
    </dgm:pt>
    <dgm:pt modelId="{B2199FEA-730E-47E7-A72E-A89DF64CCCE2}" type="pres">
      <dgm:prSet presAssocID="{1B0DC147-98B3-4374-B9EE-41D7051B9F1F}" presName="box" presStyleLbl="node1" presStyleIdx="0" presStyleCnt="3" custLinFactY="-56963" custLinFactNeighborY="-100000"/>
      <dgm:spPr/>
    </dgm:pt>
    <dgm:pt modelId="{DBF69BBB-E680-48B4-8954-F24C23551F4D}" type="pres">
      <dgm:prSet presAssocID="{1B0DC147-98B3-4374-B9EE-41D7051B9F1F}"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dgm:spPr>
    </dgm:pt>
    <dgm:pt modelId="{DFC26AC5-22CA-4905-8B82-5AB88A23D390}" type="pres">
      <dgm:prSet presAssocID="{1B0DC147-98B3-4374-B9EE-41D7051B9F1F}" presName="text" presStyleLbl="node1" presStyleIdx="0" presStyleCnt="3">
        <dgm:presLayoutVars>
          <dgm:bulletEnabled val="1"/>
        </dgm:presLayoutVars>
      </dgm:prSet>
      <dgm:spPr/>
    </dgm:pt>
    <dgm:pt modelId="{33CBEB2E-64AF-4047-8E10-E3CD64E8DD48}" type="pres">
      <dgm:prSet presAssocID="{092DC76A-6835-4933-B2A6-3F5718A252B4}" presName="spacer" presStyleCnt="0"/>
      <dgm:spPr/>
    </dgm:pt>
    <dgm:pt modelId="{602A9F96-5773-4EDC-AF57-51743B8FDF4F}" type="pres">
      <dgm:prSet presAssocID="{641BA281-D6B7-4A40-8496-B898D7572F0C}" presName="comp" presStyleCnt="0"/>
      <dgm:spPr/>
    </dgm:pt>
    <dgm:pt modelId="{EBE63CA0-111E-4B21-B5B0-9221785B9C4C}" type="pres">
      <dgm:prSet presAssocID="{641BA281-D6B7-4A40-8496-B898D7572F0C}" presName="box" presStyleLbl="node1" presStyleIdx="1" presStyleCnt="3"/>
      <dgm:spPr/>
    </dgm:pt>
    <dgm:pt modelId="{4816D280-9EFF-49A4-B2CC-38CD00B6D20B}" type="pres">
      <dgm:prSet presAssocID="{641BA281-D6B7-4A40-8496-B898D7572F0C}"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BB9A3AAD-399D-4FFF-A26F-405DC5E6F2F7}" type="pres">
      <dgm:prSet presAssocID="{641BA281-D6B7-4A40-8496-B898D7572F0C}" presName="text" presStyleLbl="node1" presStyleIdx="1" presStyleCnt="3">
        <dgm:presLayoutVars>
          <dgm:bulletEnabled val="1"/>
        </dgm:presLayoutVars>
      </dgm:prSet>
      <dgm:spPr/>
    </dgm:pt>
    <dgm:pt modelId="{FED42F8A-80F5-428B-9F49-3393342C7B8B}" type="pres">
      <dgm:prSet presAssocID="{8A6BF102-06E4-47C7-8D08-8AF1DA199300}" presName="spacer" presStyleCnt="0"/>
      <dgm:spPr/>
    </dgm:pt>
    <dgm:pt modelId="{5672D750-6058-4AC3-B6BB-833BF574C246}" type="pres">
      <dgm:prSet presAssocID="{13D5DFE6-B654-4912-A219-FDB30E258837}" presName="comp" presStyleCnt="0"/>
      <dgm:spPr/>
    </dgm:pt>
    <dgm:pt modelId="{2BE93EB1-8089-4E11-96E5-FD68F801CA46}" type="pres">
      <dgm:prSet presAssocID="{13D5DFE6-B654-4912-A219-FDB30E258837}" presName="box" presStyleLbl="node1" presStyleIdx="2" presStyleCnt="3"/>
      <dgm:spPr/>
    </dgm:pt>
    <dgm:pt modelId="{35D07374-2F98-4AD5-9F1F-99C87A2795D7}" type="pres">
      <dgm:prSet presAssocID="{13D5DFE6-B654-4912-A219-FDB30E258837}"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dgm:spPr>
    </dgm:pt>
    <dgm:pt modelId="{B833C7D1-67F3-46DE-BB51-CAC5FF8C0055}" type="pres">
      <dgm:prSet presAssocID="{13D5DFE6-B654-4912-A219-FDB30E258837}" presName="text" presStyleLbl="node1" presStyleIdx="2" presStyleCnt="3">
        <dgm:presLayoutVars>
          <dgm:bulletEnabled val="1"/>
        </dgm:presLayoutVars>
      </dgm:prSet>
      <dgm:spPr/>
    </dgm:pt>
  </dgm:ptLst>
  <dgm:cxnLst>
    <dgm:cxn modelId="{91DDA62C-F368-4DE5-8118-41EDECA223BE}" type="presOf" srcId="{1B0DC147-98B3-4374-B9EE-41D7051B9F1F}" destId="{DFC26AC5-22CA-4905-8B82-5AB88A23D390}" srcOrd="1" destOrd="0" presId="urn:microsoft.com/office/officeart/2005/8/layout/vList4"/>
    <dgm:cxn modelId="{913B4141-216C-4EA6-AB62-D5842FEC0F88}" type="presOf" srcId="{641BA281-D6B7-4A40-8496-B898D7572F0C}" destId="{BB9A3AAD-399D-4FFF-A26F-405DC5E6F2F7}" srcOrd="1" destOrd="0" presId="urn:microsoft.com/office/officeart/2005/8/layout/vList4"/>
    <dgm:cxn modelId="{ED82F641-F867-4096-B1CA-A9B06374AC06}" type="presOf" srcId="{13D5DFE6-B654-4912-A219-FDB30E258837}" destId="{B833C7D1-67F3-46DE-BB51-CAC5FF8C0055}" srcOrd="1" destOrd="0" presId="urn:microsoft.com/office/officeart/2005/8/layout/vList4"/>
    <dgm:cxn modelId="{3BE40B4B-D7B6-4AA6-9162-A96B778175C3}" type="presOf" srcId="{23C33062-F4A6-43B5-AA61-8C3B6A44828E}" destId="{7F6CCBD2-4E67-4A55-8D9B-1A156FD0DD70}" srcOrd="0" destOrd="0" presId="urn:microsoft.com/office/officeart/2005/8/layout/vList4"/>
    <dgm:cxn modelId="{2F3BA453-DEAE-428E-AE94-9753B545400A}" srcId="{23C33062-F4A6-43B5-AA61-8C3B6A44828E}" destId="{641BA281-D6B7-4A40-8496-B898D7572F0C}" srcOrd="1" destOrd="0" parTransId="{8C0E29BB-7FB2-4A2D-882C-8E08B104A5EC}" sibTransId="{8A6BF102-06E4-47C7-8D08-8AF1DA199300}"/>
    <dgm:cxn modelId="{3E698E95-ED5D-4FE6-BC79-2620C2098065}" type="presOf" srcId="{13D5DFE6-B654-4912-A219-FDB30E258837}" destId="{2BE93EB1-8089-4E11-96E5-FD68F801CA46}" srcOrd="0" destOrd="0" presId="urn:microsoft.com/office/officeart/2005/8/layout/vList4"/>
    <dgm:cxn modelId="{76AEEEDF-0FFD-4587-8275-3B89925042D1}" type="presOf" srcId="{641BA281-D6B7-4A40-8496-B898D7572F0C}" destId="{EBE63CA0-111E-4B21-B5B0-9221785B9C4C}" srcOrd="0" destOrd="0" presId="urn:microsoft.com/office/officeart/2005/8/layout/vList4"/>
    <dgm:cxn modelId="{02B022E3-7525-4B06-ACA0-ADF4E46BD244}" type="presOf" srcId="{1B0DC147-98B3-4374-B9EE-41D7051B9F1F}" destId="{B2199FEA-730E-47E7-A72E-A89DF64CCCE2}" srcOrd="0" destOrd="0" presId="urn:microsoft.com/office/officeart/2005/8/layout/vList4"/>
    <dgm:cxn modelId="{D219CEEF-004B-4232-A2EE-A0AC2B3D65A5}" srcId="{23C33062-F4A6-43B5-AA61-8C3B6A44828E}" destId="{13D5DFE6-B654-4912-A219-FDB30E258837}" srcOrd="2" destOrd="0" parTransId="{1B2DFD19-FF58-4A5C-852D-F6A2C2D784C7}" sibTransId="{D624C230-44A4-45DD-8602-A55D46AF0019}"/>
    <dgm:cxn modelId="{F812AAF3-229D-46F0-BA6A-79317B31ED33}" srcId="{23C33062-F4A6-43B5-AA61-8C3B6A44828E}" destId="{1B0DC147-98B3-4374-B9EE-41D7051B9F1F}" srcOrd="0" destOrd="0" parTransId="{0170F2D4-8AED-493F-BB6C-948BC2ACBC48}" sibTransId="{092DC76A-6835-4933-B2A6-3F5718A252B4}"/>
    <dgm:cxn modelId="{608D0596-A404-438B-9AFD-9AD10A9BD55A}" type="presParOf" srcId="{7F6CCBD2-4E67-4A55-8D9B-1A156FD0DD70}" destId="{314DA83D-F761-46EF-8AD2-6B53802B2325}" srcOrd="0" destOrd="0" presId="urn:microsoft.com/office/officeart/2005/8/layout/vList4"/>
    <dgm:cxn modelId="{1134DF9A-4B2B-413D-ACE8-70D2A47BC9F4}" type="presParOf" srcId="{314DA83D-F761-46EF-8AD2-6B53802B2325}" destId="{B2199FEA-730E-47E7-A72E-A89DF64CCCE2}" srcOrd="0" destOrd="0" presId="urn:microsoft.com/office/officeart/2005/8/layout/vList4"/>
    <dgm:cxn modelId="{2E055A9F-4573-4BB4-9405-6BE6DAD77CF5}" type="presParOf" srcId="{314DA83D-F761-46EF-8AD2-6B53802B2325}" destId="{DBF69BBB-E680-48B4-8954-F24C23551F4D}" srcOrd="1" destOrd="0" presId="urn:microsoft.com/office/officeart/2005/8/layout/vList4"/>
    <dgm:cxn modelId="{2E3F6CF5-CCA6-4818-8D4C-AD7F28A99947}" type="presParOf" srcId="{314DA83D-F761-46EF-8AD2-6B53802B2325}" destId="{DFC26AC5-22CA-4905-8B82-5AB88A23D390}" srcOrd="2" destOrd="0" presId="urn:microsoft.com/office/officeart/2005/8/layout/vList4"/>
    <dgm:cxn modelId="{21677E6F-CFBB-4188-BD23-D58C0CFCB7C4}" type="presParOf" srcId="{7F6CCBD2-4E67-4A55-8D9B-1A156FD0DD70}" destId="{33CBEB2E-64AF-4047-8E10-E3CD64E8DD48}" srcOrd="1" destOrd="0" presId="urn:microsoft.com/office/officeart/2005/8/layout/vList4"/>
    <dgm:cxn modelId="{C75C5725-8529-4B29-A980-3795BB35AFF0}" type="presParOf" srcId="{7F6CCBD2-4E67-4A55-8D9B-1A156FD0DD70}" destId="{602A9F96-5773-4EDC-AF57-51743B8FDF4F}" srcOrd="2" destOrd="0" presId="urn:microsoft.com/office/officeart/2005/8/layout/vList4"/>
    <dgm:cxn modelId="{53B219BD-EF87-4362-8C41-2CE89B154EED}" type="presParOf" srcId="{602A9F96-5773-4EDC-AF57-51743B8FDF4F}" destId="{EBE63CA0-111E-4B21-B5B0-9221785B9C4C}" srcOrd="0" destOrd="0" presId="urn:microsoft.com/office/officeart/2005/8/layout/vList4"/>
    <dgm:cxn modelId="{B12F7BA4-2BBA-4DE5-ADD0-A814837E0583}" type="presParOf" srcId="{602A9F96-5773-4EDC-AF57-51743B8FDF4F}" destId="{4816D280-9EFF-49A4-B2CC-38CD00B6D20B}" srcOrd="1" destOrd="0" presId="urn:microsoft.com/office/officeart/2005/8/layout/vList4"/>
    <dgm:cxn modelId="{5538A60F-724C-4FFB-91D3-BD54F1657212}" type="presParOf" srcId="{602A9F96-5773-4EDC-AF57-51743B8FDF4F}" destId="{BB9A3AAD-399D-4FFF-A26F-405DC5E6F2F7}" srcOrd="2" destOrd="0" presId="urn:microsoft.com/office/officeart/2005/8/layout/vList4"/>
    <dgm:cxn modelId="{91F34EE0-1123-4A32-B6AF-C44850CEC8F6}" type="presParOf" srcId="{7F6CCBD2-4E67-4A55-8D9B-1A156FD0DD70}" destId="{FED42F8A-80F5-428B-9F49-3393342C7B8B}" srcOrd="3" destOrd="0" presId="urn:microsoft.com/office/officeart/2005/8/layout/vList4"/>
    <dgm:cxn modelId="{40CE17BA-059B-4077-A556-7ECF8D2C4E7A}" type="presParOf" srcId="{7F6CCBD2-4E67-4A55-8D9B-1A156FD0DD70}" destId="{5672D750-6058-4AC3-B6BB-833BF574C246}" srcOrd="4" destOrd="0" presId="urn:microsoft.com/office/officeart/2005/8/layout/vList4"/>
    <dgm:cxn modelId="{4C8DE69D-CFD6-4BEE-9AFE-502A63CF003F}" type="presParOf" srcId="{5672D750-6058-4AC3-B6BB-833BF574C246}" destId="{2BE93EB1-8089-4E11-96E5-FD68F801CA46}" srcOrd="0" destOrd="0" presId="urn:microsoft.com/office/officeart/2005/8/layout/vList4"/>
    <dgm:cxn modelId="{1B07B221-5477-4215-A46E-B57A31DD66BC}" type="presParOf" srcId="{5672D750-6058-4AC3-B6BB-833BF574C246}" destId="{35D07374-2F98-4AD5-9F1F-99C87A2795D7}" srcOrd="1" destOrd="0" presId="urn:microsoft.com/office/officeart/2005/8/layout/vList4"/>
    <dgm:cxn modelId="{2EC00585-0A4A-4607-A244-31532B7A197A}" type="presParOf" srcId="{5672D750-6058-4AC3-B6BB-833BF574C246}" destId="{B833C7D1-67F3-46DE-BB51-CAC5FF8C0055}"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99FEA-730E-47E7-A72E-A89DF64CCCE2}">
      <dsp:nvSpPr>
        <dsp:cNvPr id="0" name=""/>
        <dsp:cNvSpPr/>
      </dsp:nvSpPr>
      <dsp:spPr>
        <a:xfrm>
          <a:off x="0" y="0"/>
          <a:ext cx="7634287" cy="12510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b="1" kern="1200" dirty="0"/>
            <a:t>HERRAMIENTAS TÉCNICAS Y ORIENTACIÓN</a:t>
          </a:r>
        </a:p>
        <a:p>
          <a:pPr marL="0" lvl="0" indent="0" algn="l" defTabSz="977900">
            <a:lnSpc>
              <a:spcPct val="90000"/>
            </a:lnSpc>
            <a:spcBef>
              <a:spcPct val="0"/>
            </a:spcBef>
            <a:spcAft>
              <a:spcPct val="35000"/>
            </a:spcAft>
            <a:buNone/>
          </a:pPr>
          <a:r>
            <a:rPr lang="es-ES" sz="1600" kern="1200" dirty="0"/>
            <a:t>NMPA 12, Kit de herramientas interinstitucional, recursos COVID-19, versiones regionales del kit de herramientas</a:t>
          </a:r>
          <a:endParaRPr lang="en-GB" sz="1600" kern="1200" dirty="0"/>
        </a:p>
      </dsp:txBody>
      <dsp:txXfrm>
        <a:off x="1651967" y="0"/>
        <a:ext cx="5982319" cy="1251097"/>
      </dsp:txXfrm>
    </dsp:sp>
    <dsp:sp modelId="{DBF69BBB-E680-48B4-8954-F24C23551F4D}">
      <dsp:nvSpPr>
        <dsp:cNvPr id="0" name=""/>
        <dsp:cNvSpPr/>
      </dsp:nvSpPr>
      <dsp:spPr>
        <a:xfrm>
          <a:off x="125109" y="125109"/>
          <a:ext cx="1526857" cy="1000877"/>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E63CA0-111E-4B21-B5B0-9221785B9C4C}">
      <dsp:nvSpPr>
        <dsp:cNvPr id="0" name=""/>
        <dsp:cNvSpPr/>
      </dsp:nvSpPr>
      <dsp:spPr>
        <a:xfrm>
          <a:off x="0" y="1376206"/>
          <a:ext cx="7634287" cy="12510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altLang="en-US" sz="2200" b="1" kern="1200" dirty="0">
              <a:solidFill>
                <a:schemeClr val="bg1"/>
              </a:solidFill>
              <a:latin typeface="+mj-lt"/>
              <a:ea typeface="Calibri" panose="020F0502020204030204" pitchFamily="34" charset="0"/>
            </a:rPr>
            <a:t>CAPACITACIONES  </a:t>
          </a:r>
        </a:p>
        <a:p>
          <a:pPr marL="0" lvl="0" indent="0" algn="l" defTabSz="977900">
            <a:lnSpc>
              <a:spcPct val="90000"/>
            </a:lnSpc>
            <a:spcBef>
              <a:spcPct val="0"/>
            </a:spcBef>
            <a:spcAft>
              <a:spcPct val="35000"/>
            </a:spcAft>
            <a:buNone/>
          </a:pPr>
          <a:r>
            <a:rPr lang="es-ES" sz="1600" kern="1200" dirty="0"/>
            <a:t>Curso electrónico, paquete de capacitación, marco de competencias, lanzamientos mundiales / regionales / nacionales</a:t>
          </a:r>
          <a:endParaRPr lang="es-ES" altLang="en-US" sz="1600" b="0" kern="1200" dirty="0">
            <a:solidFill>
              <a:schemeClr val="bg1"/>
            </a:solidFill>
            <a:latin typeface="+mj-lt"/>
            <a:ea typeface="Calibri" panose="020F0502020204030204" pitchFamily="34" charset="0"/>
          </a:endParaRPr>
        </a:p>
      </dsp:txBody>
      <dsp:txXfrm>
        <a:off x="1651967" y="1376206"/>
        <a:ext cx="5982319" cy="1251097"/>
      </dsp:txXfrm>
    </dsp:sp>
    <dsp:sp modelId="{4816D280-9EFF-49A4-B2CC-38CD00B6D20B}">
      <dsp:nvSpPr>
        <dsp:cNvPr id="0" name=""/>
        <dsp:cNvSpPr/>
      </dsp:nvSpPr>
      <dsp:spPr>
        <a:xfrm>
          <a:off x="125109" y="1501316"/>
          <a:ext cx="1526857" cy="100087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93EB1-8089-4E11-96E5-FD68F801CA46}">
      <dsp:nvSpPr>
        <dsp:cNvPr id="0" name=""/>
        <dsp:cNvSpPr/>
      </dsp:nvSpPr>
      <dsp:spPr>
        <a:xfrm>
          <a:off x="0" y="2752413"/>
          <a:ext cx="7634287" cy="12510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COORDINACIÓN, POLÍTICA Y INCIDENCIA</a:t>
          </a:r>
        </a:p>
        <a:p>
          <a:pPr marL="0" lvl="0" indent="0" algn="l" defTabSz="977900">
            <a:lnSpc>
              <a:spcPct val="90000"/>
            </a:lnSpc>
            <a:spcBef>
              <a:spcPct val="0"/>
            </a:spcBef>
            <a:spcAft>
              <a:spcPct val="35000"/>
            </a:spcAft>
            <a:buNone/>
          </a:pPr>
          <a:r>
            <a:rPr lang="es-ES" sz="1600" kern="1200" dirty="0"/>
            <a:t>Día Mundial contra el Trabajo Infantil, Año Internacional de la Erradicación del Trabajo Infantil, ODS 8.7, convocatorias de coordinación</a:t>
          </a:r>
          <a:endParaRPr lang="es-ES" altLang="en-US" sz="1600" b="1" kern="1200" dirty="0">
            <a:solidFill>
              <a:schemeClr val="bg1"/>
            </a:solidFill>
            <a:latin typeface="+mj-lt"/>
            <a:ea typeface="Calibri" panose="020F0502020204030204" pitchFamily="34" charset="0"/>
          </a:endParaRPr>
        </a:p>
      </dsp:txBody>
      <dsp:txXfrm>
        <a:off x="1651967" y="2752413"/>
        <a:ext cx="5982319" cy="1251097"/>
      </dsp:txXfrm>
    </dsp:sp>
    <dsp:sp modelId="{35D07374-2F98-4AD5-9F1F-99C87A2795D7}">
      <dsp:nvSpPr>
        <dsp:cNvPr id="0" name=""/>
        <dsp:cNvSpPr/>
      </dsp:nvSpPr>
      <dsp:spPr>
        <a:xfrm>
          <a:off x="125109" y="2877523"/>
          <a:ext cx="1526857" cy="1000877"/>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2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200" b="0" i="0" u="none" strike="noStrike" baseline="0" dirty="0">
              <a:latin typeface="HelveticaNeue-Light-Identity-H"/>
            </a:endParaRPr>
          </a:p>
          <a:p>
            <a:pPr algn="l">
              <a:buFont typeface="Arial" panose="020B0604020202020204" pitchFamily="34" charset="0"/>
              <a:buChar char="•"/>
            </a:pPr>
            <a:r>
              <a:rPr lang="es-ES" sz="12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latin typeface="Calibri"/>
              </a:rPr>
              <a:t>DEF: </a:t>
            </a:r>
            <a:r>
              <a:rPr lang="es-ES" sz="1800" b="0" i="0" u="none" strike="noStrike" baseline="0" dirty="0">
                <a:latin typeface="HelveticaNeue-Light-Identity-H"/>
              </a:rPr>
              <a:t>El trabajo infantil es cualquier trabajo que priva a los NNA de su infancia, de su potencial y de su dignidad, que interfiere con la educación de los NNA y afecta negativamente a su bienestar emocional, evolutivo y físico. Muchos NNA trabajadores se dedican a las peores formas de trabajo infantil (WFCL, siglas en inglés), incluyendo el trabajo forzoso, el reclutamiento en grupos armados, la trata para la explotación, la explotación sexual, el trabajo ilícito o el trabajo peligroso.</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Hay que </a:t>
            </a:r>
            <a:r>
              <a:rPr lang="en-US" dirty="0" err="1"/>
              <a:t>notar</a:t>
            </a:r>
            <a:r>
              <a:rPr lang="en-US" dirty="0"/>
              <a:t> que: </a:t>
            </a:r>
            <a:r>
              <a:rPr lang="es-ES" dirty="0"/>
              <a:t>NNA EN TRABAJO INFANTIL es el término preferido para referirse a los NNA que se encuentran en trabajo infantil, incluidas en las peores formas de trabajo infantil. No se recomienda utilizar el término "niños trabajadores", ya que los niños no </a:t>
            </a:r>
            <a:r>
              <a:rPr lang="es-ES" dirty="0" err="1"/>
              <a:t>deberian</a:t>
            </a:r>
            <a:r>
              <a:rPr lang="es-ES" dirty="0"/>
              <a:t> ser definidos por el trabajo nocivo que realizan.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Las crisis humanitarias pueden aumentar la ocurrencia y la gravedad de las formas existentes de trabajo infantil o desencadenar nuevas formas, incluido en desplazamiento (L</a:t>
            </a:r>
            <a:r>
              <a:rPr lang="es-ES" dirty="0"/>
              <a:t>os NNA refugiados, desplazados internos, migrantes o apátridas son más vulnerables)</a:t>
            </a:r>
            <a:endParaRPr lang="en-US" dirty="0">
              <a:latin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Se deben proporcionar </a:t>
            </a:r>
            <a:r>
              <a:rPr lang="es-ES" sz="1800" b="0" i="0" u="none" strike="noStrike" baseline="0" dirty="0">
                <a:latin typeface="HelveticaNeue-Light-Identity-H"/>
              </a:rPr>
              <a:t>los NNA que ya están involucrados en el trabajo infantil, por lo menos, </a:t>
            </a:r>
            <a:r>
              <a:rPr lang="es-ES" dirty="0"/>
              <a:t>servicios multisectoriales (apoyo psicosocial, educación y </a:t>
            </a:r>
            <a:r>
              <a:rPr lang="es-ES" sz="1800" b="0" i="0" u="none" strike="noStrike" baseline="0" dirty="0">
                <a:latin typeface="HelveticaNeue-Light-Identity-H"/>
              </a:rPr>
              <a:t>ayuda económica para la familia</a:t>
            </a:r>
            <a:r>
              <a:rPr lang="es-ES" dirty="0"/>
              <a:t>) y gestión </a:t>
            </a:r>
            <a:r>
              <a:rPr lang="es-ES" sz="1800" b="0" i="0" u="none" strike="noStrike" baseline="0" dirty="0">
                <a:latin typeface="HelveticaNeue-Light-Identity-H"/>
              </a:rPr>
              <a:t>personalizada </a:t>
            </a:r>
            <a:r>
              <a:rPr lang="es-ES" dirty="0"/>
              <a:t>de casos de protección </a:t>
            </a:r>
            <a:r>
              <a:rPr lang="es-ES" sz="1800" b="0" i="0" u="none" strike="noStrike" baseline="0" dirty="0">
                <a:latin typeface="HelveticaNeue-Light-Identity-H"/>
              </a:rPr>
              <a:t>de la niñez y adolescencia</a:t>
            </a:r>
            <a:r>
              <a:rPr lang="es-ES" dirty="0"/>
              <a:t> [</a:t>
            </a:r>
            <a:r>
              <a:rPr lang="en-US" i="1" dirty="0">
                <a:latin typeface="Arial"/>
                <a:ea typeface="Arial"/>
                <a:cs typeface="Arial"/>
                <a:sym typeface="Wingdings" panose="05000000000000000000" pitchFamily="2" charset="2"/>
              </a:rPr>
              <a:t></a:t>
            </a:r>
            <a:r>
              <a:rPr lang="es-ES" dirty="0"/>
              <a:t> icono de </a:t>
            </a:r>
            <a:r>
              <a:rPr lang="es-ES" b="1" dirty="0"/>
              <a:t>gestión de casos</a:t>
            </a:r>
            <a:r>
              <a:rPr lang="es-ES" dirty="0"/>
              <a:t>] </a:t>
            </a:r>
            <a:endParaRPr lang="en-US"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Realizar actividades específicas de prevención para los NNA en riesgo y apoyar iniciativas de prevención y respuesta en contra del trabajo infantil a nivel comunitario también se enfatiza en esta norma </a:t>
            </a:r>
            <a:r>
              <a:rPr lang="es-ES" sz="1800" dirty="0"/>
              <a:t>[</a:t>
            </a:r>
            <a:r>
              <a:rPr lang="en-US" sz="1800" i="1" dirty="0">
                <a:latin typeface="Arial"/>
                <a:ea typeface="Arial"/>
                <a:cs typeface="Arial"/>
                <a:sym typeface="Wingdings" panose="05000000000000000000" pitchFamily="2" charset="2"/>
              </a:rPr>
              <a:t></a:t>
            </a:r>
            <a:r>
              <a:rPr lang="es-ES" sz="1800" dirty="0"/>
              <a:t> icono de </a:t>
            </a:r>
            <a:r>
              <a:rPr lang="es-ES" sz="1800" b="1" dirty="0"/>
              <a:t>prevención</a:t>
            </a:r>
            <a:r>
              <a:rPr lang="es-ES" sz="1800" dirty="0"/>
              <a:t>]</a:t>
            </a:r>
            <a:r>
              <a:rPr lang="es-ES" sz="1800" b="1" dirty="0"/>
              <a:t>  </a:t>
            </a:r>
            <a:endParaRPr lang="es-ES" sz="1800" b="0" i="0" u="none" strike="noStrike" baseline="0" dirty="0">
              <a:latin typeface="HelveticaNeue-Light-Identity-H"/>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800" b="0" i="0" u="none" strike="noStrike" baseline="0" dirty="0">
              <a:latin typeface="HelveticaNeue-Light-Identity-H"/>
              <a:ea typeface="Arial"/>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Cuales son las diferentes formas de trabajo infantil?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b="0" dirty="0">
                <a:latin typeface="Arial"/>
                <a:cs typeface="Arial"/>
                <a:sym typeface="Arial"/>
              </a:rPr>
              <a:t>Trabajo infantil: no es imprescindible que se elimine </a:t>
            </a:r>
            <a:r>
              <a:rPr lang="en-US" b="0" i="1" dirty="0">
                <a:latin typeface="Arial"/>
                <a:cs typeface="Arial"/>
                <a:sym typeface="Arial"/>
              </a:rPr>
              <a:t>-&gt; cite </a:t>
            </a:r>
            <a:r>
              <a:rPr lang="en-US" b="0" i="1" dirty="0" err="1">
                <a:latin typeface="Arial"/>
                <a:cs typeface="Arial"/>
                <a:sym typeface="Arial"/>
              </a:rPr>
              <a:t>ejemplos</a:t>
            </a:r>
            <a:r>
              <a:rPr lang="en-US" b="0" i="1" dirty="0">
                <a:latin typeface="Arial"/>
                <a:cs typeface="Arial"/>
                <a:sym typeface="Arial"/>
              </a:rPr>
              <a:t> </a:t>
            </a:r>
            <a:r>
              <a:rPr lang="en-US" b="0" i="1" dirty="0" err="1">
                <a:latin typeface="Arial"/>
                <a:cs typeface="Arial"/>
                <a:sym typeface="Arial"/>
              </a:rPr>
              <a:t>contextualizados</a:t>
            </a:r>
            <a:r>
              <a:rPr lang="en-US" b="0" i="1" dirty="0">
                <a:latin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b="0" dirty="0">
                <a:latin typeface="Arial"/>
                <a:cs typeface="Arial"/>
                <a:sym typeface="Arial"/>
              </a:rPr>
              <a:t>Trabajo infantil: </a:t>
            </a:r>
            <a:r>
              <a:rPr lang="en-US" b="0" dirty="0" err="1">
                <a:latin typeface="Arial"/>
                <a:cs typeface="Arial"/>
                <a:sym typeface="Arial"/>
              </a:rPr>
              <a:t>tiene</a:t>
            </a:r>
            <a:r>
              <a:rPr lang="en-US" b="0" dirty="0">
                <a:latin typeface="Arial"/>
                <a:cs typeface="Arial"/>
                <a:sym typeface="Arial"/>
              </a:rPr>
              <a:t> que </a:t>
            </a:r>
            <a:r>
              <a:rPr lang="en-US" b="0" dirty="0" err="1">
                <a:latin typeface="Arial"/>
                <a:cs typeface="Arial"/>
                <a:sym typeface="Arial"/>
              </a:rPr>
              <a:t>eliminarse</a:t>
            </a:r>
            <a:r>
              <a:rPr lang="en-US" b="0" dirty="0">
                <a:latin typeface="Arial"/>
                <a:cs typeface="Arial"/>
                <a:sym typeface="Arial"/>
              </a:rPr>
              <a:t>. VER </a:t>
            </a:r>
            <a:r>
              <a:rPr lang="en-US" b="0" i="1" dirty="0" err="1">
                <a:latin typeface="Arial"/>
                <a:cs typeface="Arial"/>
                <a:sym typeface="Arial"/>
              </a:rPr>
              <a:t>definicion</a:t>
            </a:r>
            <a:r>
              <a:rPr lang="en-US" b="0" i="1" dirty="0">
                <a:latin typeface="Arial"/>
                <a:cs typeface="Arial"/>
                <a:sym typeface="Arial"/>
              </a:rPr>
              <a:t> </a:t>
            </a:r>
            <a:r>
              <a:rPr lang="en-US" b="0" i="1" dirty="0" err="1">
                <a:latin typeface="Arial"/>
                <a:cs typeface="Arial"/>
                <a:sym typeface="Arial"/>
              </a:rPr>
              <a:t>arriba</a:t>
            </a:r>
            <a:r>
              <a:rPr lang="en-US" b="0" i="1" dirty="0">
                <a:latin typeface="Arial"/>
                <a:cs typeface="Arial"/>
                <a:sym typeface="Arial"/>
              </a:rPr>
              <a:t> </a:t>
            </a:r>
            <a:r>
              <a:rPr lang="en-US" b="0" i="1" dirty="0" err="1">
                <a:latin typeface="Arial"/>
                <a:cs typeface="Arial"/>
                <a:sym typeface="Arial"/>
              </a:rPr>
              <a:t>en</a:t>
            </a:r>
            <a:r>
              <a:rPr lang="en-US" b="0" i="1" dirty="0">
                <a:latin typeface="Arial"/>
                <a:cs typeface="Arial"/>
                <a:sym typeface="Arial"/>
              </a:rPr>
              <a:t> las </a:t>
            </a:r>
            <a:r>
              <a:rPr lang="en-US" b="0" i="1" dirty="0" err="1">
                <a:latin typeface="Arial"/>
                <a:cs typeface="Arial"/>
                <a:sym typeface="Arial"/>
              </a:rPr>
              <a:t>notas</a:t>
            </a:r>
            <a:r>
              <a:rPr lang="en-US" b="0" i="1" dirty="0">
                <a:latin typeface="Arial"/>
                <a:cs typeface="Arial"/>
                <a:sym typeface="Arial"/>
              </a:rPr>
              <a:t>  -&gt; cite </a:t>
            </a:r>
            <a:r>
              <a:rPr lang="en-US" b="0" i="1" dirty="0" err="1">
                <a:latin typeface="Arial"/>
                <a:cs typeface="Arial"/>
                <a:sym typeface="Arial"/>
              </a:rPr>
              <a:t>ejemplos</a:t>
            </a:r>
            <a:r>
              <a:rPr lang="en-US" b="0" i="1" dirty="0">
                <a:latin typeface="Arial"/>
                <a:cs typeface="Arial"/>
                <a:sym typeface="Arial"/>
              </a:rPr>
              <a:t> </a:t>
            </a:r>
            <a:r>
              <a:rPr lang="en-US" b="0" i="1" dirty="0" err="1">
                <a:latin typeface="Arial"/>
                <a:cs typeface="Arial"/>
                <a:sym typeface="Arial"/>
              </a:rPr>
              <a:t>contextualizados</a:t>
            </a:r>
            <a:r>
              <a:rPr lang="en-US" b="0" i="1" dirty="0">
                <a:latin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err="1">
                <a:latin typeface="Arial"/>
                <a:cs typeface="Arial"/>
                <a:sym typeface="Arial"/>
              </a:rPr>
              <a:t>Peores</a:t>
            </a:r>
            <a:r>
              <a:rPr lang="en-US" b="0" i="0" dirty="0">
                <a:latin typeface="Arial"/>
                <a:cs typeface="Arial"/>
                <a:sym typeface="Arial"/>
              </a:rPr>
              <a:t> </a:t>
            </a:r>
            <a:r>
              <a:rPr lang="en-US" b="0" i="0" dirty="0" err="1">
                <a:latin typeface="Arial"/>
                <a:cs typeface="Arial"/>
                <a:sym typeface="Arial"/>
              </a:rPr>
              <a:t>formas</a:t>
            </a:r>
            <a:r>
              <a:rPr lang="en-US" b="0" i="0" dirty="0">
                <a:latin typeface="Arial"/>
                <a:cs typeface="Arial"/>
                <a:sym typeface="Arial"/>
              </a:rPr>
              <a:t> de </a:t>
            </a:r>
            <a:r>
              <a:rPr lang="en-US" b="0" i="0" dirty="0" err="1">
                <a:latin typeface="Arial"/>
                <a:cs typeface="Arial"/>
                <a:sym typeface="Arial"/>
              </a:rPr>
              <a:t>trabajo</a:t>
            </a:r>
            <a:r>
              <a:rPr lang="en-US" b="0" i="0" dirty="0">
                <a:latin typeface="Arial"/>
                <a:cs typeface="Arial"/>
                <a:sym typeface="Arial"/>
              </a:rPr>
              <a:t> infantile: </a:t>
            </a:r>
            <a:r>
              <a:rPr lang="en-US" b="0" i="0" dirty="0" err="1">
                <a:latin typeface="Arial"/>
                <a:cs typeface="Arial"/>
                <a:sym typeface="Arial"/>
              </a:rPr>
              <a:t>tiene</a:t>
            </a:r>
            <a:r>
              <a:rPr lang="en-US" b="0" i="0" dirty="0">
                <a:latin typeface="Arial"/>
                <a:cs typeface="Arial"/>
                <a:sym typeface="Arial"/>
              </a:rPr>
              <a:t> que </a:t>
            </a:r>
            <a:r>
              <a:rPr lang="en-US" b="0" i="0" dirty="0" err="1">
                <a:latin typeface="Arial"/>
                <a:cs typeface="Arial"/>
                <a:sym typeface="Arial"/>
              </a:rPr>
              <a:t>eliminarse</a:t>
            </a:r>
            <a:r>
              <a:rPr lang="en-US" b="0" i="0" dirty="0">
                <a:latin typeface="Arial"/>
                <a:cs typeface="Arial"/>
                <a:sym typeface="Arial"/>
              </a:rPr>
              <a:t> con </a:t>
            </a:r>
            <a:r>
              <a:rPr lang="en-US" b="0" i="0" dirty="0" err="1">
                <a:latin typeface="Arial"/>
                <a:cs typeface="Arial"/>
                <a:sym typeface="Arial"/>
              </a:rPr>
              <a:t>caracter</a:t>
            </a:r>
            <a:r>
              <a:rPr lang="en-US" b="0" i="0" dirty="0">
                <a:latin typeface="Arial"/>
                <a:cs typeface="Arial"/>
                <a:sym typeface="Arial"/>
              </a:rPr>
              <a:t> </a:t>
            </a:r>
            <a:r>
              <a:rPr lang="en-US" b="0" i="0" dirty="0" err="1">
                <a:latin typeface="Arial"/>
                <a:cs typeface="Arial"/>
                <a:sym typeface="Arial"/>
              </a:rPr>
              <a:t>urgente</a:t>
            </a:r>
            <a:r>
              <a:rPr lang="en-US" b="0" i="0" dirty="0">
                <a:latin typeface="Arial"/>
                <a:cs typeface="Arial"/>
                <a:sym typeface="Arial"/>
              </a:rPr>
              <a:t> </a:t>
            </a:r>
            <a:r>
              <a:rPr lang="en-US" b="0" i="1" dirty="0">
                <a:latin typeface="Arial"/>
                <a:cs typeface="Arial"/>
                <a:sym typeface="Arial"/>
              </a:rPr>
              <a:t>-&gt; cite </a:t>
            </a:r>
            <a:r>
              <a:rPr lang="en-US" b="0" i="1" dirty="0" err="1">
                <a:latin typeface="Arial"/>
                <a:cs typeface="Arial"/>
                <a:sym typeface="Arial"/>
              </a:rPr>
              <a:t>ejemplos</a:t>
            </a:r>
            <a:r>
              <a:rPr lang="en-US" b="0" i="1" dirty="0">
                <a:latin typeface="Arial"/>
                <a:cs typeface="Arial"/>
                <a:sym typeface="Arial"/>
              </a:rPr>
              <a:t> </a:t>
            </a:r>
            <a:r>
              <a:rPr lang="en-US" b="0" i="1" dirty="0" err="1">
                <a:latin typeface="Arial"/>
                <a:cs typeface="Arial"/>
                <a:sym typeface="Arial"/>
              </a:rPr>
              <a:t>contextualizados</a:t>
            </a:r>
            <a:r>
              <a:rPr lang="en-US" b="0" i="1" dirty="0">
                <a:latin typeface="Arial"/>
                <a:cs typeface="Arial"/>
                <a:sym typeface="Arial"/>
              </a:rPr>
              <a:t> </a:t>
            </a: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La Norma 12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dirty="0"/>
              <a:t>Todos los niños y niñas están protegidos contra el trabajo infantil, especialmente contra las peores formas de trabajo infantil, que pueden estar relacionadas o empeorar debido a las crisis humanitarias</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Cuales son los </a:t>
            </a:r>
            <a:r>
              <a:rPr lang="es-ES" sz="1800" b="0" i="0" u="none" strike="noStrike" baseline="0" dirty="0">
                <a:latin typeface="HelveticaNeue-Light-Identity-H"/>
              </a:rPr>
              <a:t>factores de riesgo desencadenantes del trabajo infantil? </a:t>
            </a:r>
            <a:endParaRPr lang="en-US" b="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i="1" dirty="0">
                <a:latin typeface="Arial"/>
                <a:cs typeface="Arial"/>
                <a:sym typeface="Arial"/>
              </a:rPr>
              <a:t>-&gt; cite </a:t>
            </a:r>
            <a:r>
              <a:rPr lang="en-US" b="0" i="1" dirty="0" err="1">
                <a:latin typeface="Arial"/>
                <a:cs typeface="Arial"/>
                <a:sym typeface="Arial"/>
              </a:rPr>
              <a:t>ejemplos</a:t>
            </a:r>
            <a:r>
              <a:rPr lang="en-US" b="0" i="1" dirty="0">
                <a:latin typeface="Arial"/>
                <a:cs typeface="Arial"/>
                <a:sym typeface="Arial"/>
              </a:rPr>
              <a:t> </a:t>
            </a:r>
            <a:r>
              <a:rPr lang="en-US" b="0" i="1" dirty="0" err="1">
                <a:latin typeface="Arial"/>
                <a:cs typeface="Arial"/>
                <a:sym typeface="Arial"/>
              </a:rPr>
              <a:t>contextualizados</a:t>
            </a:r>
            <a:r>
              <a:rPr lang="en-US" b="0" i="1" dirty="0">
                <a:latin typeface="Arial"/>
                <a:cs typeface="Arial"/>
                <a:sym typeface="Arial"/>
              </a:rPr>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sz="1800" b="0" i="0" u="none" strike="noStrike" baseline="0" dirty="0">
                <a:solidFill>
                  <a:srgbClr val="000000"/>
                </a:solidFill>
                <a:latin typeface="HelveticaNeue-Light-Identity-H"/>
              </a:rPr>
              <a:t>Estos comúnmente incluyen:</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Pobreza económica;</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Normas sociales que apoyan el trabajo infantil; y</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Falta de acceso a servicios básicos, educación, seguridad alimentaria o trabajo decente</a:t>
            </a:r>
            <a:endParaRPr lang="en-US" b="0" i="1" dirty="0">
              <a:latin typeface="Arial"/>
              <a:cs typeface="Arial"/>
              <a:sym typeface="Arial"/>
            </a:endParaRPr>
          </a:p>
          <a:p>
            <a:pPr algn="l"/>
            <a:r>
              <a:rPr lang="es-ES" sz="1800" b="0" i="0" u="none" strike="noStrike" baseline="0" dirty="0">
                <a:solidFill>
                  <a:srgbClr val="000000"/>
                </a:solidFill>
                <a:latin typeface="HelveticaNeue-Light-Identity-H"/>
              </a:rPr>
              <a:t>Según el entorno, los NNA que están particularmente en situación de riesgo pueden incluir aquellos que:</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Ya están trabajando;</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Viven en hogares dirigidos por NNA, personas mayores o adultos solteros;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Viven o trabajan en la calle;</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Son NNA no acompañados o separados;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Son NNA con discapacidades o cuyos cuidadores tienen discapacidades;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Son refugiados, desplazados internos, migrantes o apátridas;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Se identifican con una cierta condición social o política;</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Están indocumentados; y</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Son víctimas de la trata.</a:t>
            </a: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latin typeface="Arial"/>
                <a:ea typeface="Arial"/>
                <a:cs typeface="Arial"/>
                <a:sym typeface="Arial"/>
              </a:rPr>
              <a:t>Se </a:t>
            </a:r>
            <a:r>
              <a:rPr lang="en-US" dirty="0" err="1">
                <a:latin typeface="Arial"/>
                <a:ea typeface="Arial"/>
                <a:cs typeface="Arial"/>
                <a:sym typeface="Arial"/>
              </a:rPr>
              <a:t>recomienda</a:t>
            </a:r>
            <a:r>
              <a:rPr lang="en-US" dirty="0">
                <a:latin typeface="Arial"/>
                <a:ea typeface="Arial"/>
                <a:cs typeface="Arial"/>
                <a:sym typeface="Arial"/>
              </a:rPr>
              <a:t> </a:t>
            </a:r>
            <a:r>
              <a:rPr lang="es-ES" sz="1000" b="0" i="0" u="none" strike="noStrike" baseline="0" dirty="0">
                <a:latin typeface="HelveticaNeue-Light-Identity-H"/>
              </a:rPr>
              <a:t>eliminar las peores formas de trabajo infantil con carácter de urgencia, </a:t>
            </a:r>
            <a:r>
              <a:rPr lang="es-ES" sz="1200" dirty="0"/>
              <a:t>y proporcionar servicios mínimos para satisfacer las necesidades urgentes de protección de los NNA en situación de trabajo infantil. </a:t>
            </a:r>
            <a:endParaRPr lang="es-ES" sz="10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r>
              <a:rPr lang="es-ES" dirty="0"/>
              <a:t>Las acciones de respuesta para los niños en las peores formas de trabajo infantil incluyen: </a:t>
            </a:r>
          </a:p>
          <a:p>
            <a:pPr marL="514350" indent="-285750">
              <a:buFont typeface="Arial" panose="020B0604020202020204" pitchFamily="34" charset="0"/>
              <a:buChar char="•"/>
            </a:pPr>
            <a:r>
              <a:rPr lang="es-ES" sz="1800" b="0" i="0" u="none" strike="noStrike" baseline="0" dirty="0">
                <a:solidFill>
                  <a:srgbClr val="000000"/>
                </a:solidFill>
                <a:latin typeface="HelveticaNeue-Light-Identity-H"/>
              </a:rPr>
              <a:t>Contactar con las autoridades encargadas de hacer cumplir la ley y servicios de seguridad apropiados para retirar de manera inmediata y segura a los NNA del trabajo ilícito en áreas involucradas con redes criminales.</a:t>
            </a:r>
          </a:p>
          <a:p>
            <a:pPr marL="514350" indent="-285750">
              <a:buFont typeface="Arial" panose="020B0604020202020204" pitchFamily="34" charset="0"/>
              <a:buChar char="•"/>
            </a:pPr>
            <a:r>
              <a:rPr lang="es-ES" sz="1800" b="0" i="0" u="none" strike="noStrike" baseline="0" dirty="0">
                <a:solidFill>
                  <a:srgbClr val="000000"/>
                </a:solidFill>
                <a:latin typeface="HelveticaNeue-Light-Identity-H"/>
              </a:rPr>
              <a:t>Facilitar la negociación o mediación entre el NNA, la familia y el empleador, cuando sea seguro y adecuado.</a:t>
            </a:r>
            <a:endParaRPr lang="es-ES" sz="1200" b="0" i="0" u="none" strike="noStrike" baseline="0" dirty="0">
              <a:solidFill>
                <a:srgbClr val="1690BF"/>
              </a:solidFill>
              <a:effectLst/>
              <a:latin typeface="Calibri"/>
            </a:endParaRPr>
          </a:p>
          <a:p>
            <a:pPr marL="514350" indent="-285750">
              <a:buFont typeface="Arial" panose="020B0604020202020204" pitchFamily="34" charset="0"/>
              <a:buChar char="•"/>
            </a:pPr>
            <a:r>
              <a:rPr lang="es-ES" sz="1800" b="0" i="0" u="none" strike="noStrike" baseline="0" dirty="0">
                <a:solidFill>
                  <a:srgbClr val="000000"/>
                </a:solidFill>
                <a:latin typeface="HelveticaNeue-Light-Identity-H"/>
              </a:rPr>
              <a:t>Retirar del trabajo a los NNA que estén por debajo de la edad mínima laboral y realicen tareas peligrosas.</a:t>
            </a:r>
          </a:p>
          <a:p>
            <a:pPr marL="514350" indent="-285750">
              <a:buFont typeface="Arial" panose="020B0604020202020204" pitchFamily="34" charset="0"/>
              <a:buChar char="•"/>
            </a:pPr>
            <a:r>
              <a:rPr lang="es-ES" sz="1800" b="0" i="0" u="none" strike="noStrike" baseline="0" dirty="0">
                <a:solidFill>
                  <a:srgbClr val="000000"/>
                </a:solidFill>
                <a:latin typeface="HelveticaNeue-Light-Identity-H"/>
              </a:rPr>
              <a:t>Asegurarse de que los NNA que superan la edad mínima laboral y estén realizando tareas peligrosas se (a) separen del peligro o (b) se les permita continuar trabajando después de que el riesgo se haya reducido a un nivel aceptable</a:t>
            </a:r>
          </a:p>
          <a:p>
            <a:pPr marL="514350" indent="-285750">
              <a:buFont typeface="Arial" panose="020B0604020202020204" pitchFamily="34" charset="0"/>
              <a:buChar char="•"/>
            </a:pPr>
            <a:r>
              <a:rPr lang="en-US" sz="1200" b="0" i="0" u="none" strike="noStrike" baseline="0" dirty="0" err="1">
                <a:latin typeface="HelveticaNeue-Light-Identity-H"/>
              </a:rPr>
              <a:t>Establecer</a:t>
            </a:r>
            <a:r>
              <a:rPr lang="en-US" sz="1200" b="0" i="0" u="none" strike="noStrike" baseline="0" dirty="0">
                <a:latin typeface="HelveticaNeue-Light-Identity-H"/>
              </a:rPr>
              <a:t> </a:t>
            </a:r>
            <a:r>
              <a:rPr lang="es-ES" sz="1200" b="0" i="0" u="none" strike="noStrike" baseline="0" dirty="0">
                <a:latin typeface="HelveticaNeue-Light-Identity-H"/>
              </a:rPr>
              <a:t>sistemas de seguimiento del trabajo infantil (SSTI) para apoyar el seguimiento de trabajo infantil, y referir a los NNA a los</a:t>
            </a:r>
          </a:p>
          <a:p>
            <a:pPr algn="l"/>
            <a:r>
              <a:rPr lang="es-ES" sz="1200" b="0" i="0" u="none" strike="noStrike" baseline="0" dirty="0">
                <a:latin typeface="HelveticaNeue-Light-Identity-H"/>
              </a:rPr>
              <a:t>servicios.</a:t>
            </a:r>
            <a:endParaRPr lang="en-US" sz="1200" b="0" i="0" u="none" strike="noStrike" baseline="0" dirty="0">
              <a:solidFill>
                <a:srgbClr val="1690BF"/>
              </a:solidFill>
              <a:effectLst/>
              <a:latin typeface="HelveticaNeue-Light-Identity-H"/>
            </a:endParaRPr>
          </a:p>
          <a:p>
            <a:pPr algn="l">
              <a:buFont typeface="Arial" panose="020B0604020202020204" pitchFamily="34" charset="0"/>
              <a:buChar char="•"/>
            </a:pPr>
            <a:r>
              <a:rPr lang="es-ES" dirty="0"/>
              <a:t>Aumentar el acceso a servicios, educación y trabajo decente, teniendo en cuenta las barreras específicas de los niños refugiados, desplazados internos, migrantes o apátridas.</a:t>
            </a:r>
            <a:endParaRPr lang="es-E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pPr algn="l"/>
            <a:r>
              <a:rPr lang="es-ES" sz="1800" b="0" i="0" u="none" strike="noStrike" baseline="0" dirty="0">
                <a:solidFill>
                  <a:srgbClr val="000000"/>
                </a:solidFill>
                <a:latin typeface="HelveticaNeue-Light-Identity-H"/>
              </a:rPr>
              <a:t>Los servicios mínimos deben incluir:</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Manejo de casos de Protección de la niñez y adolescencia sensibles al género, la edad y la discapacidad;</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Servicios de referencia (</a:t>
            </a:r>
            <a:r>
              <a:rPr lang="es-ES" sz="2800" dirty="0"/>
              <a:t>apoyo psicosocial, educación y empoderamiento económico familiar, como asistencia en efectivo y con cupones para niños mayores de la edad mínima legal para trabajar); </a:t>
            </a:r>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Cuidado alternativo adecuado (si es necesario)</a:t>
            </a:r>
            <a:endParaRPr lang="en-US" sz="1200" b="0" i="0" u="none" strike="noStrike" baseline="0" dirty="0">
              <a:solidFill>
                <a:schemeClr val="dk1"/>
              </a:solidFill>
              <a:latin typeface="Arial"/>
              <a:cs typeface="Arial"/>
              <a:sym typeface="Arial"/>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Proporcionar a los NNA víctimas de trata que están a la espera de localización y reunificación familiar lo siguiente:</a:t>
            </a:r>
          </a:p>
          <a:p>
            <a:pPr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Escrutinio especializado en el primer punto de contacto;</a:t>
            </a:r>
          </a:p>
          <a:p>
            <a:pPr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Evaluación de riesgos; y</a:t>
            </a:r>
          </a:p>
          <a:p>
            <a:pPr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Asignación de un acuerdo de atención temporal (cuando se estime apropiado).</a:t>
            </a: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dirty="0" err="1"/>
              <a:t>Iconos</a:t>
            </a:r>
            <a:r>
              <a:rPr lang="en-US" b="0" dirty="0"/>
              <a:t> de </a:t>
            </a:r>
            <a:r>
              <a:rPr lang="en-US" b="1" dirty="0" err="1"/>
              <a:t>Salvaguardia</a:t>
            </a:r>
            <a:r>
              <a:rPr lang="en-US" b="1" dirty="0"/>
              <a:t> </a:t>
            </a:r>
            <a:r>
              <a:rPr lang="en-US" b="0" dirty="0"/>
              <a:t>&amp;</a:t>
            </a:r>
            <a:r>
              <a:rPr lang="en-US" b="1" dirty="0"/>
              <a:t> </a:t>
            </a:r>
            <a:r>
              <a:rPr lang="en-US" b="1" dirty="0" err="1"/>
              <a:t>Prevencion</a:t>
            </a:r>
            <a:r>
              <a:rPr lang="en-US" b="1" dirty="0"/>
              <a:t>: </a:t>
            </a:r>
            <a:r>
              <a:rPr lang="en-US"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Los actores humanitarios de todos los sectores de trabajo deben asegurarse de que su intervención no lleve a los NNA a realizar trabajo infantil, especialmente a las peores formas de este. Las estrategias de mitigación pueden incluir (a) la implementación de políticas de Protección de la niñez y adolescencia y (b) la utilización de técnicas de verificación de edad para confirmar que los NNA no están involucrados en trabajos físicos arduos y peligrosos (como la distribución, construcción o limpieza de desechos).</a:t>
            </a:r>
            <a:endParaRPr lang="en-US"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Proporcionar información accesible y apropiada para la edad para los NNA, las familias y las comunidades sobre los aspectos detallados a continuación: (a) formas aceptables de trabajo (leve) para NNA y quienes cuenten con la de edad legal mínima para trabajar y (b) formas de acceso a los servicios que ayudan a prevenir el trabajo infantil y principalmente las peores formas de trabajo infantil.</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Involucrar a los empleadores, las organizaciones de trabajadores y las organizaciones de la sociedad civil para prevenir y reaccionar ante el trabajo infantil y para promover oportunidades de empoderamiento económico para los NNA en edad legal laboral y las familias de los NNA vulnerables</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El grupo de trabajo está codirigido por </a:t>
            </a:r>
            <a:r>
              <a:rPr lang="es-ES" b="1" dirty="0"/>
              <a:t>Plan International </a:t>
            </a:r>
            <a:r>
              <a:rPr lang="es-ES" dirty="0"/>
              <a:t>y la </a:t>
            </a:r>
            <a:r>
              <a:rPr lang="es-ES" b="1" dirty="0"/>
              <a:t>OIT</a:t>
            </a:r>
          </a:p>
          <a:p>
            <a:r>
              <a:rPr lang="es-ES" dirty="0"/>
              <a:t> Los </a:t>
            </a:r>
            <a:r>
              <a:rPr lang="es-ES" dirty="0" err="1"/>
              <a:t>co-líderes</a:t>
            </a:r>
            <a:r>
              <a:rPr lang="es-ES" dirty="0"/>
              <a:t> son: </a:t>
            </a:r>
            <a:r>
              <a:rPr lang="es-ES" dirty="0" err="1"/>
              <a:t>Simon</a:t>
            </a:r>
            <a:r>
              <a:rPr lang="es-ES" dirty="0"/>
              <a:t> </a:t>
            </a:r>
            <a:r>
              <a:rPr lang="es-ES" dirty="0" err="1"/>
              <a:t>Hills</a:t>
            </a:r>
            <a:r>
              <a:rPr lang="es-ES" dirty="0"/>
              <a:t> (OIT) y Silvia Oñate (Plan International) </a:t>
            </a:r>
            <a:endParaRPr lang="fr-FR"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0600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0" r:id="rId17"/>
    <p:sldLayoutId id="214748368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2.jpg"/><Relationship Id="rId5" Type="http://schemas.openxmlformats.org/officeDocument/2006/relationships/image" Target="../media/image11.sv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hyperlink" Target="https://alliancecpha.org/en/cltf" TargetMode="External"/><Relationship Id="rId7" Type="http://schemas.openxmlformats.org/officeDocument/2006/relationships/hyperlink" Target="https://drive.google.com/drive/u/0/folders/1-jkqJVm96kqYULQ-JMiZl70e0H9Eg1yd" TargetMode="External"/><Relationship Id="rId12"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hyperlink" Target="https://alliancecpha.org/en/CPMS-ecourse" TargetMode="External"/><Relationship Id="rId11" Type="http://schemas.openxmlformats.org/officeDocument/2006/relationships/diagramColors" Target="../diagrams/colors1.xml"/><Relationship Id="rId5" Type="http://schemas.openxmlformats.org/officeDocument/2006/relationships/hyperlink" Target="https://alliancecpha.org/en/series-of-child-protection-materials/protection-children-during-covid-19-pandemic" TargetMode="External"/><Relationship Id="rId10" Type="http://schemas.openxmlformats.org/officeDocument/2006/relationships/diagramQuickStyle" Target="../diagrams/quickStyle1.xml"/><Relationship Id="rId4" Type="http://schemas.openxmlformats.org/officeDocument/2006/relationships/hyperlink" Target="https://alliancecpha.org/en/child-protection-hub/child-labour-task-force" TargetMode="External"/><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12</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pPr marL="50800" indent="0">
              <a:buNone/>
            </a:pPr>
            <a:endParaRPr lang="en-US" dirty="0">
              <a:solidFill>
                <a:schemeClr val="bg2"/>
              </a:solidFill>
              <a:latin typeface="Helvetica Neue" panose="020B0604020202020204" charset="0"/>
            </a:endParaRPr>
          </a:p>
          <a:p>
            <a:pPr marL="342900" indent="-342900">
              <a:buClr>
                <a:schemeClr val="accent3"/>
              </a:buClr>
              <a:buSzPct val="100000"/>
            </a:pPr>
            <a:r>
              <a:rPr lang="es-ES" dirty="0">
                <a:solidFill>
                  <a:schemeClr val="bg2"/>
                </a:solidFill>
                <a:latin typeface="Helvetica Neue" panose="020B0604020202020204" charset="0"/>
              </a:rPr>
              <a:t>Relacionado con / empeorado por la crisis humanitaria</a:t>
            </a:r>
          </a:p>
          <a:p>
            <a:pPr marL="342900" indent="-342900">
              <a:buClr>
                <a:schemeClr val="accent3"/>
              </a:buClr>
              <a:buSzPct val="100000"/>
            </a:pPr>
            <a:r>
              <a:rPr lang="es-ES" dirty="0">
                <a:solidFill>
                  <a:schemeClr val="bg2"/>
                </a:solidFill>
                <a:latin typeface="Helvetica Neue" panose="020B0604020202020204" charset="0"/>
              </a:rPr>
              <a:t>Servicios y coordinación multisectoriales en la estrategia de respuesta</a:t>
            </a:r>
            <a:endParaRPr lang="en-US" dirty="0">
              <a:solidFill>
                <a:schemeClr val="bg2"/>
              </a:solidFill>
              <a:latin typeface="Helvetica Neue" panose="020B0604020202020204" charset="0"/>
            </a:endParaRPr>
          </a:p>
          <a:p>
            <a:pPr marL="342900" indent="-342900">
              <a:buClr>
                <a:schemeClr val="accent3"/>
              </a:buClr>
              <a:buSzPct val="100000"/>
            </a:pPr>
            <a:r>
              <a:rPr lang="es-ES" dirty="0">
                <a:solidFill>
                  <a:schemeClr val="bg2"/>
                </a:solidFill>
                <a:latin typeface="Helvetica Neue" panose="020B0604020202020204" charset="0"/>
              </a:rPr>
              <a:t>Iniciativas a nivel comunitario</a:t>
            </a: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es-ES" sz="2800" dirty="0">
                <a:latin typeface="Ink Free" panose="03080402000500000000" pitchFamily="66" charset="0"/>
              </a:rPr>
              <a:t>¿ Cuales son las diferentes formas de trabajo infantil? </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3" name="Image 12">
            <a:extLst>
              <a:ext uri="{FF2B5EF4-FFF2-40B4-BE49-F238E27FC236}">
                <a16:creationId xmlns:a16="http://schemas.microsoft.com/office/drawing/2014/main" id="{EF2072DB-E681-40EA-8CA1-CC4CBDB0EABC}"/>
              </a:ext>
            </a:extLst>
          </p:cNvPr>
          <p:cNvPicPr>
            <a:picLocks noChangeAspect="1"/>
          </p:cNvPicPr>
          <p:nvPr/>
        </p:nvPicPr>
        <p:blipFill>
          <a:blip r:embed="rId7"/>
          <a:stretch>
            <a:fillRect/>
          </a:stretch>
        </p:blipFill>
        <p:spPr>
          <a:xfrm>
            <a:off x="4775805" y="5756475"/>
            <a:ext cx="845501" cy="973607"/>
          </a:xfrm>
          <a:prstGeom prst="rect">
            <a:avLst/>
          </a:prstGeom>
        </p:spPr>
      </p:pic>
      <p:pic>
        <p:nvPicPr>
          <p:cNvPr id="14" name="Image 13">
            <a:extLst>
              <a:ext uri="{FF2B5EF4-FFF2-40B4-BE49-F238E27FC236}">
                <a16:creationId xmlns:a16="http://schemas.microsoft.com/office/drawing/2014/main" id="{D0DCD494-BE03-4DAF-88E9-9D3AFC4A838B}"/>
              </a:ext>
            </a:extLst>
          </p:cNvPr>
          <p:cNvPicPr>
            <a:picLocks noChangeAspect="1"/>
          </p:cNvPicPr>
          <p:nvPr/>
        </p:nvPicPr>
        <p:blipFill>
          <a:blip r:embed="rId8"/>
          <a:stretch>
            <a:fillRect/>
          </a:stretch>
        </p:blipFill>
        <p:spPr>
          <a:xfrm>
            <a:off x="3838039" y="5756475"/>
            <a:ext cx="766019" cy="88912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21353" y="1738166"/>
            <a:ext cx="6076521" cy="3381667"/>
          </a:xfrm>
        </p:spPr>
        <p:txBody>
          <a:bodyPr>
            <a:normAutofit/>
          </a:bodyPr>
          <a:lstStyle/>
          <a:p>
            <a:pPr marL="50800" indent="0" algn="ctr">
              <a:buNone/>
            </a:pPr>
            <a:r>
              <a:rPr lang="en-US" sz="2400" dirty="0">
                <a:solidFill>
                  <a:schemeClr val="bg2"/>
                </a:solidFill>
              </a:rPr>
              <a:t>“</a:t>
            </a:r>
            <a:r>
              <a:rPr lang="es-ES" dirty="0"/>
              <a:t>Todos los niños y niñas están protegidos contra el trabajo infantil, especialmente contra las peores formas de trabajo infantil, que pueden estar relacionadas o empeorar debido a las crisis humanitarias.”</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63880" y="4839248"/>
            <a:ext cx="1498650" cy="1748091"/>
          </a:xfrm>
          <a:prstGeom prst="rect">
            <a:avLst/>
          </a:prstGeom>
          <a:noFill/>
          <a:ln>
            <a:noFill/>
          </a:ln>
        </p:spPr>
      </p:pic>
      <p:sp>
        <p:nvSpPr>
          <p:cNvPr id="9" name="ZoneTexte 8">
            <a:extLst>
              <a:ext uri="{FF2B5EF4-FFF2-40B4-BE49-F238E27FC236}">
                <a16:creationId xmlns:a16="http://schemas.microsoft.com/office/drawing/2014/main" id="{52F7AA41-DBD0-4497-8479-BF6D7B6B32D7}"/>
              </a:ext>
            </a:extLst>
          </p:cNvPr>
          <p:cNvSpPr txBox="1"/>
          <p:nvPr/>
        </p:nvSpPr>
        <p:spPr>
          <a:xfrm>
            <a:off x="7527774" y="2231762"/>
            <a:ext cx="4721377" cy="1384995"/>
          </a:xfrm>
          <a:prstGeom prst="rect">
            <a:avLst/>
          </a:prstGeom>
          <a:noFill/>
        </p:spPr>
        <p:txBody>
          <a:bodyPr wrap="square">
            <a:spAutoFit/>
          </a:bodyPr>
          <a:lstStyle/>
          <a:p>
            <a:r>
              <a:rPr lang="fr-FR" sz="2800" b="1" dirty="0" err="1">
                <a:latin typeface="Helvetica Neue" panose="020B0604020202020204" charset="0"/>
              </a:rPr>
              <a:t>Respuesta</a:t>
            </a:r>
            <a:r>
              <a:rPr lang="fr-FR" sz="2800" dirty="0">
                <a:latin typeface="Helvetica Neue" panose="020B0604020202020204" charset="0"/>
              </a:rPr>
              <a:t>:</a:t>
            </a:r>
          </a:p>
          <a:p>
            <a:r>
              <a:rPr lang="es-ES" sz="2800" dirty="0">
                <a:solidFill>
                  <a:schemeClr val="bg2"/>
                </a:solidFill>
                <a:latin typeface="Helvetica Neue" panose="020B0604020202020204" charset="0"/>
              </a:rPr>
              <a:t>Retirar del trabajo </a:t>
            </a:r>
          </a:p>
          <a:p>
            <a:r>
              <a:rPr lang="es-ES" sz="2800" dirty="0">
                <a:solidFill>
                  <a:schemeClr val="bg2"/>
                </a:solidFill>
                <a:latin typeface="Helvetica Neue" panose="020B0604020202020204" charset="0"/>
              </a:rPr>
              <a:t>Servicios mínimos</a:t>
            </a:r>
            <a:endParaRPr lang="fr-FR" sz="2800"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E37516E8-7C48-4C0F-8BE7-972FEBC06066}"/>
              </a:ext>
            </a:extLst>
          </p:cNvPr>
          <p:cNvSpPr txBox="1"/>
          <p:nvPr/>
        </p:nvSpPr>
        <p:spPr>
          <a:xfrm>
            <a:off x="6641464" y="5354589"/>
            <a:ext cx="4322432" cy="1815882"/>
          </a:xfrm>
          <a:prstGeom prst="rect">
            <a:avLst/>
          </a:prstGeom>
          <a:noFill/>
        </p:spPr>
        <p:txBody>
          <a:bodyPr wrap="square">
            <a:spAutoFit/>
          </a:bodyPr>
          <a:lstStyle/>
          <a:p>
            <a:pPr algn="r"/>
            <a:r>
              <a:rPr lang="es-ES" sz="2800" dirty="0">
                <a:latin typeface="Ink Free" panose="03080402000500000000" pitchFamily="66" charset="0"/>
              </a:rPr>
              <a:t>¿ Cuales son los factores de riesgo desencadenantes del trabajo infantil</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10" name="Groupe 9">
            <a:extLst>
              <a:ext uri="{FF2B5EF4-FFF2-40B4-BE49-F238E27FC236}">
                <a16:creationId xmlns:a16="http://schemas.microsoft.com/office/drawing/2014/main" id="{71A8BB5E-74CB-4697-AB28-D22B6DFCC368}"/>
              </a:ext>
            </a:extLst>
          </p:cNvPr>
          <p:cNvGrpSpPr/>
          <p:nvPr/>
        </p:nvGrpSpPr>
        <p:grpSpPr>
          <a:xfrm rot="1415781">
            <a:off x="11045341" y="5394281"/>
            <a:ext cx="979340" cy="1040548"/>
            <a:chOff x="10883591" y="5571442"/>
            <a:chExt cx="979340" cy="1040548"/>
          </a:xfrm>
        </p:grpSpPr>
        <p:pic>
          <p:nvPicPr>
            <p:cNvPr id="12" name="Image 11">
              <a:extLst>
                <a:ext uri="{FF2B5EF4-FFF2-40B4-BE49-F238E27FC236}">
                  <a16:creationId xmlns:a16="http://schemas.microsoft.com/office/drawing/2014/main" id="{081FDB63-B615-454F-894D-CCA2867CF9F5}"/>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0AE9BA63-80E2-4EE9-A4A8-A670584612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6" name="Image 5">
            <a:extLst>
              <a:ext uri="{FF2B5EF4-FFF2-40B4-BE49-F238E27FC236}">
                <a16:creationId xmlns:a16="http://schemas.microsoft.com/office/drawing/2014/main" id="{EEFDD0FF-2F4C-471F-9429-49090B73FA51}"/>
              </a:ext>
            </a:extLst>
          </p:cNvPr>
          <p:cNvPicPr>
            <a:picLocks noChangeAspect="1"/>
          </p:cNvPicPr>
          <p:nvPr/>
        </p:nvPicPr>
        <p:blipFill>
          <a:blip r:embed="rId7"/>
          <a:stretch>
            <a:fillRect/>
          </a:stretch>
        </p:blipFill>
        <p:spPr>
          <a:xfrm>
            <a:off x="8614092" y="3792535"/>
            <a:ext cx="814028" cy="1562054"/>
          </a:xfrm>
          <a:prstGeom prst="rect">
            <a:avLst/>
          </a:prstGeom>
        </p:spPr>
      </p:pic>
      <p:pic>
        <p:nvPicPr>
          <p:cNvPr id="3" name="Image 2">
            <a:extLst>
              <a:ext uri="{FF2B5EF4-FFF2-40B4-BE49-F238E27FC236}">
                <a16:creationId xmlns:a16="http://schemas.microsoft.com/office/drawing/2014/main" id="{DF7ABA8D-2D6A-49DD-A26C-BA19EE9923D9}"/>
              </a:ext>
            </a:extLst>
          </p:cNvPr>
          <p:cNvPicPr>
            <a:picLocks noChangeAspect="1"/>
          </p:cNvPicPr>
          <p:nvPr/>
        </p:nvPicPr>
        <p:blipFill>
          <a:blip r:embed="rId8"/>
          <a:stretch>
            <a:fillRect/>
          </a:stretch>
        </p:blipFill>
        <p:spPr>
          <a:xfrm>
            <a:off x="9481449" y="4091741"/>
            <a:ext cx="814028" cy="729455"/>
          </a:xfrm>
          <a:prstGeom prst="rect">
            <a:avLst/>
          </a:prstGeom>
        </p:spPr>
      </p:pic>
      <p:pic>
        <p:nvPicPr>
          <p:cNvPr id="5" name="Image 4">
            <a:extLst>
              <a:ext uri="{FF2B5EF4-FFF2-40B4-BE49-F238E27FC236}">
                <a16:creationId xmlns:a16="http://schemas.microsoft.com/office/drawing/2014/main" id="{00A4B6A3-4CAC-4EA3-95F9-32EFD646F7DE}"/>
              </a:ext>
            </a:extLst>
          </p:cNvPr>
          <p:cNvPicPr>
            <a:picLocks noChangeAspect="1"/>
          </p:cNvPicPr>
          <p:nvPr/>
        </p:nvPicPr>
        <p:blipFill>
          <a:blip r:embed="rId9"/>
          <a:stretch>
            <a:fillRect/>
          </a:stretch>
        </p:blipFill>
        <p:spPr>
          <a:xfrm>
            <a:off x="2247203" y="773970"/>
            <a:ext cx="2532005" cy="8171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C5EB407-3AAD-41AE-A5EA-F9370B007241}"/>
              </a:ext>
            </a:extLst>
          </p:cNvPr>
          <p:cNvSpPr>
            <a:spLocks noGrp="1"/>
          </p:cNvSpPr>
          <p:nvPr>
            <p:ph type="body" sz="quarter" idx="4294967295"/>
          </p:nvPr>
        </p:nvSpPr>
        <p:spPr>
          <a:xfrm>
            <a:off x="392112" y="1040606"/>
            <a:ext cx="3708400" cy="4776787"/>
          </a:xfrm>
        </p:spPr>
        <p:txBody>
          <a:bodyPr>
            <a:noAutofit/>
          </a:bodyPr>
          <a:lstStyle/>
          <a:p>
            <a:pPr marL="50800" indent="0">
              <a:buNone/>
            </a:pPr>
            <a:r>
              <a:rPr lang="en-GB" sz="2400" b="1" dirty="0" err="1"/>
              <a:t>Recursos</a:t>
            </a:r>
            <a:r>
              <a:rPr lang="en-GB" sz="2400" b="1" dirty="0"/>
              <a:t> claves y </a:t>
            </a:r>
            <a:r>
              <a:rPr lang="en-GB" sz="2400" b="1" dirty="0" err="1"/>
              <a:t>vinculos</a:t>
            </a:r>
            <a:endParaRPr lang="en-GB" sz="2400" b="1" dirty="0"/>
          </a:p>
          <a:p>
            <a:pPr marL="571500" indent="-571500">
              <a:buFont typeface="Arial" panose="020B0604020202020204" pitchFamily="34" charset="0"/>
              <a:buChar char="•"/>
            </a:pPr>
            <a:r>
              <a:rPr lang="en-GB" sz="1500" dirty="0" err="1">
                <a:hlinkClick r:id="rId3">
                  <a:extLst>
                    <a:ext uri="{A12FA001-AC4F-418D-AE19-62706E023703}">
                      <ahyp:hlinkClr xmlns:ahyp="http://schemas.microsoft.com/office/drawing/2018/hyperlinkcolor" val="tx"/>
                    </a:ext>
                  </a:extLst>
                </a:hlinkClick>
              </a:rPr>
              <a:t>Micrositio</a:t>
            </a:r>
            <a:r>
              <a:rPr lang="es-ES" sz="1500" dirty="0">
                <a:hlinkClick r:id="rId3">
                  <a:extLst>
                    <a:ext uri="{A12FA001-AC4F-418D-AE19-62706E023703}">
                      <ahyp:hlinkClr xmlns:ahyp="http://schemas.microsoft.com/office/drawing/2018/hyperlinkcolor" val="tx"/>
                    </a:ext>
                  </a:extLst>
                </a:hlinkClick>
              </a:rPr>
              <a:t> C</a:t>
            </a:r>
            <a:r>
              <a:rPr lang="en-GB" sz="1500" dirty="0">
                <a:hlinkClick r:id="rId3">
                  <a:extLst>
                    <a:ext uri="{A12FA001-AC4F-418D-AE19-62706E023703}">
                      <ahyp:hlinkClr xmlns:ahyp="http://schemas.microsoft.com/office/drawing/2018/hyperlinkcolor" val="tx"/>
                    </a:ext>
                  </a:extLst>
                </a:hlinkClick>
              </a:rPr>
              <a:t>LTF</a:t>
            </a:r>
            <a:r>
              <a:rPr lang="en-GB" sz="1500" dirty="0"/>
              <a:t> </a:t>
            </a:r>
            <a:r>
              <a:rPr lang="es-ES" sz="1500" dirty="0"/>
              <a:t>con kit de herramientas y paquete de formación </a:t>
            </a:r>
          </a:p>
          <a:p>
            <a:pPr marL="571500" indent="-571500">
              <a:buFont typeface="Arial" panose="020B0604020202020204" pitchFamily="34" charset="0"/>
              <a:buChar char="•"/>
            </a:pPr>
            <a:r>
              <a:rPr lang="es-ES" sz="1500" dirty="0">
                <a:hlinkClick r:id="rId4">
                  <a:extLst>
                    <a:ext uri="{A12FA001-AC4F-418D-AE19-62706E023703}">
                      <ahyp:hlinkClr xmlns:ahyp="http://schemas.microsoft.com/office/drawing/2018/hyperlinkcolor" val="tx"/>
                    </a:ext>
                  </a:extLst>
                </a:hlinkClick>
              </a:rPr>
              <a:t>Sitio web CLTF </a:t>
            </a:r>
            <a:r>
              <a:rPr lang="es-ES" sz="1500" dirty="0"/>
              <a:t>con plan de trabajo, contenido más reciente</a:t>
            </a:r>
          </a:p>
          <a:p>
            <a:pPr marL="571500" indent="-571500">
              <a:buFont typeface="Arial" panose="020B0604020202020204" pitchFamily="34" charset="0"/>
              <a:buChar char="•"/>
            </a:pPr>
            <a:r>
              <a:rPr lang="es-ES" sz="1500" dirty="0"/>
              <a:t>Recursos </a:t>
            </a:r>
            <a:r>
              <a:rPr lang="es-ES" sz="1500" dirty="0">
                <a:hlinkClick r:id="rId5">
                  <a:extLst>
                    <a:ext uri="{A12FA001-AC4F-418D-AE19-62706E023703}">
                      <ahyp:hlinkClr xmlns:ahyp="http://schemas.microsoft.com/office/drawing/2018/hyperlinkcolor" val="tx"/>
                    </a:ext>
                  </a:extLst>
                </a:hlinkClick>
              </a:rPr>
              <a:t>COVID-19 </a:t>
            </a:r>
            <a:r>
              <a:rPr lang="es-ES" sz="1500" dirty="0"/>
              <a:t>que incluyen nota técnica, síntesis, conferencia web y podcast </a:t>
            </a:r>
          </a:p>
          <a:p>
            <a:pPr marL="571500" indent="-571500">
              <a:buFont typeface="Arial" panose="020B0604020202020204" pitchFamily="34" charset="0"/>
              <a:buChar char="•"/>
            </a:pPr>
            <a:r>
              <a:rPr lang="es-ES" sz="1500" dirty="0"/>
              <a:t>Curso electrónico </a:t>
            </a:r>
            <a:r>
              <a:rPr lang="es-ES" sz="1500" dirty="0">
                <a:hlinkClick r:id="rId6">
                  <a:extLst>
                    <a:ext uri="{A12FA001-AC4F-418D-AE19-62706E023703}">
                      <ahyp:hlinkClr xmlns:ahyp="http://schemas.microsoft.com/office/drawing/2018/hyperlinkcolor" val="tx"/>
                    </a:ext>
                  </a:extLst>
                </a:hlinkClick>
              </a:rPr>
              <a:t>CPMS </a:t>
            </a:r>
            <a:r>
              <a:rPr lang="es-ES" sz="1500" dirty="0"/>
              <a:t>con módulo de trabajo infantil </a:t>
            </a:r>
          </a:p>
          <a:p>
            <a:pPr marL="571500" indent="-571500">
              <a:buFont typeface="Arial" panose="020B0604020202020204" pitchFamily="34" charset="0"/>
              <a:buChar char="•"/>
            </a:pPr>
            <a:r>
              <a:rPr lang="es-ES" sz="1500" dirty="0">
                <a:hlinkClick r:id="rId7">
                  <a:extLst>
                    <a:ext uri="{A12FA001-AC4F-418D-AE19-62706E023703}">
                      <ahyp:hlinkClr xmlns:ahyp="http://schemas.microsoft.com/office/drawing/2018/hyperlinkcolor" val="tx"/>
                    </a:ext>
                  </a:extLst>
                </a:hlinkClick>
              </a:rPr>
              <a:t>Google drive </a:t>
            </a:r>
            <a:r>
              <a:rPr lang="es-ES" sz="1500" dirty="0">
                <a:hlinkClick r:id="rId7">
                  <a:extLst>
                    <a:ext uri="{A12FA001-AC4F-418D-AE19-62706E023703}">
                      <ahyp:hlinkClr xmlns:ahyp="http://schemas.microsoft.com/office/drawing/2018/hyperlinkcolor" val="tx"/>
                    </a:ext>
                  </a:extLst>
                </a:hlinkClick>
              </a:rPr>
              <a:t>CLTF </a:t>
            </a:r>
            <a:r>
              <a:rPr lang="es-ES" sz="1500" dirty="0"/>
              <a:t>con grabaciones </a:t>
            </a:r>
            <a:endParaRPr lang="en-GB" sz="1500" dirty="0"/>
          </a:p>
          <a:p>
            <a:pPr marL="0" indent="0">
              <a:buNone/>
            </a:pPr>
            <a:r>
              <a:rPr lang="en-GB" sz="2400" dirty="0" err="1"/>
              <a:t>Contactos</a:t>
            </a:r>
            <a:r>
              <a:rPr lang="en-GB" sz="2400" dirty="0"/>
              <a:t> : cltf@alliancecpha.org</a:t>
            </a:r>
            <a:endParaRPr lang="es-ES" sz="2400" dirty="0"/>
          </a:p>
          <a:p>
            <a:pPr marL="0" indent="0">
              <a:buNone/>
            </a:pPr>
            <a:endParaRPr lang="es-ES" sz="1600" dirty="0"/>
          </a:p>
          <a:p>
            <a:pPr marL="285750" indent="-285750">
              <a:buFont typeface="Arial" panose="020B0604020202020204" pitchFamily="34" charset="0"/>
              <a:buChar char="•"/>
            </a:pPr>
            <a:endParaRPr lang="en-GB" sz="1600" dirty="0"/>
          </a:p>
        </p:txBody>
      </p:sp>
      <p:graphicFrame>
        <p:nvGraphicFramePr>
          <p:cNvPr id="5" name="Diagrama 4">
            <a:extLst>
              <a:ext uri="{FF2B5EF4-FFF2-40B4-BE49-F238E27FC236}">
                <a16:creationId xmlns:a16="http://schemas.microsoft.com/office/drawing/2014/main" id="{6F373499-DEC7-4BF6-8C50-7A80D46068BD}"/>
              </a:ext>
            </a:extLst>
          </p:cNvPr>
          <p:cNvGraphicFramePr/>
          <p:nvPr>
            <p:extLst>
              <p:ext uri="{D42A27DB-BD31-4B8C-83A1-F6EECF244321}">
                <p14:modId xmlns:p14="http://schemas.microsoft.com/office/powerpoint/2010/main" val="2408551863"/>
              </p:ext>
            </p:extLst>
          </p:nvPr>
        </p:nvGraphicFramePr>
        <p:xfrm>
          <a:off x="4274346" y="1513885"/>
          <a:ext cx="7634287" cy="40035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Marcador de texto 1">
            <a:extLst>
              <a:ext uri="{FF2B5EF4-FFF2-40B4-BE49-F238E27FC236}">
                <a16:creationId xmlns:a16="http://schemas.microsoft.com/office/drawing/2014/main" id="{BB8BF5C6-DAC9-4190-9B2E-16073C4ED852}"/>
              </a:ext>
            </a:extLst>
          </p:cNvPr>
          <p:cNvSpPr txBox="1">
            <a:spLocks/>
          </p:cNvSpPr>
          <p:nvPr/>
        </p:nvSpPr>
        <p:spPr>
          <a:xfrm>
            <a:off x="2124732" y="242299"/>
            <a:ext cx="9030948" cy="12715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4400" b="1" dirty="0">
                <a:solidFill>
                  <a:srgbClr val="415E7C"/>
                </a:solidFill>
                <a:latin typeface="Helvetica Neue"/>
                <a:sym typeface="Helvetica Neue"/>
              </a:rPr>
              <a:t>CHILD LABOUR TASK FORCE</a:t>
            </a:r>
          </a:p>
          <a:p>
            <a:endParaRPr lang="en-GB" dirty="0"/>
          </a:p>
        </p:txBody>
      </p:sp>
    </p:spTree>
    <p:extLst>
      <p:ext uri="{BB962C8B-B14F-4D97-AF65-F5344CB8AC3E}">
        <p14:creationId xmlns:p14="http://schemas.microsoft.com/office/powerpoint/2010/main" val="802253810"/>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TotalTime>
  <Words>1540</Words>
  <Application>Microsoft Office PowerPoint</Application>
  <PresentationFormat>Grand écran</PresentationFormat>
  <Paragraphs>95</Paragraphs>
  <Slides>3</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vt:i4>
      </vt:variant>
    </vt:vector>
  </HeadingPairs>
  <TitlesOfParts>
    <vt:vector size="10" baseType="lpstr">
      <vt:lpstr>Helvetica Neue</vt:lpstr>
      <vt:lpstr>Arial</vt:lpstr>
      <vt:lpstr>Calibri</vt:lpstr>
      <vt:lpstr>Ink Free</vt:lpstr>
      <vt:lpstr>CMSY9</vt:lpstr>
      <vt:lpstr>HelveticaNeue-Light-Identity-H</vt:lpstr>
      <vt:lpstr>Office Theme</vt:lpstr>
      <vt:lpstr>Intro general a la Norma 12</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131</cp:revision>
  <dcterms:created xsi:type="dcterms:W3CDTF">2017-12-20T18:51:03Z</dcterms:created>
  <dcterms:modified xsi:type="dcterms:W3CDTF">2021-09-23T07:15:24Z</dcterms:modified>
</cp:coreProperties>
</file>