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"/>
  </p:notesMasterIdLst>
  <p:sldIdLst>
    <p:sldId id="288" r:id="rId2"/>
    <p:sldId id="261" r:id="rId3"/>
    <p:sldId id="290" r:id="rId4"/>
  </p:sldIdLst>
  <p:sldSz cx="12192000" cy="6858000"/>
  <p:notesSz cx="6858000" cy="91440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Helvetica Neue" panose="020B0604020202020204" charset="0"/>
      <p:regular r:id="rId10"/>
      <p:bold r:id="rId11"/>
      <p:italic r:id="rId12"/>
      <p:boldItalic r:id="rId13"/>
    </p:embeddedFont>
    <p:embeddedFont>
      <p:font typeface="Ink Free" panose="03080402000500000000" pitchFamily="66" charset="0"/>
      <p:regular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7" roundtripDataSignature="AMtx7mjgNgPNG84gPBKoGaDldmcRNtozJ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sanna Davies" initials="SD" lastIdx="12" clrIdx="0">
    <p:extLst>
      <p:ext uri="{19B8F6BF-5375-455C-9EA6-DF929625EA0E}">
        <p15:presenceInfo xmlns:p15="http://schemas.microsoft.com/office/powerpoint/2012/main" userId="f7ee976ae110c36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0"/>
    <p:restoredTop sz="53012" autoAdjust="0"/>
  </p:normalViewPr>
  <p:slideViewPr>
    <p:cSldViewPr snapToGrid="0">
      <p:cViewPr varScale="1">
        <p:scale>
          <a:sx n="35" d="100"/>
          <a:sy n="35" d="100"/>
        </p:scale>
        <p:origin x="1668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-1352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font" Target="fonts/font13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42" Type="http://schemas.openxmlformats.org/officeDocument/2006/relationships/tableStyles" Target="tableStyles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font" Target="fonts/font12.fntdata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font" Target="fonts/font11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37" Type="http://customschemas.google.com/relationships/presentationmetadata" Target="metadata"/><Relationship Id="rId40" Type="http://schemas.openxmlformats.org/officeDocument/2006/relationships/viewProps" Target="viewProps.xml"/><Relationship Id="rId5" Type="http://schemas.openxmlformats.org/officeDocument/2006/relationships/notesMaster" Target="notesMasters/notesMaster1.xml"/><Relationship Id="rId15" Type="http://schemas.openxmlformats.org/officeDocument/2006/relationships/font" Target="fonts/font10.fntdata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algn="l">
              <a:buFont typeface="Arial" panose="020B0604020202020204" pitchFamily="34" charset="0"/>
              <a:buChar char="•"/>
            </a:pPr>
            <a:r>
              <a:rPr lang="es-ES" dirty="0"/>
              <a:t>Esta Norma es parte del tercer Bloque de Normas relacionadas con desarrollar estrategias, enfoques e intervenciones claves para prevenir y responder </a:t>
            </a:r>
            <a:r>
              <a:rPr lang="es-ES" sz="1800" b="0" i="0" u="none" strike="noStrike" baseline="0" dirty="0">
                <a:latin typeface="HelveticaNeue-Light-Identity-H"/>
              </a:rPr>
              <a:t>para la Protección de la niñez y adolescencia esbozados </a:t>
            </a:r>
            <a:r>
              <a:rPr lang="es-ES" dirty="0"/>
              <a:t>en el Pilar 2. Está estructurado en torno al modelo </a:t>
            </a:r>
            <a:r>
              <a:rPr lang="es-ES" dirty="0" err="1"/>
              <a:t>socioecológico</a:t>
            </a:r>
            <a:r>
              <a:rPr lang="es-ES" dirty="0"/>
              <a:t> y también está alineado con el paquete INSPIRE, cuando corresponde, y se basa en estrategias basadas en la evidencia para prevenir la violencia contra los NNA. De ahí el ICONO en la esquina. El paquete INSPIRE tiene un objetivo similar: estrategias basadas en evidencia para prevenir la violencia contra los NNA. Más información sobre las estrategias de INSPIRE en: http://inspire-strategies.org/ </a:t>
            </a:r>
            <a:endParaRPr lang="es-ES" sz="1200" b="0" i="0" u="none" strike="noStrike" baseline="0" dirty="0"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pPr algn="l"/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DEF: Los enfoques a nivel comunitario ayudan a que los miembros de la comunidad protejan a los NNA y aseguren su derecho a un crecimiento saludable. Los actores humanitarios deben intentar comprender las capacidades comunitarias existentes que promueven los derechos, la seguridad, el crecimiento, el bienestar y la participación de los NNA. Estas incluyen iniciativas, estructuras, procesos y redes dirigidas y organizadas por miembros comunitarios, incluidos los NNA. Los enfoques a nivel comunitario requieren lo siguiente: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1" u="none" strike="noStrike" baseline="0" dirty="0">
                <a:solidFill>
                  <a:srgbClr val="8521B8"/>
                </a:solidFill>
                <a:latin typeface="CMSY9"/>
              </a:rPr>
              <a:t>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Un conocimiento exhaustivo del contexto;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1" u="none" strike="noStrike" baseline="0" dirty="0">
                <a:solidFill>
                  <a:srgbClr val="8521B8"/>
                </a:solidFill>
                <a:latin typeface="CMSY9"/>
              </a:rPr>
              <a:t>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Un conocimiento y priorización de las necesidades; y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1" u="none" strike="noStrike" baseline="0" dirty="0">
                <a:solidFill>
                  <a:srgbClr val="8521B8"/>
                </a:solidFill>
                <a:latin typeface="CMSY9"/>
              </a:rPr>
              <a:t>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Un conocimiento de las prácticas existentes.</a:t>
            </a:r>
          </a:p>
          <a:p>
            <a:pPr algn="l"/>
            <a:r>
              <a:rPr lang="en-US" dirty="0"/>
              <a:t>-&gt; </a:t>
            </a:r>
            <a:r>
              <a:rPr lang="es-ES" sz="1800" b="0" i="0" u="none" strike="noStrike" baseline="0" dirty="0">
                <a:latin typeface="HelveticaNeue-Light-Identity-H"/>
              </a:rPr>
              <a:t>los actores humanitarios dependen a menudo de enfoques descendentes implementados en la comunidad, pero que </a:t>
            </a:r>
            <a:r>
              <a:rPr lang="es-ES" sz="1800" b="1" i="0" u="none" strike="noStrike" baseline="0" dirty="0">
                <a:latin typeface="HelveticaNeue-Light-Identity-H"/>
              </a:rPr>
              <a:t>no</a:t>
            </a:r>
            <a:r>
              <a:rPr lang="es-ES" sz="1800" b="0" i="0" u="none" strike="noStrike" baseline="0" dirty="0">
                <a:latin typeface="HelveticaNeue-Light-Identity-H"/>
              </a:rPr>
              <a:t> provienen de la comunidad.</a:t>
            </a:r>
            <a:endParaRPr lang="en-US" dirty="0"/>
          </a:p>
          <a:p>
            <a:pPr marL="228600" indent="0" algn="l">
              <a:buFont typeface="Arial" panose="020B0604020202020204" pitchFamily="34" charset="0"/>
              <a:buNone/>
            </a:pPr>
            <a:endParaRPr lang="en-US" dirty="0"/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Las comunidades juegan un papel importante en la prevención y respuesta a los riesgos que enfrentan los niños, niñas y los adolescentes en contextos humanitarios. Las comunidades se organizan de muchas maneras para proteger a los niños y las niñas, incluidos los y las adolescentes que están en riesgo, pero su capacidad puede verse debilitada en contextos de emergencias, especialmente durante el desplazamiento. 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Tenemos que evitar </a:t>
            </a:r>
            <a:r>
              <a:rPr lang="es-ES" sz="12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los modelo “único válido para todos” los casos y mejor basarnos en </a:t>
            </a:r>
            <a:r>
              <a:rPr lang="es-ES" sz="1800" b="0" i="0" u="none" strike="noStrike" baseline="0" dirty="0">
                <a:latin typeface="HelveticaNeue-Light-Identity-H"/>
              </a:rPr>
              <a:t>un profundo análisis y mapeo del contexto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dirty="0"/>
              <a:t>El objetivo es fortalecer y apoyar las prácticas que apoyan la protección de los niños e influir un cambio de prácticas que representan un riesgo. </a:t>
            </a:r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pPr algn="l"/>
            <a:r>
              <a:rPr lang="en-GB" b="1" dirty="0" err="1"/>
              <a:t>Iconos</a:t>
            </a:r>
            <a:r>
              <a:rPr lang="en-GB" dirty="0"/>
              <a:t>: Se Alinea con las </a:t>
            </a:r>
            <a:r>
              <a:rPr lang="en-GB" dirty="0" err="1"/>
              <a:t>Estrategias</a:t>
            </a:r>
            <a:r>
              <a:rPr lang="en-GB" dirty="0"/>
              <a:t> INSPIRE : </a:t>
            </a:r>
            <a:r>
              <a:rPr lang="fr-FR" dirty="0" err="1">
                <a:effectLst/>
                <a:latin typeface="Arial" panose="020B0604020202020204" pitchFamily="34" charset="0"/>
              </a:rPr>
              <a:t>Seguridad</a:t>
            </a:r>
            <a:r>
              <a:rPr lang="fr-FR" dirty="0">
                <a:effectLst/>
                <a:latin typeface="Arial" panose="020B0604020202020204" pitchFamily="34" charset="0"/>
              </a:rPr>
              <a:t> en el </a:t>
            </a:r>
            <a:r>
              <a:rPr lang="fr-FR" dirty="0" err="1">
                <a:effectLst/>
                <a:latin typeface="Arial" panose="020B0604020202020204" pitchFamily="34" charset="0"/>
              </a:rPr>
              <a:t>entorno</a:t>
            </a:r>
            <a:r>
              <a:rPr lang="fr-FR" dirty="0">
                <a:effectLst/>
                <a:latin typeface="Arial" panose="020B0604020202020204" pitchFamily="34" charset="0"/>
              </a:rPr>
              <a:t> + Normas y </a:t>
            </a:r>
            <a:r>
              <a:rPr lang="fr-FR" dirty="0" err="1">
                <a:effectLst/>
                <a:latin typeface="Arial" panose="020B0604020202020204" pitchFamily="34" charset="0"/>
              </a:rPr>
              <a:t>valores</a:t>
            </a:r>
            <a:r>
              <a:rPr lang="fr-FR" dirty="0">
                <a:effectLst/>
                <a:latin typeface="Arial" panose="020B0604020202020204" pitchFamily="34" charset="0"/>
              </a:rPr>
              <a:t> </a:t>
            </a:r>
          </a:p>
          <a:p>
            <a:pPr algn="l"/>
            <a:r>
              <a:rPr lang="es-ES" sz="1800" b="0" i="0" u="none" strike="noStrike" baseline="0" dirty="0">
                <a:latin typeface="HelveticaNeue-LightItalic-Identity-H"/>
              </a:rPr>
              <a:t>La siguiente información debe leerse con esta norma: Principios y Norma 14: Aplicación de un enfoque socio-ecológico a los programas de Protección de la niñez y adolescencia</a:t>
            </a:r>
            <a:endParaRPr lang="en-GB" i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None/>
              <a:tabLst/>
              <a:defRPr/>
            </a:pPr>
            <a:endParaRPr lang="en-US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None/>
              <a:tabLst/>
              <a:defRPr/>
            </a:pPr>
            <a:endParaRPr lang="en-US" dirty="0"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endParaRPr lang="fr-FR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9D3823-16DC-42CD-BA98-D653306EA83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6632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" name="Google Shape;26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lang="en-US" sz="1200" b="0" i="1" u="none" strike="noStrike" baseline="0" dirty="0"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tabLst/>
              <a:defRPr/>
            </a:pPr>
            <a:r>
              <a:rPr lang="en-US" sz="1200" b="0" i="0" u="none" strike="noStrike" baseline="0" dirty="0">
                <a:latin typeface="+mn-lt"/>
              </a:rPr>
              <a:t>La Norma 17 se lee </a:t>
            </a:r>
            <a:r>
              <a:rPr lang="es-419" sz="1200" b="0" i="0" u="none" strike="noStrike" baseline="0" noProof="0" dirty="0">
                <a:latin typeface="+mn-lt"/>
              </a:rPr>
              <a:t>exactamente</a:t>
            </a:r>
            <a:r>
              <a:rPr lang="en-US" sz="1200" b="0" i="0" u="none" strike="noStrike" baseline="0" dirty="0">
                <a:latin typeface="+mn-lt"/>
              </a:rPr>
              <a:t> as</a:t>
            </a:r>
            <a:r>
              <a:rPr lang="fr-FR" sz="1200" b="0" i="0" u="none" strike="noStrike" baseline="0" dirty="0">
                <a:latin typeface="HelveticaNeue-Light-Identity-H"/>
              </a:rPr>
              <a:t>í</a:t>
            </a:r>
            <a:r>
              <a:rPr lang="en-US" sz="1200" b="0" i="0" u="none" strike="noStrike" baseline="0" dirty="0">
                <a:latin typeface="+mn-lt"/>
              </a:rPr>
              <a:t>: </a:t>
            </a:r>
            <a:r>
              <a:rPr lang="en-US" dirty="0"/>
              <a:t>“</a:t>
            </a:r>
            <a:r>
              <a:rPr lang="es-ES" dirty="0"/>
              <a:t>Los niños y niñas viven en comunidades que promueven su bienestar y previenen el abuso, la negligencia, la explotación y la violencia contra los niños y niñas antes, durante y después de las crisis humanitarias</a:t>
            </a:r>
            <a:r>
              <a:rPr lang="en-US" dirty="0"/>
              <a:t>.”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tabLst/>
              <a:defRPr/>
            </a:pPr>
            <a:endParaRPr lang="en-US" b="1" dirty="0">
              <a:latin typeface="Arial"/>
              <a:ea typeface="Arial"/>
              <a:cs typeface="Arial"/>
              <a:sym typeface="Arial"/>
            </a:endParaRPr>
          </a:p>
          <a:p>
            <a:pPr algn="l"/>
            <a:r>
              <a:rPr lang="en-US" b="1" dirty="0" err="1">
                <a:latin typeface="Arial"/>
                <a:ea typeface="Arial"/>
                <a:cs typeface="Arial"/>
                <a:sym typeface="Arial"/>
              </a:rPr>
              <a:t>Tema</a:t>
            </a: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 de debate: </a:t>
            </a:r>
            <a:r>
              <a:rPr lang="es-ES" dirty="0"/>
              <a:t>¿Qué significa "comunidad" para ti? </a:t>
            </a:r>
          </a:p>
          <a:p>
            <a:pPr algn="l"/>
            <a:r>
              <a:rPr lang="es-ES" i="1" dirty="0"/>
              <a:t>Discutir las concepciones y la comprensión de la comunidad local y contextualizada. Si es necesario, complemente las respuestas con lo siguiente </a:t>
            </a:r>
            <a:endParaRPr lang="en-US" sz="1200" i="1" dirty="0">
              <a:latin typeface="Ink Free" panose="03080402000500000000" pitchFamily="66" charset="0"/>
            </a:endParaRPr>
          </a:p>
          <a:p>
            <a:pPr marL="228600" indent="0">
              <a:buFont typeface="Arial" panose="020B0604020202020204" pitchFamily="34" charset="0"/>
              <a:buNone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-&gt; </a:t>
            </a:r>
            <a:r>
              <a:rPr lang="es-ES" dirty="0"/>
              <a:t>La Alianza tiene un documento que proporciona una lista de términos comunes relacionados con la protección infantil basada en la comunidad (</a:t>
            </a:r>
            <a:r>
              <a:rPr lang="en-US" dirty="0">
                <a:solidFill>
                  <a:srgbClr val="2B3D4F"/>
                </a:solidFill>
                <a:effectLst/>
                <a:latin typeface="Open Sans" panose="020B0606030504020204" pitchFamily="34" charset="0"/>
              </a:rPr>
              <a:t>CBCP por </a:t>
            </a:r>
            <a:r>
              <a:rPr lang="en-US" dirty="0" err="1">
                <a:solidFill>
                  <a:srgbClr val="2B3D4F"/>
                </a:solidFill>
                <a:effectLst/>
                <a:latin typeface="Open Sans" panose="020B0606030504020204" pitchFamily="34" charset="0"/>
              </a:rPr>
              <a:t>su</a:t>
            </a:r>
            <a:r>
              <a:rPr lang="en-US" dirty="0">
                <a:solidFill>
                  <a:srgbClr val="2B3D4F"/>
                </a:solidFill>
                <a:effectLst/>
                <a:latin typeface="Open Sans" panose="020B0606030504020204" pitchFamily="34" charset="0"/>
              </a:rPr>
              <a:t> sigla </a:t>
            </a:r>
            <a:r>
              <a:rPr lang="en-US" dirty="0" err="1">
                <a:solidFill>
                  <a:srgbClr val="2B3D4F"/>
                </a:solidFill>
                <a:effectLst/>
                <a:latin typeface="Open Sans" panose="020B0606030504020204" pitchFamily="34" charset="0"/>
              </a:rPr>
              <a:t>en</a:t>
            </a:r>
            <a:r>
              <a:rPr lang="en-US" dirty="0">
                <a:solidFill>
                  <a:srgbClr val="2B3D4F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2B3D4F"/>
                </a:solidFill>
                <a:effectLst/>
                <a:latin typeface="Open Sans" panose="020B0606030504020204" pitchFamily="34" charset="0"/>
              </a:rPr>
              <a:t>inglés</a:t>
            </a:r>
            <a:r>
              <a:rPr lang="es-ES" dirty="0"/>
              <a:t>) - y sus definiciones -, con la intención de mostrar la evolución de las definiciones en torno a CBCP. Los términos incluyen </a:t>
            </a:r>
            <a:endParaRPr lang="en-US" dirty="0">
              <a:solidFill>
                <a:srgbClr val="2B3D4F"/>
              </a:solidFill>
              <a:effectLst/>
              <a:latin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child welfare workforce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basado en la comunidad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protección </a:t>
            </a:r>
            <a:r>
              <a:rPr lang="es-ES" sz="1800" b="0" i="0" u="none" strike="noStrike" baseline="0" dirty="0">
                <a:latin typeface="HelveticaNeue-Light-Identity-H"/>
              </a:rPr>
              <a:t>de la niñez y adolescencia</a:t>
            </a:r>
            <a:r>
              <a:rPr lang="es-ES" dirty="0"/>
              <a:t> basada en la comunidad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impulsado por la comunidad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sistema formal de protección </a:t>
            </a:r>
            <a:r>
              <a:rPr lang="es-ES" sz="1200" b="0" i="0" u="none" strike="noStrike" baseline="0" dirty="0">
                <a:latin typeface="HelveticaNeue-Light-Identity-H"/>
              </a:rPr>
              <a:t>de la niñez y adolescencia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sistema informal de protección </a:t>
            </a:r>
            <a:r>
              <a:rPr lang="es-ES" sz="1200" b="0" i="0" u="none" strike="noStrike" baseline="0" dirty="0">
                <a:latin typeface="HelveticaNeue-Light-Identity-H"/>
              </a:rPr>
              <a:t>de la niñez y adolescencia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estructuras familiares y de cuidado (alternativo)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fuerza laboral / </a:t>
            </a:r>
            <a:r>
              <a:rPr lang="es-ES" sz="1800" b="0" i="0" u="none" strike="noStrike" baseline="0" dirty="0">
                <a:latin typeface="HelveticaNeue-Light-Identity-H"/>
              </a:rPr>
              <a:t>trabajadores de servicios sociales </a:t>
            </a:r>
            <a:r>
              <a:rPr lang="es-ES" sz="1200" b="0" i="0" u="none" strike="noStrike" baseline="0" dirty="0">
                <a:latin typeface="HelveticaNeue-Light-Identity-H"/>
              </a:rPr>
              <a:t>de la niñez y adolescencia</a:t>
            </a:r>
            <a:endParaRPr lang="en-US" dirty="0"/>
          </a:p>
          <a:p>
            <a:endParaRPr lang="en-US" dirty="0"/>
          </a:p>
          <a:p>
            <a:pPr marL="228600" indent="0">
              <a:buFont typeface="Arial" panose="020B0604020202020204" pitchFamily="34" charset="0"/>
              <a:buNone/>
            </a:pPr>
            <a:r>
              <a:rPr lang="es-ES" dirty="0"/>
              <a:t>En ese documento, podemos leer que </a:t>
            </a:r>
            <a:r>
              <a:rPr lang="es-ES" b="1" dirty="0"/>
              <a:t>Comunidad</a:t>
            </a:r>
            <a:r>
              <a:rPr lang="es-ES" dirty="0"/>
              <a:t> se define geográficamente, por un grupo de personas que interactúan y que viven en las proximidades de un lugar en particular, como una aldea o un vecindario urbano. Con frecuencia consta de múltiples subgrupos que difieren según la religión, el estatus socioeconómico y el origen étnico, y algunos grupos pueden ejercer mucho más poder e influencia que otros. 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None/>
              <a:tabLst/>
              <a:defRPr/>
            </a:pPr>
            <a:r>
              <a:rPr lang="en-US" b="1" dirty="0" err="1">
                <a:latin typeface="Arial"/>
                <a:ea typeface="Arial"/>
                <a:cs typeface="Arial"/>
                <a:sym typeface="Arial"/>
              </a:rPr>
              <a:t>Quiere</a:t>
            </a: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 leer </a:t>
            </a:r>
            <a:r>
              <a:rPr lang="en-US" b="1" dirty="0" err="1">
                <a:latin typeface="Arial"/>
                <a:ea typeface="Arial"/>
                <a:cs typeface="Arial"/>
                <a:sym typeface="Arial"/>
              </a:rPr>
              <a:t>màs</a:t>
            </a: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? https://alliancecpha.org/en/system/tdf/library/attachments/terminology_and_definitions_reference_list_lowres_0.pdf?file=1&amp;type=node&amp;id=33504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None/>
              <a:tabLst/>
              <a:defRPr/>
            </a:pPr>
            <a:endParaRPr lang="en-US" b="1" dirty="0"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/>
              <a:t>Tenemos</a:t>
            </a:r>
            <a:r>
              <a:rPr lang="en-US" dirty="0"/>
              <a:t> que </a:t>
            </a:r>
            <a:r>
              <a:rPr lang="en-US" dirty="0" err="1"/>
              <a:t>tomar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cuenta</a:t>
            </a:r>
            <a:r>
              <a:rPr lang="en-US" dirty="0"/>
              <a:t> </a:t>
            </a:r>
            <a:r>
              <a:rPr lang="es-ES" sz="1800" b="0" i="0" u="none" strike="noStrike" baseline="0" dirty="0">
                <a:latin typeface="HelveticaNeue-Light-Identity-H"/>
              </a:rPr>
              <a:t>los comportamientos, normas y sistemas de creencias que fortalecen o debilitan la Protección de la niñez y adolescencia, así como capacidades, intervenciones y factores de riesgo de la Protección de la niñez y adolescencia existentes a nivel comunitario, para minimizar cualquier riesgo identificado y abordar (a) las normas sociales, de género y de poder negativas y (b) las prácticas comunitarias dañinas para los NNA.</a:t>
            </a: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s-ES" sz="1800" b="0" i="0" u="none" strike="noStrike" baseline="0" dirty="0">
                <a:latin typeface="HelveticaNeue-Light-Identity-H"/>
              </a:rPr>
              <a:t>Construir relaciones con organizaciones locales de la sociedad civil, dirigentes religiosos y tradicionales y otros miembros comunitarios influyentes a fin de controlar y apoyar a los NNA y las familias en riesgo.</a:t>
            </a:r>
            <a:endParaRPr lang="en-US" sz="1800" b="0" i="0" u="none" strike="noStrike" baseline="0" dirty="0">
              <a:latin typeface="HelveticaNeue-Light-Identity-H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s-ES" sz="1800" b="0" i="0" u="none" strike="noStrike" baseline="0" dirty="0">
                <a:latin typeface="HelveticaNeue-Light-Identity-H"/>
              </a:rPr>
              <a:t>Los organismos externos deben evitar la incorporación de procesos, conceptos, estructuras o grupos desconocidos que puedan debilitar los recursos existentes e introducir enfoques no sostenibles y culturalmente insensibles, y mejor deben basarse en los recursos comunitarios y el compromiso con los NNA. Los enfoques comunitarios son más eficaces y sostenibles cuando las comunidades los ven como una forma de cumplir con su responsabilidad colectiva respecto a los NNA.</a:t>
            </a: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s-ES" sz="1800" b="0" i="0" u="none" strike="noStrike" baseline="0" dirty="0">
                <a:latin typeface="HelveticaNeue-Light-Identity-H"/>
              </a:rPr>
              <a:t>Cuando proceda, deben respaldarse los vínculos comunitarios con los sistemas formales de Protección de la niñez y adolescencia (policía, trabajadores sociales, trabajadores sanitarios, servicios de bienestar infantil, servicios educativos, servicios de salud sexual y reproductiva, sistema de justicia juvenil, servicios de salud mental, etc.)</a:t>
            </a:r>
            <a:endParaRPr lang="en-US" b="1" dirty="0"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Tx/>
              <a:buChar char="-"/>
              <a:tabLst/>
              <a:defRPr/>
            </a:pPr>
            <a:endParaRPr lang="en-US" b="1" dirty="0"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endParaRPr lang="en-US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Los organismos deben trabajar con diversos miembros de la comunidad y tomarse su tiempo para permitir que la comunidad realice lo siguiente:</a:t>
            </a:r>
          </a:p>
          <a:p>
            <a:pPr algn="l"/>
            <a:r>
              <a:rPr lang="es-ES" sz="1800" b="0" i="1" u="none" strike="noStrike" baseline="0" dirty="0">
                <a:solidFill>
                  <a:srgbClr val="8521B8"/>
                </a:solidFill>
                <a:latin typeface="CMSY9"/>
              </a:rPr>
              <a:t>-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Priorizar los problemas;</a:t>
            </a:r>
          </a:p>
          <a:p>
            <a:pPr algn="l"/>
            <a:r>
              <a:rPr lang="es-ES" sz="1800" b="0" i="1" u="none" strike="noStrike" baseline="0" dirty="0">
                <a:solidFill>
                  <a:srgbClr val="8521B8"/>
                </a:solidFill>
                <a:latin typeface="CMSY9"/>
              </a:rPr>
              <a:t>-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Proponer soluciones; y</a:t>
            </a:r>
          </a:p>
          <a:p>
            <a:pPr algn="l"/>
            <a:r>
              <a:rPr lang="es-ES" sz="1800" b="0" i="1" u="none" strike="noStrike" baseline="0" dirty="0">
                <a:solidFill>
                  <a:srgbClr val="8521B8"/>
                </a:solidFill>
                <a:latin typeface="CMSY9"/>
              </a:rPr>
              <a:t>-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Movilizar recursos.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 err="1">
                <a:latin typeface="HelveticaNeue-Light-Identity-H"/>
              </a:rPr>
              <a:t>Tenemos</a:t>
            </a:r>
            <a:r>
              <a:rPr lang="en-US" sz="1800" b="0" i="0" u="none" strike="noStrike" baseline="0" dirty="0">
                <a:latin typeface="HelveticaNeue-Light-Identity-H"/>
              </a:rPr>
              <a:t> que p</a:t>
            </a:r>
            <a:r>
              <a:rPr lang="es-ES" sz="1800" b="0" i="0" u="none" strike="noStrike" baseline="0" dirty="0" err="1">
                <a:latin typeface="HelveticaNeue-Light-Identity-H"/>
              </a:rPr>
              <a:t>romover</a:t>
            </a:r>
            <a:r>
              <a:rPr lang="es-ES" sz="1800" b="0" i="0" u="none" strike="noStrike" baseline="0" dirty="0">
                <a:latin typeface="HelveticaNeue-Light-Identity-H"/>
              </a:rPr>
              <a:t> enfoques culturalmente sensibles en conformidad con las normas internacionales del derecho y de los derechos humanos.</a:t>
            </a:r>
            <a:endParaRPr lang="fr-FR" dirty="0"/>
          </a:p>
          <a:p>
            <a:pPr marL="400050" indent="-171450">
              <a:buFont typeface="Arial" panose="020B0604020202020204" pitchFamily="34" charset="0"/>
              <a:buChar char="•"/>
            </a:pPr>
            <a:r>
              <a:rPr lang="fr-FR" dirty="0" err="1"/>
              <a:t>Representaci</a:t>
            </a:r>
            <a:r>
              <a:rPr lang="es-ES" sz="1200" b="0" i="0" u="none" strike="noStrike" baseline="0" dirty="0" err="1">
                <a:latin typeface="HelveticaNeue-Light-Identity-H"/>
              </a:rPr>
              <a:t>ó</a:t>
            </a:r>
            <a:r>
              <a:rPr lang="fr-FR" dirty="0"/>
              <a:t>n &amp; </a:t>
            </a:r>
            <a:r>
              <a:rPr lang="fr-FR" dirty="0" err="1"/>
              <a:t>inclusi</a:t>
            </a:r>
            <a:r>
              <a:rPr lang="es-ES" sz="1200" b="0" i="0" u="none" strike="noStrike" baseline="0" dirty="0" err="1">
                <a:latin typeface="HelveticaNeue-Light-Identity-H"/>
              </a:rPr>
              <a:t>ó</a:t>
            </a:r>
            <a:r>
              <a:rPr lang="fr-FR" dirty="0"/>
              <a:t>n: </a:t>
            </a:r>
          </a:p>
          <a:p>
            <a:pPr marL="400050" indent="-171450">
              <a:buFontTx/>
              <a:buChar char="-"/>
            </a:pPr>
            <a:r>
              <a:rPr lang="es-ES" sz="1800" b="0" i="0" u="none" strike="noStrike" baseline="0" dirty="0">
                <a:latin typeface="HelveticaNeue-Light-Identity-H"/>
              </a:rPr>
              <a:t>Los organismos externos deben entender las dinámicas locales que rodean la participación de NNA en los procesos comunitarios con el fin de prevenir riesgos potenciales y facilitarla participación segura, voluntaria y significativa de los NNA. La participación debe incluir los derechos de todos los NNA en riesgo de discriminación y ser sensible a ellos.</a:t>
            </a:r>
            <a:endParaRPr lang="en-US" dirty="0"/>
          </a:p>
          <a:p>
            <a:pPr marL="400050" indent="-171450">
              <a:buFontTx/>
              <a:buChar char="-"/>
            </a:pPr>
            <a:r>
              <a:rPr lang="es-ES" sz="1800" b="0" i="0" u="none" strike="noStrike" baseline="0" dirty="0">
                <a:latin typeface="HelveticaNeue-Light-Identity-H"/>
              </a:rPr>
              <a:t>Se debe asegurar que no se causan daños a ninguna persona o grupo, especialmente a aquellos con mayor riesgo de discriminación</a:t>
            </a:r>
            <a:endParaRPr lang="en-US" dirty="0"/>
          </a:p>
          <a:p>
            <a:pPr marL="4000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Char char="-"/>
              <a:tabLst/>
              <a:defRPr/>
            </a:pPr>
            <a:r>
              <a:rPr lang="es-ES" dirty="0"/>
              <a:t>Considerar cómo acomodar a los refugiados, desplazados internos, apátridas u otros no nacionales y remitir los NNA que están en riesgo a la gestión de casos. </a:t>
            </a:r>
            <a:r>
              <a:rPr lang="en-US" sz="1200" i="1" dirty="0"/>
              <a:t>[</a:t>
            </a:r>
            <a:r>
              <a:rPr lang="en-US" sz="1200" i="1" dirty="0">
                <a:latin typeface="Arial"/>
                <a:ea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en-US" sz="1200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latin typeface="Arial"/>
                <a:ea typeface="Arial"/>
                <a:cs typeface="Arial"/>
                <a:sym typeface="Arial"/>
              </a:rPr>
              <a:t>iconos</a:t>
            </a:r>
            <a:r>
              <a:rPr lang="en-US" sz="1200" i="1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b="1" i="1" dirty="0" err="1">
                <a:latin typeface="Arial"/>
                <a:ea typeface="Arial"/>
                <a:cs typeface="Arial"/>
                <a:sym typeface="Arial"/>
              </a:rPr>
              <a:t>refugiados</a:t>
            </a:r>
            <a:r>
              <a:rPr lang="en-US" sz="1200" i="1" dirty="0">
                <a:latin typeface="Arial"/>
                <a:ea typeface="Arial"/>
                <a:cs typeface="Arial"/>
                <a:sym typeface="Arial"/>
              </a:rPr>
              <a:t> &amp; gestion de </a:t>
            </a:r>
            <a:r>
              <a:rPr lang="en-US" sz="1200" b="1" i="1" dirty="0" err="1">
                <a:latin typeface="Arial"/>
                <a:ea typeface="Arial"/>
                <a:cs typeface="Arial"/>
                <a:sym typeface="Arial"/>
              </a:rPr>
              <a:t>casos</a:t>
            </a:r>
            <a:r>
              <a:rPr lang="en-US" sz="1200" b="1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/>
              <a:t>]</a:t>
            </a:r>
            <a:endParaRPr lang="en-US" dirty="0"/>
          </a:p>
          <a:p>
            <a:pPr marL="228600" indent="0">
              <a:buFontTx/>
              <a:buNone/>
            </a:pPr>
            <a:endParaRPr lang="en-US" dirty="0"/>
          </a:p>
          <a:p>
            <a:pPr marL="400050" indent="-171450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Sin embargo, existen pruebas que demuestran que la introducción de grandes cantidades de recursos financieros o materiales (incluidos los pagos a personas por su participación en las actividades) puede socavar el sentido de propiedad de la comunidad y limitar la sostenibilidad. Se pueden hacer excepciones con aportes pequeños que se proporcionen a cambio de llevar a cabo responsabilidades acordadas (como, por ejemplo, crédito telefónico, libretas, refrescos o uniformes), </a:t>
            </a:r>
            <a:r>
              <a:rPr lang="es-ES" sz="2800" dirty="0"/>
              <a:t>que se dan a cambio de realizar las responsabilidades acordadas. </a:t>
            </a:r>
            <a:r>
              <a:rPr lang="es-ES" sz="1800" b="0" i="0" u="none" strike="noStrike" baseline="0" dirty="0">
                <a:latin typeface="HelveticaNeue-Light-Identity-H"/>
              </a:rPr>
              <a:t>Merece la pena considerar el apoyo financiero para llevar a cabo iniciativas de toda la comunidad en lugar de asignar recursos a personas individuales.</a:t>
            </a:r>
          </a:p>
          <a:p>
            <a:pPr marL="400050" indent="-171450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El fortalecimiento de las capacidades debe ser inclusivo, accesible y apropiado en función del género, la edad, la cultura y el desarrollo. Tenemos que utilizar métodos participativos para aprovechar los conocimientos locales de los conceptos de Protección de la niñez y adolescencia y para asegurar una inclusión genuina. Y también incluir a diversos representantes, no solo a los miembros comunitarios más poderosos o influyentes.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3914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- Teal">
  <p:cSld name="Split - Teal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32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" name="Google Shape;46;p32"/>
          <p:cNvPicPr preferRelativeResize="0"/>
          <p:nvPr/>
        </p:nvPicPr>
        <p:blipFill rotWithShape="1">
          <a:blip r:embed="rId2">
            <a:alphaModFix amt="20000"/>
          </a:blip>
          <a:srcRect l="4826" t="9031" r="39371" b="9030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32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3200" b="1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32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32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 - Teal">
  <p:cSld name="Title &amp; Text with Dots - Teal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7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sz="3600" b="1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47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47"/>
          <p:cNvSpPr txBox="1">
            <a:spLocks noGrp="1"/>
          </p:cNvSpPr>
          <p:nvPr>
            <p:ph type="body" idx="2"/>
          </p:nvPr>
        </p:nvSpPr>
        <p:spPr>
          <a:xfrm>
            <a:off x="656021" y="2333624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38" name="Google Shape;138;p47"/>
          <p:cNvGrpSpPr/>
          <p:nvPr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39" name="Google Shape;139;p47"/>
            <p:cNvPicPr preferRelativeResize="0"/>
            <p:nvPr/>
          </p:nvPicPr>
          <p:blipFill rotWithShape="1">
            <a:blip r:embed="rId2">
              <a:alphaModFix amt="20000"/>
            </a:blip>
            <a:srcRect l="59836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" name="Google Shape;140;p47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3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wo Column - Green">
  <p:cSld name="Title &amp; Two Column - Green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51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2" name="Google Shape;182;p51"/>
          <p:cNvGrpSpPr/>
          <p:nvPr/>
        </p:nvGrpSpPr>
        <p:grpSpPr>
          <a:xfrm>
            <a:off x="-208788" y="0"/>
            <a:ext cx="12609576" cy="2174490"/>
            <a:chOff x="0" y="5043119"/>
            <a:chExt cx="12192000" cy="1814883"/>
          </a:xfrm>
        </p:grpSpPr>
        <p:pic>
          <p:nvPicPr>
            <p:cNvPr id="183" name="Google Shape;183;p51"/>
            <p:cNvPicPr preferRelativeResize="0"/>
            <p:nvPr/>
          </p:nvPicPr>
          <p:blipFill rotWithShape="1">
            <a:blip r:embed="rId2">
              <a:alphaModFix amt="20000"/>
            </a:blip>
            <a:srcRect l="50000" t="7392" r="19089" b="9029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4" name="Google Shape;184;p51"/>
            <p:cNvPicPr preferRelativeResize="0"/>
            <p:nvPr/>
          </p:nvPicPr>
          <p:blipFill rotWithShape="1">
            <a:blip r:embed="rId2">
              <a:alphaModFix amt="20000"/>
            </a:blip>
            <a:srcRect l="54597" t="31445" r="16826" b="9029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85" name="Google Shape;185;p51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6" name="Google Shape;186;p51"/>
          <p:cNvSpPr txBox="1">
            <a:spLocks noGrp="1"/>
          </p:cNvSpPr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sz="36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51"/>
          <p:cNvSpPr txBox="1">
            <a:spLocks noGrp="1"/>
          </p:cNvSpPr>
          <p:nvPr>
            <p:ph type="body" idx="1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" name="Google Shape;188;p51"/>
          <p:cNvSpPr txBox="1">
            <a:spLocks noGrp="1"/>
          </p:cNvSpPr>
          <p:nvPr>
            <p:ph type="body" idx="2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" name="Google Shape;189;p51"/>
          <p:cNvSpPr txBox="1">
            <a:spLocks noGrp="1"/>
          </p:cNvSpPr>
          <p:nvPr>
            <p:ph type="body" idx="3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0" name="Google Shape;190;p51"/>
          <p:cNvSpPr txBox="1">
            <a:spLocks noGrp="1"/>
          </p:cNvSpPr>
          <p:nvPr>
            <p:ph type="body" idx="4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" name="Google Shape;191;p51"/>
          <p:cNvSpPr txBox="1">
            <a:spLocks noGrp="1"/>
          </p:cNvSpPr>
          <p:nvPr>
            <p:ph type="body" idx="5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" name="Google Shape;192;p51"/>
          <p:cNvSpPr txBox="1">
            <a:spLocks noGrp="1"/>
          </p:cNvSpPr>
          <p:nvPr>
            <p:ph type="body" idx="6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Blue">
  <p:cSld name="Title on Colored Background - Blue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52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52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52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7" name="Google Shape;197;p52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52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52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Purple">
  <p:cSld name="Title on Colored Background - Purple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53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53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53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4" name="Google Shape;204;p53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53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53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Teal">
  <p:cSld name="Title on Colored Background - Teal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4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54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54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1" name="Google Shape;211;p54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54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54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Green">
  <p:cSld name="Title on Colored Background - Green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55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55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55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8" name="Google Shape;218;p55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55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55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ext and objec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6C1817-8768-224F-8644-3FA98EBE4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56678" cy="1325563"/>
          </a:xfrm>
        </p:spPr>
        <p:txBody>
          <a:bodyPr/>
          <a:lstStyle>
            <a:lvl1pPr>
              <a:defRPr b="1">
                <a:solidFill>
                  <a:srgbClr val="415E7C"/>
                </a:solidFill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6A9515-CE38-764D-BCD1-20159F72FB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GB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881C407-C2B0-C347-A7E6-ACD7340670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GB"/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CC072D38-9579-5A4C-A57B-450D7661F854}"/>
              </a:ext>
            </a:extLst>
          </p:cNvPr>
          <p:cNvGrpSpPr/>
          <p:nvPr userDrawn="1"/>
        </p:nvGrpSpPr>
        <p:grpSpPr>
          <a:xfrm rot="15886334">
            <a:off x="10623557" y="78627"/>
            <a:ext cx="1765287" cy="1591083"/>
            <a:chOff x="65562" y="75628"/>
            <a:chExt cx="1385843" cy="1249083"/>
          </a:xfrm>
        </p:grpSpPr>
        <p:sp>
          <p:nvSpPr>
            <p:cNvPr id="9" name="object 2">
              <a:extLst>
                <a:ext uri="{FF2B5EF4-FFF2-40B4-BE49-F238E27FC236}">
                  <a16:creationId xmlns:a16="http://schemas.microsoft.com/office/drawing/2014/main" id="{D808D56D-1008-B946-A43F-118C91E8BB1A}"/>
                </a:ext>
              </a:extLst>
            </p:cNvPr>
            <p:cNvSpPr/>
            <p:nvPr/>
          </p:nvSpPr>
          <p:spPr>
            <a:xfrm>
              <a:off x="214786" y="235907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328599" y="0"/>
                  </a:moveTo>
                  <a:lnTo>
                    <a:pt x="280041" y="3562"/>
                  </a:lnTo>
                  <a:lnTo>
                    <a:pt x="233694" y="13912"/>
                  </a:lnTo>
                  <a:lnTo>
                    <a:pt x="190069" y="30540"/>
                  </a:lnTo>
                  <a:lnTo>
                    <a:pt x="149672" y="52938"/>
                  </a:lnTo>
                  <a:lnTo>
                    <a:pt x="113013" y="80599"/>
                  </a:lnTo>
                  <a:lnTo>
                    <a:pt x="80599" y="113013"/>
                  </a:lnTo>
                  <a:lnTo>
                    <a:pt x="52938" y="149672"/>
                  </a:lnTo>
                  <a:lnTo>
                    <a:pt x="30540" y="190069"/>
                  </a:lnTo>
                  <a:lnTo>
                    <a:pt x="13912" y="233694"/>
                  </a:lnTo>
                  <a:lnTo>
                    <a:pt x="3562" y="280041"/>
                  </a:lnTo>
                  <a:lnTo>
                    <a:pt x="0" y="328599"/>
                  </a:lnTo>
                  <a:lnTo>
                    <a:pt x="3562" y="377158"/>
                  </a:lnTo>
                  <a:lnTo>
                    <a:pt x="13912" y="423504"/>
                  </a:lnTo>
                  <a:lnTo>
                    <a:pt x="30540" y="467130"/>
                  </a:lnTo>
                  <a:lnTo>
                    <a:pt x="52938" y="507526"/>
                  </a:lnTo>
                  <a:lnTo>
                    <a:pt x="80599" y="544186"/>
                  </a:lnTo>
                  <a:lnTo>
                    <a:pt x="113013" y="576600"/>
                  </a:lnTo>
                  <a:lnTo>
                    <a:pt x="149672" y="604260"/>
                  </a:lnTo>
                  <a:lnTo>
                    <a:pt x="190069" y="626659"/>
                  </a:lnTo>
                  <a:lnTo>
                    <a:pt x="233694" y="643287"/>
                  </a:lnTo>
                  <a:lnTo>
                    <a:pt x="280041" y="653636"/>
                  </a:lnTo>
                  <a:lnTo>
                    <a:pt x="328599" y="657199"/>
                  </a:lnTo>
                  <a:lnTo>
                    <a:pt x="377158" y="653636"/>
                  </a:lnTo>
                  <a:lnTo>
                    <a:pt x="423504" y="643287"/>
                  </a:lnTo>
                  <a:lnTo>
                    <a:pt x="467130" y="626659"/>
                  </a:lnTo>
                  <a:lnTo>
                    <a:pt x="507526" y="604260"/>
                  </a:lnTo>
                  <a:lnTo>
                    <a:pt x="544186" y="576600"/>
                  </a:lnTo>
                  <a:lnTo>
                    <a:pt x="576600" y="544186"/>
                  </a:lnTo>
                  <a:lnTo>
                    <a:pt x="604260" y="507526"/>
                  </a:lnTo>
                  <a:lnTo>
                    <a:pt x="626659" y="467130"/>
                  </a:lnTo>
                  <a:lnTo>
                    <a:pt x="643287" y="423504"/>
                  </a:lnTo>
                  <a:lnTo>
                    <a:pt x="653636" y="377158"/>
                  </a:lnTo>
                  <a:lnTo>
                    <a:pt x="657199" y="328599"/>
                  </a:lnTo>
                  <a:lnTo>
                    <a:pt x="653636" y="280041"/>
                  </a:lnTo>
                  <a:lnTo>
                    <a:pt x="643287" y="233694"/>
                  </a:lnTo>
                  <a:lnTo>
                    <a:pt x="626659" y="190069"/>
                  </a:lnTo>
                  <a:lnTo>
                    <a:pt x="604260" y="149672"/>
                  </a:lnTo>
                  <a:lnTo>
                    <a:pt x="576600" y="113013"/>
                  </a:lnTo>
                  <a:lnTo>
                    <a:pt x="544186" y="80599"/>
                  </a:lnTo>
                  <a:lnTo>
                    <a:pt x="507526" y="52938"/>
                  </a:lnTo>
                  <a:lnTo>
                    <a:pt x="467130" y="30540"/>
                  </a:lnTo>
                  <a:lnTo>
                    <a:pt x="423504" y="13912"/>
                  </a:lnTo>
                  <a:lnTo>
                    <a:pt x="377158" y="3562"/>
                  </a:lnTo>
                  <a:lnTo>
                    <a:pt x="328599" y="0"/>
                  </a:lnTo>
                  <a:close/>
                </a:path>
              </a:pathLst>
            </a:custGeom>
            <a:solidFill>
              <a:srgbClr val="AD88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3">
              <a:extLst>
                <a:ext uri="{FF2B5EF4-FFF2-40B4-BE49-F238E27FC236}">
                  <a16:creationId xmlns:a16="http://schemas.microsoft.com/office/drawing/2014/main" id="{D5425948-7062-0C44-B6EC-32638FC216F6}"/>
                </a:ext>
              </a:extLst>
            </p:cNvPr>
            <p:cNvSpPr/>
            <p:nvPr/>
          </p:nvSpPr>
          <p:spPr>
            <a:xfrm>
              <a:off x="922324" y="191725"/>
              <a:ext cx="341630" cy="341630"/>
            </a:xfrm>
            <a:custGeom>
              <a:avLst/>
              <a:gdLst/>
              <a:ahLst/>
              <a:cxnLst/>
              <a:rect l="l" t="t" r="r" b="b"/>
              <a:pathLst>
                <a:path w="341630" h="341630">
                  <a:moveTo>
                    <a:pt x="189124" y="0"/>
                  </a:moveTo>
                  <a:lnTo>
                    <a:pt x="144620" y="989"/>
                  </a:lnTo>
                  <a:lnTo>
                    <a:pt x="100467" y="14069"/>
                  </a:lnTo>
                  <a:lnTo>
                    <a:pt x="61334" y="38340"/>
                  </a:lnTo>
                  <a:lnTo>
                    <a:pt x="30995" y="70913"/>
                  </a:lnTo>
                  <a:lnTo>
                    <a:pt x="10276" y="109627"/>
                  </a:lnTo>
                  <a:lnTo>
                    <a:pt x="0" y="152317"/>
                  </a:lnTo>
                  <a:lnTo>
                    <a:pt x="989" y="196822"/>
                  </a:lnTo>
                  <a:lnTo>
                    <a:pt x="14069" y="240980"/>
                  </a:lnTo>
                  <a:lnTo>
                    <a:pt x="38340" y="280113"/>
                  </a:lnTo>
                  <a:lnTo>
                    <a:pt x="70913" y="310451"/>
                  </a:lnTo>
                  <a:lnTo>
                    <a:pt x="109625" y="331170"/>
                  </a:lnTo>
                  <a:lnTo>
                    <a:pt x="152313" y="341447"/>
                  </a:lnTo>
                  <a:lnTo>
                    <a:pt x="196815" y="340457"/>
                  </a:lnTo>
                  <a:lnTo>
                    <a:pt x="240967" y="327378"/>
                  </a:lnTo>
                  <a:lnTo>
                    <a:pt x="280106" y="303107"/>
                  </a:lnTo>
                  <a:lnTo>
                    <a:pt x="310447" y="270533"/>
                  </a:lnTo>
                  <a:lnTo>
                    <a:pt x="331169" y="231820"/>
                  </a:lnTo>
                  <a:lnTo>
                    <a:pt x="341447" y="189129"/>
                  </a:lnTo>
                  <a:lnTo>
                    <a:pt x="340457" y="144624"/>
                  </a:lnTo>
                  <a:lnTo>
                    <a:pt x="327378" y="100467"/>
                  </a:lnTo>
                  <a:lnTo>
                    <a:pt x="303106" y="61334"/>
                  </a:lnTo>
                  <a:lnTo>
                    <a:pt x="270530" y="30995"/>
                  </a:lnTo>
                  <a:lnTo>
                    <a:pt x="231815" y="10276"/>
                  </a:lnTo>
                  <a:lnTo>
                    <a:pt x="189124" y="0"/>
                  </a:lnTo>
                  <a:close/>
                </a:path>
              </a:pathLst>
            </a:custGeom>
            <a:solidFill>
              <a:srgbClr val="4160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4">
              <a:extLst>
                <a:ext uri="{FF2B5EF4-FFF2-40B4-BE49-F238E27FC236}">
                  <a16:creationId xmlns:a16="http://schemas.microsoft.com/office/drawing/2014/main" id="{9312FB03-F1D3-0E4C-91F6-7A226F2CE8F7}"/>
                </a:ext>
              </a:extLst>
            </p:cNvPr>
            <p:cNvSpPr/>
            <p:nvPr/>
          </p:nvSpPr>
          <p:spPr>
            <a:xfrm>
              <a:off x="835455" y="708761"/>
              <a:ext cx="615950" cy="615950"/>
            </a:xfrm>
            <a:custGeom>
              <a:avLst/>
              <a:gdLst/>
              <a:ahLst/>
              <a:cxnLst/>
              <a:rect l="l" t="t" r="r" b="b"/>
              <a:pathLst>
                <a:path w="615950" h="615950">
                  <a:moveTo>
                    <a:pt x="307911" y="0"/>
                  </a:moveTo>
                  <a:lnTo>
                    <a:pt x="262411" y="3338"/>
                  </a:lnTo>
                  <a:lnTo>
                    <a:pt x="218983" y="13036"/>
                  </a:lnTo>
                  <a:lnTo>
                    <a:pt x="178104" y="28618"/>
                  </a:lnTo>
                  <a:lnTo>
                    <a:pt x="140251" y="49606"/>
                  </a:lnTo>
                  <a:lnTo>
                    <a:pt x="105899" y="75526"/>
                  </a:lnTo>
                  <a:lnTo>
                    <a:pt x="75526" y="105899"/>
                  </a:lnTo>
                  <a:lnTo>
                    <a:pt x="49606" y="140251"/>
                  </a:lnTo>
                  <a:lnTo>
                    <a:pt x="28618" y="178104"/>
                  </a:lnTo>
                  <a:lnTo>
                    <a:pt x="13036" y="218983"/>
                  </a:lnTo>
                  <a:lnTo>
                    <a:pt x="3338" y="262411"/>
                  </a:lnTo>
                  <a:lnTo>
                    <a:pt x="0" y="307911"/>
                  </a:lnTo>
                  <a:lnTo>
                    <a:pt x="3338" y="353411"/>
                  </a:lnTo>
                  <a:lnTo>
                    <a:pt x="13036" y="396839"/>
                  </a:lnTo>
                  <a:lnTo>
                    <a:pt x="28618" y="437718"/>
                  </a:lnTo>
                  <a:lnTo>
                    <a:pt x="49606" y="475571"/>
                  </a:lnTo>
                  <a:lnTo>
                    <a:pt x="75526" y="509923"/>
                  </a:lnTo>
                  <a:lnTo>
                    <a:pt x="105899" y="540296"/>
                  </a:lnTo>
                  <a:lnTo>
                    <a:pt x="140251" y="566216"/>
                  </a:lnTo>
                  <a:lnTo>
                    <a:pt x="178104" y="587204"/>
                  </a:lnTo>
                  <a:lnTo>
                    <a:pt x="218983" y="602786"/>
                  </a:lnTo>
                  <a:lnTo>
                    <a:pt x="262411" y="612484"/>
                  </a:lnTo>
                  <a:lnTo>
                    <a:pt x="307911" y="615823"/>
                  </a:lnTo>
                  <a:lnTo>
                    <a:pt x="353415" y="612484"/>
                  </a:lnTo>
                  <a:lnTo>
                    <a:pt x="396845" y="602786"/>
                  </a:lnTo>
                  <a:lnTo>
                    <a:pt x="437726" y="587204"/>
                  </a:lnTo>
                  <a:lnTo>
                    <a:pt x="475581" y="566216"/>
                  </a:lnTo>
                  <a:lnTo>
                    <a:pt x="509933" y="540296"/>
                  </a:lnTo>
                  <a:lnTo>
                    <a:pt x="540308" y="509923"/>
                  </a:lnTo>
                  <a:lnTo>
                    <a:pt x="566228" y="475571"/>
                  </a:lnTo>
                  <a:lnTo>
                    <a:pt x="587217" y="437718"/>
                  </a:lnTo>
                  <a:lnTo>
                    <a:pt x="602798" y="396839"/>
                  </a:lnTo>
                  <a:lnTo>
                    <a:pt x="612497" y="353411"/>
                  </a:lnTo>
                  <a:lnTo>
                    <a:pt x="615835" y="307911"/>
                  </a:lnTo>
                  <a:lnTo>
                    <a:pt x="612497" y="262411"/>
                  </a:lnTo>
                  <a:lnTo>
                    <a:pt x="602798" y="218983"/>
                  </a:lnTo>
                  <a:lnTo>
                    <a:pt x="587217" y="178104"/>
                  </a:lnTo>
                  <a:lnTo>
                    <a:pt x="566228" y="140251"/>
                  </a:lnTo>
                  <a:lnTo>
                    <a:pt x="540308" y="105899"/>
                  </a:lnTo>
                  <a:lnTo>
                    <a:pt x="509933" y="75526"/>
                  </a:lnTo>
                  <a:lnTo>
                    <a:pt x="475581" y="49606"/>
                  </a:lnTo>
                  <a:lnTo>
                    <a:pt x="437726" y="28618"/>
                  </a:lnTo>
                  <a:lnTo>
                    <a:pt x="396845" y="13036"/>
                  </a:lnTo>
                  <a:lnTo>
                    <a:pt x="353415" y="3338"/>
                  </a:lnTo>
                  <a:lnTo>
                    <a:pt x="307911" y="0"/>
                  </a:lnTo>
                  <a:close/>
                </a:path>
              </a:pathLst>
            </a:custGeom>
            <a:solidFill>
              <a:srgbClr val="0C8A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5">
              <a:extLst>
                <a:ext uri="{FF2B5EF4-FFF2-40B4-BE49-F238E27FC236}">
                  <a16:creationId xmlns:a16="http://schemas.microsoft.com/office/drawing/2014/main" id="{C34033A5-55BC-2749-8CAD-16F414EED76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562" y="688900"/>
              <a:ext cx="152260" cy="152260"/>
            </a:xfrm>
            <a:prstGeom prst="rect">
              <a:avLst/>
            </a:prstGeom>
          </p:spPr>
        </p:pic>
        <p:sp>
          <p:nvSpPr>
            <p:cNvPr id="13" name="object 6">
              <a:extLst>
                <a:ext uri="{FF2B5EF4-FFF2-40B4-BE49-F238E27FC236}">
                  <a16:creationId xmlns:a16="http://schemas.microsoft.com/office/drawing/2014/main" id="{AD3A3A48-F955-674E-8FA8-7832B3239025}"/>
                </a:ext>
              </a:extLst>
            </p:cNvPr>
            <p:cNvSpPr/>
            <p:nvPr/>
          </p:nvSpPr>
          <p:spPr>
            <a:xfrm>
              <a:off x="416514" y="1005155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80" h="297180">
                  <a:moveTo>
                    <a:pt x="160608" y="0"/>
                  </a:moveTo>
                  <a:lnTo>
                    <a:pt x="114746" y="3361"/>
                  </a:lnTo>
                  <a:lnTo>
                    <a:pt x="72467" y="20311"/>
                  </a:lnTo>
                  <a:lnTo>
                    <a:pt x="36987" y="49562"/>
                  </a:lnTo>
                  <a:lnTo>
                    <a:pt x="11522" y="89824"/>
                  </a:lnTo>
                  <a:lnTo>
                    <a:pt x="0" y="136046"/>
                  </a:lnTo>
                  <a:lnTo>
                    <a:pt x="3357" y="181905"/>
                  </a:lnTo>
                  <a:lnTo>
                    <a:pt x="20305" y="224184"/>
                  </a:lnTo>
                  <a:lnTo>
                    <a:pt x="49555" y="259667"/>
                  </a:lnTo>
                  <a:lnTo>
                    <a:pt x="89818" y="285138"/>
                  </a:lnTo>
                  <a:lnTo>
                    <a:pt x="136041" y="296655"/>
                  </a:lnTo>
                  <a:lnTo>
                    <a:pt x="181903" y="293293"/>
                  </a:lnTo>
                  <a:lnTo>
                    <a:pt x="224185" y="276343"/>
                  </a:lnTo>
                  <a:lnTo>
                    <a:pt x="259672" y="247092"/>
                  </a:lnTo>
                  <a:lnTo>
                    <a:pt x="285144" y="206830"/>
                  </a:lnTo>
                  <a:lnTo>
                    <a:pt x="296655" y="160607"/>
                  </a:lnTo>
                  <a:lnTo>
                    <a:pt x="293290" y="114746"/>
                  </a:lnTo>
                  <a:lnTo>
                    <a:pt x="276340" y="72465"/>
                  </a:lnTo>
                  <a:lnTo>
                    <a:pt x="247092" y="36982"/>
                  </a:lnTo>
                  <a:lnTo>
                    <a:pt x="206836" y="11516"/>
                  </a:lnTo>
                  <a:lnTo>
                    <a:pt x="160608" y="0"/>
                  </a:lnTo>
                  <a:close/>
                </a:path>
              </a:pathLst>
            </a:custGeom>
            <a:solidFill>
              <a:srgbClr val="8AC9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7">
              <a:extLst>
                <a:ext uri="{FF2B5EF4-FFF2-40B4-BE49-F238E27FC236}">
                  <a16:creationId xmlns:a16="http://schemas.microsoft.com/office/drawing/2014/main" id="{FF48C7D1-9188-0644-8425-AD28288D2A8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451" y="75628"/>
              <a:ext cx="238142" cy="2381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1159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Purple Background">
  <p:cSld name="Cover - Purple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764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39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39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39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Teal Background">
  <p:cSld name="Cover - Teal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4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764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40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40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40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Green Background">
  <p:cSld name="Cover - Green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294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41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41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41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Blue">
  <p:cSld name="Title &amp; Text - Blue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2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  <a:defRPr sz="3600" b="1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5" name="Google Shape;105;p42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rgbClr val="03679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6" name="Google Shape;106;p42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rgbClr val="0367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42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42"/>
          <p:cNvSpPr txBox="1">
            <a:spLocks noGrp="1"/>
          </p:cNvSpPr>
          <p:nvPr>
            <p:ph type="body" idx="2"/>
          </p:nvPr>
        </p:nvSpPr>
        <p:spPr>
          <a:xfrm>
            <a:off x="656021" y="2614613"/>
            <a:ext cx="10820015" cy="37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Purple">
  <p:cSld name="Title &amp; Text - Purple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3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sz="3600" b="1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1" name="Google Shape;111;p43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2" name="Google Shape;112;p43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43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43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Teal">
  <p:cSld name="Title &amp; Text - Teal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4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sz="3600" b="1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7" name="Google Shape;117;p44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8" name="Google Shape;118;p44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 w="127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44"/>
          <p:cNvSpPr txBox="1">
            <a:spLocks noGrp="1"/>
          </p:cNvSpPr>
          <p:nvPr>
            <p:ph type="body" idx="1"/>
          </p:nvPr>
        </p:nvSpPr>
        <p:spPr>
          <a:xfrm>
            <a:off x="656022" y="1971676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44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Green">
  <p:cSld name="Title &amp; Text - Green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5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  <a:defRPr sz="3600" b="1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23" name="Google Shape;123;p45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4" name="Google Shape;124;p45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5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45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 - Purple">
  <p:cSld name="Title &amp; Text with Dots - Purple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46"/>
          <p:cNvGrpSpPr/>
          <p:nvPr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29" name="Google Shape;129;p46"/>
            <p:cNvPicPr preferRelativeResize="0"/>
            <p:nvPr/>
          </p:nvPicPr>
          <p:blipFill rotWithShape="1">
            <a:blip r:embed="rId2">
              <a:alphaModFix amt="20000"/>
            </a:blip>
            <a:srcRect l="59836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0" name="Google Shape;130;p46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3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1" name="Google Shape;131;p46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sz="3600" b="1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46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46"/>
          <p:cNvSpPr txBox="1">
            <a:spLocks noGrp="1"/>
          </p:cNvSpPr>
          <p:nvPr>
            <p:ph type="body" idx="2"/>
          </p:nvPr>
        </p:nvSpPr>
        <p:spPr>
          <a:xfrm>
            <a:off x="656021" y="2333625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4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83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22;p14">
            <a:extLst>
              <a:ext uri="{FF2B5EF4-FFF2-40B4-BE49-F238E27FC236}">
                <a16:creationId xmlns:a16="http://schemas.microsoft.com/office/drawing/2014/main" id="{E4B394E5-E1AA-47AF-BA71-7404C28FC00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21026" y="232980"/>
            <a:ext cx="935667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Helvetica Neue"/>
              <a:buNone/>
            </a:pPr>
            <a:r>
              <a:rPr lang="en-US" dirty="0"/>
              <a:t>Intro general a la Norma 17</a:t>
            </a:r>
            <a:endParaRPr dirty="0"/>
          </a:p>
        </p:txBody>
      </p:sp>
      <p:sp>
        <p:nvSpPr>
          <p:cNvPr id="5" name="Google Shape;322;p14">
            <a:extLst>
              <a:ext uri="{FF2B5EF4-FFF2-40B4-BE49-F238E27FC236}">
                <a16:creationId xmlns:a16="http://schemas.microsoft.com/office/drawing/2014/main" id="{D073A093-C3E6-4712-853E-610EE9C9B612}"/>
              </a:ext>
            </a:extLst>
          </p:cNvPr>
          <p:cNvSpPr txBox="1">
            <a:spLocks/>
          </p:cNvSpPr>
          <p:nvPr/>
        </p:nvSpPr>
        <p:spPr>
          <a:xfrm>
            <a:off x="882865" y="1558543"/>
            <a:ext cx="10388109" cy="4934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s-ES" dirty="0"/>
              <a:t>Estrategias, enfoques e intervenciones claves</a:t>
            </a:r>
          </a:p>
          <a:p>
            <a:r>
              <a:rPr lang="es-ES" dirty="0"/>
              <a:t>Prevención y respuesta a los riesgos de protección infantil</a:t>
            </a:r>
          </a:p>
          <a:p>
            <a:pPr marL="50800" indent="0">
              <a:buNone/>
            </a:pPr>
            <a:endParaRPr lang="en-US" dirty="0"/>
          </a:p>
          <a:p>
            <a:r>
              <a:rPr lang="es-ES" dirty="0"/>
              <a:t>Iniciativas, estructuras, procesos y redes dirigidas y organizadas por miembros comunitarios, incluidos los NNA</a:t>
            </a:r>
          </a:p>
          <a:p>
            <a:r>
              <a:rPr lang="es-ES" dirty="0"/>
              <a:t>Derechos, la seguridad, el crecimiento, el bienestar y la participación</a:t>
            </a:r>
          </a:p>
          <a:p>
            <a:endParaRPr lang="en-US" dirty="0"/>
          </a:p>
          <a:p>
            <a:r>
              <a:rPr lang="es-ES" dirty="0"/>
              <a:t>Profundo análisis y mapeo del contexto y de las capacidades y riesgos </a:t>
            </a:r>
          </a:p>
          <a:p>
            <a:r>
              <a:rPr lang="es-ES" dirty="0"/>
              <a:t>Apoyar las prácticas protectoras </a:t>
            </a:r>
          </a:p>
          <a:p>
            <a:r>
              <a:rPr lang="es-ES" dirty="0"/>
              <a:t>Influir un cambio de prácticas </a:t>
            </a:r>
            <a:endParaRPr lang="en-GB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GB" sz="2800" dirty="0"/>
          </a:p>
          <a:p>
            <a:endParaRPr lang="en-GB" dirty="0"/>
          </a:p>
          <a:p>
            <a:pPr marL="50800" indent="0">
              <a:buNone/>
            </a:pPr>
            <a:endParaRPr lang="en-US" dirty="0"/>
          </a:p>
        </p:txBody>
      </p:sp>
      <p:pic>
        <p:nvPicPr>
          <p:cNvPr id="19" name="Picture 6">
            <a:extLst>
              <a:ext uri="{FF2B5EF4-FFF2-40B4-BE49-F238E27FC236}">
                <a16:creationId xmlns:a16="http://schemas.microsoft.com/office/drawing/2014/main" id="{3C8902BC-461A-4175-A595-BF32CB8EEE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935" y="5915190"/>
            <a:ext cx="757001" cy="75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>
            <a:extLst>
              <a:ext uri="{FF2B5EF4-FFF2-40B4-BE49-F238E27FC236}">
                <a16:creationId xmlns:a16="http://schemas.microsoft.com/office/drawing/2014/main" id="{994EAE7A-7C88-40BA-B31D-68F2F5353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6077" y="5919002"/>
            <a:ext cx="753807" cy="75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922BD3D-303E-40A0-979E-397BB89CD6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3422" y="6364030"/>
            <a:ext cx="1543129" cy="36831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AF8CBF8-76E4-4110-BB06-5CABE02474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782" b="93362" l="6760" r="94639">
                        <a14:foregroundMark x1="81585" y1="46253" x2="81585" y2="46253"/>
                        <a14:foregroundMark x1="94639" y1="47966" x2="94639" y2="47966"/>
                        <a14:foregroundMark x1="7226" y1="41542" x2="7226" y2="41542"/>
                        <a14:foregroundMark x1="45221" y1="5782" x2="45221" y2="5782"/>
                        <a14:foregroundMark x1="50583" y1="93362" x2="50583" y2="9336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70974" y="4794278"/>
            <a:ext cx="809715" cy="88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7A6AC4B5-7717-4E03-9444-B72C4FEF71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2422" y="1353592"/>
            <a:ext cx="6076521" cy="3381667"/>
          </a:xfrm>
        </p:spPr>
        <p:txBody>
          <a:bodyPr>
            <a:normAutofit lnSpcReduction="10000"/>
          </a:bodyPr>
          <a:lstStyle/>
          <a:p>
            <a:pPr marL="50800" indent="0" algn="ctr">
              <a:buNone/>
            </a:pPr>
            <a:r>
              <a:rPr lang="en-US" sz="2400" dirty="0">
                <a:solidFill>
                  <a:schemeClr val="bg2"/>
                </a:solidFill>
              </a:rPr>
              <a:t>“</a:t>
            </a:r>
            <a:r>
              <a:rPr lang="es-ES" dirty="0"/>
              <a:t>Los niños y niñas viven en comunidades que promueven su bienestar y previenen el abuso, la negligencia, la explotación y la violencia contra los niños y niñas antes, durante y después de las crisis humanitarias.</a:t>
            </a:r>
            <a:r>
              <a:rPr lang="en-US" sz="2400" dirty="0"/>
              <a:t>”</a:t>
            </a:r>
            <a:endParaRPr lang="fr-FR" sz="2400" dirty="0">
              <a:solidFill>
                <a:schemeClr val="bg2"/>
              </a:solidFill>
            </a:endParaRPr>
          </a:p>
        </p:txBody>
      </p:sp>
      <p:pic>
        <p:nvPicPr>
          <p:cNvPr id="20" name="Google Shape;262;p5" descr="Screen Shot 2019-10-07 at 9.06.56 PM.png">
            <a:extLst>
              <a:ext uri="{FF2B5EF4-FFF2-40B4-BE49-F238E27FC236}">
                <a16:creationId xmlns:a16="http://schemas.microsoft.com/office/drawing/2014/main" id="{DBA10840-C039-4152-B6CF-7040050BF9F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75590" y="4437125"/>
            <a:ext cx="1498650" cy="174809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B26FEA30-FD37-4055-ADFD-96A8F41929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8943" y="1407292"/>
            <a:ext cx="5181600" cy="3959634"/>
          </a:xfrm>
        </p:spPr>
        <p:txBody>
          <a:bodyPr>
            <a:normAutofit lnSpcReduction="10000"/>
          </a:bodyPr>
          <a:lstStyle/>
          <a:p>
            <a:r>
              <a:rPr lang="es-ES" dirty="0">
                <a:latin typeface="HelveticaNeue-Light-Identity-H"/>
              </a:rPr>
              <a:t>Capacidades, intervenciones y factores de riesgo </a:t>
            </a:r>
          </a:p>
          <a:p>
            <a:r>
              <a:rPr lang="es-ES" dirty="0">
                <a:latin typeface="HelveticaNeue-Light-Identity-H"/>
              </a:rPr>
              <a:t>Construir relaciones colaborativas</a:t>
            </a:r>
          </a:p>
          <a:p>
            <a:r>
              <a:rPr lang="en-GB" dirty="0" err="1"/>
              <a:t>Procesos</a:t>
            </a:r>
            <a:r>
              <a:rPr lang="en-GB" dirty="0"/>
              <a:t> </a:t>
            </a:r>
            <a:r>
              <a:rPr lang="en-GB" dirty="0" err="1"/>
              <a:t>comuniatrios</a:t>
            </a:r>
            <a:r>
              <a:rPr lang="en-GB" dirty="0"/>
              <a:t> y </a:t>
            </a:r>
            <a:r>
              <a:rPr lang="en-GB" dirty="0" err="1"/>
              <a:t>sentido</a:t>
            </a:r>
            <a:r>
              <a:rPr lang="en-GB" dirty="0"/>
              <a:t> de </a:t>
            </a:r>
            <a:r>
              <a:rPr lang="en-GB" dirty="0" err="1"/>
              <a:t>propriedad</a:t>
            </a:r>
            <a:endParaRPr lang="en-GB" dirty="0"/>
          </a:p>
          <a:p>
            <a:r>
              <a:rPr lang="es-ES" dirty="0">
                <a:latin typeface="HelveticaNeue-Light-Identity-H"/>
              </a:rPr>
              <a:t>Vínculos con los sistemas formales</a:t>
            </a:r>
            <a:endParaRPr lang="en-GB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95B830B-AE03-49AF-AF82-325212F323AD}"/>
              </a:ext>
            </a:extLst>
          </p:cNvPr>
          <p:cNvSpPr txBox="1"/>
          <p:nvPr/>
        </p:nvSpPr>
        <p:spPr>
          <a:xfrm>
            <a:off x="6610052" y="5803445"/>
            <a:ext cx="432243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2400" dirty="0">
                <a:latin typeface="Ink Free" panose="03080402000500000000" pitchFamily="66" charset="0"/>
              </a:rPr>
              <a:t>¿Qué significa "comunidad" para ti?</a:t>
            </a:r>
            <a:endParaRPr lang="en-US" sz="2400" dirty="0">
              <a:latin typeface="Ink Free" panose="03080402000500000000" pitchFamily="66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6C8763D-4222-44F4-9B3B-1DA24E3F2AA8}"/>
              </a:ext>
            </a:extLst>
          </p:cNvPr>
          <p:cNvGrpSpPr/>
          <p:nvPr/>
        </p:nvGrpSpPr>
        <p:grpSpPr>
          <a:xfrm rot="1415781">
            <a:off x="11045341" y="5664942"/>
            <a:ext cx="979340" cy="1040548"/>
            <a:chOff x="10883591" y="5571442"/>
            <a:chExt cx="979340" cy="1040548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64DECF1-B46A-4A18-AB10-1C209C89CF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883591" y="5571442"/>
              <a:ext cx="979340" cy="1040548"/>
            </a:xfrm>
            <a:prstGeom prst="rect">
              <a:avLst/>
            </a:prstGeom>
          </p:spPr>
        </p:pic>
        <p:pic>
          <p:nvPicPr>
            <p:cNvPr id="12" name="Graphique 11" descr="Point d’interrogation">
              <a:extLst>
                <a:ext uri="{FF2B5EF4-FFF2-40B4-BE49-F238E27FC236}">
                  <a16:creationId xmlns:a16="http://schemas.microsoft.com/office/drawing/2014/main" id="{F00347E5-264C-4E85-8FFC-0F05153A945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005748" y="5727562"/>
              <a:ext cx="735026" cy="735026"/>
            </a:xfrm>
            <a:prstGeom prst="rect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2A89496-7053-4377-9928-0F627069B9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18186" y="2363595"/>
            <a:ext cx="584713" cy="68083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1E267FB-5FD8-486A-B31F-9F14CEA844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46990" y="520384"/>
            <a:ext cx="1945501" cy="6073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21" grpId="0" uiExpand="1" build="p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B5D40-873F-41A6-AC9A-166DD51E6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Participaci</a:t>
            </a:r>
            <a:r>
              <a:rPr lang="es-ES" dirty="0" err="1">
                <a:sym typeface="Arial"/>
              </a:rPr>
              <a:t>ó</a:t>
            </a:r>
            <a:r>
              <a:rPr lang="fr-FR" dirty="0"/>
              <a:t>n de la </a:t>
            </a:r>
            <a:r>
              <a:rPr lang="fr-FR" dirty="0" err="1"/>
              <a:t>comunidad</a:t>
            </a:r>
            <a:endParaRPr lang="fr-FR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6E38B50E-7300-41D0-829F-BE28315EAAC6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1062789" y="2089717"/>
            <a:ext cx="4776537" cy="3406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solidFill>
                  <a:schemeClr val="tx1"/>
                </a:solidFill>
                <a:latin typeface="Helvetica Neue" panose="020B0604020202020204" charset="0"/>
                <a:ea typeface="Arial"/>
                <a:cs typeface="Arial"/>
                <a:sym typeface="Arial"/>
              </a:rPr>
              <a:t>Priorizar los problemas</a:t>
            </a:r>
          </a:p>
          <a:p>
            <a:r>
              <a:rPr lang="es-ES" dirty="0">
                <a:solidFill>
                  <a:schemeClr val="tx1"/>
                </a:solidFill>
                <a:latin typeface="Helvetica Neue" panose="020B0604020202020204" charset="0"/>
                <a:ea typeface="Arial"/>
                <a:cs typeface="Arial"/>
                <a:sym typeface="Arial"/>
              </a:rPr>
              <a:t>Proponer soluciones</a:t>
            </a:r>
          </a:p>
          <a:p>
            <a:r>
              <a:rPr lang="es-ES" dirty="0">
                <a:solidFill>
                  <a:schemeClr val="tx1"/>
                </a:solidFill>
                <a:latin typeface="Helvetica Neue" panose="020B0604020202020204" charset="0"/>
                <a:ea typeface="Arial"/>
                <a:cs typeface="Arial"/>
                <a:sym typeface="Arial"/>
              </a:rPr>
              <a:t>Movilizar recursos.</a:t>
            </a:r>
            <a:endParaRPr lang="en-US" dirty="0">
              <a:solidFill>
                <a:schemeClr val="tx1"/>
              </a:solidFill>
              <a:latin typeface="Helvetica Neue" panose="020B0604020202020204" charset="0"/>
              <a:ea typeface="Arial"/>
              <a:cs typeface="Arial"/>
              <a:sym typeface="Arial"/>
            </a:endParaRPr>
          </a:p>
          <a:p>
            <a:pPr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dirty="0">
                <a:solidFill>
                  <a:schemeClr val="tx1"/>
                </a:solidFill>
                <a:latin typeface="Helvetica Neue" panose="020B0604020202020204" charset="0"/>
                <a:ea typeface="Arial"/>
                <a:cs typeface="Arial"/>
                <a:sym typeface="Arial"/>
              </a:rPr>
              <a:t>P</a:t>
            </a:r>
            <a:r>
              <a:rPr lang="es-ES" dirty="0" err="1">
                <a:solidFill>
                  <a:schemeClr val="tx1"/>
                </a:solidFill>
                <a:latin typeface="Helvetica Neue" panose="020B0604020202020204" charset="0"/>
                <a:ea typeface="Arial"/>
                <a:cs typeface="Arial"/>
                <a:sym typeface="Arial"/>
              </a:rPr>
              <a:t>romover</a:t>
            </a:r>
            <a:r>
              <a:rPr lang="es-ES" dirty="0">
                <a:solidFill>
                  <a:schemeClr val="tx1"/>
                </a:solidFill>
                <a:latin typeface="Helvetica Neue" panose="020B0604020202020204" charset="0"/>
                <a:ea typeface="Arial"/>
                <a:cs typeface="Arial"/>
                <a:sym typeface="Arial"/>
              </a:rPr>
              <a:t> enfoques culturalmente sensibles</a:t>
            </a:r>
          </a:p>
          <a:p>
            <a:pPr marL="400050" indent="-171450">
              <a:buFont typeface="Arial" panose="020B0604020202020204" pitchFamily="34" charset="0"/>
              <a:buChar char="•"/>
            </a:pPr>
            <a:r>
              <a:rPr lang="fr-FR" dirty="0" err="1">
                <a:solidFill>
                  <a:schemeClr val="tx1"/>
                </a:solidFill>
                <a:latin typeface="Helvetica Neue" panose="020B0604020202020204" charset="0"/>
                <a:ea typeface="Arial"/>
                <a:cs typeface="Arial"/>
                <a:sym typeface="Arial"/>
              </a:rPr>
              <a:t>Representaci</a:t>
            </a:r>
            <a:r>
              <a:rPr lang="es-ES" dirty="0" err="1">
                <a:solidFill>
                  <a:schemeClr val="tx1"/>
                </a:solidFill>
                <a:latin typeface="Helvetica Neue" panose="020B0604020202020204" charset="0"/>
                <a:ea typeface="Arial"/>
                <a:cs typeface="Arial"/>
                <a:sym typeface="Arial"/>
              </a:rPr>
              <a:t>ó</a:t>
            </a:r>
            <a:r>
              <a:rPr lang="fr-FR" dirty="0">
                <a:solidFill>
                  <a:schemeClr val="tx1"/>
                </a:solidFill>
                <a:latin typeface="Helvetica Neue" panose="020B0604020202020204" charset="0"/>
                <a:ea typeface="Arial"/>
                <a:cs typeface="Arial"/>
                <a:sym typeface="Arial"/>
              </a:rPr>
              <a:t>n &amp; </a:t>
            </a:r>
            <a:r>
              <a:rPr lang="fr-FR" dirty="0" err="1">
                <a:solidFill>
                  <a:schemeClr val="tx1"/>
                </a:solidFill>
                <a:latin typeface="Helvetica Neue" panose="020B0604020202020204" charset="0"/>
                <a:ea typeface="Arial"/>
                <a:cs typeface="Arial"/>
                <a:sym typeface="Arial"/>
              </a:rPr>
              <a:t>inclusi</a:t>
            </a:r>
            <a:r>
              <a:rPr lang="es-ES" dirty="0" err="1">
                <a:solidFill>
                  <a:schemeClr val="tx1"/>
                </a:solidFill>
                <a:latin typeface="Helvetica Neue" panose="020B0604020202020204" charset="0"/>
                <a:ea typeface="Arial"/>
                <a:cs typeface="Arial"/>
                <a:sym typeface="Arial"/>
              </a:rPr>
              <a:t>ó</a:t>
            </a:r>
            <a:r>
              <a:rPr lang="fr-FR" dirty="0">
                <a:solidFill>
                  <a:schemeClr val="tx1"/>
                </a:solidFill>
                <a:latin typeface="Helvetica Neue" panose="020B0604020202020204" charset="0"/>
                <a:ea typeface="Arial"/>
                <a:cs typeface="Arial"/>
                <a:sym typeface="Arial"/>
              </a:rPr>
              <a:t>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68BEE3B-5FE3-4EF0-A8C7-314792EC240E}"/>
              </a:ext>
            </a:extLst>
          </p:cNvPr>
          <p:cNvSpPr txBox="1"/>
          <p:nvPr/>
        </p:nvSpPr>
        <p:spPr>
          <a:xfrm>
            <a:off x="7090612" y="2669363"/>
            <a:ext cx="477653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800" dirty="0">
              <a:latin typeface="Helvetica Neue" panose="020B060402020202020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>
                <a:solidFill>
                  <a:schemeClr val="tx1"/>
                </a:solidFill>
                <a:latin typeface="Helvetica Neue" panose="020B0604020202020204" charset="0"/>
                <a:sym typeface="Helvetica Neue"/>
              </a:rPr>
              <a:t>Recursos financieros o materiales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>
                <a:solidFill>
                  <a:schemeClr val="tx1"/>
                </a:solidFill>
                <a:latin typeface="Helvetica Neue" panose="020B0604020202020204" charset="0"/>
                <a:sym typeface="Helvetica Neue"/>
              </a:rPr>
              <a:t>Fortalecimiento de las capacidades</a:t>
            </a:r>
            <a:endParaRPr lang="fr-FR" sz="2800" dirty="0">
              <a:solidFill>
                <a:schemeClr val="tx1"/>
              </a:solidFill>
              <a:latin typeface="Helvetica Neue" panose="020B0604020202020204" charset="0"/>
              <a:sym typeface="Helvetica Neue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E31D00C-7504-453F-9644-1312BD0217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3874" y="5357979"/>
            <a:ext cx="1105499" cy="110549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D540207-4942-4C24-9E13-ADFD2ABF24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894" y="5399755"/>
            <a:ext cx="990106" cy="99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558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rgbClr val="545554"/>
      </a:dk1>
      <a:lt1>
        <a:srgbClr val="FFFFFF"/>
      </a:lt1>
      <a:dk2>
        <a:srgbClr val="212E3B"/>
      </a:dk2>
      <a:lt2>
        <a:srgbClr val="E7E6E6"/>
      </a:lt2>
      <a:accent1>
        <a:srgbClr val="02628C"/>
      </a:accent1>
      <a:accent2>
        <a:srgbClr val="0388C5"/>
      </a:accent2>
      <a:accent3>
        <a:srgbClr val="97467C"/>
      </a:accent3>
      <a:accent4>
        <a:srgbClr val="94CC7A"/>
      </a:accent4>
      <a:accent5>
        <a:srgbClr val="029FA0"/>
      </a:accent5>
      <a:accent6>
        <a:srgbClr val="405D78"/>
      </a:accent6>
      <a:hlink>
        <a:srgbClr val="67B7DB"/>
      </a:hlink>
      <a:folHlink>
        <a:srgbClr val="36A1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1665</TotalTime>
  <Words>1521</Words>
  <Application>Microsoft Office PowerPoint</Application>
  <PresentationFormat>Grand écran</PresentationFormat>
  <Paragraphs>79</Paragraphs>
  <Slides>3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12" baseType="lpstr">
      <vt:lpstr>HelveticaNeue-Light-Identity-H</vt:lpstr>
      <vt:lpstr>HelveticaNeue-LightItalic-Identity-H</vt:lpstr>
      <vt:lpstr>Ink Free</vt:lpstr>
      <vt:lpstr>Arial</vt:lpstr>
      <vt:lpstr>Open Sans</vt:lpstr>
      <vt:lpstr>Calibri</vt:lpstr>
      <vt:lpstr>CMSY9</vt:lpstr>
      <vt:lpstr>Helvetica Neue</vt:lpstr>
      <vt:lpstr>Office Theme</vt:lpstr>
      <vt:lpstr>Intro general a la Norma 17</vt:lpstr>
      <vt:lpstr>Présentation PowerPoint</vt:lpstr>
      <vt:lpstr>Participación de la comunidad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Colleen Fitzgerald</dc:creator>
  <cp:lastModifiedBy>Marion Prats</cp:lastModifiedBy>
  <cp:revision>166</cp:revision>
  <dcterms:created xsi:type="dcterms:W3CDTF">2017-12-20T18:51:03Z</dcterms:created>
  <dcterms:modified xsi:type="dcterms:W3CDTF">2021-09-27T16:36:17Z</dcterms:modified>
</cp:coreProperties>
</file>