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88" r:id="rId2"/>
    <p:sldId id="261" r:id="rId3"/>
    <p:sldId id="290" r:id="rId4"/>
  </p:sldIdLst>
  <p:sldSz cx="12192000" cy="6858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Helvetica Neue" panose="020B0604020202020204" charset="0"/>
      <p:regular r:id="rId10"/>
      <p:bold r:id="rId11"/>
      <p:italic r:id="rId12"/>
      <p:boldItalic r:id="rId13"/>
    </p:embeddedFont>
    <p:embeddedFont>
      <p:font typeface="Ink Free" panose="03080402000500000000" pitchFamily="66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0"/>
    <p:restoredTop sz="54752" autoAdjust="0"/>
  </p:normalViewPr>
  <p:slideViewPr>
    <p:cSldViewPr snapToGrid="0">
      <p:cViewPr varScale="1">
        <p:scale>
          <a:sx n="37" d="100"/>
          <a:sy n="37" d="100"/>
        </p:scale>
        <p:origin x="1588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816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s-ES" dirty="0"/>
              <a:t>Esta Norma es parte del tercer Bloque de Normas relacionadas con desarrollar estrategias, enfoques e intervenciones claves para prevenir y responder </a:t>
            </a:r>
            <a:r>
              <a:rPr lang="es-ES" sz="1800" b="0" i="0" u="none" strike="noStrike" baseline="0" dirty="0">
                <a:latin typeface="HelveticaNeue-Light-Identity-H"/>
              </a:rPr>
              <a:t>para la Protección de la niñez y adolescencia esbozados </a:t>
            </a:r>
            <a:r>
              <a:rPr lang="es-ES" dirty="0"/>
              <a:t>en el Pilar 2. Está estructurado en torno al modelo </a:t>
            </a:r>
            <a:r>
              <a:rPr lang="es-ES" dirty="0" err="1"/>
              <a:t>socioecológico</a:t>
            </a:r>
            <a:r>
              <a:rPr lang="es-ES" dirty="0"/>
              <a:t> y también está alineado con el paquete INSPIRE, cuando corresponde, y se basa en estrategias basadas en la evidencia para prevenir la violencia contra los NNA. De ahí el ICONO en la esquina. El paquete INSPIRE tiene un objetivo similar: estrategias basadas en evidencia para prevenir la violencia contra los NNA. Más información sobre las estrategias de INSPIRE en: http://inspire-strategies.org/ </a:t>
            </a:r>
            <a:endParaRPr lang="es-ES" sz="1200" b="0" i="0" u="none" strike="noStrike" baseline="0" dirty="0">
              <a:latin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de la Norma es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asegurar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dirty="0">
                <a:latin typeface="Arial"/>
                <a:ea typeface="Arial"/>
                <a:cs typeface="Arial"/>
                <a:sym typeface="Arial"/>
              </a:rPr>
              <a:t>que t</a:t>
            </a:r>
            <a:r>
              <a:rPr lang="es-ES" dirty="0"/>
              <a:t>odos los NNA en contacto con sistemas de justicia formales e informales sean tratados de una manera amigable, no discriminatoria y reciban servicios adaptados a sus necesidades e interés superior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Por medio del marco socio-ecológico, los actores de Protección de la niñez y adolescencia pueden colaborar con la totalidad de los agentes para (a) evaluar los modos en los que los sistemas legales y de justicia en todos los niveles proveen protección o presentan riesgos, (b) formular intervenciones que refuercen la protección y superen los riesgos, y c) hacer los esfuerzos necesarios para proteger a los NNA por medio de leyes formales y reglamentarias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  <a:cs typeface="Arial"/>
                <a:sym typeface="Arial"/>
              </a:rPr>
              <a:t>Iconos</a:t>
            </a:r>
            <a:r>
              <a:rPr lang="en-US" dirty="0">
                <a:latin typeface="Arial"/>
                <a:cs typeface="Arial"/>
                <a:sym typeface="Arial"/>
              </a:rPr>
              <a:t>: </a:t>
            </a:r>
            <a:r>
              <a:rPr lang="en-GB" dirty="0"/>
              <a:t>Se Alinea con las </a:t>
            </a:r>
            <a:r>
              <a:rPr lang="en-GB" dirty="0" err="1"/>
              <a:t>Estrategias</a:t>
            </a:r>
            <a:r>
              <a:rPr lang="en-GB" dirty="0"/>
              <a:t> INSPIRE : </a:t>
            </a:r>
            <a:r>
              <a:rPr lang="es-ES" dirty="0">
                <a:effectLst/>
                <a:latin typeface="Arial" panose="020B0604020202020204" pitchFamily="34" charset="0"/>
              </a:rPr>
              <a:t>Respuesta de los servicios de atención y apoyo + Implementación y vigilancia del cumplimiento de las leyes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</a:pP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¿En qué calidad pueden los niños interactuar con los sistemas de justicia? 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algn="l"/>
            <a:r>
              <a:rPr lang="en-US" dirty="0">
                <a:latin typeface="Arial"/>
                <a:ea typeface="Arial"/>
                <a:cs typeface="Arial"/>
                <a:sym typeface="Arial"/>
              </a:rPr>
              <a:t>-&gt; </a:t>
            </a:r>
            <a:r>
              <a:rPr lang="es-ES" sz="1800" b="0" i="0" u="none" strike="noStrike" baseline="0" dirty="0">
                <a:latin typeface="HelveticaNeue-Light-Identity-H"/>
              </a:rPr>
              <a:t>Los NNA pueden interactuar con los sistemas de justicia como testigos, víctimas (sobrevivientes), acusados, posibles infractores, delincuentes condenados o una combinación de todos estos.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sz="1200" b="0" i="0" u="none" strike="noStrike" baseline="0" dirty="0">
                <a:latin typeface="+mn-lt"/>
              </a:rPr>
              <a:t>La Norma 20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dirty="0"/>
              <a:t>“</a:t>
            </a:r>
            <a:r>
              <a:rPr lang="es-ES" dirty="0"/>
              <a:t>Todos los niños, niñas y adolescentes en contacto con sistemas de justicia formales e informales durante una crisis humanitaria son tratados de una manera amigable para los NNA y no discriminatoria en conformidad con las normas internacionales y reciben servicios adaptados a sus necesidades e interés superior</a:t>
            </a:r>
            <a:r>
              <a:rPr lang="en-US" dirty="0"/>
              <a:t>.”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</a:pP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Es importante documentar desde la etapa más temprana posible en la situación de emergencia lo siguiente: (a) los patrones de infracciones contra los NNA en contacto con la ley y (b) las situaciones que llevan a los NNA a entrar en contacto con el sistema judicial. Esto brinda una base para una campaña de incidencia con base empírica con el fin de apoyar una respuesta nacional e internacional eficaz.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La incidencia debe concentrarse en (a) hacer cumplir las leyes que protegen a los NNA, (b) detener las infracciones que ocurren en el momento actual (comenzando con aquellas que tienen los efectos más graves en los NNA) y (c) evitar infracciones futuras (incluso mediante reformas legales). Debe ser respaldada por la evidencia reunida durante las actividades de control y documentación.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Fortalecimiento de capacidades en el manejo adecuado de casos de NNA (NNA vinculados anteriormente con fuerzas o grupos armados y los que fueron víctimas de explotación sexual o trata de personas); procedimientos y procesos adaptados a los NNA; </a:t>
            </a:r>
            <a:r>
              <a:rPr lang="es-ES" dirty="0"/>
              <a:t>sobre los arreglos fronterizos y de recepción (que deben ser sensibles a los NNA, respetar las normas internacionales y utilizar alternativas a la detención) ...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Crear conciencia de los mecanismos de denuncia a nivel comunitario para los NNA que son víctimas y testigos de delitos; sobre </a:t>
            </a:r>
            <a:r>
              <a:rPr lang="es-ES" dirty="0"/>
              <a:t>las normas internacionales </a:t>
            </a:r>
            <a:r>
              <a:rPr lang="es-ES" sz="1800" b="0" i="0" u="none" strike="noStrike" baseline="0" dirty="0">
                <a:latin typeface="HelveticaNeue-Light-Identity-H"/>
              </a:rPr>
              <a:t>de admisión y acogida en las fronteras y sobre las alternativas a la detención </a:t>
            </a:r>
            <a:r>
              <a:rPr lang="es-ES" dirty="0"/>
              <a:t>(incluida la detención por motivos de inmigración de todos los niños refugiados o migrantes….) </a:t>
            </a:r>
            <a:endParaRPr lang="en-US" sz="1200" b="0" i="0" u="none" strike="noStrike" baseline="0" dirty="0">
              <a:latin typeface="Calibri"/>
            </a:endParaRPr>
          </a:p>
          <a:p>
            <a:pPr marL="514350" indent="-285750" algn="l">
              <a:buFont typeface="Arial" panose="020B0604020202020204" pitchFamily="34" charset="0"/>
              <a:buChar char="•"/>
            </a:pPr>
            <a:endParaRPr lang="en-US" sz="1200" b="0" i="0" u="none" strike="noStrike" baseline="0" dirty="0">
              <a:latin typeface="Calibri"/>
            </a:endParaRP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Desde el momento en que se inicia una crisis, es importante crear o fortalecer una plataforma de coordinación para profesionales y cuidadores, (por ejemplo justicia, seguridad, medicina, social, comunidad, familia, etc.), que se base en los recursos y estructuras ya existentes.</a:t>
            </a: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</a:pP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endParaRPr lang="en-US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La justicia para los NNA puede ser protectora. Puede ayudar a que se cumplan o que se establezcan los derechos de los NNA o fortalecer los instrumentos legales para hacerlo. Las medidas en este ámbito incluyen:</a:t>
            </a:r>
          </a:p>
          <a:p>
            <a:pPr marL="971550" lvl="1" indent="-285750" algn="l">
              <a:buFont typeface="Wingdings" panose="05000000000000000000" pitchFamily="2" charset="2"/>
              <a:buChar char="ü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Fortalecer la implementación y la conciencia de las leyes de Protección de la niñez y adolescencia vigentes;</a:t>
            </a:r>
          </a:p>
          <a:p>
            <a:pPr marL="971550" lvl="1" indent="-285750" algn="l">
              <a:buFont typeface="Wingdings" panose="05000000000000000000" pitchFamily="2" charset="2"/>
              <a:buChar char="ü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Facilitar la armonización y los vínculos entre los sistemas legales reglamentarios y las leyes nacionales e internacionales; y</a:t>
            </a:r>
          </a:p>
          <a:p>
            <a:pPr marL="971550" lvl="1" indent="-285750" algn="l">
              <a:buFont typeface="Wingdings" panose="05000000000000000000" pitchFamily="2" charset="2"/>
              <a:buChar char="ü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Promover o apoyar el desarrollo de nuevas leyes que criminalicen el abuso, la negligencia, la explotación y la violencia ejercida contra los NNA.</a:t>
            </a:r>
            <a:endParaRPr lang="en-US" dirty="0"/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Desafortunadamente, este contacto puede llevar a riesgos de protección adicionales causados por quienes participan en la justicia formal e informal. Los actores humanitarios pueden ayudar a mitigar esos riesgos y apoyar a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los NNA para que puedan ejercer sus derechos cuando interactúen con los sistemas de justicia. Las estrategias para superar los riesgos que pueden presentar los sistemas de justicia formal e informal incluyen:</a:t>
            </a:r>
          </a:p>
          <a:p>
            <a:pPr marL="514350" indent="-285750" algn="l">
              <a:buFont typeface="Wingdings" panose="05000000000000000000" pitchFamily="2" charset="2"/>
              <a:buChar char="ü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La capacitación de los proveedores de servicios sobre los derechos y el interés superior de los NNA en contacto con la ley;</a:t>
            </a:r>
          </a:p>
          <a:p>
            <a:pPr marL="514350" indent="-285750" algn="l">
              <a:buFont typeface="Wingdings" panose="05000000000000000000" pitchFamily="2" charset="2"/>
              <a:buChar char="ü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La capacitación de los agentes de justicia con respecto a los modos adecuados de comunicarse con los NNA según su edad y desarrollo;</a:t>
            </a:r>
          </a:p>
          <a:p>
            <a:pPr marL="514350" indent="-285750" algn="l">
              <a:buFont typeface="Wingdings" panose="05000000000000000000" pitchFamily="2" charset="2"/>
              <a:buChar char="ü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Apoyar los enfoques sobre justicia juvenil que permitan que los NNA sean responsables ante la sociedad sin que sean formalmente procesados como criminales;</a:t>
            </a:r>
          </a:p>
          <a:p>
            <a:pPr marL="514350" indent="-285750" algn="l">
              <a:buFont typeface="Wingdings" panose="05000000000000000000" pitchFamily="2" charset="2"/>
              <a:buChar char="ü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Trabajar con los estados para crear alternativas prácticas que terminen con la detención migratoria de todos los NNA que son refugiados o inmigrantes;</a:t>
            </a:r>
          </a:p>
          <a:p>
            <a:pPr marL="514350" indent="-285750" algn="l">
              <a:buFont typeface="Wingdings" panose="05000000000000000000" pitchFamily="2" charset="2"/>
              <a:buChar char="ü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Solo detener a los NNA como medida de último recurso y por el período más breve posible en instalaciones separados por edad y género; y</a:t>
            </a:r>
          </a:p>
          <a:p>
            <a:pPr marL="514350" indent="-285750" algn="l">
              <a:buFont typeface="Wingdings" panose="05000000000000000000" pitchFamily="2" charset="2"/>
              <a:buChar char="ü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Comunicarse claramente con los NNA según su edad y desarrollo en todas las etapas de su proceso judicial.</a:t>
            </a:r>
            <a:endParaRPr lang="en-US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01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20</a:t>
            </a:r>
            <a:endParaRPr dirty="0"/>
          </a:p>
        </p:txBody>
      </p:sp>
      <p:sp>
        <p:nvSpPr>
          <p:cNvPr id="5" name="Google Shape;322;p14">
            <a:extLst>
              <a:ext uri="{FF2B5EF4-FFF2-40B4-BE49-F238E27FC236}">
                <a16:creationId xmlns:a16="http://schemas.microsoft.com/office/drawing/2014/main" id="{D073A093-C3E6-4712-853E-610EE9C9B612}"/>
              </a:ext>
            </a:extLst>
          </p:cNvPr>
          <p:cNvSpPr txBox="1">
            <a:spLocks/>
          </p:cNvSpPr>
          <p:nvPr/>
        </p:nvSpPr>
        <p:spPr>
          <a:xfrm>
            <a:off x="901945" y="1544107"/>
            <a:ext cx="1038810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s-ES" dirty="0"/>
              <a:t>Estrategias, enfoques e intervenciones claves</a:t>
            </a:r>
          </a:p>
          <a:p>
            <a:r>
              <a:rPr lang="es-ES" dirty="0"/>
              <a:t>Prevención y respuesta a los riesgos de protección infantil</a:t>
            </a:r>
          </a:p>
          <a:p>
            <a:endParaRPr lang="en-US" dirty="0"/>
          </a:p>
          <a:p>
            <a:pPr marL="228600" lvl="0" indent="-228600">
              <a:buClr>
                <a:schemeClr val="accent5"/>
              </a:buClr>
              <a:buSzPct val="100000"/>
            </a:pPr>
            <a:r>
              <a:rPr lang="es-ES" dirty="0"/>
              <a:t>Contacto con sistemas de justicia formales e informales con servicios amigables, no discriminatorios y a medida </a:t>
            </a:r>
          </a:p>
          <a:p>
            <a:pPr marL="228600" lvl="0" indent="-228600">
              <a:buClr>
                <a:schemeClr val="accent5"/>
              </a:buClr>
              <a:buSzPct val="100000"/>
            </a:pPr>
            <a:r>
              <a:rPr lang="es-ES" dirty="0">
                <a:latin typeface="HelveticaNeue-Light-Identity-H"/>
              </a:rPr>
              <a:t>Evaluar sistemas legales y de justicia </a:t>
            </a:r>
          </a:p>
          <a:p>
            <a:pPr marL="685800" lvl="1" indent="-228600">
              <a:buClr>
                <a:schemeClr val="accent5"/>
              </a:buClr>
              <a:buSzPct val="100000"/>
            </a:pPr>
            <a:r>
              <a:rPr lang="es-ES" dirty="0">
                <a:latin typeface="HelveticaNeue-Light-Identity-H"/>
              </a:rPr>
              <a:t>Reforzar la protección y superar los riesgos </a:t>
            </a:r>
          </a:p>
          <a:p>
            <a:pPr marL="685800" lvl="1" indent="-228600">
              <a:buClr>
                <a:schemeClr val="accent5"/>
              </a:buClr>
              <a:buSzPct val="100000"/>
            </a:pPr>
            <a:r>
              <a:rPr lang="es-ES" dirty="0">
                <a:latin typeface="HelveticaNeue-Light-Identity-H"/>
              </a:rPr>
              <a:t>Proteger</a:t>
            </a:r>
            <a:r>
              <a:rPr lang="en-US" dirty="0"/>
              <a:t> </a:t>
            </a:r>
            <a:r>
              <a:rPr lang="es-ES" dirty="0">
                <a:latin typeface="HelveticaNeue-Light-Identity-H"/>
              </a:rPr>
              <a:t>por medio de leyes formales y reglamentarias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GB" sz="2800" dirty="0"/>
          </a:p>
          <a:p>
            <a:endParaRPr lang="en-GB" dirty="0"/>
          </a:p>
          <a:p>
            <a:pPr marL="50800" indent="0">
              <a:buNone/>
            </a:pPr>
            <a:endParaRPr lang="en-US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4189278-D0D2-4A88-89C6-04D9645D40E1}"/>
              </a:ext>
            </a:extLst>
          </p:cNvPr>
          <p:cNvGrpSpPr/>
          <p:nvPr/>
        </p:nvGrpSpPr>
        <p:grpSpPr>
          <a:xfrm rot="1415781">
            <a:off x="11045341" y="5664942"/>
            <a:ext cx="979340" cy="1040548"/>
            <a:chOff x="10883591" y="5571442"/>
            <a:chExt cx="979340" cy="1040548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AB87E249-0055-4B0D-BB29-E5CB34028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23" name="Graphique 22" descr="Point d’interrogation">
              <a:extLst>
                <a:ext uri="{FF2B5EF4-FFF2-40B4-BE49-F238E27FC236}">
                  <a16:creationId xmlns:a16="http://schemas.microsoft.com/office/drawing/2014/main" id="{500606E1-CDFB-4070-BB0B-725928566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CDB64372-ED64-46B0-9D62-A296C613C491}"/>
              </a:ext>
            </a:extLst>
          </p:cNvPr>
          <p:cNvSpPr txBox="1"/>
          <p:nvPr/>
        </p:nvSpPr>
        <p:spPr>
          <a:xfrm>
            <a:off x="6641464" y="5580862"/>
            <a:ext cx="43224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400" dirty="0">
                <a:latin typeface="Ink Free" panose="03080402000500000000" pitchFamily="66" charset="0"/>
              </a:rPr>
              <a:t>¿En qué calidad pueden los niños interactuar con los sistemas de justicia</a:t>
            </a:r>
            <a:r>
              <a:rPr lang="en-US" sz="2400" dirty="0">
                <a:latin typeface="Ink Free" panose="03080402000500000000" pitchFamily="66" charset="0"/>
              </a:rPr>
              <a:t>?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4149B6C-35B7-4D88-902B-5346BA2D96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347" y="5883558"/>
            <a:ext cx="932531" cy="87300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36A0A3C-6172-40E5-BDAF-26F405449B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9532" y="5798893"/>
            <a:ext cx="1044279" cy="99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6390" y="1248695"/>
            <a:ext cx="6076521" cy="3381667"/>
          </a:xfrm>
        </p:spPr>
        <p:txBody>
          <a:bodyPr>
            <a:normAutofit fontScale="92500" lnSpcReduction="10000"/>
          </a:bodyPr>
          <a:lstStyle/>
          <a:p>
            <a:pPr marL="50800" indent="0" algn="ctr">
              <a:buNone/>
            </a:pPr>
            <a:r>
              <a:rPr lang="en-US" sz="2400" dirty="0">
                <a:solidFill>
                  <a:schemeClr val="bg2"/>
                </a:solidFill>
              </a:rPr>
              <a:t>“</a:t>
            </a:r>
            <a:r>
              <a:rPr lang="es-ES" dirty="0"/>
              <a:t>Todos los niños, niñas y adolescentes en contacto con sistemas de justicia formales e informales durante una crisis humanitaria son tratados de una manera amigable para los NNA y no discriminatoria en conformidad con las normas internacionales y reciben servicios adaptados a sus necesidades e interés superior</a:t>
            </a:r>
            <a:r>
              <a:rPr lang="en-US" sz="2400" dirty="0"/>
              <a:t>.”</a:t>
            </a:r>
            <a:endParaRPr lang="fr-FR" sz="2400" dirty="0">
              <a:solidFill>
                <a:schemeClr val="bg2"/>
              </a:solidFill>
            </a:endParaRPr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1919" y="4630362"/>
            <a:ext cx="1498650" cy="17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B26FEA30-FD37-4055-ADFD-96A8F4192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4010" y="2824951"/>
            <a:ext cx="5181600" cy="3144807"/>
          </a:xfrm>
        </p:spPr>
        <p:txBody>
          <a:bodyPr>
            <a:normAutofit fontScale="92500" lnSpcReduction="10000"/>
          </a:bodyPr>
          <a:lstStyle/>
          <a:p>
            <a:r>
              <a:rPr lang="fr-FR" dirty="0" err="1"/>
              <a:t>Actividades</a:t>
            </a:r>
            <a:r>
              <a:rPr lang="fr-FR" dirty="0"/>
              <a:t> de </a:t>
            </a:r>
            <a:r>
              <a:rPr lang="fr-FR" dirty="0" err="1"/>
              <a:t>seguimiento</a:t>
            </a:r>
            <a:r>
              <a:rPr lang="fr-FR" dirty="0"/>
              <a:t> y </a:t>
            </a:r>
            <a:r>
              <a:rPr lang="fr-FR" dirty="0" err="1"/>
              <a:t>documentacion</a:t>
            </a:r>
            <a:endParaRPr lang="fr-FR" dirty="0"/>
          </a:p>
          <a:p>
            <a:r>
              <a:rPr lang="en-US" dirty="0" err="1"/>
              <a:t>Incidencia</a:t>
            </a:r>
            <a:endParaRPr lang="en-US" dirty="0"/>
          </a:p>
          <a:p>
            <a:r>
              <a:rPr lang="es-ES" dirty="0">
                <a:latin typeface="HelveticaNeue-Light-Identity-H"/>
              </a:rPr>
              <a:t>Fortalecimiento de capacidades </a:t>
            </a:r>
          </a:p>
          <a:p>
            <a:r>
              <a:rPr lang="es-ES" dirty="0">
                <a:latin typeface="HelveticaNeue-Light-Identity-H"/>
              </a:rPr>
              <a:t>Actividades de concienciación</a:t>
            </a:r>
          </a:p>
          <a:p>
            <a:r>
              <a:rPr lang="es-ES" dirty="0">
                <a:latin typeface="HelveticaNeue-Light-Identity-H"/>
              </a:rPr>
              <a:t>Coordinación</a:t>
            </a:r>
            <a:endParaRPr lang="en-GB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E4E24C0-35FF-4B77-ABE6-3131F78C4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452" y="1248695"/>
            <a:ext cx="4632158" cy="1325563"/>
          </a:xfrm>
        </p:spPr>
        <p:txBody>
          <a:bodyPr>
            <a:normAutofit/>
          </a:bodyPr>
          <a:lstStyle/>
          <a:p>
            <a:r>
              <a:rPr lang="en-US" sz="3200" dirty="0" err="1"/>
              <a:t>Acciones</a:t>
            </a:r>
            <a:endParaRPr lang="fr-FR" sz="3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BF27DA8-0707-488B-8E67-29B3150AA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7777" y="479547"/>
            <a:ext cx="1802792" cy="582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21" grpId="0" uiExpand="1" build="p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99508B-D73D-4661-B084-4282EBAB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265"/>
            <a:ext cx="4632158" cy="1325563"/>
          </a:xfrm>
        </p:spPr>
        <p:txBody>
          <a:bodyPr>
            <a:normAutofit/>
          </a:bodyPr>
          <a:lstStyle/>
          <a:p>
            <a:r>
              <a:rPr lang="es-ES" sz="2400" dirty="0"/>
              <a:t>Estrategias para hacer cumplir o establecer los derechos de los NNA</a:t>
            </a:r>
            <a:endParaRPr lang="fr-FR" sz="2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E5580A-E6F4-4F02-ABFD-A97EE0FF5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23828"/>
            <a:ext cx="5181600" cy="4351338"/>
          </a:xfrm>
        </p:spPr>
        <p:txBody>
          <a:bodyPr>
            <a:normAutofit fontScale="92500"/>
          </a:bodyPr>
          <a:lstStyle/>
          <a:p>
            <a:r>
              <a:rPr lang="es-ES" dirty="0"/>
              <a:t>Implementar leyes de PNA</a:t>
            </a:r>
          </a:p>
          <a:p>
            <a:r>
              <a:rPr lang="es-ES" dirty="0"/>
              <a:t>Criminalizar el abuso, la negligencia, la explotación y la violencia</a:t>
            </a:r>
          </a:p>
          <a:p>
            <a:r>
              <a:rPr lang="es-ES" dirty="0"/>
              <a:t>Alinear los sistemas legales reglamentarios y las leyes nacionales e internacionales</a:t>
            </a:r>
            <a:endParaRPr lang="en-US" dirty="0"/>
          </a:p>
          <a:p>
            <a:endParaRPr lang="en-US" dirty="0"/>
          </a:p>
          <a:p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3C17DE-C448-4C5E-B0A3-542F6F952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58765"/>
            <a:ext cx="5181600" cy="4351338"/>
          </a:xfrm>
        </p:spPr>
        <p:txBody>
          <a:bodyPr>
            <a:normAutofit fontScale="92500"/>
          </a:bodyPr>
          <a:lstStyle/>
          <a:p>
            <a:r>
              <a:rPr lang="es-ES" dirty="0"/>
              <a:t>Capacitación derechos y el interés superior </a:t>
            </a:r>
          </a:p>
          <a:p>
            <a:r>
              <a:rPr lang="es-ES" dirty="0"/>
              <a:t>Capacitación </a:t>
            </a:r>
            <a:r>
              <a:rPr lang="en-US" dirty="0" err="1"/>
              <a:t>communicacion</a:t>
            </a:r>
            <a:r>
              <a:rPr lang="en-US" dirty="0"/>
              <a:t> </a:t>
            </a:r>
            <a:r>
              <a:rPr lang="en-US" dirty="0" err="1"/>
              <a:t>apropriada</a:t>
            </a:r>
            <a:r>
              <a:rPr lang="en-US" dirty="0"/>
              <a:t> </a:t>
            </a:r>
            <a:r>
              <a:rPr lang="es-ES" dirty="0"/>
              <a:t>edad y desarrollo</a:t>
            </a:r>
            <a:r>
              <a:rPr lang="en-US" dirty="0"/>
              <a:t> </a:t>
            </a:r>
          </a:p>
          <a:p>
            <a:r>
              <a:rPr lang="es-ES" dirty="0"/>
              <a:t>Enfoques sobre justicia juvenil </a:t>
            </a:r>
          </a:p>
          <a:p>
            <a:r>
              <a:rPr lang="es-ES" dirty="0"/>
              <a:t>Detención como ultimo recurso &amp; alternativas a la detención </a:t>
            </a:r>
          </a:p>
          <a:p>
            <a:r>
              <a:rPr lang="es-ES" dirty="0"/>
              <a:t>Mejoras a las instalaciones </a:t>
            </a:r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FC67C653-4619-4EC8-8636-0E35CA3EF0DA}"/>
              </a:ext>
            </a:extLst>
          </p:cNvPr>
          <p:cNvSpPr txBox="1">
            <a:spLocks/>
          </p:cNvSpPr>
          <p:nvPr/>
        </p:nvSpPr>
        <p:spPr>
          <a:xfrm>
            <a:off x="6096000" y="933202"/>
            <a:ext cx="463215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1" i="0" u="none" strike="noStrike" cap="none">
                <a:solidFill>
                  <a:srgbClr val="415E7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400" dirty="0"/>
              <a:t>Estrategias para superar los riesgos en los sistemas de justicia formales e informales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579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1224</Words>
  <Application>Microsoft Office PowerPoint</Application>
  <PresentationFormat>Grand écran</PresentationFormat>
  <Paragraphs>61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0" baseType="lpstr">
      <vt:lpstr>Wingdings</vt:lpstr>
      <vt:lpstr>Helvetica Neue</vt:lpstr>
      <vt:lpstr>Ink Free</vt:lpstr>
      <vt:lpstr>Arial</vt:lpstr>
      <vt:lpstr>Calibri</vt:lpstr>
      <vt:lpstr>HelveticaNeue-Light-Identity-H</vt:lpstr>
      <vt:lpstr>Office Theme</vt:lpstr>
      <vt:lpstr>Intro general a la Norma 20</vt:lpstr>
      <vt:lpstr>Acciones</vt:lpstr>
      <vt:lpstr>Estrategias para hacer cumplir o establecer los derechos de los NNA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176</cp:revision>
  <dcterms:created xsi:type="dcterms:W3CDTF">2017-12-20T18:51:03Z</dcterms:created>
  <dcterms:modified xsi:type="dcterms:W3CDTF">2021-09-25T08:55:52Z</dcterms:modified>
</cp:coreProperties>
</file>