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6"/>
  </p:notesMasterIdLst>
  <p:sldIdLst>
    <p:sldId id="288" r:id="rId2"/>
    <p:sldId id="261" r:id="rId3"/>
    <p:sldId id="290" r:id="rId4"/>
    <p:sldId id="291" r:id="rId5"/>
  </p:sldIdLst>
  <p:sldSz cx="12192000" cy="6858000"/>
  <p:notesSz cx="6858000" cy="9144000"/>
  <p:embeddedFontLst>
    <p:embeddedFont>
      <p:font typeface="Calibri" panose="020F0502020204030204" pitchFamily="34" charset="0"/>
      <p:regular r:id="rId7"/>
      <p:bold r:id="rId8"/>
      <p:italic r:id="rId9"/>
      <p:boldItalic r:id="rId10"/>
    </p:embeddedFont>
    <p:embeddedFont>
      <p:font typeface="Helvetica Neue" panose="020B0604020202020204" charset="0"/>
      <p:regular r:id="rId11"/>
      <p:bold r:id="rId12"/>
      <p:italic r:id="rId13"/>
      <p:boldItalic r:id="rId14"/>
    </p:embeddedFont>
    <p:embeddedFont>
      <p:font typeface="Ink Free" panose="03080402000500000000" pitchFamily="66" charset="0"/>
      <p:regular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7" roundtripDataSignature="AMtx7mjgNgPNG84gPBKoGaDldmcRNtozJg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usanna Davies" initials="SD" lastIdx="12" clrIdx="0">
    <p:extLst>
      <p:ext uri="{19B8F6BF-5375-455C-9EA6-DF929625EA0E}">
        <p15:presenceInfo xmlns:p15="http://schemas.microsoft.com/office/powerpoint/2012/main" userId="f7ee976ae110c36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290"/>
    <p:restoredTop sz="56091" autoAdjust="0"/>
  </p:normalViewPr>
  <p:slideViewPr>
    <p:cSldViewPr snapToGrid="0">
      <p:cViewPr varScale="1">
        <p:scale>
          <a:sx n="37" d="100"/>
          <a:sy n="37" d="100"/>
        </p:scale>
        <p:origin x="1588" y="2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-1704"/>
    </p:cViewPr>
  </p:notesText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39" Type="http://schemas.openxmlformats.org/officeDocument/2006/relationships/presProps" Target="presProps.xml"/><Relationship Id="rId3" Type="http://schemas.openxmlformats.org/officeDocument/2006/relationships/slide" Target="slides/slide2.xml"/><Relationship Id="rId42" Type="http://schemas.openxmlformats.org/officeDocument/2006/relationships/tableStyles" Target="tableStyles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38" Type="http://schemas.openxmlformats.org/officeDocument/2006/relationships/commentAuthors" Target="commentAuthors.xml"/><Relationship Id="rId2" Type="http://schemas.openxmlformats.org/officeDocument/2006/relationships/slide" Target="slides/slide1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37" Type="http://customschemas.google.com/relationships/presentationmetadata" Target="metadata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‹N°›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Esta Norma forma parte del cuarto pilar de normas relacionadas con el trabajo en diferentes sectores.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s-ES" dirty="0"/>
              <a:t>Los riesgos </a:t>
            </a:r>
            <a:r>
              <a:rPr lang="es-ES" sz="1200" b="0" i="0" u="none" strike="noStrike" baseline="0" dirty="0">
                <a:latin typeface="HelveticaNeue-Light-Identity-H"/>
              </a:rPr>
              <a:t>en la Protección de la niñez y adolescencia </a:t>
            </a:r>
            <a:r>
              <a:rPr lang="es-ES" dirty="0"/>
              <a:t>están estrechamente relacionados con el trabajo de otros sectores porque los NNA tienen necesidades que </a:t>
            </a:r>
            <a:r>
              <a:rPr lang="es-ES" sz="1200" b="0" i="0" u="none" strike="noStrike" baseline="0" dirty="0">
                <a:latin typeface="HelveticaNeue-Light-Identity-H"/>
              </a:rPr>
              <a:t>atañen</a:t>
            </a:r>
            <a:r>
              <a:rPr lang="es-ES" dirty="0"/>
              <a:t> en todos los sectores. </a:t>
            </a:r>
            <a:r>
              <a:rPr lang="es-ES" sz="1200" b="0" i="0" u="none" strike="noStrike" baseline="0" dirty="0">
                <a:latin typeface="HelveticaNeue-Light-Identity-H"/>
              </a:rPr>
              <a:t>Los enfoques multisectoriales reflejan la interconexión de las necesidades de los NNA y enfatizan la responsabilidad colectiva de todos los actores humanitarios para proteger a los NNA y a sus familias</a:t>
            </a:r>
            <a:r>
              <a:rPr lang="es-ES" dirty="0"/>
              <a:t>. </a:t>
            </a:r>
            <a:r>
              <a:rPr lang="es-ES" sz="1200" b="0" i="0" u="none" strike="noStrike" baseline="0" dirty="0">
                <a:latin typeface="HelveticaNeue-Light-Identity-H"/>
              </a:rPr>
              <a:t>La programación multisectorial que, intencionadamente, incluya y aborde las consideraciones para la Protección de la niñez y adolescencia, tales como los riesgos específicos en NNA, las vulnerabilidades, las etapas de desarrollo, etc., contribuye a generar un impacto de calidad mayor.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/>
          </a:p>
          <a:p>
            <a:pPr marL="171450" lvl="0" indent="-1714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Esta norma describe cómo los agentes encargados de la educación y la Protección de la niñez y adolescencia pueden trabajar juntos de manera más sistemática, basándose en la complementariedad, para apoyar el bienestar de los NNA. Para obtener orientación educativa en profundidad, consulte las </a:t>
            </a:r>
            <a:r>
              <a:rPr lang="es-ES" sz="1800" b="0" i="1" u="none" strike="noStrike" baseline="0" dirty="0">
                <a:solidFill>
                  <a:srgbClr val="333333"/>
                </a:solidFill>
                <a:latin typeface="HelveticaNeue-LightItalic-Identity-H"/>
              </a:rPr>
              <a:t>Normativas Mínimas de INEE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 y </a:t>
            </a:r>
            <a:r>
              <a:rPr lang="es-ES" dirty="0"/>
              <a:t>el conjunto de herramientas de la INEE y la Alianza para la colaboración PNA-</a:t>
            </a:r>
            <a:r>
              <a:rPr lang="es-ES" dirty="0" err="1"/>
              <a:t>EiE</a:t>
            </a:r>
            <a:r>
              <a:rPr lang="es-ES" dirty="0"/>
              <a:t>. </a:t>
            </a:r>
            <a:endParaRPr lang="en-US" sz="1200" i="0" u="none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Tanto los responsables de la educación como los de la Protección de la niñez y adolescencia se encargan de los NNA dentro y/o fuera de la educación/escuelas formales/instituciones informales, por lo que la mayoría de las actividades se llevan a cabo de manera conjunta, </a:t>
            </a:r>
            <a:r>
              <a:rPr lang="es-ES" dirty="0"/>
              <a:t>y cada sector tendrá ventajas para llegar a ciertos grupos de niños (en la escuela, fuera de la escuela, por ejemplo) y capacidades técnicas para llevar a cabo ciertas actividades. Los enfoques apropiados (como los enfoques participativos, inclusivos, de disciplina positiva y sensibles al género) deben alinearse con los estándares mínimos de protección infantil y educación y adaptarse en el país. </a:t>
            </a:r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2800" dirty="0"/>
              <a:t>Los centros de aprendizaje deben tener como objetivo cumplir los "criterios de seguridad", que tienen que </a:t>
            </a:r>
            <a:r>
              <a:rPr lang="es-ES" sz="1800" b="0" i="0" u="none" strike="noStrike" baseline="0" dirty="0">
                <a:solidFill>
                  <a:srgbClr val="FFFFFF"/>
                </a:solidFill>
                <a:latin typeface="HelveticaNeue-Roman-Identity-H"/>
              </a:rPr>
              <a:t>determinarse en el país y puede incluir: infraestructura segura y protegida, ubicación libre de municiones explosivas, instalaciones apropiadas, espacio suficiente, accesibilidad (tanto dentro como fuera del centro de aprendizaje) y entornos inclusivos (en términos de ubicación, género, idioma, raza, religión y entorno de aprendizaje).</a:t>
            </a:r>
            <a:endParaRPr lang="es-ES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Todas las acciones clave de esta norma se aplican a los responsables de ambos sectores. Esto significa que la estructura de esta norma es diferente de las demás en la sección de normas integradas del </a:t>
            </a:r>
            <a:r>
              <a:rPr lang="es-ES" sz="1800" b="0" i="1" u="none" strike="noStrike" baseline="0" dirty="0">
                <a:latin typeface="HelveticaNeue-LightItalic-Identity-H"/>
              </a:rPr>
              <a:t>NMPNA</a:t>
            </a:r>
            <a:r>
              <a:rPr lang="es-ES" sz="1800" b="0" i="0" u="none" strike="noStrike" baseline="0" dirty="0">
                <a:latin typeface="HelveticaNeue-Light-Identity-H"/>
              </a:rPr>
              <a:t>.</a:t>
            </a:r>
            <a:endParaRPr lang="en-US" i="0" u="none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en-US" baseline="0" dirty="0"/>
          </a:p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b="1" baseline="0" dirty="0" err="1"/>
              <a:t>Iconos</a:t>
            </a:r>
            <a:r>
              <a:rPr lang="en-US" baseline="0" dirty="0"/>
              <a:t>: </a:t>
            </a:r>
            <a:r>
              <a:rPr lang="es-ES" dirty="0"/>
              <a:t>existen numerosos vínculos entre la Educación y la Prevención / Salvaguardia / Adolescencia / Refugiados y los contextos de Brotes de Enfermedades Infecciosas. Por ejemplo, </a:t>
            </a:r>
            <a:r>
              <a:rPr lang="es-ES" sz="1800" dirty="0"/>
              <a:t>al desarrollar </a:t>
            </a:r>
            <a:r>
              <a:rPr lang="es-ES" sz="1800" b="0" i="0" u="none" strike="noStrike" baseline="0" dirty="0">
                <a:latin typeface="HelveticaNeue-Light-Identity-H"/>
              </a:rPr>
              <a:t>planes de estudios para la capacitación de docentes, pueden apoyar la creación de entornos de aprendizaje más protectores mediante la inclusión en la capacitación de los temas de p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rimeros auxilios psicológicos; aprendizaje social y emocional (SEL, en inglés); enfoques que tengan en cuenta las cuestiones relacionadas con el género y la discapacidad; disciplina positiva; métodos participativos; y principios y preocupaciones de la Protección de la niñez y adolescencia </a:t>
            </a:r>
            <a:r>
              <a:rPr lang="es-ES" dirty="0"/>
              <a:t>(</a:t>
            </a:r>
            <a:r>
              <a:rPr lang="es-ES" b="1" dirty="0"/>
              <a:t>prevención</a:t>
            </a:r>
            <a:r>
              <a:rPr lang="es-ES" dirty="0"/>
              <a:t>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baseline="0" dirty="0" err="1"/>
              <a:t>Pueden</a:t>
            </a:r>
            <a:r>
              <a:rPr lang="en-US" baseline="0" dirty="0"/>
              <a:t> </a:t>
            </a:r>
            <a:r>
              <a:rPr lang="en-US" baseline="0" dirty="0" err="1"/>
              <a:t>salvaguardar</a:t>
            </a:r>
            <a:r>
              <a:rPr lang="en-US" baseline="0" dirty="0"/>
              <a:t> los derechos de los NNA al </a:t>
            </a:r>
            <a:r>
              <a:rPr lang="es-ES" sz="1800" b="0" i="0" u="none" strike="noStrike" baseline="0" dirty="0">
                <a:latin typeface="HelveticaNeue-Light-Identity-H"/>
              </a:rPr>
              <a:t>prohibir el castigo corporal físico y otras formas degradantes de castigo (</a:t>
            </a:r>
            <a:r>
              <a:rPr lang="es-ES" b="1" dirty="0"/>
              <a:t>Salvaguardia</a:t>
            </a:r>
            <a:r>
              <a:rPr lang="es-ES" dirty="0"/>
              <a:t>)</a:t>
            </a:r>
            <a:r>
              <a:rPr lang="en-US" sz="1200" b="0" i="0" u="none" strike="noStrike" baseline="0" dirty="0">
                <a:latin typeface="Calibri"/>
              </a:rPr>
              <a:t>. </a:t>
            </a:r>
            <a:r>
              <a:rPr lang="es-ES" sz="1800" b="0" i="0" u="none" strike="noStrike" baseline="0" dirty="0">
                <a:latin typeface="HelveticaNeue-Light-Identity-H"/>
              </a:rPr>
              <a:t>Se pueden planificar intervenciones conjuntas para NNA con edades comprendidas entre 0–5 años y proporcionar opciones educativas formales y no formales apropiadas para los adolescentes </a:t>
            </a:r>
            <a:r>
              <a:rPr lang="fr-FR" dirty="0">
                <a:solidFill>
                  <a:schemeClr val="bg2"/>
                </a:solidFill>
              </a:rPr>
              <a:t>(</a:t>
            </a:r>
            <a:r>
              <a:rPr lang="en-US" b="1" dirty="0" err="1">
                <a:solidFill>
                  <a:schemeClr val="bg2"/>
                </a:solidFill>
              </a:rPr>
              <a:t>Adolescencia</a:t>
            </a:r>
            <a:r>
              <a:rPr lang="en-US" b="1" dirty="0">
                <a:solidFill>
                  <a:schemeClr val="bg2"/>
                </a:solidFill>
              </a:rPr>
              <a:t> &amp; Primera </a:t>
            </a:r>
            <a:r>
              <a:rPr lang="en-US" b="1" dirty="0" err="1">
                <a:solidFill>
                  <a:schemeClr val="bg2"/>
                </a:solidFill>
              </a:rPr>
              <a:t>Infancia</a:t>
            </a:r>
            <a:r>
              <a:rPr lang="en-US" b="1" dirty="0">
                <a:solidFill>
                  <a:schemeClr val="bg2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Es </a:t>
            </a:r>
            <a:r>
              <a:rPr lang="en-US" dirty="0" err="1"/>
              <a:t>importante</a:t>
            </a:r>
            <a:r>
              <a:rPr lang="en-US" dirty="0"/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abogar por el acceso a oportunidades educativas para </a:t>
            </a:r>
            <a:r>
              <a:rPr lang="es-ES" sz="1800" b="0" i="1" u="none" strike="noStrike" baseline="0" dirty="0">
                <a:solidFill>
                  <a:srgbClr val="333333"/>
                </a:solidFill>
                <a:latin typeface="HelveticaNeue-LightItalic-Identity-H"/>
              </a:rPr>
              <a:t>todos los NNA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, incluido </a:t>
            </a:r>
            <a:r>
              <a:rPr lang="es-ES" sz="1800" b="0" i="1" u="none" strike="noStrike" baseline="0" dirty="0">
                <a:solidFill>
                  <a:srgbClr val="333333"/>
                </a:solidFill>
                <a:latin typeface="HelveticaNeue-LightItalic-Identity-H"/>
              </a:rPr>
              <a:t>las niñas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, los NNA con </a:t>
            </a:r>
            <a:r>
              <a:rPr lang="es-ES" sz="1800" b="0" i="1" u="none" strike="noStrike" baseline="0" dirty="0">
                <a:solidFill>
                  <a:srgbClr val="333333"/>
                </a:solidFill>
                <a:latin typeface="HelveticaNeue-LightItalic-Identity-H"/>
              </a:rPr>
              <a:t>discapacidades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y los NNA refugiados o apátridas </a:t>
            </a:r>
            <a:r>
              <a:rPr lang="en-US" dirty="0">
                <a:solidFill>
                  <a:schemeClr val="bg2"/>
                </a:solidFill>
              </a:rPr>
              <a:t>(</a:t>
            </a:r>
            <a:r>
              <a:rPr lang="en-US" b="1" dirty="0" err="1">
                <a:solidFill>
                  <a:schemeClr val="bg2"/>
                </a:solidFill>
              </a:rPr>
              <a:t>contextos</a:t>
            </a:r>
            <a:r>
              <a:rPr lang="en-US" b="1" dirty="0">
                <a:solidFill>
                  <a:schemeClr val="bg2"/>
                </a:solidFill>
              </a:rPr>
              <a:t> de </a:t>
            </a:r>
            <a:r>
              <a:rPr lang="en-US" b="1" dirty="0" err="1">
                <a:solidFill>
                  <a:schemeClr val="bg2"/>
                </a:solidFill>
              </a:rPr>
              <a:t>refugiados</a:t>
            </a:r>
            <a:r>
              <a:rPr lang="en-US" dirty="0">
                <a:solidFill>
                  <a:schemeClr val="bg2"/>
                </a:solidFill>
              </a:rPr>
              <a:t>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>
                <a:solidFill>
                  <a:schemeClr val="bg2"/>
                </a:solidFill>
              </a:rPr>
              <a:t>El </a:t>
            </a:r>
            <a:r>
              <a:rPr lang="en-US" dirty="0" err="1">
                <a:solidFill>
                  <a:schemeClr val="bg2"/>
                </a:solidFill>
              </a:rPr>
              <a:t>rol</a:t>
            </a:r>
            <a:r>
              <a:rPr lang="en-US" dirty="0">
                <a:solidFill>
                  <a:schemeClr val="bg2"/>
                </a:solidFill>
              </a:rPr>
              <a:t> de la </a:t>
            </a:r>
            <a:r>
              <a:rPr lang="en-US" dirty="0" err="1">
                <a:solidFill>
                  <a:schemeClr val="bg2"/>
                </a:solidFill>
              </a:rPr>
              <a:t>escuela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n-US" dirty="0" err="1">
                <a:solidFill>
                  <a:schemeClr val="bg2"/>
                </a:solidFill>
              </a:rPr>
              <a:t>en</a:t>
            </a:r>
            <a:r>
              <a:rPr lang="en-US" dirty="0">
                <a:solidFill>
                  <a:schemeClr val="bg2"/>
                </a:solidFill>
              </a:rPr>
              <a:t> </a:t>
            </a:r>
            <a:r>
              <a:rPr lang="es-ES" sz="1800" b="0" i="0" u="none" strike="noStrike" baseline="0" dirty="0">
                <a:solidFill>
                  <a:schemeClr val="bg2"/>
                </a:solidFill>
                <a:latin typeface="HelveticaNeue-Light-Identity-H"/>
              </a:rPr>
              <a:t>l</a:t>
            </a:r>
            <a:r>
              <a:rPr lang="es-ES" sz="1800" b="0" i="0" u="none" strike="noStrike" baseline="0" dirty="0">
                <a:latin typeface="HelveticaNeue-Light-Identity-H"/>
              </a:rPr>
              <a:t>a prevención de la propagación de enfermedades infecciosas es también muy importante en </a:t>
            </a:r>
            <a:r>
              <a:rPr lang="es-ES" sz="1800" b="1" i="0" u="none" strike="noStrike" baseline="0" dirty="0">
                <a:latin typeface="HelveticaNeue-Light-Identity-H"/>
              </a:rPr>
              <a:t>contextos de brotes de enfermedades infecciosas.</a:t>
            </a:r>
            <a:r>
              <a:rPr lang="es-ES" sz="1800" b="0" i="0" u="none" strike="noStrike" baseline="0" dirty="0">
                <a:latin typeface="HelveticaNeue-Light-Identity-H"/>
              </a:rPr>
              <a:t> </a:t>
            </a:r>
            <a:endParaRPr lang="en-US" dirty="0">
              <a:solidFill>
                <a:schemeClr val="bg2"/>
              </a:solidFill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¿Cuál podría ser el impacto negativo de la falta de acceso a la educación?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es-ES" i="1" dirty="0"/>
              <a:t>Discuta ejemplos locales de impactos negativos y luego complete las respuestas.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r>
              <a:rPr lang="en-US" b="1" dirty="0">
                <a:latin typeface="Arial"/>
                <a:cs typeface="Arial"/>
                <a:sym typeface="Arial"/>
              </a:rPr>
              <a:t>-&gt; </a:t>
            </a:r>
            <a:r>
              <a:rPr lang="es-ES" sz="1800" b="0" i="0" u="none" strike="noStrike" baseline="0" dirty="0">
                <a:latin typeface="HelveticaNeue-Light-Identity-H"/>
              </a:rPr>
              <a:t>La falta de acceso a la educación tiene impactos negativos directos en el bienestar y el desarrollo de los NNA. Los NNA que no asisten a la escuela pueden enfrentarse a mayores riesgos de Protección de la niñez y adolescencia. Los problemas de Protección de la niñez y adolescencia pueden provocar que los NNA no tengan acceso a la educación o disminuir sus resultados educativos.</a:t>
            </a:r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None/>
              <a:tabLst/>
              <a:defRPr/>
            </a:pPr>
            <a:endParaRPr lang="en-US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99D3823-16DC-42CD-BA98-D653306EA835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366328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66" name="Google Shape;266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endParaRPr lang="en-US" sz="1200" b="0" i="1" u="none" strike="noStrike" baseline="0" dirty="0"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n-US" sz="1200" b="0" i="0" u="none" strike="noStrike" baseline="0" dirty="0">
                <a:latin typeface="+mn-lt"/>
              </a:rPr>
              <a:t>La Norma 23 se lee </a:t>
            </a:r>
            <a:r>
              <a:rPr lang="es-419" sz="1200" b="0" i="0" u="none" strike="noStrike" baseline="0" noProof="0" dirty="0">
                <a:latin typeface="+mn-lt"/>
              </a:rPr>
              <a:t>exactamente</a:t>
            </a:r>
            <a:r>
              <a:rPr lang="en-US" sz="1200" b="0" i="0" u="none" strike="noStrike" baseline="0" dirty="0">
                <a:latin typeface="+mn-lt"/>
              </a:rPr>
              <a:t> as</a:t>
            </a:r>
            <a:r>
              <a:rPr lang="fr-FR" sz="1200" b="0" i="0" u="none" strike="noStrike" baseline="0" dirty="0">
                <a:latin typeface="HelveticaNeue-Light-Identity-H"/>
              </a:rPr>
              <a:t>í</a:t>
            </a:r>
            <a:r>
              <a:rPr lang="en-US" sz="1200" b="0" i="0" u="none" strike="noStrike" baseline="0" dirty="0">
                <a:latin typeface="+mn-lt"/>
              </a:rPr>
              <a:t>: </a:t>
            </a:r>
            <a:r>
              <a:rPr lang="en-US" dirty="0"/>
              <a:t>“</a:t>
            </a:r>
            <a:r>
              <a:rPr lang="es-ES" dirty="0"/>
              <a:t>Todos los niños y niñas tienen acceso a una educación de calidad que sea protectora e inclusiva y que promueva la dignidad y la participación en todas las actividades esenciales</a:t>
            </a:r>
            <a:r>
              <a:rPr lang="en-US" dirty="0"/>
              <a:t>.” </a:t>
            </a:r>
            <a:endParaRPr lang="en-US" sz="1200" b="0" i="0" u="none" strike="noStrike" baseline="0" dirty="0">
              <a:solidFill>
                <a:schemeClr val="dk1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endParaRPr lang="en-US" sz="1200" b="0" i="0" u="none" strike="noStrike" baseline="0" dirty="0">
              <a:solidFill>
                <a:schemeClr val="dk1"/>
              </a:solidFill>
              <a:latin typeface="Calibri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  <a:tabLst/>
              <a:defRPr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La colaboración reforzada entre los agentes de la educación y la Protección de la niñez y adolescencia puede lograr lo siguiente: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Aumentar la resiliencia de los NNA;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Apoyar el desarrollo psicosocial, cognitivo y físico;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Mitigar los riesgos de protección;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Apoyar las relaciones positivas entre iguales y la cohesión social;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Promover habilidades esenciales para la vida que apoyen las capacidades y la confianza de los NNA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dirty="0"/>
              <a:t>Ayudar a identificar y remitir a la escuela a los NNA que no asisten a la escuela y que puedan recibir los apoyos educativos que necesitan. 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dirty="0"/>
              <a:t>Ayudar a identificar y remitir a los NNA en la escuela que necesiten servicios de protección especializados. Se deben d</a:t>
            </a:r>
            <a:r>
              <a:rPr lang="es-ES" sz="1800" b="0" i="0" u="none" strike="noStrike" baseline="0" dirty="0">
                <a:latin typeface="HelveticaNeue-Light-Identity-H"/>
              </a:rPr>
              <a:t>esarrollar mecanismos de referencia multisectoriales y capacitar a los trabajadores de la educación para que puedan referir de forma segura a los NNA que necesiten protección</a:t>
            </a:r>
          </a:p>
          <a:p>
            <a:pPr marL="228600" indent="0">
              <a:buFont typeface="Arial" panose="020B0604020202020204" pitchFamily="34" charset="0"/>
              <a:buNone/>
            </a:pPr>
            <a:endParaRPr lang="en-US" dirty="0"/>
          </a:p>
          <a:p>
            <a:pPr marL="228600" indent="0">
              <a:buFont typeface="Arial" panose="020B0604020202020204" pitchFamily="34" charset="0"/>
              <a:buNone/>
            </a:pPr>
            <a:r>
              <a:rPr lang="en-US" dirty="0"/>
              <a:t>Educators must be trained on child-</a:t>
            </a:r>
            <a:r>
              <a:rPr lang="en-US" dirty="0" err="1"/>
              <a:t>centred</a:t>
            </a:r>
            <a:r>
              <a:rPr lang="en-US" dirty="0"/>
              <a:t>, participatory teaching methods, managing gender- and disability-sensitive classrooms and positive discipline.</a:t>
            </a:r>
          </a:p>
          <a:p>
            <a:pPr marL="228600" indent="0">
              <a:buFont typeface="Arial" panose="020B0604020202020204" pitchFamily="34" charset="0"/>
              <a:buNone/>
            </a:pPr>
            <a:r>
              <a:rPr lang="es-ES" dirty="0"/>
              <a:t>Idealmente, la escuela debería ser un entorno de aprendizaje inclusivo y protector que promueva la seguridad, la participación y el respeto de todos los NNA. Los educadores deben estar capacitados en métodos de enseñanza participativos centrados en el niño/a, en la gestión de aulas sensibles al género y la discapacidad y en una disciplina positiva.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endParaRPr lang="en-US"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 panose="020B0604020202020204" pitchFamily="34" charset="0"/>
              <a:buNone/>
            </a:pPr>
            <a:r>
              <a:rPr lang="es-ES" dirty="0"/>
              <a:t>-&gt; En términos de implementación, la colaboración puede mejorar la efectividad, coherencia y eficiencia de la prestación de programas, al reducir la duplicación, maximizar la eficiencia mediante el uso de espacios conjuntos, recursos humanos, etc. y los NNA reciben servicios integrales y de mayor calidad.</a:t>
            </a:r>
            <a:endParaRPr lang="en-US" dirty="0"/>
          </a:p>
        </p:txBody>
      </p:sp>
      <p:sp>
        <p:nvSpPr>
          <p:cNvPr id="267" name="Google Shape;267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4000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El apoyo y la garantía del bienestar de los docentes y del personal educativo y administrativo son importantes para promover entornos de aprendizaje protectores. Entre las actividades se pueden incluir proporcionar a los maestros el apoyo de sus compañeros y un desarrollo profesional continuo; proporcionar servicios de salud mental y apoyo psicosocial a los maestros que han sufrido situaciones traumáticas; limitar el tamaño de las clases; y prevenir las expectativas poco realistas de los profesores.</a:t>
            </a:r>
          </a:p>
          <a:p>
            <a:pPr marL="4000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 panose="020B0604020202020204" pitchFamily="34" charset="0"/>
              <a:buChar char="•"/>
              <a:tabLst/>
              <a:defRPr/>
            </a:pPr>
            <a:r>
              <a:rPr lang="es-ES" sz="1800" b="0" i="0" u="none" strike="noStrike" baseline="0" dirty="0">
                <a:latin typeface="HelveticaNeue-Light-Identity-H"/>
              </a:rPr>
              <a:t>La flexibilidad en la forma en que se administran las escuelas puede aumentar las matrículas y la permanencia en las escuelas. Es posible modificar los horarios de clase, los horarios anuales y el diseño de las instalaciones. Las decisiones sobre la ubicación, los costes y las instalaciones educativas temporales o permanentes deben tomarse en colaboración con los NNA, las familias, las comunidades y las autoridades competentes. Si no es seguro que los NNA se desplacen hasta la escuela o vayan en grupos, se podría usar alternativas flexibles como clases ambulantes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fr-FR" b="1" dirty="0" err="1"/>
              <a:t>Acciones</a:t>
            </a:r>
            <a:r>
              <a:rPr lang="fr-FR" b="1" dirty="0"/>
              <a:t> de </a:t>
            </a:r>
            <a:r>
              <a:rPr lang="fr-FR" b="1" dirty="0" err="1"/>
              <a:t>respuesta</a:t>
            </a:r>
            <a:r>
              <a:rPr lang="fr-FR" dirty="0"/>
              <a:t>: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D</a:t>
            </a:r>
            <a:r>
              <a:rPr lang="es-ES" sz="1800" b="0" i="0" u="none" strike="noStrike" baseline="0" dirty="0" err="1">
                <a:solidFill>
                  <a:srgbClr val="000000"/>
                </a:solidFill>
                <a:latin typeface="HelveticaNeue-Light-Identity-H"/>
              </a:rPr>
              <a:t>ebemos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 aplicar medidas para prevenir y responder a cualquier forma de maltrato, explotación o acoso, incluido el abuso en línea (mecanismos de referencia e informes seguros y fáciles de usar; Capacitación de la comunidad sobre dónde y cómo informar o prevenir sobre incidentes; Respuestas seguras, oportunas y éticas a las denuncias de malos tratos cometidos por trabajadores de la educación, estudiantes u otros; y</a:t>
            </a:r>
            <a:r>
              <a:rPr lang="es-ES" sz="1800" b="0" i="1" u="none" strike="noStrike" baseline="0" dirty="0">
                <a:solidFill>
                  <a:srgbClr val="3D5F97"/>
                </a:solidFill>
                <a:latin typeface="CMSY9"/>
              </a:rPr>
              <a:t>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Concienciación de la comunidad sobre los códigos de conducta pertinentes)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D</a:t>
            </a:r>
            <a:r>
              <a:rPr lang="es-ES" sz="1800" b="0" i="0" u="none" strike="noStrike" baseline="0" dirty="0">
                <a:latin typeface="HelveticaNeue-Light-Identity-H"/>
              </a:rPr>
              <a:t>esarrollar, supervisar y evaluar los mecanismos de retroalimentación y presentación de informes</a:t>
            </a: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El personal de </a:t>
            </a:r>
            <a:r>
              <a:rPr lang="en-US" dirty="0" err="1"/>
              <a:t>Educacion</a:t>
            </a:r>
            <a:r>
              <a:rPr lang="en-US" dirty="0"/>
              <a:t> y PNA </a:t>
            </a:r>
            <a:r>
              <a:rPr lang="en-US" dirty="0" err="1"/>
              <a:t>deben</a:t>
            </a:r>
            <a:r>
              <a:rPr lang="en-US" dirty="0"/>
              <a:t> </a:t>
            </a:r>
            <a:r>
              <a:rPr lang="en-US" dirty="0" err="1"/>
              <a:t>tener</a:t>
            </a:r>
            <a:r>
              <a:rPr lang="en-US" dirty="0"/>
              <a:t> </a:t>
            </a:r>
            <a:r>
              <a:rPr lang="en-US" dirty="0" err="1"/>
              <a:t>como</a:t>
            </a:r>
            <a:r>
              <a:rPr lang="en-US" dirty="0"/>
              <a:t> </a:t>
            </a:r>
            <a:r>
              <a:rPr lang="en-US" dirty="0" err="1"/>
              <a:t>objetivo</a:t>
            </a:r>
            <a:r>
              <a:rPr lang="en-US" dirty="0"/>
              <a:t> </a:t>
            </a:r>
            <a:r>
              <a:rPr lang="es-ES" dirty="0"/>
              <a:t>la eliminación de barreras </a:t>
            </a:r>
            <a:r>
              <a:rPr lang="es-ES" sz="1800" b="0" i="0" u="none" strike="noStrike" baseline="0" dirty="0">
                <a:latin typeface="HelveticaNeue-Light-Identity-H"/>
              </a:rPr>
              <a:t>al acceso, incluidos los problemas de Protección dentro y fuera de las instalaciones educativas.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Los cuidadores primarios, a las asociaciones de padres y maestros y a otros grupos pueden verse apoyados para que aprendan sobre el cuidado positivo del NNA; las intervenciones contra el acoso y la discriminación; y otros temas relacionados con la Protección de la niñez y adolescencia</a:t>
            </a:r>
            <a:endParaRPr lang="es-ES" sz="1800" b="0" i="0" u="none" strike="noStrike" baseline="0" dirty="0">
              <a:latin typeface="HelveticaNeue-Light-Identity-H"/>
            </a:endParaRPr>
          </a:p>
          <a:p>
            <a:pPr>
              <a:buFont typeface="Arial" panose="020B0604020202020204" pitchFamily="34" charset="0"/>
              <a:buChar char="•"/>
            </a:pPr>
            <a:endParaRPr lang="en-US" dirty="0"/>
          </a:p>
          <a:p>
            <a:pPr>
              <a:buFont typeface="Arial" panose="020B0604020202020204" pitchFamily="34" charset="0"/>
              <a:buChar char="•"/>
            </a:pPr>
            <a:r>
              <a:rPr lang="fr-FR" b="1" dirty="0" err="1"/>
              <a:t>Imagen</a:t>
            </a:r>
            <a:r>
              <a:rPr lang="fr-FR" dirty="0"/>
              <a:t>: </a:t>
            </a:r>
            <a:r>
              <a:rPr lang="es-ES" i="1" dirty="0"/>
              <a:t>la Alianza y la INEE tienen un proyecto conjunto sobre la colaboración entre PNA-</a:t>
            </a:r>
            <a:r>
              <a:rPr lang="es-ES" i="1" dirty="0" err="1"/>
              <a:t>EiE</a:t>
            </a:r>
            <a:r>
              <a:rPr lang="es-ES" i="1" dirty="0"/>
              <a:t>. Se encuentra disponible un borrador de kit de herramientas. Esta herramienta va más allá en la priorización de acciones / áreas de respuesta, así como profundiza los marcos de fortalecimiento de capacidades. No dude en consultarlo para obtener más información sobre </a:t>
            </a:r>
            <a:r>
              <a:rPr lang="es-ES" i="1" dirty="0" err="1"/>
              <a:t>EiE</a:t>
            </a:r>
            <a:r>
              <a:rPr lang="es-ES" i="1" dirty="0"/>
              <a:t> / PNA </a:t>
            </a:r>
            <a:endParaRPr lang="fr-FR" i="1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531531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Las acciones conjuntas también pueden incluir: </a:t>
            </a:r>
          </a:p>
          <a:p>
            <a:endParaRPr lang="es-ES" dirty="0"/>
          </a:p>
          <a:p>
            <a:pPr>
              <a:buFontTx/>
              <a:buChar char="-"/>
            </a:pPr>
            <a:r>
              <a:rPr lang="es-ES" dirty="0"/>
              <a:t>Mejorar el acceso seguro y digno de los NNA a las instalaciones educativas (como las instalaciones sanitarias adecuadas) también reduce el riesgo de deserción escolar. </a:t>
            </a:r>
          </a:p>
          <a:p>
            <a:pPr>
              <a:buFontTx/>
              <a:buChar char="-"/>
            </a:pPr>
            <a:r>
              <a:rPr lang="es-ES" dirty="0"/>
              <a:t>Capacitaciones de maestros sobre temas de PNA y disciplina positiva </a:t>
            </a:r>
          </a:p>
          <a:p>
            <a:pPr>
              <a:buFontTx/>
              <a:buChar char="-"/>
            </a:pPr>
            <a:r>
              <a:rPr lang="es-ES" dirty="0"/>
              <a:t>Trabajo conjunto en Salud Mental y Apoyo Psicosocial: determinar quién hace qué sobre los servicios de SMAPS en la escuela y después de la escuela, y garantizar la cobertura en cada nivel de la pirámide de SMAPS (y remisiones entre capas) </a:t>
            </a:r>
          </a:p>
          <a:p>
            <a:pPr>
              <a:buFontTx/>
              <a:buChar char="-"/>
            </a:pPr>
            <a:r>
              <a:rPr lang="es-ES" dirty="0"/>
              <a:t>Trabajo conjunto para hacer de las escuelas un entorno seguro, incluso en materia de disciplina positiva y códigos de conducta (internos a través de la formación de profesores) y a salvo de factores externos, incluidos los ataques a la educación y la preparación para desastres naturales / incidentes de seguridad. </a:t>
            </a:r>
          </a:p>
          <a:p>
            <a:pPr>
              <a:buFontTx/>
              <a:buChar char="-"/>
            </a:pPr>
            <a:r>
              <a:rPr lang="es-ES" dirty="0"/>
              <a:t>La equidad en la educación requiere ajustes para los NNA con diferentes recursos personales, económicos o sociales que influyen en su acceso a la educación y su capacidad de aprendizaje. </a:t>
            </a:r>
          </a:p>
          <a:p>
            <a:endParaRPr lang="fr-FR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b="1" dirty="0" err="1">
                <a:latin typeface="Arial"/>
                <a:ea typeface="Arial"/>
                <a:cs typeface="Arial"/>
                <a:sym typeface="Arial"/>
              </a:rPr>
              <a:t>Tema</a:t>
            </a:r>
            <a:r>
              <a:rPr lang="en-US" b="1" dirty="0">
                <a:latin typeface="Arial"/>
                <a:ea typeface="Arial"/>
                <a:cs typeface="Arial"/>
                <a:sym typeface="Arial"/>
              </a:rPr>
              <a:t> de debate: </a:t>
            </a:r>
            <a:r>
              <a:rPr lang="es-ES" dirty="0"/>
              <a:t>¿</a:t>
            </a:r>
            <a:r>
              <a:rPr lang="en-US" b="1" dirty="0">
                <a:effectLst/>
                <a:latin typeface="Arial" panose="020B0604020202020204" pitchFamily="34" charset="0"/>
              </a:rPr>
              <a:t> </a:t>
            </a:r>
            <a:r>
              <a:rPr lang="es-ES" dirty="0"/>
              <a:t>De qué formas se puede ajustar la educación para promover la equidad? </a:t>
            </a:r>
          </a:p>
          <a:p>
            <a:pPr algn="l"/>
            <a:r>
              <a:rPr lang="en-US" dirty="0"/>
              <a:t>-&gt;  </a:t>
            </a: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Los ajustes que promueven la equidad incluyen los siguientes: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Revisar los planes de estudios para detectar discriminación y/o contenidos nocivos;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Proporcionar materiales de aprendizaje gratuitos a los NNA;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Proporcionar productos de higiene menstrual y sensibilización;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Apoyar a los profesores para que enseñen eficazmente a los NNA que necesitan asistencia adicional; por ejemplo, con ayudantes de profesores  o trabajadores de apoyo familiar en las escuelas; y</a:t>
            </a:r>
          </a:p>
          <a:p>
            <a:pPr marL="514350" indent="-285750" algn="l">
              <a:buFont typeface="Arial" panose="020B0604020202020204" pitchFamily="34" charset="0"/>
              <a:buChar char="•"/>
            </a:pPr>
            <a:r>
              <a:rPr lang="es-ES" sz="1800" b="0" i="0" u="none" strike="noStrike" baseline="0" dirty="0">
                <a:solidFill>
                  <a:srgbClr val="000000"/>
                </a:solidFill>
                <a:latin typeface="HelveticaNeue-Light-Identity-H"/>
              </a:rPr>
              <a:t>Colaborar con especialistas en Protección de la niñez y adolescencia y en violencia de género para fomentar un cambio social positivo, especialmente relacionado con la igualdad y el acceso seguro a la educación para Niñas; NNA de diversas orientaciones sexuales, identidad y expresión de género y características sexuales; NNA en conflicto con la ley; NNA acusados de brujería; NNA con discapacidad; NNA refugiados, desplazados o emigrantes; y Cualquier otro NNA que pueda ser estigmatizado en su comunidad.</a:t>
            </a:r>
            <a:endParaRPr lang="en-US" dirty="0"/>
          </a:p>
          <a:p>
            <a:endParaRPr lang="es-ES" dirty="0"/>
          </a:p>
          <a:p>
            <a:r>
              <a:rPr lang="es-ES" u="sng" dirty="0"/>
              <a:t>Recordatorio</a:t>
            </a:r>
            <a:r>
              <a:rPr lang="es-ES" dirty="0"/>
              <a:t>: La programación conjunta y las respuestas integradas deben involucrar la COLABORACIÓN Y PLANIFICACIÓN INTERSECTORIAL A NIVEL DE CLÚSTER / SECTOR para una mayor coordinación y sistematización de las respuestas conjuntas. </a:t>
            </a:r>
            <a:endParaRPr lang="en-US" dirty="0"/>
          </a:p>
          <a:p>
            <a:r>
              <a:rPr lang="en-US" dirty="0"/>
              <a:t> </a:t>
            </a:r>
            <a:endParaRPr lang="es-E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104105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plit - Teal">
  <p:cSld name="Split - Teal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5" name="Google Shape;45;p32"/>
          <p:cNvSpPr/>
          <p:nvPr/>
        </p:nvSpPr>
        <p:spPr>
          <a:xfrm>
            <a:off x="0" y="0"/>
            <a:ext cx="357254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rgbClr val="01679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6" name="Google Shape;46;p32"/>
          <p:cNvPicPr preferRelativeResize="0"/>
          <p:nvPr/>
        </p:nvPicPr>
        <p:blipFill rotWithShape="1">
          <a:blip r:embed="rId2">
            <a:alphaModFix amt="20000"/>
          </a:blip>
          <a:srcRect l="4826" t="9031" r="39371" b="9030"/>
          <a:stretch/>
        </p:blipFill>
        <p:spPr>
          <a:xfrm>
            <a:off x="0" y="0"/>
            <a:ext cx="357254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32"/>
          <p:cNvSpPr txBox="1">
            <a:spLocks noGrp="1"/>
          </p:cNvSpPr>
          <p:nvPr>
            <p:ph type="body" idx="1"/>
          </p:nvPr>
        </p:nvSpPr>
        <p:spPr>
          <a:xfrm>
            <a:off x="4100513" y="528638"/>
            <a:ext cx="7300912" cy="127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3200"/>
              <a:buNone/>
              <a:defRPr sz="3200" b="1">
                <a:solidFill>
                  <a:schemeClr val="accent6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32"/>
          <p:cNvSpPr txBox="1">
            <a:spLocks noGrp="1"/>
          </p:cNvSpPr>
          <p:nvPr>
            <p:ph type="body" idx="2"/>
          </p:nvPr>
        </p:nvSpPr>
        <p:spPr>
          <a:xfrm>
            <a:off x="4100513" y="2400300"/>
            <a:ext cx="7300912" cy="21288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5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5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" name="Google Shape;49;p32"/>
          <p:cNvSpPr txBox="1">
            <a:spLocks noGrp="1"/>
          </p:cNvSpPr>
          <p:nvPr>
            <p:ph type="body" idx="3"/>
          </p:nvPr>
        </p:nvSpPr>
        <p:spPr>
          <a:xfrm>
            <a:off x="284417" y="528638"/>
            <a:ext cx="2970847" cy="4799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 b="1">
                <a:solidFill>
                  <a:schemeClr val="lt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Teal">
  <p:cSld name="Title &amp; Text with Dots - Teal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47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47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7" name="Google Shape;137;p47"/>
          <p:cNvSpPr txBox="1">
            <a:spLocks noGrp="1"/>
          </p:cNvSpPr>
          <p:nvPr>
            <p:ph type="body" idx="2"/>
          </p:nvPr>
        </p:nvSpPr>
        <p:spPr>
          <a:xfrm>
            <a:off x="656021" y="2333624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38" name="Google Shape;138;p47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39" name="Google Shape;139;p47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0" name="Google Shape;140;p47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wo Column - Green">
  <p:cSld name="Title &amp; Two Column - Green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51"/>
          <p:cNvSpPr/>
          <p:nvPr/>
        </p:nvSpPr>
        <p:spPr>
          <a:xfrm>
            <a:off x="0" y="0"/>
            <a:ext cx="12192000" cy="1609344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2" name="Google Shape;182;p51"/>
          <p:cNvGrpSpPr/>
          <p:nvPr/>
        </p:nvGrpSpPr>
        <p:grpSpPr>
          <a:xfrm>
            <a:off x="-208788" y="0"/>
            <a:ext cx="12609576" cy="2174490"/>
            <a:chOff x="0" y="5043119"/>
            <a:chExt cx="12192000" cy="1814883"/>
          </a:xfrm>
        </p:grpSpPr>
        <p:pic>
          <p:nvPicPr>
            <p:cNvPr id="183" name="Google Shape;183;p51"/>
            <p:cNvPicPr preferRelativeResize="0"/>
            <p:nvPr/>
          </p:nvPicPr>
          <p:blipFill rotWithShape="1">
            <a:blip r:embed="rId2">
              <a:alphaModFix amt="20000"/>
            </a:blip>
            <a:srcRect l="50000" t="7392" r="19089" b="9029"/>
            <a:stretch/>
          </p:blipFill>
          <p:spPr>
            <a:xfrm rot="5400000">
              <a:off x="2349106" y="2694015"/>
              <a:ext cx="1814881" cy="651309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4" name="Google Shape;184;p51"/>
            <p:cNvPicPr preferRelativeResize="0"/>
            <p:nvPr/>
          </p:nvPicPr>
          <p:blipFill rotWithShape="1">
            <a:blip r:embed="rId2">
              <a:alphaModFix amt="20000"/>
            </a:blip>
            <a:srcRect l="54597" t="31445" r="16826" b="9029"/>
            <a:stretch/>
          </p:blipFill>
          <p:spPr>
            <a:xfrm rot="5400000">
              <a:off x="8435259" y="3077812"/>
              <a:ext cx="1791433" cy="5722047"/>
            </a:xfrm>
            <a:prstGeom prst="rect">
              <a:avLst/>
            </a:prstGeom>
            <a:noFill/>
            <a:ln>
              <a:noFill/>
            </a:ln>
          </p:spPr>
        </p:pic>
      </p:grpSp>
      <p:cxnSp>
        <p:nvCxnSpPr>
          <p:cNvPr id="185" name="Google Shape;185;p51"/>
          <p:cNvCxnSpPr/>
          <p:nvPr/>
        </p:nvCxnSpPr>
        <p:spPr>
          <a:xfrm>
            <a:off x="6125488" y="3178428"/>
            <a:ext cx="0" cy="3127254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86" name="Google Shape;186;p51"/>
          <p:cNvSpPr txBox="1">
            <a:spLocks noGrp="1"/>
          </p:cNvSpPr>
          <p:nvPr>
            <p:ph type="title"/>
          </p:nvPr>
        </p:nvSpPr>
        <p:spPr>
          <a:xfrm>
            <a:off x="656023" y="24659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Font typeface="Helvetica Neue"/>
              <a:buNone/>
              <a:defRPr sz="36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51"/>
          <p:cNvSpPr txBox="1">
            <a:spLocks noGrp="1"/>
          </p:cNvSpPr>
          <p:nvPr>
            <p:ph type="body" idx="1"/>
          </p:nvPr>
        </p:nvSpPr>
        <p:spPr>
          <a:xfrm>
            <a:off x="656022" y="1903943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8" name="Google Shape;188;p51"/>
          <p:cNvSpPr txBox="1">
            <a:spLocks noGrp="1"/>
          </p:cNvSpPr>
          <p:nvPr>
            <p:ph type="body" idx="2"/>
          </p:nvPr>
        </p:nvSpPr>
        <p:spPr>
          <a:xfrm>
            <a:off x="656021" y="2479149"/>
            <a:ext cx="10820015" cy="5211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None/>
              <a:defRPr>
                <a:solidFill>
                  <a:schemeClr val="dk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None/>
              <a:defRPr>
                <a:solidFill>
                  <a:schemeClr val="dk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None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89" name="Google Shape;189;p51"/>
          <p:cNvSpPr txBox="1">
            <a:spLocks noGrp="1"/>
          </p:cNvSpPr>
          <p:nvPr>
            <p:ph type="body" idx="3"/>
          </p:nvPr>
        </p:nvSpPr>
        <p:spPr>
          <a:xfrm>
            <a:off x="656022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0" name="Google Shape;190;p51"/>
          <p:cNvSpPr txBox="1">
            <a:spLocks noGrp="1"/>
          </p:cNvSpPr>
          <p:nvPr>
            <p:ph type="body" idx="4"/>
          </p:nvPr>
        </p:nvSpPr>
        <p:spPr>
          <a:xfrm>
            <a:off x="656022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1" name="Google Shape;191;p51"/>
          <p:cNvSpPr txBox="1">
            <a:spLocks noGrp="1"/>
          </p:cNvSpPr>
          <p:nvPr>
            <p:ph type="body" idx="5"/>
          </p:nvPr>
        </p:nvSpPr>
        <p:spPr>
          <a:xfrm>
            <a:off x="6814990" y="3358502"/>
            <a:ext cx="4661045" cy="6050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2" name="Google Shape;192;p51"/>
          <p:cNvSpPr txBox="1">
            <a:spLocks noGrp="1"/>
          </p:cNvSpPr>
          <p:nvPr>
            <p:ph type="body" idx="6"/>
          </p:nvPr>
        </p:nvSpPr>
        <p:spPr>
          <a:xfrm>
            <a:off x="6814990" y="4066959"/>
            <a:ext cx="4661046" cy="22387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 sz="2400"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Blue">
  <p:cSld name="Title on Colored Background - Blue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52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5" name="Google Shape;195;p52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6" name="Google Shape;196;p52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7" name="Google Shape;197;p52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52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52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Purple">
  <p:cSld name="Title on Colored Background - Purple"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53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2" name="Google Shape;202;p53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53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rgbClr val="97467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4" name="Google Shape;204;p53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53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53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Teal">
  <p:cSld name="Title on Colored Background - Teal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4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9" name="Google Shape;209;p54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54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1" name="Google Shape;211;p54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54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54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 Colored Background - Green">
  <p:cSld name="Title on Colored Background - Green"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55"/>
          <p:cNvSpPr/>
          <p:nvPr/>
        </p:nvSpPr>
        <p:spPr>
          <a:xfrm>
            <a:off x="0" y="3541"/>
            <a:ext cx="12192000" cy="6858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6" name="Google Shape;216;p55"/>
          <p:cNvSpPr/>
          <p:nvPr/>
        </p:nvSpPr>
        <p:spPr>
          <a:xfrm>
            <a:off x="1941095" y="2837119"/>
            <a:ext cx="8293768" cy="1094802"/>
          </a:xfrm>
          <a:prstGeom prst="rect">
            <a:avLst/>
          </a:prstGeom>
          <a:noFill/>
          <a:ln w="57150" cap="flat" cmpd="sng">
            <a:solidFill>
              <a:schemeClr val="accent2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55"/>
          <p:cNvSpPr/>
          <p:nvPr/>
        </p:nvSpPr>
        <p:spPr>
          <a:xfrm>
            <a:off x="2610678" y="2502568"/>
            <a:ext cx="6997148" cy="802106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8" name="Google Shape;218;p55"/>
          <p:cNvPicPr preferRelativeResize="0"/>
          <p:nvPr/>
        </p:nvPicPr>
        <p:blipFill rotWithShape="1">
          <a:blip r:embed="rId2">
            <a:alphaModFix amt="20000"/>
          </a:blip>
          <a:srcRect l="60398" t="16294" r="3321" b="6459"/>
          <a:stretch/>
        </p:blipFill>
        <p:spPr>
          <a:xfrm rot="5400000">
            <a:off x="4171319" y="95874"/>
            <a:ext cx="3849350" cy="12192003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55"/>
          <p:cNvSpPr txBox="1">
            <a:spLocks noGrp="1"/>
          </p:cNvSpPr>
          <p:nvPr>
            <p:ph type="title"/>
          </p:nvPr>
        </p:nvSpPr>
        <p:spPr>
          <a:xfrm>
            <a:off x="2145791" y="3099692"/>
            <a:ext cx="7851649" cy="562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Helvetica Neue"/>
              <a:buNone/>
              <a:defRPr sz="32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55"/>
          <p:cNvSpPr txBox="1">
            <a:spLocks noGrp="1"/>
          </p:cNvSpPr>
          <p:nvPr>
            <p:ph type="body" idx="1"/>
          </p:nvPr>
        </p:nvSpPr>
        <p:spPr>
          <a:xfrm>
            <a:off x="2610678" y="2678354"/>
            <a:ext cx="6997148" cy="3757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 b="1">
                <a:solidFill>
                  <a:schemeClr val="l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>
  <p:cSld name="Blank"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ext and objects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6C1817-8768-224F-8644-3FA98EBE4C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678" cy="1325563"/>
          </a:xfrm>
        </p:spPr>
        <p:txBody>
          <a:bodyPr/>
          <a:lstStyle>
            <a:lvl1pPr>
              <a:defRPr b="1">
                <a:solidFill>
                  <a:srgbClr val="415E7C"/>
                </a:solidFill>
              </a:defRPr>
            </a:lvl1pPr>
          </a:lstStyle>
          <a:p>
            <a:r>
              <a:rPr lang="es-MX" dirty="0"/>
              <a:t>Haz clic para modificar el estilo de título del patrón</a:t>
            </a:r>
            <a:endParaRPr lang="en-GB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6A9515-CE38-764D-BCD1-20159F72FB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881C407-C2B0-C347-A7E6-ACD7340670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GB"/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CC072D38-9579-5A4C-A57B-450D7661F854}"/>
              </a:ext>
            </a:extLst>
          </p:cNvPr>
          <p:cNvGrpSpPr/>
          <p:nvPr userDrawn="1"/>
        </p:nvGrpSpPr>
        <p:grpSpPr>
          <a:xfrm rot="15886334">
            <a:off x="10623557" y="78627"/>
            <a:ext cx="1765287" cy="1591083"/>
            <a:chOff x="65562" y="75628"/>
            <a:chExt cx="1385843" cy="1249083"/>
          </a:xfrm>
        </p:grpSpPr>
        <p:sp>
          <p:nvSpPr>
            <p:cNvPr id="9" name="object 2">
              <a:extLst>
                <a:ext uri="{FF2B5EF4-FFF2-40B4-BE49-F238E27FC236}">
                  <a16:creationId xmlns:a16="http://schemas.microsoft.com/office/drawing/2014/main" id="{D808D56D-1008-B946-A43F-118C91E8BB1A}"/>
                </a:ext>
              </a:extLst>
            </p:cNvPr>
            <p:cNvSpPr/>
            <p:nvPr/>
          </p:nvSpPr>
          <p:spPr>
            <a:xfrm>
              <a:off x="214786" y="235907"/>
              <a:ext cx="657225" cy="657225"/>
            </a:xfrm>
            <a:custGeom>
              <a:avLst/>
              <a:gdLst/>
              <a:ahLst/>
              <a:cxnLst/>
              <a:rect l="l" t="t" r="r" b="b"/>
              <a:pathLst>
                <a:path w="657225" h="657225">
                  <a:moveTo>
                    <a:pt x="328599" y="0"/>
                  </a:moveTo>
                  <a:lnTo>
                    <a:pt x="280041" y="3562"/>
                  </a:lnTo>
                  <a:lnTo>
                    <a:pt x="233694" y="13912"/>
                  </a:lnTo>
                  <a:lnTo>
                    <a:pt x="190069" y="30540"/>
                  </a:lnTo>
                  <a:lnTo>
                    <a:pt x="149672" y="52938"/>
                  </a:lnTo>
                  <a:lnTo>
                    <a:pt x="113013" y="80599"/>
                  </a:lnTo>
                  <a:lnTo>
                    <a:pt x="80599" y="113013"/>
                  </a:lnTo>
                  <a:lnTo>
                    <a:pt x="52938" y="149672"/>
                  </a:lnTo>
                  <a:lnTo>
                    <a:pt x="30540" y="190069"/>
                  </a:lnTo>
                  <a:lnTo>
                    <a:pt x="13912" y="233694"/>
                  </a:lnTo>
                  <a:lnTo>
                    <a:pt x="3562" y="280041"/>
                  </a:lnTo>
                  <a:lnTo>
                    <a:pt x="0" y="328599"/>
                  </a:lnTo>
                  <a:lnTo>
                    <a:pt x="3562" y="377158"/>
                  </a:lnTo>
                  <a:lnTo>
                    <a:pt x="13912" y="423504"/>
                  </a:lnTo>
                  <a:lnTo>
                    <a:pt x="30540" y="467130"/>
                  </a:lnTo>
                  <a:lnTo>
                    <a:pt x="52938" y="507526"/>
                  </a:lnTo>
                  <a:lnTo>
                    <a:pt x="80599" y="544186"/>
                  </a:lnTo>
                  <a:lnTo>
                    <a:pt x="113013" y="576600"/>
                  </a:lnTo>
                  <a:lnTo>
                    <a:pt x="149672" y="604260"/>
                  </a:lnTo>
                  <a:lnTo>
                    <a:pt x="190069" y="626659"/>
                  </a:lnTo>
                  <a:lnTo>
                    <a:pt x="233694" y="643287"/>
                  </a:lnTo>
                  <a:lnTo>
                    <a:pt x="280041" y="653636"/>
                  </a:lnTo>
                  <a:lnTo>
                    <a:pt x="328599" y="657199"/>
                  </a:lnTo>
                  <a:lnTo>
                    <a:pt x="377158" y="653636"/>
                  </a:lnTo>
                  <a:lnTo>
                    <a:pt x="423504" y="643287"/>
                  </a:lnTo>
                  <a:lnTo>
                    <a:pt x="467130" y="626659"/>
                  </a:lnTo>
                  <a:lnTo>
                    <a:pt x="507526" y="604260"/>
                  </a:lnTo>
                  <a:lnTo>
                    <a:pt x="544186" y="576600"/>
                  </a:lnTo>
                  <a:lnTo>
                    <a:pt x="576600" y="544186"/>
                  </a:lnTo>
                  <a:lnTo>
                    <a:pt x="604260" y="507526"/>
                  </a:lnTo>
                  <a:lnTo>
                    <a:pt x="626659" y="467130"/>
                  </a:lnTo>
                  <a:lnTo>
                    <a:pt x="643287" y="423504"/>
                  </a:lnTo>
                  <a:lnTo>
                    <a:pt x="653636" y="377158"/>
                  </a:lnTo>
                  <a:lnTo>
                    <a:pt x="657199" y="328599"/>
                  </a:lnTo>
                  <a:lnTo>
                    <a:pt x="653636" y="280041"/>
                  </a:lnTo>
                  <a:lnTo>
                    <a:pt x="643287" y="233694"/>
                  </a:lnTo>
                  <a:lnTo>
                    <a:pt x="626659" y="190069"/>
                  </a:lnTo>
                  <a:lnTo>
                    <a:pt x="604260" y="149672"/>
                  </a:lnTo>
                  <a:lnTo>
                    <a:pt x="576600" y="113013"/>
                  </a:lnTo>
                  <a:lnTo>
                    <a:pt x="544186" y="80599"/>
                  </a:lnTo>
                  <a:lnTo>
                    <a:pt x="507526" y="52938"/>
                  </a:lnTo>
                  <a:lnTo>
                    <a:pt x="467130" y="30540"/>
                  </a:lnTo>
                  <a:lnTo>
                    <a:pt x="423504" y="13912"/>
                  </a:lnTo>
                  <a:lnTo>
                    <a:pt x="377158" y="3562"/>
                  </a:lnTo>
                  <a:lnTo>
                    <a:pt x="328599" y="0"/>
                  </a:lnTo>
                  <a:close/>
                </a:path>
              </a:pathLst>
            </a:custGeom>
            <a:solidFill>
              <a:srgbClr val="AD889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3">
              <a:extLst>
                <a:ext uri="{FF2B5EF4-FFF2-40B4-BE49-F238E27FC236}">
                  <a16:creationId xmlns:a16="http://schemas.microsoft.com/office/drawing/2014/main" id="{D5425948-7062-0C44-B6EC-32638FC216F6}"/>
                </a:ext>
              </a:extLst>
            </p:cNvPr>
            <p:cNvSpPr/>
            <p:nvPr/>
          </p:nvSpPr>
          <p:spPr>
            <a:xfrm>
              <a:off x="922324" y="191725"/>
              <a:ext cx="341630" cy="341630"/>
            </a:xfrm>
            <a:custGeom>
              <a:avLst/>
              <a:gdLst/>
              <a:ahLst/>
              <a:cxnLst/>
              <a:rect l="l" t="t" r="r" b="b"/>
              <a:pathLst>
                <a:path w="341630" h="341630">
                  <a:moveTo>
                    <a:pt x="189124" y="0"/>
                  </a:moveTo>
                  <a:lnTo>
                    <a:pt x="144620" y="989"/>
                  </a:lnTo>
                  <a:lnTo>
                    <a:pt x="100467" y="14069"/>
                  </a:lnTo>
                  <a:lnTo>
                    <a:pt x="61334" y="38340"/>
                  </a:lnTo>
                  <a:lnTo>
                    <a:pt x="30995" y="70913"/>
                  </a:lnTo>
                  <a:lnTo>
                    <a:pt x="10276" y="109627"/>
                  </a:lnTo>
                  <a:lnTo>
                    <a:pt x="0" y="152317"/>
                  </a:lnTo>
                  <a:lnTo>
                    <a:pt x="989" y="196822"/>
                  </a:lnTo>
                  <a:lnTo>
                    <a:pt x="14069" y="240980"/>
                  </a:lnTo>
                  <a:lnTo>
                    <a:pt x="38340" y="280113"/>
                  </a:lnTo>
                  <a:lnTo>
                    <a:pt x="70913" y="310451"/>
                  </a:lnTo>
                  <a:lnTo>
                    <a:pt x="109625" y="331170"/>
                  </a:lnTo>
                  <a:lnTo>
                    <a:pt x="152313" y="341447"/>
                  </a:lnTo>
                  <a:lnTo>
                    <a:pt x="196815" y="340457"/>
                  </a:lnTo>
                  <a:lnTo>
                    <a:pt x="240967" y="327378"/>
                  </a:lnTo>
                  <a:lnTo>
                    <a:pt x="280106" y="303107"/>
                  </a:lnTo>
                  <a:lnTo>
                    <a:pt x="310447" y="270533"/>
                  </a:lnTo>
                  <a:lnTo>
                    <a:pt x="331169" y="231820"/>
                  </a:lnTo>
                  <a:lnTo>
                    <a:pt x="341447" y="189129"/>
                  </a:lnTo>
                  <a:lnTo>
                    <a:pt x="340457" y="144624"/>
                  </a:lnTo>
                  <a:lnTo>
                    <a:pt x="327378" y="100467"/>
                  </a:lnTo>
                  <a:lnTo>
                    <a:pt x="303106" y="61334"/>
                  </a:lnTo>
                  <a:lnTo>
                    <a:pt x="270530" y="30995"/>
                  </a:lnTo>
                  <a:lnTo>
                    <a:pt x="231815" y="10276"/>
                  </a:lnTo>
                  <a:lnTo>
                    <a:pt x="189124" y="0"/>
                  </a:lnTo>
                  <a:close/>
                </a:path>
              </a:pathLst>
            </a:custGeom>
            <a:solidFill>
              <a:srgbClr val="41607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>
              <a:extLst>
                <a:ext uri="{FF2B5EF4-FFF2-40B4-BE49-F238E27FC236}">
                  <a16:creationId xmlns:a16="http://schemas.microsoft.com/office/drawing/2014/main" id="{9312FB03-F1D3-0E4C-91F6-7A226F2CE8F7}"/>
                </a:ext>
              </a:extLst>
            </p:cNvPr>
            <p:cNvSpPr/>
            <p:nvPr/>
          </p:nvSpPr>
          <p:spPr>
            <a:xfrm>
              <a:off x="835455" y="708761"/>
              <a:ext cx="615950" cy="615950"/>
            </a:xfrm>
            <a:custGeom>
              <a:avLst/>
              <a:gdLst/>
              <a:ahLst/>
              <a:cxnLst/>
              <a:rect l="l" t="t" r="r" b="b"/>
              <a:pathLst>
                <a:path w="615950" h="615950">
                  <a:moveTo>
                    <a:pt x="307911" y="0"/>
                  </a:moveTo>
                  <a:lnTo>
                    <a:pt x="262411" y="3338"/>
                  </a:lnTo>
                  <a:lnTo>
                    <a:pt x="218983" y="13036"/>
                  </a:lnTo>
                  <a:lnTo>
                    <a:pt x="178104" y="28618"/>
                  </a:lnTo>
                  <a:lnTo>
                    <a:pt x="140251" y="49606"/>
                  </a:lnTo>
                  <a:lnTo>
                    <a:pt x="105899" y="75526"/>
                  </a:lnTo>
                  <a:lnTo>
                    <a:pt x="75526" y="105899"/>
                  </a:lnTo>
                  <a:lnTo>
                    <a:pt x="49606" y="140251"/>
                  </a:lnTo>
                  <a:lnTo>
                    <a:pt x="28618" y="178104"/>
                  </a:lnTo>
                  <a:lnTo>
                    <a:pt x="13036" y="218983"/>
                  </a:lnTo>
                  <a:lnTo>
                    <a:pt x="3338" y="262411"/>
                  </a:lnTo>
                  <a:lnTo>
                    <a:pt x="0" y="307911"/>
                  </a:lnTo>
                  <a:lnTo>
                    <a:pt x="3338" y="353411"/>
                  </a:lnTo>
                  <a:lnTo>
                    <a:pt x="13036" y="396839"/>
                  </a:lnTo>
                  <a:lnTo>
                    <a:pt x="28618" y="437718"/>
                  </a:lnTo>
                  <a:lnTo>
                    <a:pt x="49606" y="475571"/>
                  </a:lnTo>
                  <a:lnTo>
                    <a:pt x="75526" y="509923"/>
                  </a:lnTo>
                  <a:lnTo>
                    <a:pt x="105899" y="540296"/>
                  </a:lnTo>
                  <a:lnTo>
                    <a:pt x="140251" y="566216"/>
                  </a:lnTo>
                  <a:lnTo>
                    <a:pt x="178104" y="587204"/>
                  </a:lnTo>
                  <a:lnTo>
                    <a:pt x="218983" y="602786"/>
                  </a:lnTo>
                  <a:lnTo>
                    <a:pt x="262411" y="612484"/>
                  </a:lnTo>
                  <a:lnTo>
                    <a:pt x="307911" y="615823"/>
                  </a:lnTo>
                  <a:lnTo>
                    <a:pt x="353415" y="612484"/>
                  </a:lnTo>
                  <a:lnTo>
                    <a:pt x="396845" y="602786"/>
                  </a:lnTo>
                  <a:lnTo>
                    <a:pt x="437726" y="587204"/>
                  </a:lnTo>
                  <a:lnTo>
                    <a:pt x="475581" y="566216"/>
                  </a:lnTo>
                  <a:lnTo>
                    <a:pt x="509933" y="540296"/>
                  </a:lnTo>
                  <a:lnTo>
                    <a:pt x="540308" y="509923"/>
                  </a:lnTo>
                  <a:lnTo>
                    <a:pt x="566228" y="475571"/>
                  </a:lnTo>
                  <a:lnTo>
                    <a:pt x="587217" y="437718"/>
                  </a:lnTo>
                  <a:lnTo>
                    <a:pt x="602798" y="396839"/>
                  </a:lnTo>
                  <a:lnTo>
                    <a:pt x="612497" y="353411"/>
                  </a:lnTo>
                  <a:lnTo>
                    <a:pt x="615835" y="307911"/>
                  </a:lnTo>
                  <a:lnTo>
                    <a:pt x="612497" y="262411"/>
                  </a:lnTo>
                  <a:lnTo>
                    <a:pt x="602798" y="218983"/>
                  </a:lnTo>
                  <a:lnTo>
                    <a:pt x="587217" y="178104"/>
                  </a:lnTo>
                  <a:lnTo>
                    <a:pt x="566228" y="140251"/>
                  </a:lnTo>
                  <a:lnTo>
                    <a:pt x="540308" y="105899"/>
                  </a:lnTo>
                  <a:lnTo>
                    <a:pt x="509933" y="75526"/>
                  </a:lnTo>
                  <a:lnTo>
                    <a:pt x="475581" y="49606"/>
                  </a:lnTo>
                  <a:lnTo>
                    <a:pt x="437726" y="28618"/>
                  </a:lnTo>
                  <a:lnTo>
                    <a:pt x="396845" y="13036"/>
                  </a:lnTo>
                  <a:lnTo>
                    <a:pt x="353415" y="3338"/>
                  </a:lnTo>
                  <a:lnTo>
                    <a:pt x="307911" y="0"/>
                  </a:lnTo>
                  <a:close/>
                </a:path>
              </a:pathLst>
            </a:custGeom>
            <a:solidFill>
              <a:srgbClr val="0C8AC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2" name="object 5">
              <a:extLst>
                <a:ext uri="{FF2B5EF4-FFF2-40B4-BE49-F238E27FC236}">
                  <a16:creationId xmlns:a16="http://schemas.microsoft.com/office/drawing/2014/main" id="{C34033A5-55BC-2749-8CAD-16F414EED76B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5562" y="688900"/>
              <a:ext cx="152260" cy="152260"/>
            </a:xfrm>
            <a:prstGeom prst="rect">
              <a:avLst/>
            </a:prstGeom>
          </p:spPr>
        </p:pic>
        <p:sp>
          <p:nvSpPr>
            <p:cNvPr id="13" name="object 6">
              <a:extLst>
                <a:ext uri="{FF2B5EF4-FFF2-40B4-BE49-F238E27FC236}">
                  <a16:creationId xmlns:a16="http://schemas.microsoft.com/office/drawing/2014/main" id="{AD3A3A48-F955-674E-8FA8-7832B3239025}"/>
                </a:ext>
              </a:extLst>
            </p:cNvPr>
            <p:cNvSpPr/>
            <p:nvPr/>
          </p:nvSpPr>
          <p:spPr>
            <a:xfrm>
              <a:off x="416514" y="1005155"/>
              <a:ext cx="297180" cy="297180"/>
            </a:xfrm>
            <a:custGeom>
              <a:avLst/>
              <a:gdLst/>
              <a:ahLst/>
              <a:cxnLst/>
              <a:rect l="l" t="t" r="r" b="b"/>
              <a:pathLst>
                <a:path w="297180" h="297180">
                  <a:moveTo>
                    <a:pt x="160608" y="0"/>
                  </a:moveTo>
                  <a:lnTo>
                    <a:pt x="114746" y="3361"/>
                  </a:lnTo>
                  <a:lnTo>
                    <a:pt x="72467" y="20311"/>
                  </a:lnTo>
                  <a:lnTo>
                    <a:pt x="36987" y="49562"/>
                  </a:lnTo>
                  <a:lnTo>
                    <a:pt x="11522" y="89824"/>
                  </a:lnTo>
                  <a:lnTo>
                    <a:pt x="0" y="136046"/>
                  </a:lnTo>
                  <a:lnTo>
                    <a:pt x="3357" y="181905"/>
                  </a:lnTo>
                  <a:lnTo>
                    <a:pt x="20305" y="224184"/>
                  </a:lnTo>
                  <a:lnTo>
                    <a:pt x="49555" y="259667"/>
                  </a:lnTo>
                  <a:lnTo>
                    <a:pt x="89818" y="285138"/>
                  </a:lnTo>
                  <a:lnTo>
                    <a:pt x="136041" y="296655"/>
                  </a:lnTo>
                  <a:lnTo>
                    <a:pt x="181903" y="293293"/>
                  </a:lnTo>
                  <a:lnTo>
                    <a:pt x="224185" y="276343"/>
                  </a:lnTo>
                  <a:lnTo>
                    <a:pt x="259672" y="247092"/>
                  </a:lnTo>
                  <a:lnTo>
                    <a:pt x="285144" y="206830"/>
                  </a:lnTo>
                  <a:lnTo>
                    <a:pt x="296655" y="160607"/>
                  </a:lnTo>
                  <a:lnTo>
                    <a:pt x="293290" y="114746"/>
                  </a:lnTo>
                  <a:lnTo>
                    <a:pt x="276340" y="72465"/>
                  </a:lnTo>
                  <a:lnTo>
                    <a:pt x="247092" y="36982"/>
                  </a:lnTo>
                  <a:lnTo>
                    <a:pt x="206836" y="11516"/>
                  </a:lnTo>
                  <a:lnTo>
                    <a:pt x="160608" y="0"/>
                  </a:lnTo>
                  <a:close/>
                </a:path>
              </a:pathLst>
            </a:custGeom>
            <a:solidFill>
              <a:srgbClr val="8AC98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7">
              <a:extLst>
                <a:ext uri="{FF2B5EF4-FFF2-40B4-BE49-F238E27FC236}">
                  <a16:creationId xmlns:a16="http://schemas.microsoft.com/office/drawing/2014/main" id="{FF48C7D1-9188-0644-8425-AD28288D2A8D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8451" y="75628"/>
              <a:ext cx="238142" cy="2381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91159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Purple Background">
  <p:cSld name="Cover - Purple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9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7467D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39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1" name="Google Shape;91;p39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2" name="Google Shape;92;p39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Teal Background">
  <p:cSld name="Cover - Teal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35B2B4">
              <a:alpha val="77647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40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6" name="Google Shape;96;p40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7" name="Google Shape;97;p40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ver - Green Background">
  <p:cSld name="Cover - Green Background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4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95CD7A">
              <a:alpha val="72941"/>
            </a:srgbClr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41"/>
          <p:cNvSpPr txBox="1">
            <a:spLocks noGrp="1"/>
          </p:cNvSpPr>
          <p:nvPr>
            <p:ph type="body" idx="1"/>
          </p:nvPr>
        </p:nvSpPr>
        <p:spPr>
          <a:xfrm>
            <a:off x="1828007" y="2076693"/>
            <a:ext cx="8535987" cy="6279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 b="1" i="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1" name="Google Shape;101;p41"/>
          <p:cNvSpPr txBox="1">
            <a:spLocks noGrp="1"/>
          </p:cNvSpPr>
          <p:nvPr>
            <p:ph type="body" idx="2"/>
          </p:nvPr>
        </p:nvSpPr>
        <p:spPr>
          <a:xfrm>
            <a:off x="1754188" y="3051922"/>
            <a:ext cx="8683625" cy="1455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lvl="2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lvl="3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lvl="4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2" name="Google Shape;102;p41"/>
          <p:cNvSpPr/>
          <p:nvPr/>
        </p:nvSpPr>
        <p:spPr>
          <a:xfrm>
            <a:off x="5083215" y="2704632"/>
            <a:ext cx="2025570" cy="11913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rgbClr val="405E79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Blue">
  <p:cSld name="Title &amp; Text - Blue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2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Helvetica Neue"/>
              <a:buNone/>
              <a:defRPr sz="3600" b="1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05" name="Google Shape;105;p42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rgbClr val="03679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6" name="Google Shape;106;p42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rgbClr val="03679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42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500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None/>
              <a:defRPr b="1">
                <a:solidFill>
                  <a:schemeClr val="accent3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08" name="Google Shape;108;p42"/>
          <p:cNvSpPr txBox="1">
            <a:spLocks noGrp="1"/>
          </p:cNvSpPr>
          <p:nvPr>
            <p:ph type="body" idx="2"/>
          </p:nvPr>
        </p:nvSpPr>
        <p:spPr>
          <a:xfrm>
            <a:off x="656021" y="2614613"/>
            <a:ext cx="10820015" cy="377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3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3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Purple">
  <p:cSld name="Title &amp; Text - Purple"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43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1" name="Google Shape;111;p43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2" name="Google Shape;112;p43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3"/>
          </a:solidFill>
          <a:ln w="12700" cap="flat" cmpd="sng">
            <a:solidFill>
              <a:schemeClr val="accent3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43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4" name="Google Shape;114;p43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Teal">
  <p:cSld name="Title &amp; Text - Teal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4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3600"/>
              <a:buFont typeface="Helvetica Neue"/>
              <a:buNone/>
              <a:defRPr sz="3600" b="1">
                <a:solidFill>
                  <a:schemeClr val="accent5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17" name="Google Shape;117;p44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18" name="Google Shape;118;p44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5"/>
          </a:solidFill>
          <a:ln w="12700" cap="flat" cmpd="sng">
            <a:solidFill>
              <a:schemeClr val="accent5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44"/>
          <p:cNvSpPr txBox="1">
            <a:spLocks noGrp="1"/>
          </p:cNvSpPr>
          <p:nvPr>
            <p:ph type="body" idx="1"/>
          </p:nvPr>
        </p:nvSpPr>
        <p:spPr>
          <a:xfrm>
            <a:off x="656022" y="1971676"/>
            <a:ext cx="10820015" cy="57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None/>
              <a:defRPr b="1">
                <a:solidFill>
                  <a:schemeClr val="accent6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0" name="Google Shape;120;p44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6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6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- Green">
  <p:cSld name="Title &amp; Text - Green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5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Helvetica Neue"/>
              <a:buNone/>
              <a:defRPr sz="3600" b="1">
                <a:solidFill>
                  <a:schemeClr val="accent4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cxnSp>
        <p:nvCxnSpPr>
          <p:cNvPr id="123" name="Google Shape;123;p45"/>
          <p:cNvCxnSpPr/>
          <p:nvPr/>
        </p:nvCxnSpPr>
        <p:spPr>
          <a:xfrm rot="10800000" flipH="1">
            <a:off x="656024" y="1635973"/>
            <a:ext cx="10820189" cy="33878"/>
          </a:xfrm>
          <a:prstGeom prst="straightConnector1">
            <a:avLst/>
          </a:prstGeom>
          <a:noFill/>
          <a:ln w="9525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24" name="Google Shape;124;p45"/>
          <p:cNvSpPr/>
          <p:nvPr/>
        </p:nvSpPr>
        <p:spPr>
          <a:xfrm>
            <a:off x="7858954" y="1589835"/>
            <a:ext cx="3617259" cy="92275"/>
          </a:xfrm>
          <a:prstGeom prst="rect">
            <a:avLst/>
          </a:prstGeom>
          <a:solidFill>
            <a:schemeClr val="accent4"/>
          </a:solidFill>
          <a:ln w="12700" cap="flat" cmpd="sng">
            <a:solidFill>
              <a:schemeClr val="accent4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45"/>
          <p:cNvSpPr txBox="1">
            <a:spLocks noGrp="1"/>
          </p:cNvSpPr>
          <p:nvPr>
            <p:ph type="body" idx="1"/>
          </p:nvPr>
        </p:nvSpPr>
        <p:spPr>
          <a:xfrm>
            <a:off x="656022" y="1971675"/>
            <a:ext cx="10820015" cy="428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None/>
              <a:defRPr b="1">
                <a:solidFill>
                  <a:schemeClr val="accent2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6" name="Google Shape;126;p45"/>
          <p:cNvSpPr txBox="1">
            <a:spLocks noGrp="1"/>
          </p:cNvSpPr>
          <p:nvPr>
            <p:ph type="body" idx="2"/>
          </p:nvPr>
        </p:nvSpPr>
        <p:spPr>
          <a:xfrm>
            <a:off x="656021" y="2614612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&amp; Text with Dots - Purple">
  <p:cSld name="Title &amp; Text with Dots - Purple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46"/>
          <p:cNvGrpSpPr/>
          <p:nvPr/>
        </p:nvGrpSpPr>
        <p:grpSpPr>
          <a:xfrm>
            <a:off x="0" y="5303520"/>
            <a:ext cx="12192000" cy="1639827"/>
            <a:chOff x="0" y="5303520"/>
            <a:chExt cx="12192000" cy="1639827"/>
          </a:xfrm>
        </p:grpSpPr>
        <p:pic>
          <p:nvPicPr>
            <p:cNvPr id="129" name="Google Shape;129;p46"/>
            <p:cNvPicPr preferRelativeResize="0"/>
            <p:nvPr/>
          </p:nvPicPr>
          <p:blipFill rotWithShape="1">
            <a:blip r:embed="rId2">
              <a:alphaModFix amt="20000"/>
            </a:blip>
            <a:srcRect l="59836" t="10673" r="12104" b="6770"/>
            <a:stretch/>
          </p:blipFill>
          <p:spPr>
            <a:xfrm rot="5400000">
              <a:off x="2302155" y="3001365"/>
              <a:ext cx="1639827" cy="624413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0" name="Google Shape;130;p46"/>
            <p:cNvPicPr preferRelativeResize="0"/>
            <p:nvPr/>
          </p:nvPicPr>
          <p:blipFill rotWithShape="1">
            <a:blip r:embed="rId2">
              <a:alphaModFix amt="20000"/>
            </a:blip>
            <a:srcRect l="60063" t="10673" r="11953" b="6770"/>
            <a:stretch/>
          </p:blipFill>
          <p:spPr>
            <a:xfrm rot="5400000">
              <a:off x="8439135" y="3108523"/>
              <a:ext cx="1557867" cy="5947862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31" name="Google Shape;131;p46"/>
          <p:cNvSpPr txBox="1">
            <a:spLocks noGrp="1"/>
          </p:cNvSpPr>
          <p:nvPr>
            <p:ph type="title"/>
          </p:nvPr>
        </p:nvSpPr>
        <p:spPr>
          <a:xfrm>
            <a:off x="656023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Helvetica Neue"/>
              <a:buNone/>
              <a:defRPr sz="3600" b="1">
                <a:solidFill>
                  <a:schemeClr val="accent3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6"/>
          <p:cNvSpPr txBox="1">
            <a:spLocks noGrp="1"/>
          </p:cNvSpPr>
          <p:nvPr>
            <p:ph type="body" idx="1"/>
          </p:nvPr>
        </p:nvSpPr>
        <p:spPr>
          <a:xfrm>
            <a:off x="656022" y="1690688"/>
            <a:ext cx="10820015" cy="485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b="1">
                <a:solidFill>
                  <a:schemeClr val="accent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/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3" name="Google Shape;133;p46"/>
          <p:cNvSpPr txBox="1">
            <a:spLocks noGrp="1"/>
          </p:cNvSpPr>
          <p:nvPr>
            <p:ph type="body" idx="2"/>
          </p:nvPr>
        </p:nvSpPr>
        <p:spPr>
          <a:xfrm>
            <a:off x="656021" y="2333625"/>
            <a:ext cx="10820015" cy="37290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2800"/>
              <a:buChar char="•"/>
              <a:defRPr>
                <a:solidFill>
                  <a:schemeClr val="dk1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400"/>
              <a:buChar char="•"/>
              <a:defRPr>
                <a:solidFill>
                  <a:schemeClr val="dk1"/>
                </a:solidFill>
              </a:defRPr>
            </a:lvl2pPr>
            <a:lvl3pPr marL="1371600" lvl="2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2000"/>
              <a:buChar char="•"/>
              <a:defRPr>
                <a:solidFill>
                  <a:schemeClr val="dk1"/>
                </a:solidFill>
              </a:defRPr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•"/>
              <a:defRPr>
                <a:solidFill>
                  <a:schemeClr val="dk1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Helvetica Neue"/>
              <a:buNone/>
              <a:defRPr sz="4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4" r:id="rId1"/>
    <p:sldLayoutId id="2147483661" r:id="rId2"/>
    <p:sldLayoutId id="2147483662" r:id="rId3"/>
    <p:sldLayoutId id="2147483663" r:id="rId4"/>
    <p:sldLayoutId id="2147483664" r:id="rId5"/>
    <p:sldLayoutId id="2147483665" r:id="rId6"/>
    <p:sldLayoutId id="2147483666" r:id="rId7"/>
    <p:sldLayoutId id="2147483667" r:id="rId8"/>
    <p:sldLayoutId id="2147483668" r:id="rId9"/>
    <p:sldLayoutId id="2147483669" r:id="rId10"/>
    <p:sldLayoutId id="2147483673" r:id="rId11"/>
    <p:sldLayoutId id="2147483674" r:id="rId12"/>
    <p:sldLayoutId id="2147483675" r:id="rId13"/>
    <p:sldLayoutId id="2147483676" r:id="rId14"/>
    <p:sldLayoutId id="2147483677" r:id="rId15"/>
    <p:sldLayoutId id="2147483678" r:id="rId16"/>
    <p:sldLayoutId id="2147483683" r:id="rId1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sv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22;p14">
            <a:extLst>
              <a:ext uri="{FF2B5EF4-FFF2-40B4-BE49-F238E27FC236}">
                <a16:creationId xmlns:a16="http://schemas.microsoft.com/office/drawing/2014/main" id="{E4B394E5-E1AA-47AF-BA71-7404C28FC00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200"/>
              <a:buFont typeface="Helvetica Neue"/>
              <a:buNone/>
            </a:pPr>
            <a:r>
              <a:rPr lang="en-US" dirty="0"/>
              <a:t>Intro general a la Norma 23</a:t>
            </a:r>
            <a:endParaRPr dirty="0"/>
          </a:p>
        </p:txBody>
      </p:sp>
      <p:sp>
        <p:nvSpPr>
          <p:cNvPr id="5" name="Google Shape;322;p14">
            <a:extLst>
              <a:ext uri="{FF2B5EF4-FFF2-40B4-BE49-F238E27FC236}">
                <a16:creationId xmlns:a16="http://schemas.microsoft.com/office/drawing/2014/main" id="{D073A093-C3E6-4712-853E-610EE9C9B612}"/>
              </a:ext>
            </a:extLst>
          </p:cNvPr>
          <p:cNvSpPr txBox="1">
            <a:spLocks/>
          </p:cNvSpPr>
          <p:nvPr/>
        </p:nvSpPr>
        <p:spPr>
          <a:xfrm>
            <a:off x="901945" y="1544107"/>
            <a:ext cx="10388109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lnSpcReduction="1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ES" dirty="0">
                <a:solidFill>
                  <a:schemeClr val="bg2"/>
                </a:solidFill>
              </a:rPr>
              <a:t>Interconexión de las necesidades de los NNA </a:t>
            </a:r>
          </a:p>
          <a:p>
            <a:r>
              <a:rPr lang="es-ES" dirty="0">
                <a:solidFill>
                  <a:schemeClr val="bg2"/>
                </a:solidFill>
              </a:rPr>
              <a:t>Responsabilidad colectiva </a:t>
            </a:r>
            <a:r>
              <a:rPr lang="en-US" dirty="0">
                <a:solidFill>
                  <a:schemeClr val="bg2"/>
                </a:solidFill>
              </a:rPr>
              <a:t>= </a:t>
            </a:r>
            <a:r>
              <a:rPr lang="en-US" dirty="0" err="1">
                <a:solidFill>
                  <a:schemeClr val="bg2"/>
                </a:solidFill>
              </a:rPr>
              <a:t>Centralidad</a:t>
            </a:r>
            <a:r>
              <a:rPr lang="en-US" dirty="0">
                <a:solidFill>
                  <a:schemeClr val="bg2"/>
                </a:solidFill>
              </a:rPr>
              <a:t> de la </a:t>
            </a:r>
            <a:r>
              <a:rPr lang="en-US" dirty="0" err="1">
                <a:solidFill>
                  <a:schemeClr val="bg2"/>
                </a:solidFill>
              </a:rPr>
              <a:t>Protecci</a:t>
            </a:r>
            <a:r>
              <a:rPr lang="es-ES" dirty="0" err="1">
                <a:solidFill>
                  <a:schemeClr val="bg2"/>
                </a:solidFill>
              </a:rPr>
              <a:t>ó</a:t>
            </a:r>
            <a:r>
              <a:rPr lang="en-US" dirty="0">
                <a:solidFill>
                  <a:schemeClr val="bg2"/>
                </a:solidFill>
              </a:rPr>
              <a:t>n</a:t>
            </a:r>
          </a:p>
          <a:p>
            <a:r>
              <a:rPr lang="es-ES" dirty="0">
                <a:solidFill>
                  <a:schemeClr val="bg2"/>
                </a:solidFill>
              </a:rPr>
              <a:t>Impacto de calidad mayor</a:t>
            </a:r>
          </a:p>
          <a:p>
            <a:endParaRPr lang="en-US" dirty="0"/>
          </a:p>
          <a:p>
            <a:pPr marL="228600" indent="-241934"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</a:rPr>
              <a:t>Muchos vínculos y objetivos naturales (resiliencia, desarrollo, cohesión, habilidades para la vida, capacidades ...) </a:t>
            </a:r>
          </a:p>
          <a:p>
            <a:pPr marL="228600" indent="-241934"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</a:rPr>
              <a:t>Enfoques participativos, inclusivos, de disciplina positiva y sensibles al género</a:t>
            </a:r>
          </a:p>
          <a:p>
            <a:pPr marL="228600" indent="-241934">
              <a:buClr>
                <a:schemeClr val="accent3"/>
              </a:buClr>
            </a:pPr>
            <a:r>
              <a:rPr lang="es-ES" dirty="0">
                <a:solidFill>
                  <a:schemeClr val="bg2"/>
                </a:solidFill>
              </a:rPr>
              <a:t>Entornos seguros &amp; inclusivos</a:t>
            </a:r>
          </a:p>
          <a:p>
            <a:pPr marL="50800" indent="0">
              <a:buNone/>
            </a:pPr>
            <a:endParaRPr lang="en-GB" dirty="0"/>
          </a:p>
          <a:p>
            <a:endParaRPr lang="en-US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14189278-D0D2-4A88-89C6-04D9645D40E1}"/>
              </a:ext>
            </a:extLst>
          </p:cNvPr>
          <p:cNvGrpSpPr/>
          <p:nvPr/>
        </p:nvGrpSpPr>
        <p:grpSpPr>
          <a:xfrm rot="1415781">
            <a:off x="11045341" y="5540250"/>
            <a:ext cx="979340" cy="1040548"/>
            <a:chOff x="10883591" y="5571442"/>
            <a:chExt cx="979340" cy="1040548"/>
          </a:xfrm>
        </p:grpSpPr>
        <p:pic>
          <p:nvPicPr>
            <p:cNvPr id="22" name="Image 21">
              <a:extLst>
                <a:ext uri="{FF2B5EF4-FFF2-40B4-BE49-F238E27FC236}">
                  <a16:creationId xmlns:a16="http://schemas.microsoft.com/office/drawing/2014/main" id="{AB87E249-0055-4B0D-BB29-E5CB34028C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23" name="Graphique 22" descr="Point d’interrogation">
              <a:extLst>
                <a:ext uri="{FF2B5EF4-FFF2-40B4-BE49-F238E27FC236}">
                  <a16:creationId xmlns:a16="http://schemas.microsoft.com/office/drawing/2014/main" id="{500606E1-CDFB-4070-BB0B-7259285660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sp>
        <p:nvSpPr>
          <p:cNvPr id="24" name="ZoneTexte 23">
            <a:extLst>
              <a:ext uri="{FF2B5EF4-FFF2-40B4-BE49-F238E27FC236}">
                <a16:creationId xmlns:a16="http://schemas.microsoft.com/office/drawing/2014/main" id="{CDB64372-ED64-46B0-9D62-A296C613C491}"/>
              </a:ext>
            </a:extLst>
          </p:cNvPr>
          <p:cNvSpPr txBox="1"/>
          <p:nvPr/>
        </p:nvSpPr>
        <p:spPr>
          <a:xfrm>
            <a:off x="5517397" y="5706060"/>
            <a:ext cx="54069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400" dirty="0">
                <a:latin typeface="Ink Free" panose="03080402000500000000" pitchFamily="66" charset="0"/>
              </a:rPr>
              <a:t>¿Cuál podría ser el impacto negativo de la falta de acceso a la educación? </a:t>
            </a:r>
            <a:endParaRPr lang="en-US" sz="2400" dirty="0">
              <a:latin typeface="Ink Free" panose="03080402000500000000" pitchFamily="66" charset="0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A9A3DCF-8B7D-4C24-A6BC-A2429079CDB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3159" y="1226543"/>
            <a:ext cx="1563802" cy="928290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6E9C1EBA-D8F9-4800-8450-6605F2D798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82902" y="4772080"/>
            <a:ext cx="606099" cy="69393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4ED0A2F2-CD96-4137-BF47-B45BD51FB7D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116369" y="4730109"/>
            <a:ext cx="761653" cy="721032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FB3E9F18-0893-47B6-BEFA-1BA38E61C20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0759573" y="4772080"/>
            <a:ext cx="655857" cy="594370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506F1402-EF56-40CB-A00F-D239A704B8D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1452044" y="4200872"/>
            <a:ext cx="533957" cy="5164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B33D3D21-E7FB-426B-AFCE-C935DCF18C1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447355" y="4780874"/>
            <a:ext cx="533956" cy="54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Espace réservé du contenu 10">
            <a:extLst>
              <a:ext uri="{FF2B5EF4-FFF2-40B4-BE49-F238E27FC236}">
                <a16:creationId xmlns:a16="http://schemas.microsoft.com/office/drawing/2014/main" id="{7A6AC4B5-7717-4E03-9444-B72C4FEF71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0391" y="1374336"/>
            <a:ext cx="5214910" cy="3381667"/>
          </a:xfrm>
        </p:spPr>
        <p:txBody>
          <a:bodyPr>
            <a:normAutofit fontScale="92500"/>
          </a:bodyPr>
          <a:lstStyle/>
          <a:p>
            <a:pPr marL="50800" indent="0" algn="ctr">
              <a:buNone/>
            </a:pPr>
            <a:r>
              <a:rPr lang="en-US" sz="2400" dirty="0">
                <a:solidFill>
                  <a:schemeClr val="bg2"/>
                </a:solidFill>
              </a:rPr>
              <a:t>“</a:t>
            </a:r>
            <a:r>
              <a:rPr lang="es-ES" dirty="0"/>
              <a:t>Todos los niños y niñas tienen acceso a una educación de calidad que sea protectora e inclusiva y que promueva la dignidad y la participación en todas las actividades esenciales</a:t>
            </a:r>
            <a:r>
              <a:rPr lang="en-US" sz="2400" dirty="0"/>
              <a:t>.”</a:t>
            </a:r>
            <a:endParaRPr lang="fr-FR" sz="2400" dirty="0">
              <a:solidFill>
                <a:schemeClr val="bg2"/>
              </a:solidFill>
            </a:endParaRPr>
          </a:p>
        </p:txBody>
      </p:sp>
      <p:pic>
        <p:nvPicPr>
          <p:cNvPr id="20" name="Google Shape;262;p5" descr="Screen Shot 2019-10-07 at 9.06.56 PM.png">
            <a:extLst>
              <a:ext uri="{FF2B5EF4-FFF2-40B4-BE49-F238E27FC236}">
                <a16:creationId xmlns:a16="http://schemas.microsoft.com/office/drawing/2014/main" id="{DBA10840-C039-4152-B6CF-7040050BF9F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41713" y="4252009"/>
            <a:ext cx="1498650" cy="1748091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B26FEA30-FD37-4055-ADFD-96A8F4192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81685" y="2111027"/>
            <a:ext cx="5679610" cy="4330656"/>
          </a:xfrm>
        </p:spPr>
        <p:txBody>
          <a:bodyPr>
            <a:normAutofit fontScale="92500"/>
          </a:bodyPr>
          <a:lstStyle/>
          <a:p>
            <a:r>
              <a:rPr lang="fr-FR" dirty="0" err="1"/>
              <a:t>Resiliencia</a:t>
            </a:r>
            <a:endParaRPr lang="fr-FR" dirty="0"/>
          </a:p>
          <a:p>
            <a:r>
              <a:rPr lang="es-ES" dirty="0"/>
              <a:t>Desarrollo</a:t>
            </a:r>
            <a:endParaRPr lang="en-US" dirty="0"/>
          </a:p>
          <a:p>
            <a:r>
              <a:rPr lang="es-ES" dirty="0" err="1"/>
              <a:t>Mitigacion</a:t>
            </a:r>
            <a:r>
              <a:rPr lang="es-ES" dirty="0"/>
              <a:t> de riesgos</a:t>
            </a:r>
          </a:p>
          <a:p>
            <a:r>
              <a:rPr lang="es-ES" dirty="0"/>
              <a:t>relaciones y cohesión </a:t>
            </a:r>
          </a:p>
          <a:p>
            <a:r>
              <a:rPr lang="es-ES" dirty="0"/>
              <a:t>Habilidades esenciales para la vida </a:t>
            </a:r>
            <a:endParaRPr lang="en-US" dirty="0"/>
          </a:p>
          <a:p>
            <a:r>
              <a:rPr lang="en-US" dirty="0" err="1"/>
              <a:t>Identificaci</a:t>
            </a:r>
            <a:r>
              <a:rPr lang="es-ES" dirty="0" err="1"/>
              <a:t>ó</a:t>
            </a:r>
            <a:r>
              <a:rPr lang="en-US" dirty="0"/>
              <a:t>n de NNA </a:t>
            </a:r>
            <a:r>
              <a:rPr lang="en-US" dirty="0" err="1"/>
              <a:t>fuera</a:t>
            </a:r>
            <a:r>
              <a:rPr lang="en-US" dirty="0"/>
              <a:t> de la </a:t>
            </a:r>
            <a:r>
              <a:rPr lang="en-US" dirty="0" err="1"/>
              <a:t>escuela</a:t>
            </a:r>
            <a:r>
              <a:rPr lang="en-US" dirty="0"/>
              <a:t> </a:t>
            </a:r>
          </a:p>
          <a:p>
            <a:r>
              <a:rPr lang="en-US" dirty="0" err="1"/>
              <a:t>Identificaci</a:t>
            </a:r>
            <a:r>
              <a:rPr lang="es-ES" dirty="0" err="1"/>
              <a:t>ó</a:t>
            </a:r>
            <a:r>
              <a:rPr lang="en-US" dirty="0"/>
              <a:t>n &amp; remission </a:t>
            </a:r>
            <a:r>
              <a:rPr lang="en-US" dirty="0" err="1"/>
              <a:t>segura</a:t>
            </a:r>
            <a:endParaRPr lang="en-US" dirty="0"/>
          </a:p>
          <a:p>
            <a:endParaRPr 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1499D1-072D-452F-96A0-0572E2D91533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454255" y="416317"/>
            <a:ext cx="1641946" cy="101031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F2F79AA-5A77-4C66-B091-F6A7A0C4D8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41713" y="562137"/>
            <a:ext cx="1844759" cy="5915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  <p:bldP spid="21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8BEC2D3-F1E7-4A22-BB06-451626223A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69264" y="1954096"/>
            <a:ext cx="5803264" cy="4351338"/>
          </a:xfrm>
        </p:spPr>
        <p:txBody>
          <a:bodyPr>
            <a:noAutofit/>
          </a:bodyPr>
          <a:lstStyle/>
          <a:p>
            <a:r>
              <a:rPr lang="es-ES" dirty="0">
                <a:latin typeface="HelveticaNeue-Light-Identity-H"/>
              </a:rPr>
              <a:t>Medidas amigables para los NNA</a:t>
            </a:r>
          </a:p>
          <a:p>
            <a:r>
              <a:rPr lang="es-ES" dirty="0">
                <a:latin typeface="HelveticaNeue-Light-Identity-H"/>
              </a:rPr>
              <a:t>Mecanismos de retroalimentación y presentación de informes</a:t>
            </a:r>
          </a:p>
          <a:p>
            <a:r>
              <a:rPr lang="es-ES" dirty="0">
                <a:latin typeface="HelveticaNeue-Light-Identity-H"/>
              </a:rPr>
              <a:t>Eliminación de barreras al acceso</a:t>
            </a:r>
          </a:p>
          <a:p>
            <a:r>
              <a:rPr lang="es-ES" dirty="0">
                <a:latin typeface="HelveticaNeue-Light-Identity-H"/>
              </a:rPr>
              <a:t>Cuidadores primarios, a las asociaciones de padres y maestros y a otros grupos </a:t>
            </a:r>
            <a:endParaRPr lang="en-US" dirty="0">
              <a:latin typeface="HelveticaNeue-Light-Identity-H"/>
            </a:endParaRP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A29498CB-C595-4B84-8721-23C1E10144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725" cy="1325563"/>
          </a:xfrm>
        </p:spPr>
        <p:txBody>
          <a:bodyPr>
            <a:normAutofit/>
          </a:bodyPr>
          <a:lstStyle/>
          <a:p>
            <a:r>
              <a:rPr lang="en-US" sz="3200" dirty="0" err="1"/>
              <a:t>Acciones</a:t>
            </a:r>
            <a:r>
              <a:rPr lang="en-US" sz="3200" dirty="0"/>
              <a:t> </a:t>
            </a:r>
            <a:r>
              <a:rPr lang="en-US" sz="3200" dirty="0" err="1"/>
              <a:t>Conjuntas</a:t>
            </a:r>
            <a:endParaRPr lang="fr-FR" sz="32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4400633B-481F-4A4F-8BF1-151B483CB122}"/>
              </a:ext>
            </a:extLst>
          </p:cNvPr>
          <p:cNvSpPr txBox="1">
            <a:spLocks/>
          </p:cNvSpPr>
          <p:nvPr/>
        </p:nvSpPr>
        <p:spPr>
          <a:xfrm>
            <a:off x="6693222" y="2141537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s-ES" dirty="0"/>
              <a:t>Bienestar y formación de los docentes </a:t>
            </a:r>
            <a:endParaRPr lang="fr-FR" dirty="0"/>
          </a:p>
          <a:p>
            <a:r>
              <a:rPr lang="fr-FR" dirty="0" err="1"/>
              <a:t>Flexibilidad</a:t>
            </a:r>
            <a:r>
              <a:rPr lang="fr-FR" dirty="0"/>
              <a:t> &amp; </a:t>
            </a:r>
            <a:r>
              <a:rPr lang="fr-FR" dirty="0" err="1"/>
              <a:t>adaptacion</a:t>
            </a:r>
            <a:endParaRPr lang="fr-FR" dirty="0"/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C58B721-0236-4615-89AF-12F448FB07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9986" y="4019142"/>
            <a:ext cx="2064939" cy="2473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60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E3B9CD1-D75D-4391-8D9D-16496C76D0E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s-ES" dirty="0"/>
              <a:t>Mejora de las instalaciones educativas</a:t>
            </a:r>
          </a:p>
          <a:p>
            <a:r>
              <a:rPr lang="es-ES" dirty="0"/>
              <a:t>Temas de PNA y disciplina positiva </a:t>
            </a:r>
          </a:p>
          <a:p>
            <a:r>
              <a:rPr lang="es-ES" dirty="0"/>
              <a:t>Salud Mental y Apoyo Psicosocial</a:t>
            </a:r>
          </a:p>
          <a:p>
            <a:r>
              <a:rPr lang="es-ES" dirty="0"/>
              <a:t>hacer de las escuelas un entorno seguro</a:t>
            </a:r>
          </a:p>
          <a:p>
            <a:r>
              <a:rPr lang="es-ES" dirty="0"/>
              <a:t>Equidad en la educación 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1D6B492-DB3F-4F2F-8160-6787B89A57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0690" y="1520626"/>
            <a:ext cx="5181600" cy="4351338"/>
          </a:xfrm>
        </p:spPr>
        <p:txBody>
          <a:bodyPr>
            <a:normAutofit/>
          </a:bodyPr>
          <a:lstStyle/>
          <a:p>
            <a:pPr marL="50800" indent="0">
              <a:buNone/>
            </a:pPr>
            <a:endParaRPr lang="en-US" dirty="0"/>
          </a:p>
          <a:p>
            <a:pPr marL="50800" indent="0">
              <a:buNone/>
            </a:pPr>
            <a:endParaRPr lang="en-US" dirty="0"/>
          </a:p>
          <a:p>
            <a:pPr marL="50800" indent="0">
              <a:buNone/>
            </a:pPr>
            <a:endParaRPr lang="en-US" dirty="0"/>
          </a:p>
          <a:p>
            <a:pPr marL="50800" indent="0">
              <a:buNone/>
            </a:pPr>
            <a:r>
              <a:rPr lang="es-ES" dirty="0"/>
              <a:t>Coordinar A NIVEL DE CLÚSTER / SECTOR para determinar como trabajar juntos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1ED64386-1501-4135-925C-42C800B5CE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356725" cy="1325563"/>
          </a:xfrm>
        </p:spPr>
        <p:txBody>
          <a:bodyPr>
            <a:normAutofit/>
          </a:bodyPr>
          <a:lstStyle/>
          <a:p>
            <a:r>
              <a:rPr lang="en-US" sz="3200" dirty="0" err="1"/>
              <a:t>Acciones</a:t>
            </a:r>
            <a:r>
              <a:rPr lang="en-US" sz="3200" dirty="0"/>
              <a:t> </a:t>
            </a:r>
            <a:r>
              <a:rPr lang="en-US" sz="3200" dirty="0" err="1"/>
              <a:t>Conjuntas</a:t>
            </a:r>
            <a:r>
              <a:rPr lang="en-US" sz="3200" dirty="0"/>
              <a:t> /2</a:t>
            </a:r>
            <a:endParaRPr lang="fr-FR" sz="3200" dirty="0"/>
          </a:p>
        </p:txBody>
      </p:sp>
      <p:sp>
        <p:nvSpPr>
          <p:cNvPr id="8" name="Phylactère : pensées 7">
            <a:extLst>
              <a:ext uri="{FF2B5EF4-FFF2-40B4-BE49-F238E27FC236}">
                <a16:creationId xmlns:a16="http://schemas.microsoft.com/office/drawing/2014/main" id="{0AAF7971-54D2-4398-8CA1-06DDB593153D}"/>
              </a:ext>
            </a:extLst>
          </p:cNvPr>
          <p:cNvSpPr/>
          <p:nvPr/>
        </p:nvSpPr>
        <p:spPr>
          <a:xfrm>
            <a:off x="7646935" y="1027906"/>
            <a:ext cx="2225616" cy="1325563"/>
          </a:xfrm>
          <a:prstGeom prst="cloudCallout">
            <a:avLst>
              <a:gd name="adj1" fmla="val 32932"/>
              <a:gd name="adj2" fmla="val 10094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/>
              <a:t>Recuerde</a:t>
            </a:r>
            <a:r>
              <a:rPr lang="en-US" sz="1800" b="1" dirty="0"/>
              <a:t> !</a:t>
            </a:r>
            <a:endParaRPr lang="es-ES" sz="1800" b="1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BE12A5DC-1BC2-41B0-A761-F956F890A936}"/>
              </a:ext>
            </a:extLst>
          </p:cNvPr>
          <p:cNvGrpSpPr/>
          <p:nvPr/>
        </p:nvGrpSpPr>
        <p:grpSpPr>
          <a:xfrm rot="1415781">
            <a:off x="11045341" y="5540250"/>
            <a:ext cx="979340" cy="1040548"/>
            <a:chOff x="10883591" y="5571442"/>
            <a:chExt cx="979340" cy="1040548"/>
          </a:xfrm>
        </p:grpSpPr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8C7F60DB-277B-4ECF-A9A6-964D24E98CA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883591" y="5571442"/>
              <a:ext cx="979340" cy="1040548"/>
            </a:xfrm>
            <a:prstGeom prst="rect">
              <a:avLst/>
            </a:prstGeom>
          </p:spPr>
        </p:pic>
        <p:pic>
          <p:nvPicPr>
            <p:cNvPr id="11" name="Graphique 10" descr="Point d’interrogation">
              <a:extLst>
                <a:ext uri="{FF2B5EF4-FFF2-40B4-BE49-F238E27FC236}">
                  <a16:creationId xmlns:a16="http://schemas.microsoft.com/office/drawing/2014/main" id="{8D81F539-E215-4131-B413-8479A6B5262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05748" y="5727562"/>
              <a:ext cx="735026" cy="735026"/>
            </a:xfrm>
            <a:prstGeom prst="rect">
              <a:avLst/>
            </a:prstGeom>
          </p:spPr>
        </p:pic>
      </p:grpSp>
      <p:sp>
        <p:nvSpPr>
          <p:cNvPr id="12" name="ZoneTexte 11">
            <a:extLst>
              <a:ext uri="{FF2B5EF4-FFF2-40B4-BE49-F238E27FC236}">
                <a16:creationId xmlns:a16="http://schemas.microsoft.com/office/drawing/2014/main" id="{519A0629-D932-4020-83E5-EAF4C3974C50}"/>
              </a:ext>
            </a:extLst>
          </p:cNvPr>
          <p:cNvSpPr txBox="1"/>
          <p:nvPr/>
        </p:nvSpPr>
        <p:spPr>
          <a:xfrm>
            <a:off x="6191547" y="5701901"/>
            <a:ext cx="477234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2400" dirty="0">
                <a:latin typeface="Ink Free" panose="03080402000500000000" pitchFamily="66" charset="0"/>
              </a:rPr>
              <a:t>¿</a:t>
            </a:r>
            <a:r>
              <a:rPr lang="en-US" sz="2400" b="1" dirty="0">
                <a:latin typeface="Ink Free" panose="03080402000500000000" pitchFamily="66" charset="0"/>
              </a:rPr>
              <a:t> </a:t>
            </a:r>
            <a:r>
              <a:rPr lang="es-ES" sz="2400" dirty="0">
                <a:latin typeface="Ink Free" panose="03080402000500000000" pitchFamily="66" charset="0"/>
              </a:rPr>
              <a:t>De qué formas se puede ajustar la educación para promover la equidad</a:t>
            </a:r>
            <a:r>
              <a:rPr lang="en-US" sz="2400" dirty="0">
                <a:latin typeface="Ink Free" panose="03080402000500000000" pitchFamily="66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5501851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build="p"/>
      <p:bldP spid="5" grpId="0"/>
      <p:bldP spid="8" grpId="0" animBg="1"/>
      <p:bldP spid="12" grpId="0"/>
    </p:bldLst>
  </p:timing>
</p:sld>
</file>

<file path=ppt/theme/theme1.xml><?xml version="1.0" encoding="utf-8"?>
<a:theme xmlns:a="http://schemas.openxmlformats.org/drawingml/2006/main" name="Office Theme">
  <a:themeElements>
    <a:clrScheme name="Custom 3">
      <a:dk1>
        <a:srgbClr val="545554"/>
      </a:dk1>
      <a:lt1>
        <a:srgbClr val="FFFFFF"/>
      </a:lt1>
      <a:dk2>
        <a:srgbClr val="212E3B"/>
      </a:dk2>
      <a:lt2>
        <a:srgbClr val="E7E6E6"/>
      </a:lt2>
      <a:accent1>
        <a:srgbClr val="02628C"/>
      </a:accent1>
      <a:accent2>
        <a:srgbClr val="0388C5"/>
      </a:accent2>
      <a:accent3>
        <a:srgbClr val="97467C"/>
      </a:accent3>
      <a:accent4>
        <a:srgbClr val="94CC7A"/>
      </a:accent4>
      <a:accent5>
        <a:srgbClr val="029FA0"/>
      </a:accent5>
      <a:accent6>
        <a:srgbClr val="405D78"/>
      </a:accent6>
      <a:hlink>
        <a:srgbClr val="67B7DB"/>
      </a:hlink>
      <a:folHlink>
        <a:srgbClr val="36A1D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1824</TotalTime>
  <Words>2131</Words>
  <Application>Microsoft Office PowerPoint</Application>
  <PresentationFormat>Grand écran</PresentationFormat>
  <Paragraphs>101</Paragraphs>
  <Slides>4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</vt:i4>
      </vt:variant>
    </vt:vector>
  </HeadingPairs>
  <TitlesOfParts>
    <vt:vector size="13" baseType="lpstr">
      <vt:lpstr>HelveticaNeue-LightItalic-Identity-H</vt:lpstr>
      <vt:lpstr>CMSY9</vt:lpstr>
      <vt:lpstr>Arial</vt:lpstr>
      <vt:lpstr>Calibri</vt:lpstr>
      <vt:lpstr>HelveticaNeue-Light-Identity-H</vt:lpstr>
      <vt:lpstr>HelveticaNeue-Roman-Identity-H</vt:lpstr>
      <vt:lpstr>Helvetica Neue</vt:lpstr>
      <vt:lpstr>Ink Free</vt:lpstr>
      <vt:lpstr>Office Theme</vt:lpstr>
      <vt:lpstr>Intro general a la Norma 23</vt:lpstr>
      <vt:lpstr>Présentation PowerPoint</vt:lpstr>
      <vt:lpstr>Acciones Conjuntas</vt:lpstr>
      <vt:lpstr>Acciones Conjuntas /2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Colleen Fitzgerald</dc:creator>
  <cp:lastModifiedBy>Marion Prats</cp:lastModifiedBy>
  <cp:revision>213</cp:revision>
  <dcterms:created xsi:type="dcterms:W3CDTF">2017-12-20T18:51:03Z</dcterms:created>
  <dcterms:modified xsi:type="dcterms:W3CDTF">2021-09-25T16:55:02Z</dcterms:modified>
</cp:coreProperties>
</file>