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88" r:id="rId2"/>
    <p:sldId id="261" r:id="rId3"/>
    <p:sldId id="290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Ink Free" panose="03080402000500000000" pitchFamily="66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62918" autoAdjust="0"/>
  </p:normalViewPr>
  <p:slideViewPr>
    <p:cSldViewPr snapToGrid="0">
      <p:cViewPr varScale="1">
        <p:scale>
          <a:sx n="42" d="100"/>
          <a:sy n="42" d="100"/>
        </p:scale>
        <p:origin x="140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432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parte del primer Bloque de Normas relacionadas con la respuesta de calidad, que son comunes en todas las áreas de la programación de protección de la niñez y adolescencia, aplicables en todas las situaciones y contextos, durante las fases de preparación y respuesta. TODAS son fundamentales para alcanzar el nivel de calidad que pretendemos alcanzar como profesionales.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Estas Normas de calidad deben usarse conjuntamente al resto de normas (7-28) y a los principios de las NMPNA.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complementaria a la </a:t>
            </a:r>
            <a:r>
              <a:rPr lang="es-ES" u="sng" dirty="0"/>
              <a:t>Norma Humanitaria Esencial en materia de Calidad y Rendición de cuentas (CHS), </a:t>
            </a:r>
            <a:r>
              <a:rPr lang="es-ES" dirty="0"/>
              <a:t>y debe usarse junto con ella.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DEF: </a:t>
            </a:r>
            <a:r>
              <a:rPr lang="es-ES" sz="1800" b="0" i="0" u="none" strike="noStrike" baseline="0" dirty="0">
                <a:latin typeface="HelveticaNeue-Light-Identity-H"/>
              </a:rPr>
              <a:t>La gestión del ciclo del programa (PCM, por sus siglas en inglés) es el proceso cíclico de diseño, planificación, gestión, supervisión y evaluación de programas. </a:t>
            </a:r>
            <a:r>
              <a:rPr lang="es-ES" sz="1200"/>
              <a:t>Con base en el aprendizaje y la evidencia generada a través de los 5 pasos, la programación debe adaptarse continuamente (ver imagen del ciclo del programa) </a:t>
            </a:r>
            <a:endParaRPr lang="en-US" sz="1200" b="0" i="0" u="none" strike="noStrike" baseline="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i="0" u="none" strike="noStrike" baseline="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Esta norma aporta un enfoque de Protección de la niñez y adolescencia a la PCM mediante la integración del desarrollo del NNA y los derechos del NNA en acciones humanitarias.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Destaca la importancia de la programación orientada a la protección de la niñez y adolescencia.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La idea es asegurarse de que los programas de protección de la infancia se diseñen, planifiquen, gestionen, supervisen y evalúen a través de procesos y metodologías estructurados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Destaca la importancia de adaptar continuamente nuestros programas, basándonos en el aprendizaje y la generación de evidencia recopilada por métodos, herramientas y procedimientos de PCM contextualizados.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Necesitamos establecer un mecanismo proactivo para recopilar la retroalimentación de los NNA y los miembros de la comunidad (que puede incluir consultas y quejas) para reorientar / ajustar la intervención (el enfoque, la metodología ...) o abordar los problemas de salvaguardia (compromiso 4 y 5 de la CHS) 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/>
              <a:t>Esta norma tiene vínculos con el enfoque de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prevenci</a:t>
            </a:r>
            <a:r>
              <a:rPr lang="es-ES" sz="1200" b="1" i="0" u="none" strike="noStrike" cap="none" dirty="0" err="1">
                <a:solidFill>
                  <a:schemeClr val="dk1"/>
                </a:solidFill>
                <a:latin typeface="Arial"/>
                <a:cs typeface="Arial"/>
                <a:sym typeface="Calibri"/>
              </a:rPr>
              <a:t>ó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pretentiendo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200" b="0" i="0" u="none" strike="noStrike" baseline="0" dirty="0">
                <a:latin typeface="HelveticaNeue-Light-Identity-H"/>
              </a:rPr>
              <a:t>mitigar los posibles riesgos para los niños y sus familias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que la </a:t>
            </a:r>
            <a:r>
              <a:rPr lang="es-ES" dirty="0"/>
              <a:t>programación pueda causar, directa o indirectamente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(con la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recopilacion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datos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por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prevenci</a:t>
            </a:r>
            <a:r>
              <a:rPr lang="es-ES" sz="1200" b="0" i="1" u="none" strike="noStrike" cap="none" dirty="0" err="1">
                <a:solidFill>
                  <a:schemeClr val="dk1"/>
                </a:solidFill>
                <a:latin typeface="Arial"/>
                <a:cs typeface="Arial"/>
                <a:sym typeface="Calibri"/>
              </a:rPr>
              <a:t>ó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i="1" dirty="0"/>
              <a:t>]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>
              <a:latin typeface="Calibri"/>
              <a:ea typeface="Arial"/>
              <a:cs typeface="Calibri"/>
              <a:sym typeface="Calibri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b="1" noProof="0" dirty="0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i="1" dirty="0"/>
              <a:t>¿</a:t>
            </a:r>
            <a:r>
              <a:rPr lang="es-ES_tradnl" i="1" noProof="0" dirty="0">
                <a:latin typeface="Arial"/>
                <a:ea typeface="Arial"/>
                <a:cs typeface="Arial"/>
                <a:sym typeface="Arial"/>
              </a:rPr>
              <a:t>Cuales</a:t>
            </a:r>
            <a:r>
              <a:rPr lang="fr-FR" i="1" dirty="0">
                <a:latin typeface="Arial"/>
                <a:ea typeface="Arial"/>
                <a:cs typeface="Arial"/>
                <a:sym typeface="Arial"/>
              </a:rPr>
              <a:t> son los 5 pasos </a:t>
            </a:r>
            <a:r>
              <a:rPr lang="es-ES" sz="1800" b="0" i="1" u="none" strike="noStrike" baseline="0" dirty="0">
                <a:latin typeface="HelveticaNeue-LightItalic-Identity-H"/>
              </a:rPr>
              <a:t>fundamentales del ciclo del programa</a:t>
            </a:r>
            <a:r>
              <a:rPr lang="fr-FR" i="1" dirty="0">
                <a:latin typeface="Arial"/>
                <a:ea typeface="Arial"/>
                <a:cs typeface="Arial"/>
                <a:sym typeface="Arial"/>
              </a:rPr>
              <a:t>?</a:t>
            </a:r>
            <a:endParaRPr lang="fr-FR" i="1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-&gt; </a:t>
            </a:r>
            <a:r>
              <a:rPr lang="es-ES" sz="1800" b="0" i="0" u="none" strike="noStrike" baseline="0" dirty="0">
                <a:latin typeface="HelveticaNeue-Light-Identity-H"/>
              </a:rPr>
              <a:t>El ciclo del programa se compone de cinco pasos fundamentales: (1) preparación, (2) análisis de las necesidades y la situación, (3) diseño y</a:t>
            </a: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planificación, (4) ejecución y supervisión y (5) evaluación y aprendizaje</a:t>
            </a:r>
            <a:endParaRPr lang="en-US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4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dirty="0"/>
              <a:t>Todos los programas de protección de la infancia se diseñan, planifican, gestionan, supervisan y evalúan a través de procesos y metodologías estructurales que se basan en los recursos y las capacidades ya existentes, responden a riesgos y necesidades de protección de la niñez y adolescencia y están en continua adaptación gracias al aprendizaje y la evidencia.”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fr-FR" b="1" dirty="0"/>
              <a:t>(1) </a:t>
            </a:r>
            <a:r>
              <a:rPr lang="es-ES" b="1" noProof="0" dirty="0" err="1"/>
              <a:t>Preparacion</a:t>
            </a:r>
            <a:r>
              <a:rPr lang="fr-FR" b="1" dirty="0"/>
              <a:t> </a:t>
            </a:r>
            <a:r>
              <a:rPr lang="en-US" b="1" dirty="0"/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 Norma enfatiza que el punto de partida para cualquier intervención es la comprensión de la situación actual de protección infantil en un contexto dado. </a:t>
            </a:r>
            <a:r>
              <a:rPr lang="en-US" dirty="0">
                <a:effectLst/>
                <a:latin typeface="Arial" panose="020B0604020202020204" pitchFamily="34" charset="0"/>
              </a:rPr>
              <a:t>Lo </a:t>
            </a:r>
            <a:r>
              <a:rPr lang="en-US" dirty="0" err="1">
                <a:effectLst/>
                <a:latin typeface="Arial" panose="020B0604020202020204" pitchFamily="34" charset="0"/>
              </a:rPr>
              <a:t>cual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incluye</a:t>
            </a:r>
            <a:r>
              <a:rPr lang="en-US" dirty="0">
                <a:effectLst/>
                <a:latin typeface="Arial" panose="020B0604020202020204" pitchFamily="34" charset="0"/>
              </a:rPr>
              <a:t>:</a:t>
            </a:r>
            <a:endParaRPr lang="en-US" sz="1200" b="0" i="0" u="none" strike="noStrike" baseline="0" dirty="0"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Los sistemas de Protección de la niñez y adolescencia formales e informales en todos los niveles del modelo socio-ecológico;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Las normas sociales y culturales relacionadas con los NNA y su protección, el género y la identidad;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Las intervenciones y capacidades de Protección de la niñez y adolescencia a nivel comunitario, incluyendo estrategias de ayuda tradicionales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Las leyes y políticas relativas a los derechos de los NNA y poblaciones en riesgo;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Otros datos relacionados con la Protección de la niñez y adolescencia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  <a:tabLst/>
              <a:defRPr/>
            </a:pPr>
            <a:endParaRPr lang="fr-F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s-ES" dirty="0"/>
              <a:t>Esto implica no solo considerar las necesidades, sino también comprender las capacidades inherentes de los NNA, las familias, las comunidades y el sistema de protección infantil en un contexto dado y, cuando sea posible, utilizando un enfoque basado en los derechos. </a:t>
            </a:r>
            <a:endParaRPr lang="en-US" sz="1200" b="0" i="0" u="none" strike="noStrike" baseline="0" dirty="0">
              <a:latin typeface="+mn-lt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sz="1200" b="0" i="0" u="none" strike="noStrike" baseline="0" dirty="0">
              <a:latin typeface="+mn-lt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b="1" dirty="0"/>
              <a:t>(2)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Evaluaci</a:t>
            </a:r>
            <a:r>
              <a:rPr lang="es-E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ó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 de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necesidades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y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analisis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de la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situaci</a:t>
            </a:r>
            <a:r>
              <a:rPr lang="es-E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ó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Una evaluación y análisis estructurados y coordinados de las necesidades de protección infantil y de los recursos y la capacidad de las comunidades para proteger a los NNA es una parte fundamental de la respuesta humanitaria de protección infantil.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Las evaluaciones y el análisis de los datos proporcionan la evidencia necesaria para la planificación estratégica y establecen la información de referencia sobre la que se basarán los sistemas de monitoreo de la situación y la respuesta.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La forma en que se recopila, comparte, protege, analiza y utiliza la información para informar el diseño de programas y proyectos determina si se trata de un proceso de calidad que permita una mejor protección de los NNA y </a:t>
            </a:r>
            <a:r>
              <a:rPr lang="es-ES" dirty="0" err="1"/>
              <a:t>satisfazca</a:t>
            </a:r>
            <a:r>
              <a:rPr lang="es-ES" dirty="0"/>
              <a:t> sus necesidades de una manera adecuada y respetuosa, facilitando la apropiación comunitaria. 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r>
              <a:rPr lang="en-US" b="1" dirty="0"/>
              <a:t>(3) </a:t>
            </a:r>
            <a:r>
              <a:rPr lang="en-US" b="1" dirty="0" err="1"/>
              <a:t>Dise</a:t>
            </a:r>
            <a:r>
              <a:rPr lang="es-ES" sz="1200" b="1" i="0" u="none" strike="noStrike" baseline="0" dirty="0">
                <a:solidFill>
                  <a:srgbClr val="B366B3"/>
                </a:solidFill>
                <a:latin typeface="HelveticaNeue-BoldCond-Identity-H"/>
              </a:rPr>
              <a:t>ñ</a:t>
            </a:r>
            <a:r>
              <a:rPr lang="en-US" b="1" dirty="0"/>
              <a:t>o y </a:t>
            </a:r>
            <a:r>
              <a:rPr lang="en-US" b="1" dirty="0" err="1"/>
              <a:t>planificaci</a:t>
            </a:r>
            <a:r>
              <a:rPr lang="es-E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ó</a:t>
            </a:r>
            <a:r>
              <a:rPr lang="en-US" b="1" dirty="0"/>
              <a:t>n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Los programas de protección infantil deben diseñarse para abordar las necesidades de protección infantil más frecuentes y generalizadas que no puedan o no serán satisfechas por las capacidades estatales o comunitarias existentes, dando prioridad a las acciones que salvan vidas en la fase de respuesta temprana, mientras se apoyan en estructuras funcionales / enfoques sostenibles basados en la comunidad - donde existen.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Las estrategias de protección infantil de CPMS (Normas 15-18) se pueden utilizar para abordar las necesidades prioritarias de protección infantil detalladas en las Normas 7-14. 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Planificar e implantar acciones que favorezcan la complementariedad entre organizaciones a nivel comunitario, nacional e internacional, de manera que la intervención humanitaria refuerce, y no socave, las estructuras y los sistemas ya existentes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Los programas de protección infantil deben centrarse en: prevenir o mitigar los factores que expongan a los NNA a riesgos; fortalecer la resiliencia de los NNA; apoyar a las familias para que cuiden y protejan a sus hijos; tener en cuenta a los niños marginalizados y a los que corren mayores riesgos; reforzar los mecanismos de protección existentes dentro de las comunidades, incluidos los mecanismos informales de protección basados en la comunidad y otras organizaciones comunitarias; y fortalecer o ampliar los componentes existentes del sistema de protección infantil.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dirty="0"/>
              <a:t>Es importante tener una visión comprensiva durante la fase de diseño, en términos a lo que debe lograr el programa y al presupuesto que cubra una implementación de calidad, el monitoreo, la evaluación y las actividades de aprendizaje. 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endParaRPr lang="en-US" sz="1200" b="0" i="0" u="none" strike="noStrike" baseline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b="1" dirty="0"/>
              <a:t>(4) </a:t>
            </a:r>
            <a:r>
              <a:rPr lang="es-E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Implementación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y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monitoreo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Verificar cómo nuestras actividades impactan a los NNA, qué progreso están logrando los programas, a través del monitoreo de productos y resultados, es clave.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Las Normas 1-6 se pueden utilizar para garantizar la calidad, que depende de: la coordinación; los recursos humanos, incluidas las políticas de salvaguardia infantil; la comunicación, incidencia y los medios de comunicación; la gestión del ciclo del programa; la gestión de la información y el monitoreo.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Las NMPNA detallan las consideraciones clave con respecto a las consideraciones de salvaguardia de los NNA (es decir, los mecanismos adaptados a los NNA y sensibles al género, la edad, la discapacidad y la cultura).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Los proyectos y servicios del programa deben ser inclusivos y accesibles desde el comienzo de la implementación, y deben mitigar los riesgos, las consecuencias negativas no deseadas de las intervenciones del programa, y deben garantizar que la participación de los NNA y las comunidades en el monitoreo no cause daño.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b="1" dirty="0"/>
              <a:t>(5) </a:t>
            </a:r>
            <a:r>
              <a:rPr lang="es-E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Evaluación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y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aprendizaje</a:t>
            </a:r>
            <a:endParaRPr lang="en-US" sz="1200" b="1" i="0" u="none" strike="noStrike" cap="none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b="1" dirty="0"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Una de las formas clave en que se pueden utilizar las Normas, es guiando la evaluación de la calidad y eficacia de las intervenciones humanitarias. Las NMPNA pueden ayudar a estructurar e informar la evaluación al proporcionar una línea de base de las buenas prácticas, puntos de referencia para acciones e indicadores clave con los que se puede evaluar el proyecto o programa de protección infantil.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Las NMPNA también informan el proceso de evaluación, guiando el proceso en sí mismo, a través de la participación de las partes interesadas y la consideración de los principios. Las personas afectadas, incluidos los NNA, son los mejores jueces de los cambios en sus vidas y las NMPNA enfatizan su participación en los procesos de evaluación y aprendizaje.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fomenta la coordinación y la participación en iniciativas de aprendizaje conjuntas.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 importante permitir flexibilidad en el programación para incorporar los aportes de la retroalimentación, ajustar los programas e informar el diseño de las futuras intervenciones.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endParaRPr lang="en-US" dirty="0">
              <a:effectLst/>
              <a:latin typeface="Arial" panose="020B0604020202020204" pitchFamily="34" charset="0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064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5690" y="365125"/>
            <a:ext cx="922918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4 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965691" y="1808645"/>
            <a:ext cx="84564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Parte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del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Bloque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1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relacionado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respuesta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calidad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Se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usa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Normas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en-US" dirty="0"/>
              <a:t>(7–28) 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&amp; 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los </a:t>
            </a:r>
            <a:r>
              <a:rPr lang="fr-FR" dirty="0" err="1">
                <a:solidFill>
                  <a:schemeClr val="bg2"/>
                </a:solidFill>
                <a:latin typeface="Helvetica Neue" panose="020B0604020202020204" charset="0"/>
              </a:rPr>
              <a:t>principios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fr-FR" i="1" dirty="0">
                <a:solidFill>
                  <a:schemeClr val="bg2"/>
                </a:solidFill>
                <a:latin typeface="Helvetica Neue" panose="020B0604020202020204" charset="0"/>
              </a:rPr>
              <a:t>NMPNA</a:t>
            </a: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CHS</a:t>
            </a: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lnSpc>
                <a:spcPct val="110000"/>
              </a:lnSpc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Programación orientada a la PNA</a:t>
            </a:r>
          </a:p>
          <a:p>
            <a:pPr marL="342900" indent="-342900">
              <a:lnSpc>
                <a:spcPct val="110000"/>
              </a:lnSpc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Procesos y metodología para diseñar  planificar y supervisar </a:t>
            </a:r>
            <a:endParaRPr lang="en-US" dirty="0">
              <a:solidFill>
                <a:schemeClr val="bg2"/>
              </a:solidFill>
              <a:latin typeface="Helvetica Neue" panose="020B0604020202020204" charset="0"/>
              <a:sym typeface="Arial"/>
            </a:endParaRPr>
          </a:p>
          <a:p>
            <a:pPr marL="342900" indent="-342900">
              <a:lnSpc>
                <a:spcPct val="110000"/>
              </a:lnSpc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Aprendizaje 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para </a:t>
            </a: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adaptar programas</a:t>
            </a:r>
          </a:p>
          <a:p>
            <a:pPr marL="342900" indent="-342900">
              <a:lnSpc>
                <a:spcPct val="110000"/>
              </a:lnSpc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Mecanismos de retroalimentación y quejas</a:t>
            </a: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C33DF6-2955-4AAC-A461-4F75DED12DAE}"/>
              </a:ext>
            </a:extLst>
          </p:cNvPr>
          <p:cNvSpPr txBox="1"/>
          <p:nvPr/>
        </p:nvSpPr>
        <p:spPr>
          <a:xfrm>
            <a:off x="7556384" y="5754128"/>
            <a:ext cx="44611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buClrTx/>
              <a:defRPr/>
            </a:pPr>
            <a:r>
              <a:rPr lang="es-ES" sz="2800" dirty="0">
                <a:latin typeface="Ink Free" panose="03080402000500000000" pitchFamily="66" charset="0"/>
              </a:rPr>
              <a:t>¿Cuales</a:t>
            </a:r>
            <a:r>
              <a:rPr lang="fr-FR" sz="2800" dirty="0">
                <a:latin typeface="Ink Free" panose="03080402000500000000" pitchFamily="66" charset="0"/>
              </a:rPr>
              <a:t> son los pasos </a:t>
            </a:r>
            <a:r>
              <a:rPr lang="es-ES" sz="2800" dirty="0">
                <a:latin typeface="Ink Free" panose="03080402000500000000" pitchFamily="66" charset="0"/>
              </a:rPr>
              <a:t>del ciclo del programa</a:t>
            </a:r>
            <a:r>
              <a:rPr lang="fr-FR" sz="2800" dirty="0">
                <a:latin typeface="Ink Free" panose="03080402000500000000" pitchFamily="66" charset="0"/>
              </a:rPr>
              <a:t>?</a:t>
            </a:r>
            <a:r>
              <a:rPr lang="en-US" sz="2800" dirty="0">
                <a:latin typeface="Ink Free" panose="03080402000500000000" pitchFamily="66" charset="0"/>
                <a:sym typeface="Arial"/>
              </a:rPr>
              <a:t>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AAED79B-10AC-41F7-B6E5-3A310716D70E}"/>
              </a:ext>
            </a:extLst>
          </p:cNvPr>
          <p:cNvGrpSpPr/>
          <p:nvPr/>
        </p:nvGrpSpPr>
        <p:grpSpPr>
          <a:xfrm rot="1415781">
            <a:off x="11045341" y="4631484"/>
            <a:ext cx="979340" cy="1040548"/>
            <a:chOff x="10883591" y="5571442"/>
            <a:chExt cx="979340" cy="104054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701B369-6B50-4B8D-8819-2643674A2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1" name="Graphique 10" descr="Point d’interrogation">
              <a:extLst>
                <a:ext uri="{FF2B5EF4-FFF2-40B4-BE49-F238E27FC236}">
                  <a16:creationId xmlns:a16="http://schemas.microsoft.com/office/drawing/2014/main" id="{824168B0-A07E-44EC-8EBF-C33744EF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pic>
        <p:nvPicPr>
          <p:cNvPr id="15" name="Google Shape;327;p14" descr="Screen Shot 2019-10-08 at 5.14.15 PM.png">
            <a:extLst>
              <a:ext uri="{FF2B5EF4-FFF2-40B4-BE49-F238E27FC236}">
                <a16:creationId xmlns:a16="http://schemas.microsoft.com/office/drawing/2014/main" id="{162E031D-B339-4E20-99D8-DA68BD6284C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52459" y="3940457"/>
            <a:ext cx="1313978" cy="1077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F06617-7038-4E9E-94F0-F6A966C26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564" y="2779406"/>
            <a:ext cx="852639" cy="8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128" y="1382837"/>
            <a:ext cx="6076521" cy="3381667"/>
          </a:xfrm>
        </p:spPr>
        <p:txBody>
          <a:bodyPr>
            <a:normAutofit lnSpcReduction="10000"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sz="2400" dirty="0"/>
              <a:t>Todos los programas de protección de la infancia se diseñan, planifican, gestionan, supervisan y evalúan a través de procesos y metodologías estructurales que se basan en los recursos y las capacidades ya existentes, responden a riesgos y necesidades de protección de la niñez y adolescencia y están en continua adaptación gracias al aprendizaje y la evidencia</a:t>
            </a:r>
            <a:r>
              <a:rPr lang="en-US" sz="2400" dirty="0">
                <a:solidFill>
                  <a:schemeClr val="bg2"/>
                </a:solidFill>
              </a:rPr>
              <a:t>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6063" y="4795144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8483B0-A8CE-4163-9037-2F1C4A48A5B7}"/>
              </a:ext>
            </a:extLst>
          </p:cNvPr>
          <p:cNvSpPr txBox="1"/>
          <p:nvPr/>
        </p:nvSpPr>
        <p:spPr>
          <a:xfrm>
            <a:off x="6923047" y="2953137"/>
            <a:ext cx="542577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bg2"/>
                </a:solidFill>
              </a:rPr>
              <a:t>STEP 1: </a:t>
            </a: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</a:rPr>
              <a:t>PREPARACIÓN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  <a:ea typeface="Helvetica Neue"/>
              <a:cs typeface="Helvetica Neue"/>
            </a:endParaRPr>
          </a:p>
          <a:p>
            <a:endParaRPr lang="fr-FR" sz="2800" b="1" dirty="0">
              <a:solidFill>
                <a:schemeClr val="bg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Comprender</a:t>
            </a: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s-ES" sz="2400" dirty="0">
                <a:latin typeface="HelveticaNeue-Light-Identity-H"/>
              </a:rPr>
              <a:t>sistemas de la PNA</a:t>
            </a:r>
          </a:p>
          <a:p>
            <a:pPr marL="457200" indent="-457200">
              <a:buFontTx/>
              <a:buChar char="-"/>
            </a:pPr>
            <a:r>
              <a:rPr lang="es-ES" sz="2400" dirty="0">
                <a:latin typeface="HelveticaNeue-Light-Identity-H"/>
              </a:rPr>
              <a:t>normas sociales y culturales</a:t>
            </a:r>
          </a:p>
          <a:p>
            <a:pPr marL="457200" indent="-457200">
              <a:buFontTx/>
              <a:buChar char="-"/>
            </a:pPr>
            <a:r>
              <a:rPr lang="es-ES" sz="2400" dirty="0">
                <a:latin typeface="HelveticaNeue-Light-Identity-H"/>
              </a:rPr>
              <a:t>capacidades de PNA a nivel comunitario </a:t>
            </a:r>
          </a:p>
          <a:p>
            <a:pPr marL="457200" indent="-457200">
              <a:buFontTx/>
              <a:buChar char="-"/>
            </a:pPr>
            <a:r>
              <a:rPr lang="es-ES" sz="2400" dirty="0">
                <a:latin typeface="HelveticaNeue-Light-Identity-H"/>
              </a:rPr>
              <a:t>leyes y políticas</a:t>
            </a:r>
          </a:p>
          <a:p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-&gt; </a:t>
            </a: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riesgos</a:t>
            </a: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, </a:t>
            </a: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necesidades</a:t>
            </a: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 y </a:t>
            </a: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capacidades</a:t>
            </a: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3CBD3B-44A1-4969-AFEB-AC85FD79A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869" y="314765"/>
            <a:ext cx="2380377" cy="8739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35D7EB6-81D4-4A9F-AFFD-2C98812BC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7808" y="162738"/>
            <a:ext cx="3292863" cy="2910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72F60FB-6B88-4C0C-A1EB-7A0853EB6B5C}"/>
              </a:ext>
            </a:extLst>
          </p:cNvPr>
          <p:cNvSpPr txBox="1"/>
          <p:nvPr/>
        </p:nvSpPr>
        <p:spPr>
          <a:xfrm>
            <a:off x="5570850" y="315122"/>
            <a:ext cx="521907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200"/>
            </a:pPr>
            <a:r>
              <a:rPr lang="fr-FR" sz="2800" b="1" dirty="0">
                <a:solidFill>
                  <a:schemeClr val="bg2"/>
                </a:solidFill>
                <a:latin typeface="Helvetica Neue" panose="020B0604020202020204" charset="0"/>
              </a:rPr>
              <a:t>STEP 3: </a:t>
            </a:r>
            <a:r>
              <a:rPr lang="en-US" sz="2800" dirty="0" err="1">
                <a:latin typeface="Helvetica Neue" panose="020B0604020202020204" charset="0"/>
              </a:rPr>
              <a:t>Dise</a:t>
            </a:r>
            <a:r>
              <a:rPr lang="es-ES" sz="2800" dirty="0">
                <a:latin typeface="Helvetica Neue" panose="020B0604020202020204" charset="0"/>
              </a:rPr>
              <a:t>ñ</a:t>
            </a:r>
            <a:r>
              <a:rPr lang="en-US" sz="2800" dirty="0">
                <a:latin typeface="Helvetica Neue" panose="020B0604020202020204" charset="0"/>
              </a:rPr>
              <a:t>o / </a:t>
            </a:r>
            <a:r>
              <a:rPr lang="en-US" sz="2800" dirty="0" err="1">
                <a:latin typeface="Helvetica Neue" panose="020B0604020202020204" charset="0"/>
              </a:rPr>
              <a:t>planificaci</a:t>
            </a:r>
            <a:r>
              <a:rPr lang="es-ES" sz="2800" dirty="0" err="1">
                <a:latin typeface="Helvetica Neue" panose="020B0604020202020204" charset="0"/>
                <a:sym typeface="Calibri"/>
              </a:rPr>
              <a:t>ó</a:t>
            </a:r>
            <a:r>
              <a:rPr lang="en-US" sz="2800" dirty="0">
                <a:latin typeface="Helvetica Neue" panose="020B0604020202020204" charset="0"/>
              </a:rPr>
              <a:t>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Necesidades</a:t>
            </a:r>
            <a:r>
              <a:rPr lang="en-US" sz="2400" dirty="0">
                <a:latin typeface="Helvetica Neue" panose="020B0604020202020204" charset="0"/>
              </a:rPr>
              <a:t> </a:t>
            </a:r>
            <a:r>
              <a:rPr lang="en-US" sz="2400" dirty="0" err="1">
                <a:latin typeface="Helvetica Neue" panose="020B0604020202020204" charset="0"/>
              </a:rPr>
              <a:t>i</a:t>
            </a:r>
            <a:r>
              <a:rPr lang="es-ES" sz="2400" dirty="0" err="1"/>
              <a:t>nsatisfechas</a:t>
            </a:r>
            <a:endParaRPr lang="es-E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Respondiendo a necesidades </a:t>
            </a:r>
            <a:r>
              <a:rPr lang="en-US" sz="2400" dirty="0">
                <a:latin typeface="Helvetica Neue" panose="020B0604020202020204" charset="0"/>
              </a:rPr>
              <a:t>(St.15-18)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latin typeface="HelveticaNeue-Light-Identity-H"/>
              </a:rPr>
              <a:t>Complementariedad</a:t>
            </a:r>
            <a:endParaRPr lang="en-US" sz="2400" dirty="0">
              <a:latin typeface="Helvetica Neue" panose="020B0604020202020204" charset="0"/>
              <a:sym typeface="Helvetica Neu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Helvetica Neue" panose="020B0604020202020204" charset="0"/>
                <a:sym typeface="Helvetica Neue"/>
              </a:rPr>
              <a:t>Objetivo</a:t>
            </a:r>
            <a:r>
              <a:rPr lang="en-US" sz="2400" dirty="0">
                <a:latin typeface="Helvetica Neue" panose="020B0604020202020204" charset="0"/>
                <a:sym typeface="Helvetica Neue"/>
              </a:rPr>
              <a:t> del </a:t>
            </a:r>
            <a:r>
              <a:rPr lang="en-US" sz="2400" dirty="0" err="1">
                <a:latin typeface="Helvetica Neue" panose="020B0604020202020204" charset="0"/>
                <a:sym typeface="Helvetica Neue"/>
              </a:rPr>
              <a:t>programa</a:t>
            </a:r>
            <a:endParaRPr lang="en-US" sz="2400" dirty="0">
              <a:latin typeface="Helvetica Neue" panose="020B0604020202020204" charset="0"/>
              <a:sym typeface="Helvetica Neu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Helvetica Neue" panose="020B0604020202020204" charset="0"/>
                <a:sym typeface="Helvetica Neue"/>
              </a:rPr>
              <a:t>Resultado</a:t>
            </a:r>
            <a:r>
              <a:rPr lang="en-US" sz="2400" dirty="0">
                <a:latin typeface="Helvetica Neue" panose="020B0604020202020204" charset="0"/>
                <a:sym typeface="Helvetica Neue"/>
              </a:rPr>
              <a:t>(s) &amp; </a:t>
            </a:r>
            <a:r>
              <a:rPr lang="es-ES" sz="2400" dirty="0"/>
              <a:t>presupuesto</a:t>
            </a:r>
            <a:endParaRPr lang="en-US" sz="2400" dirty="0">
              <a:latin typeface="Helvetica Neue" panose="020B0604020202020204" charset="0"/>
              <a:sym typeface="Helvetica Neue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C901AB-17DC-4651-8452-5C81832F17E0}"/>
              </a:ext>
            </a:extLst>
          </p:cNvPr>
          <p:cNvSpPr txBox="1"/>
          <p:nvPr/>
        </p:nvSpPr>
        <p:spPr>
          <a:xfrm>
            <a:off x="7849056" y="3859887"/>
            <a:ext cx="544486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200"/>
              <a:defRPr/>
            </a:pPr>
            <a:r>
              <a:rPr lang="fr-FR" sz="2800" b="1" dirty="0">
                <a:latin typeface="Helvetica Neue" panose="020B0604020202020204" charset="0"/>
              </a:rPr>
              <a:t>STEP 4: </a:t>
            </a:r>
            <a:r>
              <a:rPr lang="es-ES" sz="2800" dirty="0">
                <a:latin typeface="Helvetica Neue" panose="020B0604020202020204" charset="0"/>
                <a:sym typeface="Calibri"/>
              </a:rPr>
              <a:t>Implementación</a:t>
            </a:r>
            <a:r>
              <a:rPr lang="en-US" sz="2800" dirty="0">
                <a:latin typeface="Helvetica Neue" panose="020B0604020202020204" charset="0"/>
                <a:sym typeface="Calibri"/>
              </a:rPr>
              <a:t> / </a:t>
            </a:r>
            <a:r>
              <a:rPr lang="en-US" sz="2800" dirty="0" err="1">
                <a:latin typeface="Helvetica Neue" panose="020B0604020202020204" charset="0"/>
                <a:sym typeface="Calibri"/>
              </a:rPr>
              <a:t>monitoreo</a:t>
            </a:r>
            <a:r>
              <a:rPr lang="en-US" sz="2800" dirty="0">
                <a:latin typeface="Helvetica Neue" panose="020B0604020202020204" charset="0"/>
                <a:sym typeface="Calibri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Productos y resultados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Calidad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</a:rPr>
              <a:t> (St. 1-6)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Salvaguardia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Helvetica Neue"/>
              <a:cs typeface="Helvetica Neu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No causar daño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Helvetica Neue"/>
              <a:cs typeface="Helvetica Neu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Helvetica Neue" panose="020B0604020202020204" charset="0"/>
            </a:endParaRPr>
          </a:p>
          <a:p>
            <a:endParaRPr lang="fr-FR" sz="2800" b="1" dirty="0">
              <a:solidFill>
                <a:schemeClr val="dk1"/>
              </a:solidFill>
              <a:latin typeface="Helvetica Neue" panose="020B0604020202020204" charset="0"/>
              <a:ea typeface="Helvetica Neue"/>
              <a:cs typeface="Helvetica Neue"/>
              <a:sym typeface="Helvetica Neu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400" b="1" dirty="0">
              <a:latin typeface="Helvetica Neue" panose="020B060402020202020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F017FA-3C92-473D-BC74-42BF52D9D404}"/>
              </a:ext>
            </a:extLst>
          </p:cNvPr>
          <p:cNvSpPr txBox="1"/>
          <p:nvPr/>
        </p:nvSpPr>
        <p:spPr>
          <a:xfrm>
            <a:off x="832788" y="4174969"/>
            <a:ext cx="5911194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200"/>
              <a:defRPr/>
            </a:pPr>
            <a:r>
              <a:rPr lang="fr-FR" sz="2800" b="1" dirty="0">
                <a:latin typeface="Helvetica Neue" panose="020B0604020202020204" charset="0"/>
              </a:rPr>
              <a:t>STEP 5: </a:t>
            </a:r>
            <a:r>
              <a:rPr lang="es-ES" sz="2800" dirty="0">
                <a:latin typeface="Helvetica Neue" panose="020B0604020202020204" charset="0"/>
                <a:sym typeface="Calibri"/>
              </a:rPr>
              <a:t>Evaluación</a:t>
            </a:r>
            <a:r>
              <a:rPr lang="en-US" sz="2800" dirty="0">
                <a:latin typeface="Helvetica Neue" panose="020B0604020202020204" charset="0"/>
                <a:sym typeface="Calibri"/>
              </a:rPr>
              <a:t> / </a:t>
            </a:r>
            <a:r>
              <a:rPr lang="en-US" sz="2800" dirty="0" err="1">
                <a:latin typeface="Helvetica Neue" panose="020B0604020202020204" charset="0"/>
                <a:sym typeface="Calibri"/>
              </a:rPr>
              <a:t>aprendizaje</a:t>
            </a:r>
            <a:endParaRPr lang="en-US" sz="2800" dirty="0">
              <a:latin typeface="Helvetica Neue" panose="020B0604020202020204" charset="0"/>
              <a:sym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NMPNA = </a:t>
            </a: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guia</a:t>
            </a: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Helvetica Neue"/>
                <a:cs typeface="Helvetica Neue"/>
                <a:sym typeface="Helvetica Neue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Participación de las partes interesadas y NNA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Iniciativas de aprendizaje conjuntas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F</a:t>
            </a:r>
            <a:r>
              <a:rPr lang="es-ES" sz="2400"/>
              <a:t>lexibilidad </a:t>
            </a:r>
            <a:r>
              <a:rPr lang="es-ES" sz="2400" dirty="0"/>
              <a:t>en el programación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  <a:ea typeface="Helvetica Neue"/>
              <a:cs typeface="Helvetica Neue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090054-34BF-462F-9B78-D2F843326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888" y="3612471"/>
            <a:ext cx="828944" cy="112499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B45A674-45D2-44D8-8F1A-14329D6B5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1861" y="5600364"/>
            <a:ext cx="1196986" cy="125223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517D69-C293-479D-8F24-F40B355E2B8C}"/>
              </a:ext>
            </a:extLst>
          </p:cNvPr>
          <p:cNvSpPr txBox="1"/>
          <p:nvPr/>
        </p:nvSpPr>
        <p:spPr>
          <a:xfrm>
            <a:off x="444449" y="573983"/>
            <a:ext cx="477462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Helvetica Neue" panose="020B0604020202020204" charset="0"/>
              </a:rPr>
              <a:t>STEP 2: </a:t>
            </a:r>
            <a:r>
              <a:rPr lang="en-US" sz="2800" dirty="0" err="1">
                <a:latin typeface="Helvetica Neue" panose="020B0604020202020204" charset="0"/>
                <a:sym typeface="Calibri"/>
              </a:rPr>
              <a:t>Evaluaci</a:t>
            </a:r>
            <a:r>
              <a:rPr lang="es-ES" sz="2800" dirty="0" err="1">
                <a:latin typeface="Helvetica Neue" panose="020B0604020202020204" charset="0"/>
                <a:sym typeface="Calibri"/>
              </a:rPr>
              <a:t>ón</a:t>
            </a:r>
            <a:r>
              <a:rPr lang="fr-FR" sz="2800" dirty="0">
                <a:latin typeface="Helvetica Neue" panose="020B0604020202020204" charset="0"/>
              </a:rPr>
              <a:t> / </a:t>
            </a:r>
            <a:r>
              <a:rPr lang="fr-FR" sz="2800" dirty="0" err="1">
                <a:latin typeface="Helvetica Neue" panose="020B0604020202020204" charset="0"/>
              </a:rPr>
              <a:t>Analisis</a:t>
            </a:r>
            <a:endParaRPr lang="fr-FR" sz="2800" b="1" dirty="0">
              <a:solidFill>
                <a:schemeClr val="dk1"/>
              </a:solidFill>
              <a:latin typeface="Helvetica Neue" panose="020B0604020202020204" charset="0"/>
              <a:ea typeface="Helvetica Neue"/>
              <a:cs typeface="Helvetica Neue"/>
              <a:sym typeface="Helvetica Neu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Helvetica Neue" panose="020B0604020202020204" charset="0"/>
              </a:rPr>
              <a:t>Contexto</a:t>
            </a:r>
            <a:r>
              <a:rPr lang="en-US" sz="2400" dirty="0">
                <a:latin typeface="Helvetica Neue" panose="020B0604020202020204" charset="0"/>
              </a:rPr>
              <a:t>, </a:t>
            </a:r>
            <a:r>
              <a:rPr lang="en-US" sz="2400" dirty="0" err="1">
                <a:latin typeface="Helvetica Neue" panose="020B0604020202020204" charset="0"/>
              </a:rPr>
              <a:t>partes</a:t>
            </a:r>
            <a:r>
              <a:rPr lang="en-US" sz="2400" dirty="0">
                <a:latin typeface="Helvetica Neue" panose="020B0604020202020204" charset="0"/>
              </a:rPr>
              <a:t> </a:t>
            </a:r>
            <a:r>
              <a:rPr lang="en-US" sz="2400" dirty="0" err="1">
                <a:latin typeface="Helvetica Neue" panose="020B0604020202020204" charset="0"/>
              </a:rPr>
              <a:t>interesadas</a:t>
            </a:r>
            <a:r>
              <a:rPr lang="en-US" sz="2400" dirty="0">
                <a:latin typeface="Helvetica Neue" panose="020B0604020202020204" charset="0"/>
              </a:rPr>
              <a:t>, </a:t>
            </a:r>
            <a:r>
              <a:rPr lang="es-ES" sz="2400" dirty="0"/>
              <a:t>necesidades</a:t>
            </a:r>
            <a:r>
              <a:rPr lang="en-US" sz="2400" dirty="0">
                <a:latin typeface="Helvetica Neue" panose="020B0604020202020204" charset="0"/>
              </a:rPr>
              <a:t>, </a:t>
            </a:r>
            <a:r>
              <a:rPr lang="en-US" sz="2400" dirty="0" err="1">
                <a:latin typeface="Helvetica Neue" panose="020B0604020202020204" charset="0"/>
              </a:rPr>
              <a:t>vulnerabilidades</a:t>
            </a:r>
            <a:r>
              <a:rPr lang="en-US" sz="2400" dirty="0">
                <a:latin typeface="Helvetica Neue" panose="020B0604020202020204" charset="0"/>
              </a:rPr>
              <a:t> y </a:t>
            </a:r>
            <a:r>
              <a:rPr lang="es-ES" sz="2400" dirty="0"/>
              <a:t>capacidades</a:t>
            </a:r>
            <a:endParaRPr lang="en-US" sz="2400" dirty="0"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Evidencia para la planificación estratégica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/>
              <a:t>Proceso de calidad</a:t>
            </a:r>
            <a:endParaRPr lang="fr-FR" sz="2400" b="1" dirty="0"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23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1734</Words>
  <Application>Microsoft Office PowerPoint</Application>
  <PresentationFormat>Grand écran</PresentationFormat>
  <Paragraphs>99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2" baseType="lpstr">
      <vt:lpstr>HelveticaNeue-LightItalic-Identity-H</vt:lpstr>
      <vt:lpstr>Helvetica Neue</vt:lpstr>
      <vt:lpstr>HelveticaNeue-Roman-Identity-H</vt:lpstr>
      <vt:lpstr>HelveticaNeue-Light-Identity-H</vt:lpstr>
      <vt:lpstr>Ink Free</vt:lpstr>
      <vt:lpstr>Arial</vt:lpstr>
      <vt:lpstr>Calibri</vt:lpstr>
      <vt:lpstr>HelveticaNeue-BoldCond-Identity-H</vt:lpstr>
      <vt:lpstr>Office Theme</vt:lpstr>
      <vt:lpstr>Intro general a la Norma 4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87</cp:revision>
  <dcterms:created xsi:type="dcterms:W3CDTF">2017-12-20T18:51:03Z</dcterms:created>
  <dcterms:modified xsi:type="dcterms:W3CDTF">2021-09-27T08:42:47Z</dcterms:modified>
</cp:coreProperties>
</file>