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88" r:id="rId2"/>
    <p:sldId id="261" r:id="rId3"/>
    <p:sldId id="290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Ink Free" panose="03080402000500000000" pitchFamily="66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46854" autoAdjust="0"/>
  </p:normalViewPr>
  <p:slideViewPr>
    <p:cSldViewPr snapToGrid="0">
      <p:cViewPr varScale="1">
        <p:scale>
          <a:sx n="31" d="100"/>
          <a:sy n="31" d="100"/>
        </p:scale>
        <p:origin x="182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72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parte del primer Bloque de Normas relacionadas con la respuesta de calidad, que son comunes en todas las áreas de la programación de protección de la niñez y adolescencia, aplicables en todas las situaciones y contextos, durante las fases de preparación y respuesta. TODAS son fundamentales para alcanzar el nivel de calidad que pretendemos alcanzar como profesionales.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Estas Normas de calidad deben usarse conjuntamente al resto de normas (7-28) y a los principios de las NMPNA.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complementaria a la </a:t>
            </a:r>
            <a:r>
              <a:rPr lang="es-ES" u="sng" dirty="0"/>
              <a:t>Norma Humanitaria Esencial en materia de Calidad y Rendición de cuentas (CHS), </a:t>
            </a:r>
            <a:r>
              <a:rPr lang="es-ES" dirty="0"/>
              <a:t>y debe usarse junto con ella.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sz="1800" b="0" i="0" u="none" strike="noStrike" baseline="0" dirty="0">
              <a:latin typeface="HelveticaNeue-Light-Identity-H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Esta norma proporciona una guía de gestión de la información centrada en la Protección de la niñez y adolescencia que está destinada a complementar las herramientas y capacitaciones de gestión de información ya existentes.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sz="1800" b="0" i="0" u="none" strike="noStrike" baseline="0" dirty="0">
              <a:latin typeface="HelveticaNeue-Light-Identity-H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Siempre que sea apropiado, la información debe compartirse con los agentes pertinentes para fortalecer la coordinación, informar de la toma de decisiones estratégicas y apoyar la incidencia.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sz="1800" b="0" i="0" u="none" strike="noStrike" baseline="0" dirty="0">
              <a:latin typeface="HelveticaNeue-Light-Identity-H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Complementa</a:t>
            </a:r>
            <a:r>
              <a:rPr lang="fr-FR" dirty="0"/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el Marco de Gestión de la Información sobre la Protección (PIM, siglas en inglés) </a:t>
            </a:r>
            <a:r>
              <a:rPr lang="fr-FR" dirty="0"/>
              <a:t>&amp; </a:t>
            </a:r>
            <a:r>
              <a:rPr lang="es-ES" sz="1800" b="0" i="0" u="none" strike="noStrike" baseline="0" dirty="0">
                <a:latin typeface="HelveticaNeue-Light-Identity-H"/>
              </a:rPr>
              <a:t>la disposición de la Gestión de la Información sobre Protección</a:t>
            </a:r>
            <a:r>
              <a:rPr lang="fr-FR" sz="1800" b="0" i="0" u="none" strike="noStrike" baseline="0" dirty="0">
                <a:latin typeface="HelveticaNeue-Light-Identity-H"/>
              </a:rPr>
              <a:t>, que es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el conjunto de procesos basados en principios, sistematizados y colaborativos para recopilar, procesar, analizar, almacenar, compartir y utilizar datos e información que permitan desarrollar planes de acción basados en la evidencia y destinados a conseguir resultados de protección de calidad» (</a:t>
            </a:r>
            <a:r>
              <a:rPr lang="es-ES" sz="1800" b="0" i="1" u="none" strike="noStrike" baseline="0" dirty="0">
                <a:solidFill>
                  <a:srgbClr val="333333"/>
                </a:solidFill>
                <a:latin typeface="HelveticaNeue-LightItalic-Identity-H"/>
              </a:rPr>
              <a:t>Página Web de Gestión de Información de Protección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).</a:t>
            </a:r>
            <a:endParaRPr lang="fr-FR" sz="1800" b="0" i="0" u="none" strike="noStrike" baseline="0" dirty="0">
              <a:latin typeface="HelveticaNeue-Light-Identity-H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El PIM </a:t>
            </a:r>
            <a:r>
              <a:rPr lang="es-ES" dirty="0"/>
              <a:t>ayuda a garantizar el uso eficiente y específico de los recursos y fortalece la coordinación, el diseño y la </a:t>
            </a:r>
            <a:r>
              <a:rPr lang="es-ES" sz="1800" b="0" i="0" u="none" strike="noStrike" baseline="0" dirty="0">
                <a:latin typeface="HelveticaNeue-Light-Identity-H"/>
              </a:rPr>
              <a:t>ejecución</a:t>
            </a:r>
            <a:r>
              <a:rPr lang="es-ES" dirty="0"/>
              <a:t> de respuestas de protección. 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¿De qué </a:t>
            </a:r>
            <a:r>
              <a:rPr lang="en-US" dirty="0" err="1"/>
              <a:t>categor</a:t>
            </a:r>
            <a:r>
              <a:rPr lang="es-ES" sz="1200" dirty="0">
                <a:latin typeface="Ink Free" panose="03080402000500000000" pitchFamily="66" charset="0"/>
              </a:rPr>
              <a:t>í</a:t>
            </a:r>
            <a:r>
              <a:rPr lang="en-US" dirty="0"/>
              <a:t>as de </a:t>
            </a:r>
            <a:r>
              <a:rPr lang="en-US" dirty="0" err="1"/>
              <a:t>informaci</a:t>
            </a:r>
            <a:r>
              <a:rPr lang="es-ES" sz="1200" b="0" i="0" u="none" strike="noStrike" baseline="0" dirty="0" err="1">
                <a:latin typeface="HelveticaNeue-Light-Identity-H"/>
              </a:rPr>
              <a:t>ó</a:t>
            </a:r>
            <a:r>
              <a:rPr lang="en-US" dirty="0"/>
              <a:t>n se </a:t>
            </a:r>
            <a:r>
              <a:rPr lang="en-US" dirty="0" err="1"/>
              <a:t>trata</a:t>
            </a:r>
            <a:r>
              <a:rPr lang="en-US" dirty="0"/>
              <a:t>?</a:t>
            </a:r>
          </a:p>
          <a:p>
            <a:pPr algn="l"/>
            <a:r>
              <a:rPr lang="fr-FR" dirty="0"/>
              <a:t>-&gt;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Se deben gestionar cuatro amplias categorías de información para la Protección de la niñez y adolescencia en acciones humanitarias (CPHA, siglas en inglés):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- 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Información sobre la situación de emergencia y mecanismos de coordinación de apoyo;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Información sobre la respuesta humanitaria general y la respuesta de Protección de la niñez y adolescencia en particular;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Información sobre la situación de los NNA en un contexto dado (incluido el bienestar de las familias de acogida/cuidadores, factores de riesgo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específicos y patrones de violaciones de los derechos del niño y de la niña);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Información específica sobre NNA que se enfrentan a problemas de protección, los cuales generalmente se gestionan a través del proceso de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gestión de casos.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5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sz="1100" dirty="0">
                <a:solidFill>
                  <a:schemeClr val="bg2"/>
                </a:solidFill>
              </a:rPr>
              <a:t>“</a:t>
            </a:r>
            <a:r>
              <a:rPr lang="es-ES" dirty="0"/>
              <a:t>La información actualizada necesaria para la acción de protección de la infancia se recopila, procesa/analiza y se comparte de acuerdo con los principios internacionales de protección de la niñez y adolescencia y con pleno respeto de la confidencialidad, la protección de datos y los protocolos para compartir información</a:t>
            </a:r>
            <a:r>
              <a:rPr lang="en-US" dirty="0"/>
              <a:t>.”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sz="1200" b="0" i="0" u="none" strike="noStrike" baseline="0" dirty="0">
              <a:latin typeface="+mn-lt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Detalla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consideraciones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éticas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guardar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mente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procesa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analiza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comparte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datos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informacion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ES" dirty="0"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s-ES" dirty="0"/>
              <a:t>ebe ser anónima; Solo se compartirá de acuerdo con los protocolos contextualizados de protección de datos e intercambio de información; Debe estar actualizada y ser necesaria / significativa (solo recopile los datos que usará); Debe respetar la confidencialidad y los principios de PNA; T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odos los métodos de recopilación de datos deben ser técnica y éticamente sólidos; Realizarse con conocimiento previo de las prácticas y normas culturales de los entrevistados; </a:t>
            </a:r>
            <a:r>
              <a:rPr lang="es-ES" sz="1800" dirty="0"/>
              <a:t>Siempre con consentimiento / asentimiento informado;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Usar lenguaje positivo y no etiquetar a los NNA en riesgo.</a:t>
            </a:r>
            <a:r>
              <a:rPr lang="fr-FR" dirty="0"/>
              <a:t>… </a:t>
            </a:r>
            <a:r>
              <a:rPr lang="es-ES" dirty="0"/>
              <a:t>También evitar hacer repetidamente las mismas preguntas a la misma población.</a:t>
            </a:r>
            <a:endParaRPr lang="fr-FR"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sz="1200" b="0" i="0" u="none" strike="noStrike" baseline="0" dirty="0">
              <a:latin typeface="+mn-lt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El ciclo general de gestión de la información se describe en el Marco de Gestión de la Información sobre la Protección (PIM, siglas en inglés). Esta norma se desarrolla en torno a cuatro etapas principales que se extraen del marco PIM: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Planificación de datos;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Recopilación de datos;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Procesamiento y análisis de datos; e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Intercambio y evaluación de información.</a:t>
            </a:r>
          </a:p>
          <a:p>
            <a:pPr marL="228600" indent="0" algn="l">
              <a:buFont typeface="Arial" panose="020B0604020202020204" pitchFamily="34" charset="0"/>
              <a:buNone/>
            </a:pPr>
            <a:endParaRPr lang="en-US" sz="1200" b="0" i="0" u="none" strike="noStrike" baseline="0" dirty="0">
              <a:latin typeface="+mn-lt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 b="1" i="0" u="none" strike="noStrike" baseline="0" dirty="0">
                <a:latin typeface="+mn-lt"/>
              </a:rPr>
              <a:t>Paso 1: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</a:pPr>
            <a:r>
              <a:rPr lang="es-ES" dirty="0"/>
              <a:t>El primer paso será mapear los datos y sistemas existentes (utilizados por el gobierno y los actores de la PNA) para informar la situación y la capacidad de respuesta en PNA, y luego usarlos como línea de base para definir una estrategia de GI para mejorar, estandarizar y / o desarrollar nuevas herramientas y procedimientos con otros actores de la PNA;</a:t>
            </a:r>
            <a:endParaRPr lang="en-US"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Datos históricos y actuales sobre problemas de Protección de la niñez y adolescencia pueden usarse para establecer valores de referencia interinstitucionales y ponerse de acuerdo sobre las prioridades de Protección de la niñez y adolescencia;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Con otros actores de Protección de la niñez y adolescencia, desarrollar, adaptar, compartir y traducir herramientas y procedimientos estandarizados de gestión de información para utilizarlos con sistemas de gestión de información nacionales u otros sistemas existentes siempre que sea posible.</a:t>
            </a:r>
            <a:endParaRPr lang="en-US" sz="12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Capacitación apropiada ha de darse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al personal que participa en la gestión de la información sobre los siguientes aspectos: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Ética;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Principios relativos a la recopilación de datos;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Protocolos de protección de datos; y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Gestión de información sensible.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Técnicas de entrevista aptas para niños, niñas y adolescentes.</a:t>
            </a:r>
            <a:r>
              <a:rPr lang="en-US" dirty="0"/>
              <a:t> </a:t>
            </a:r>
            <a:endParaRPr lang="en-US" dirty="0">
              <a:solidFill>
                <a:srgbClr val="B496A5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B496A5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i="0" u="none" strike="noStrike" baseline="0" dirty="0">
                <a:latin typeface="+mn-lt"/>
              </a:rPr>
              <a:t>Paso</a:t>
            </a:r>
            <a:r>
              <a:rPr lang="en-US" b="1" dirty="0">
                <a:solidFill>
                  <a:srgbClr val="B496A5"/>
                </a:solidFill>
                <a:effectLst/>
              </a:rPr>
              <a:t> 2: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Los protocolos éticos de recopilación de datos y los principios de confidencialidad y de no causar daño deben de seguirse en todo momento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los datos deben desglosarse por género, edad y discapacidad, como mínimo. </a:t>
            </a:r>
            <a:r>
              <a:rPr lang="es-ES" dirty="0"/>
              <a:t>Esto muestra cómo los riesgos o los programas pueden afectar a ciertos niños de manera diferente. Otros factores adicionales (como el país de origen, la migración o el estado de desplazamiento) también pueden ser importantes o relevantes en su contexto. </a:t>
            </a:r>
            <a:endParaRPr lang="en-US" dirty="0">
              <a:solidFill>
                <a:srgbClr val="B496A5"/>
              </a:solidFill>
              <a:effectLst/>
            </a:endParaRPr>
          </a:p>
          <a:p>
            <a:pPr marL="400050" indent="-171450">
              <a:buFontTx/>
              <a:buChar char="-"/>
            </a:pPr>
            <a:endParaRPr lang="en-US" dirty="0">
              <a:solidFill>
                <a:srgbClr val="B496A5"/>
              </a:solidFill>
              <a:effectLst/>
            </a:endParaRP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en-US" sz="1200" b="1" i="0" u="none" strike="noStrike" baseline="0" dirty="0">
                <a:latin typeface="+mn-lt"/>
              </a:rPr>
              <a:t>Paso</a:t>
            </a:r>
            <a:r>
              <a:rPr lang="en-US" b="1" dirty="0">
                <a:solidFill>
                  <a:srgbClr val="B496A5"/>
                </a:solidFill>
                <a:effectLst/>
              </a:rPr>
              <a:t> 3: </a:t>
            </a:r>
          </a:p>
          <a:p>
            <a:pPr marL="514350" indent="-285750" algn="l">
              <a:buFontTx/>
              <a:buChar char="-"/>
            </a:pPr>
            <a:r>
              <a:rPr lang="es-ES" sz="1800" b="0" i="0" u="none" strike="noStrike" baseline="0" dirty="0">
                <a:latin typeface="HelveticaNeue-Light-Identity-H"/>
              </a:rPr>
              <a:t>Herramientas y plataformas interactivas en línea pueden ser utilizadas para analizar datos cruzados (</a:t>
            </a:r>
            <a:r>
              <a:rPr lang="es-ES" sz="2800" dirty="0"/>
              <a:t>use la información después de compararla y triangularla por primera vez)</a:t>
            </a:r>
            <a:r>
              <a:rPr lang="es-ES" sz="1800" b="0" i="0" u="none" strike="noStrike" baseline="0" dirty="0">
                <a:latin typeface="HelveticaNeue-Light-Identity-H"/>
              </a:rPr>
              <a:t> y mejorar la función de análisis de deficiencias, siempre que sea posible</a:t>
            </a:r>
          </a:p>
          <a:p>
            <a:pPr algn="l">
              <a:buFontTx/>
              <a:buChar char="-"/>
            </a:pPr>
            <a:r>
              <a:rPr lang="es-ES" dirty="0"/>
              <a:t>Los análisis de tendencias también son clave para comprender y monitorear mejor la situación. </a:t>
            </a:r>
            <a:endParaRPr lang="en-US" dirty="0"/>
          </a:p>
          <a:p>
            <a:pPr algn="l">
              <a:buFontTx/>
              <a:buChar char="-"/>
            </a:pPr>
            <a:r>
              <a:rPr lang="en-US" dirty="0"/>
              <a:t>Es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evitar el ”doble recuento”, es decir, contar al mismo NNA más de una vez si se está accediendo a dos intervenciones diferentes del programa.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Por ejemplo, al proporcionar datos sobre el alcance total de un programa de Protección de la niñez y adolescencia, un NNA que recibe a la vez gestión de casos y apoyo psicosocial debe contarse como un solo participante del programa.</a:t>
            </a:r>
            <a:endParaRPr lang="en-US" dirty="0"/>
          </a:p>
          <a:p>
            <a:pPr marL="228600" indent="0">
              <a:buFontTx/>
              <a:buNone/>
            </a:pPr>
            <a:endParaRPr lang="en-US" dirty="0">
              <a:solidFill>
                <a:srgbClr val="B496A5"/>
              </a:solidFill>
              <a:effectLst/>
            </a:endParaRPr>
          </a:p>
          <a:p>
            <a:pPr marL="400050" indent="-171450">
              <a:buFont typeface="Arial" panose="020B0604020202020204" pitchFamily="34" charset="0"/>
              <a:buChar char="•"/>
            </a:pPr>
            <a:r>
              <a:rPr lang="en-US" sz="1200" b="1" i="0" u="none" strike="noStrike" baseline="0" dirty="0">
                <a:latin typeface="+mn-lt"/>
              </a:rPr>
              <a:t>Paso</a:t>
            </a:r>
            <a:r>
              <a:rPr lang="en-US" b="1" dirty="0">
                <a:solidFill>
                  <a:srgbClr val="B496A5"/>
                </a:solidFill>
                <a:effectLst/>
              </a:rPr>
              <a:t> 4: </a:t>
            </a:r>
          </a:p>
          <a:p>
            <a:pPr algn="l"/>
            <a:r>
              <a:rPr lang="en-US" dirty="0">
                <a:solidFill>
                  <a:srgbClr val="B496A5"/>
                </a:solidFill>
                <a:effectLst/>
              </a:rPr>
              <a:t>-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Consolidar, analizar y compartir información sobre una determinada población y dar retroalimentación a las siguientes personas: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Todas las partes interesadas relevantes, incluidos los niños, niñas y las comunidades (según corresponda);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Aquellos que han proporcionado información; y</a:t>
            </a:r>
          </a:p>
          <a:p>
            <a:pPr algn="l"/>
            <a:r>
              <a:rPr lang="es-ES" sz="1800" b="0" i="1" u="none" strike="noStrike" baseline="0" dirty="0">
                <a:solidFill>
                  <a:srgbClr val="B366B3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La población afectada.</a:t>
            </a:r>
          </a:p>
          <a:p>
            <a:pPr algn="l"/>
            <a:r>
              <a:rPr lang="es-ES" sz="1800" b="0" i="0" u="none" strike="noStrike" baseline="0" dirty="0">
                <a:solidFill>
                  <a:srgbClr val="000000"/>
                </a:solidFill>
                <a:effectLst/>
                <a:latin typeface="HelveticaNeue-Light-Identity-H"/>
              </a:rPr>
              <a:t>- </a:t>
            </a:r>
            <a:r>
              <a:rPr lang="es-ES" sz="2800" dirty="0"/>
              <a:t>La retroalimentación hará que su ciclo de gestión de la información sea efectivo. </a:t>
            </a:r>
            <a:endParaRPr lang="es-ES" sz="1800" b="0" i="0" u="none" strike="noStrike" baseline="0" dirty="0">
              <a:solidFill>
                <a:srgbClr val="000000"/>
              </a:solidFill>
              <a:effectLst/>
              <a:latin typeface="HelveticaNeue-Light-Identity-H"/>
            </a:endParaRPr>
          </a:p>
          <a:p>
            <a:pPr algn="l"/>
            <a:r>
              <a:rPr lang="en-US" dirty="0"/>
              <a:t>- </a:t>
            </a:r>
            <a:r>
              <a:rPr lang="en-US" dirty="0" err="1"/>
              <a:t>Tenemos</a:t>
            </a:r>
            <a:r>
              <a:rPr lang="en-US" dirty="0"/>
              <a:t> que </a:t>
            </a:r>
            <a:r>
              <a:rPr lang="en-US" dirty="0" err="1"/>
              <a:t>acordarnos</a:t>
            </a:r>
            <a:r>
              <a:rPr lang="en-US" dirty="0"/>
              <a:t> de </a:t>
            </a:r>
            <a:r>
              <a:rPr lang="es-ES" sz="1800" b="0" i="0" u="none" strike="noStrike" baseline="0" dirty="0">
                <a:latin typeface="HelveticaNeue-Light-Identity-H"/>
              </a:rPr>
              <a:t>considerar los riesgos para los niños, niñas y sus familias antes de compartir información.</a:t>
            </a:r>
            <a:r>
              <a:rPr lang="en-US" dirty="0"/>
              <a:t> (</a:t>
            </a:r>
            <a:r>
              <a:rPr lang="en-US" dirty="0" err="1"/>
              <a:t>i.e</a:t>
            </a:r>
            <a:r>
              <a:rPr lang="en-US" dirty="0"/>
              <a:t>: no </a:t>
            </a:r>
            <a:r>
              <a:rPr lang="es-ES" sz="1800" b="0" i="0" u="none" strike="noStrike" baseline="0" dirty="0">
                <a:latin typeface="HelveticaNeue-Light-Identity-H"/>
              </a:rPr>
              <a:t>identificación personal en los datos</a:t>
            </a:r>
            <a:r>
              <a:rPr lang="fr-FR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lang="es-ES" dirty="0"/>
              <a:t>Estos esfuerzos fortalecerán la rendición de cuentas a las poblaciones afectadas y respaldarán la función de incidencia del equipo de coordinación. </a:t>
            </a:r>
            <a:endParaRPr lang="en-US" dirty="0"/>
          </a:p>
          <a:p>
            <a:pPr marL="171450" lvl="0" indent="-171450">
              <a:buFontTx/>
              <a:buChar char="-"/>
            </a:pPr>
            <a:endParaRPr lang="en-US" dirty="0"/>
          </a:p>
          <a:p>
            <a:pPr marL="228600" indent="0">
              <a:buFont typeface="Arial" panose="020B0604020202020204" pitchFamily="34" charset="0"/>
              <a:buNone/>
            </a:pPr>
            <a:endParaRPr lang="en-US" dirty="0">
              <a:solidFill>
                <a:srgbClr val="B496A5"/>
              </a:solidFill>
              <a:effectLst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064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5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965691" y="1808645"/>
            <a:ext cx="84564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Parte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del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Bloque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1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relacionado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respuesta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calidad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Se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usa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Normas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en-US" dirty="0"/>
              <a:t>(7–28) 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&amp; 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los </a:t>
            </a:r>
            <a:r>
              <a:rPr lang="fr-FR" dirty="0" err="1">
                <a:solidFill>
                  <a:schemeClr val="bg2"/>
                </a:solidFill>
                <a:latin typeface="Helvetica Neue" panose="020B0604020202020204" charset="0"/>
              </a:rPr>
              <a:t>principios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fr-FR" i="1" dirty="0">
                <a:solidFill>
                  <a:schemeClr val="bg2"/>
                </a:solidFill>
                <a:latin typeface="Helvetica Neue" panose="020B0604020202020204" charset="0"/>
              </a:rPr>
              <a:t>NMPNA</a:t>
            </a: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CHS</a:t>
            </a: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dirty="0">
                <a:solidFill>
                  <a:schemeClr val="bg2"/>
                </a:solidFill>
                <a:latin typeface="Helvetica Neue" panose="020B0604020202020204" charset="0"/>
              </a:rPr>
              <a:t>Guía de Gestión de la Información, específica para NNA</a:t>
            </a: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fr-FR" dirty="0">
                <a:solidFill>
                  <a:schemeClr val="bg2"/>
                </a:solidFill>
              </a:rPr>
              <a:t>Marco PIM</a:t>
            </a:r>
            <a:endParaRPr lang="en-US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C33DF6-2955-4AAC-A461-4F75DED12DAE}"/>
              </a:ext>
            </a:extLst>
          </p:cNvPr>
          <p:cNvSpPr txBox="1"/>
          <p:nvPr/>
        </p:nvSpPr>
        <p:spPr>
          <a:xfrm>
            <a:off x="5791200" y="5252042"/>
            <a:ext cx="5100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800" dirty="0">
                <a:latin typeface="Ink Free" panose="03080402000500000000" pitchFamily="66" charset="0"/>
              </a:rPr>
              <a:t>¿De qué categorías</a:t>
            </a:r>
            <a:r>
              <a:rPr lang="en-US" sz="2800" dirty="0">
                <a:latin typeface="Ink Free" panose="03080402000500000000" pitchFamily="66" charset="0"/>
              </a:rPr>
              <a:t> de </a:t>
            </a:r>
            <a:r>
              <a:rPr lang="en-US" sz="2800" dirty="0" err="1">
                <a:latin typeface="Ink Free" panose="03080402000500000000" pitchFamily="66" charset="0"/>
              </a:rPr>
              <a:t>informaci</a:t>
            </a:r>
            <a:r>
              <a:rPr lang="es-ES" sz="2800" dirty="0" err="1">
                <a:latin typeface="Ink Free" panose="03080402000500000000" pitchFamily="66" charset="0"/>
              </a:rPr>
              <a:t>ó</a:t>
            </a:r>
            <a:r>
              <a:rPr lang="en-US" sz="2800" dirty="0">
                <a:latin typeface="Ink Free" panose="03080402000500000000" pitchFamily="66" charset="0"/>
              </a:rPr>
              <a:t>n se </a:t>
            </a:r>
            <a:r>
              <a:rPr lang="en-US" sz="2800" dirty="0" err="1">
                <a:latin typeface="Ink Free" panose="03080402000500000000" pitchFamily="66" charset="0"/>
              </a:rPr>
              <a:t>trata</a:t>
            </a:r>
            <a:r>
              <a:rPr lang="fr-FR" sz="2800" dirty="0">
                <a:latin typeface="Ink Free" panose="03080402000500000000" pitchFamily="66" charset="0"/>
              </a:rPr>
              <a:t>?</a:t>
            </a:r>
          </a:p>
          <a:p>
            <a:pPr algn="r"/>
            <a:r>
              <a:rPr lang="en-US" sz="2800" dirty="0">
                <a:latin typeface="Ink Free" panose="03080402000500000000" pitchFamily="66" charset="0"/>
              </a:rPr>
              <a:t>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AAED79B-10AC-41F7-B6E5-3A310716D70E}"/>
              </a:ext>
            </a:extLst>
          </p:cNvPr>
          <p:cNvGrpSpPr/>
          <p:nvPr/>
        </p:nvGrpSpPr>
        <p:grpSpPr>
          <a:xfrm rot="1415781">
            <a:off x="11062009" y="5170001"/>
            <a:ext cx="979340" cy="1040548"/>
            <a:chOff x="10883591" y="5571442"/>
            <a:chExt cx="979340" cy="104054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701B369-6B50-4B8D-8819-2643674A2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1" name="Graphique 10" descr="Point d’interrogation">
              <a:extLst>
                <a:ext uri="{FF2B5EF4-FFF2-40B4-BE49-F238E27FC236}">
                  <a16:creationId xmlns:a16="http://schemas.microsoft.com/office/drawing/2014/main" id="{824168B0-A07E-44EC-8EBF-C33744EF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6F06617-7038-4E9E-94F0-F6A966C26F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3564" y="3558605"/>
            <a:ext cx="852639" cy="8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128" y="1382837"/>
            <a:ext cx="6076521" cy="3381667"/>
          </a:xfrm>
        </p:spPr>
        <p:txBody>
          <a:bodyPr>
            <a:normAutofit fontScale="92500" lnSpcReduction="20000"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La información actualizada necesaria para la acción de protección de la infancia se recopila, procesa/analiza y se comparte de acuerdo con los principios internacionales de protección de la niñez y adolescencia y con pleno respeto de la confidencialidad, la protección de datos y los protocolos para compartir información.”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6063" y="4795144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C901AB-17DC-4651-8452-5C81832F17E0}"/>
              </a:ext>
            </a:extLst>
          </p:cNvPr>
          <p:cNvSpPr txBox="1"/>
          <p:nvPr/>
        </p:nvSpPr>
        <p:spPr>
          <a:xfrm>
            <a:off x="6569698" y="844357"/>
            <a:ext cx="544486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b="1" dirty="0" err="1">
                <a:latin typeface="Helvetica Neue" panose="020B0604020202020204" charset="0"/>
              </a:rPr>
              <a:t>Ethical</a:t>
            </a:r>
            <a:r>
              <a:rPr lang="fr-FR" sz="2800" b="1" dirty="0">
                <a:latin typeface="Helvetica Neue" panose="020B0604020202020204" charset="0"/>
              </a:rPr>
              <a:t> </a:t>
            </a:r>
            <a:r>
              <a:rPr lang="fr-FR" sz="2800" b="1" dirty="0" err="1">
                <a:latin typeface="Helvetica Neue" panose="020B0604020202020204" charset="0"/>
              </a:rPr>
              <a:t>concerns</a:t>
            </a:r>
            <a:r>
              <a:rPr lang="fr-FR" sz="2800" b="1" dirty="0">
                <a:latin typeface="Helvetica Neue" panose="020B0604020202020204" charset="0"/>
              </a:rPr>
              <a:t>: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Anónima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 Contextualizada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Al día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 Necesaria / significativa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 Confidencialidad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Principios de PNA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 Sólida técnica y éticamente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Prácticas y normas culturales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Siempre con consentimiento / asentimiento informado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Lenguaje positivo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Sin etiquetas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es-ES" sz="2400" dirty="0"/>
              <a:t>Sin repetición </a:t>
            </a:r>
            <a:endParaRPr lang="fr-FR" sz="2400" dirty="0">
              <a:latin typeface="Helvetica Neue" panose="020B060402020202020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6BB8B7-9520-4B63-A6DB-47D2FEFFC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063" y="705121"/>
            <a:ext cx="1970202" cy="647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69BA5A3-D57E-4CE6-AA6D-F801F8873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890" y="2908280"/>
            <a:ext cx="2150943" cy="1866312"/>
          </a:xfrm>
          <a:prstGeom prst="rect">
            <a:avLst/>
          </a:prstGeom>
        </p:spPr>
      </p:pic>
      <p:sp>
        <p:nvSpPr>
          <p:cNvPr id="11" name="Google Shape;322;p14">
            <a:extLst>
              <a:ext uri="{FF2B5EF4-FFF2-40B4-BE49-F238E27FC236}">
                <a16:creationId xmlns:a16="http://schemas.microsoft.com/office/drawing/2014/main" id="{71498945-9791-47F6-9830-D22D2C1D48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642" y="430439"/>
            <a:ext cx="1072242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Norma 5 - I</a:t>
            </a:r>
            <a:r>
              <a:rPr lang="fr-FR" dirty="0" err="1"/>
              <a:t>nformation</a:t>
            </a:r>
            <a:r>
              <a:rPr lang="fr-FR" dirty="0"/>
              <a:t> Management cycle</a:t>
            </a:r>
            <a:endParaRPr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4019D2-396C-4BB1-8538-B83FBE64D133}"/>
              </a:ext>
            </a:extLst>
          </p:cNvPr>
          <p:cNvSpPr txBox="1"/>
          <p:nvPr/>
        </p:nvSpPr>
        <p:spPr>
          <a:xfrm>
            <a:off x="6945833" y="1756002"/>
            <a:ext cx="5425779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bg2"/>
                </a:solidFill>
                <a:latin typeface="Helvetica Neue" panose="020B0604020202020204" charset="0"/>
              </a:rPr>
              <a:t>PASO 1: </a:t>
            </a:r>
            <a:r>
              <a:rPr lang="es-ES" sz="2800" dirty="0">
                <a:latin typeface="HelveticaNeue-Light-Identity-H"/>
              </a:rPr>
              <a:t>Planificación de datos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err="1">
                <a:latin typeface="Helvetica Neue" panose="020B0604020202020204" charset="0"/>
              </a:rPr>
              <a:t>Mapeo</a:t>
            </a:r>
            <a:r>
              <a:rPr lang="fr-FR" sz="2400" dirty="0">
                <a:latin typeface="Helvetica Neue" panose="020B060402020202020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latin typeface="HelveticaNeue-Light-Identity-H"/>
              </a:rPr>
              <a:t>Valores de referencia interinstitucionales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latin typeface="HelveticaNeue-Light-Identity-H"/>
              </a:rPr>
              <a:t>Herramientas y procedimientos de GI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latin typeface="HelveticaNeue-Light-Identity-H"/>
              </a:rPr>
              <a:t>Capacitación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AA276B-8A63-448E-B3E9-409304BD6A0E}"/>
              </a:ext>
            </a:extLst>
          </p:cNvPr>
          <p:cNvSpPr txBox="1"/>
          <p:nvPr/>
        </p:nvSpPr>
        <p:spPr>
          <a:xfrm>
            <a:off x="6945833" y="4978375"/>
            <a:ext cx="542577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bg2"/>
                </a:solidFill>
                <a:latin typeface="Helvetica Neue" panose="020B0604020202020204" charset="0"/>
              </a:rPr>
              <a:t>PASO 2: </a:t>
            </a:r>
            <a:r>
              <a:rPr lang="es-ES" sz="2800" dirty="0">
                <a:latin typeface="HelveticaNeue-Light-Identity-H"/>
              </a:rPr>
              <a:t>Recopilación de datos</a:t>
            </a:r>
            <a:endParaRPr lang="fr-FR" sz="28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</a:rPr>
              <a:t>Etica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</a:rPr>
              <a:t>Principios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</a:rPr>
              <a:t>Desglose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8EA6E5E-D6A9-4C41-AEFF-9B70367DAB04}"/>
              </a:ext>
            </a:extLst>
          </p:cNvPr>
          <p:cNvSpPr txBox="1"/>
          <p:nvPr/>
        </p:nvSpPr>
        <p:spPr>
          <a:xfrm>
            <a:off x="398077" y="4633207"/>
            <a:ext cx="601905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bg2"/>
                </a:solidFill>
                <a:latin typeface="Helvetica Neue" panose="020B0604020202020204" charset="0"/>
              </a:rPr>
              <a:t>PASO 3: </a:t>
            </a:r>
            <a:r>
              <a:rPr lang="es-ES" sz="2800" dirty="0">
                <a:latin typeface="HelveticaNeue-Light-Identity-H"/>
              </a:rPr>
              <a:t>Procesamiento y análisis </a:t>
            </a:r>
            <a:endParaRPr lang="fr-FR" sz="28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Análisis cruzada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Análisis de deficiencias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Análisis de tendencias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</a:rPr>
              <a:t>Doble </a:t>
            </a:r>
            <a:r>
              <a:rPr lang="fr-FR" sz="2400" dirty="0" err="1">
                <a:solidFill>
                  <a:schemeClr val="bg2"/>
                </a:solidFill>
                <a:latin typeface="Helvetica Neue" panose="020B0604020202020204" charset="0"/>
              </a:rPr>
              <a:t>recuento</a:t>
            </a:r>
            <a:endParaRPr lang="fr-FR" sz="2400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F683C83-5451-49B7-BE49-BC22A60B5998}"/>
              </a:ext>
            </a:extLst>
          </p:cNvPr>
          <p:cNvSpPr txBox="1"/>
          <p:nvPr/>
        </p:nvSpPr>
        <p:spPr>
          <a:xfrm>
            <a:off x="670220" y="1902959"/>
            <a:ext cx="5746909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bg2"/>
                </a:solidFill>
                <a:latin typeface="Helvetica Neue" panose="020B0604020202020204" charset="0"/>
              </a:rPr>
              <a:t>PASO 4: </a:t>
            </a:r>
            <a:r>
              <a:rPr lang="es-ES" sz="2800" dirty="0">
                <a:latin typeface="HelveticaNeue-Light-Identity-H"/>
              </a:rPr>
              <a:t>Intercambio y evaluación </a:t>
            </a:r>
            <a:endParaRPr lang="fr-FR" sz="28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latin typeface="Helvetica Neue" panose="020B0604020202020204" charset="0"/>
              </a:rPr>
              <a:t>Information a la </a:t>
            </a:r>
            <a:r>
              <a:rPr lang="fr-FR" sz="2400" dirty="0" err="1">
                <a:latin typeface="Helvetica Neue" panose="020B0604020202020204" charset="0"/>
              </a:rPr>
              <a:t>poblaci</a:t>
            </a:r>
            <a:r>
              <a:rPr lang="es-ES" sz="2400" dirty="0" err="1">
                <a:latin typeface="HelveticaNeue-Light-Identity-H"/>
              </a:rPr>
              <a:t>ó</a:t>
            </a:r>
            <a:r>
              <a:rPr lang="fr-FR" sz="2400" dirty="0">
                <a:latin typeface="Helvetica Neue" panose="020B0604020202020204" charset="0"/>
              </a:rPr>
              <a:t>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 err="1">
                <a:latin typeface="Helvetica Neue" panose="020B0604020202020204" charset="0"/>
              </a:rPr>
              <a:t>Retroalimentaci</a:t>
            </a:r>
            <a:r>
              <a:rPr lang="es-ES" sz="2400" dirty="0" err="1">
                <a:latin typeface="HelveticaNeue-Light-Identity-H"/>
              </a:rPr>
              <a:t>ó</a:t>
            </a:r>
            <a:r>
              <a:rPr lang="fr-FR" sz="2400" dirty="0">
                <a:latin typeface="Helvetica Neue" panose="020B0604020202020204" charset="0"/>
              </a:rPr>
              <a:t>n  </a:t>
            </a:r>
          </a:p>
          <a:p>
            <a:r>
              <a:rPr lang="fr-FR" sz="2400" b="1" dirty="0">
                <a:solidFill>
                  <a:schemeClr val="bg2"/>
                </a:solidFill>
                <a:latin typeface="Helvetica Neue" panose="020B0604020202020204" charset="0"/>
              </a:rPr>
              <a:t>= </a:t>
            </a:r>
            <a:r>
              <a:rPr lang="fr-FR" sz="2400" dirty="0" err="1">
                <a:latin typeface="Helvetica Neue" panose="020B0604020202020204" charset="0"/>
              </a:rPr>
              <a:t>rendici</a:t>
            </a:r>
            <a:r>
              <a:rPr lang="es-ES" sz="2400" dirty="0" err="1">
                <a:latin typeface="HelveticaNeue-Light-Identity-H"/>
              </a:rPr>
              <a:t>ó</a:t>
            </a:r>
            <a:r>
              <a:rPr lang="fr-FR" sz="2400" dirty="0">
                <a:latin typeface="Helvetica Neue" panose="020B0604020202020204" charset="0"/>
              </a:rPr>
              <a:t>n de </a:t>
            </a:r>
            <a:r>
              <a:rPr lang="fr-FR" sz="2400" dirty="0" err="1">
                <a:latin typeface="Helvetica Neue" panose="020B0604020202020204" charset="0"/>
              </a:rPr>
              <a:t>cuentas</a:t>
            </a:r>
            <a:r>
              <a:rPr lang="fr-FR" sz="2400" dirty="0">
                <a:latin typeface="Helvetica Neue" panose="020B060402020202020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latin typeface="Helvetica Neue" panose="020B0604020202020204" charset="0"/>
              </a:rPr>
              <a:t>No </a:t>
            </a:r>
            <a:r>
              <a:rPr lang="fr-FR" sz="2400" dirty="0" err="1">
                <a:latin typeface="Helvetica Neue" panose="020B0604020202020204" charset="0"/>
              </a:rPr>
              <a:t>causar</a:t>
            </a:r>
            <a:r>
              <a:rPr lang="fr-FR" sz="2400" dirty="0">
                <a:latin typeface="Helvetica Neue" panose="020B0604020202020204" charset="0"/>
              </a:rPr>
              <a:t> da</a:t>
            </a:r>
            <a:r>
              <a:rPr lang="es-ES" dirty="0"/>
              <a:t> ñ </a:t>
            </a:r>
            <a:r>
              <a:rPr lang="fr-FR" sz="2400" dirty="0">
                <a:latin typeface="Helvetica Neue" panose="020B0604020202020204" charset="0"/>
              </a:rPr>
              <a:t>o!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dirty="0">
                <a:latin typeface="Helvetica Neue" panose="020B0604020202020204" charset="0"/>
              </a:rPr>
              <a:t>I</a:t>
            </a:r>
            <a:r>
              <a:rPr lang="fr-FR" sz="2400">
                <a:latin typeface="Helvetica Neue" panose="020B0604020202020204" charset="0"/>
              </a:rPr>
              <a:t>ncidencia</a:t>
            </a:r>
            <a:r>
              <a:rPr lang="fr-FR" sz="2400" dirty="0">
                <a:latin typeface="Helvetica Neue" panose="020B0604020202020204" charset="0"/>
              </a:rPr>
              <a:t> </a:t>
            </a:r>
            <a:endParaRPr lang="fr-FR" sz="2400" b="1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23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1471</Words>
  <Application>Microsoft Office PowerPoint</Application>
  <PresentationFormat>Grand écran</PresentationFormat>
  <Paragraphs>106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2" baseType="lpstr">
      <vt:lpstr>HelveticaNeue-LightItalic-Identity-H</vt:lpstr>
      <vt:lpstr>Wingdings</vt:lpstr>
      <vt:lpstr>CMSY9</vt:lpstr>
      <vt:lpstr>Helvetica Neue</vt:lpstr>
      <vt:lpstr>HelveticaNeue-Light-Identity-H</vt:lpstr>
      <vt:lpstr>Ink Free</vt:lpstr>
      <vt:lpstr>Arial</vt:lpstr>
      <vt:lpstr>Calibri</vt:lpstr>
      <vt:lpstr>Office Theme</vt:lpstr>
      <vt:lpstr>Intro general a la Norma 5</vt:lpstr>
      <vt:lpstr>Présentation PowerPoint</vt:lpstr>
      <vt:lpstr>Norma 5 - Information Management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94</cp:revision>
  <dcterms:created xsi:type="dcterms:W3CDTF">2017-12-20T18:51:03Z</dcterms:created>
  <dcterms:modified xsi:type="dcterms:W3CDTF">2021-09-27T09:09:24Z</dcterms:modified>
</cp:coreProperties>
</file>