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270" r:id="rId2"/>
    <p:sldId id="275" r:id="rId3"/>
    <p:sldId id="281" r:id="rId4"/>
    <p:sldId id="288" r:id="rId5"/>
    <p:sldId id="290" r:id="rId6"/>
    <p:sldId id="291" r:id="rId7"/>
    <p:sldId id="292" r:id="rId8"/>
    <p:sldId id="294" r:id="rId9"/>
    <p:sldId id="295" r:id="rId10"/>
    <p:sldId id="329" r:id="rId11"/>
    <p:sldId id="298" r:id="rId12"/>
    <p:sldId id="297" r:id="rId13"/>
    <p:sldId id="299" r:id="rId14"/>
    <p:sldId id="301" r:id="rId15"/>
    <p:sldId id="336" r:id="rId16"/>
    <p:sldId id="303" r:id="rId17"/>
    <p:sldId id="304" r:id="rId18"/>
    <p:sldId id="305" r:id="rId19"/>
    <p:sldId id="307" r:id="rId20"/>
    <p:sldId id="308" r:id="rId21"/>
    <p:sldId id="309" r:id="rId22"/>
    <p:sldId id="310" r:id="rId23"/>
    <p:sldId id="311" r:id="rId24"/>
    <p:sldId id="312" r:id="rId25"/>
    <p:sldId id="313" r:id="rId26"/>
    <p:sldId id="325" r:id="rId27"/>
    <p:sldId id="302" r:id="rId28"/>
    <p:sldId id="314" r:id="rId29"/>
    <p:sldId id="316" r:id="rId30"/>
    <p:sldId id="315" r:id="rId31"/>
    <p:sldId id="318" r:id="rId32"/>
    <p:sldId id="319" r:id="rId33"/>
    <p:sldId id="326" r:id="rId34"/>
    <p:sldId id="321" r:id="rId35"/>
    <p:sldId id="322" r:id="rId36"/>
    <p:sldId id="323" r:id="rId37"/>
    <p:sldId id="324" r:id="rId38"/>
    <p:sldId id="327" r:id="rId39"/>
    <p:sldId id="328" r:id="rId40"/>
    <p:sldId id="330" r:id="rId41"/>
    <p:sldId id="331" r:id="rId42"/>
    <p:sldId id="333" r:id="rId43"/>
    <p:sldId id="332" r:id="rId44"/>
    <p:sldId id="334" r:id="rId45"/>
    <p:sldId id="335" r:id="rId46"/>
    <p:sldId id="337" r:id="rId47"/>
    <p:sldId id="339" r:id="rId48"/>
    <p:sldId id="338" r:id="rId49"/>
    <p:sldId id="340" r:id="rId50"/>
    <p:sldId id="341" r:id="rId51"/>
    <p:sldId id="343" r:id="rId52"/>
    <p:sldId id="344" r:id="rId53"/>
    <p:sldId id="346" r:id="rId54"/>
    <p:sldId id="347" r:id="rId55"/>
    <p:sldId id="348" r:id="rId56"/>
    <p:sldId id="342" r:id="rId57"/>
    <p:sldId id="296" r:id="rId58"/>
    <p:sldId id="349"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39D43C3-DA9A-4AAC-8D61-7569F806F1CC}">
          <p14:sldIdLst>
            <p14:sldId id="270"/>
            <p14:sldId id="275"/>
          </p14:sldIdLst>
        </p14:section>
        <p14:section name="Review CP Frameworks" id="{3CC41CB2-3FDC-4801-8A87-CA3CCB162E81}">
          <p14:sldIdLst>
            <p14:sldId id="281"/>
            <p14:sldId id="288"/>
            <p14:sldId id="290"/>
            <p14:sldId id="291"/>
            <p14:sldId id="292"/>
            <p14:sldId id="294"/>
          </p14:sldIdLst>
        </p14:section>
        <p14:section name="Overview of Participatory Methods" id="{03D70174-052B-40EF-B21E-95B90119C7BB}">
          <p14:sldIdLst>
            <p14:sldId id="295"/>
            <p14:sldId id="329"/>
            <p14:sldId id="298"/>
            <p14:sldId id="297"/>
            <p14:sldId id="299"/>
            <p14:sldId id="301"/>
            <p14:sldId id="336"/>
          </p14:sldIdLst>
        </p14:section>
        <p14:section name="Ethical Considerations" id="{225C140F-18CF-417E-B8C2-7E23B4E0C44A}">
          <p14:sldIdLst>
            <p14:sldId id="303"/>
            <p14:sldId id="304"/>
            <p14:sldId id="305"/>
            <p14:sldId id="307"/>
            <p14:sldId id="308"/>
            <p14:sldId id="309"/>
            <p14:sldId id="310"/>
            <p14:sldId id="311"/>
            <p14:sldId id="312"/>
            <p14:sldId id="313"/>
          </p14:sldIdLst>
        </p14:section>
        <p14:section name="Methods Detail" id="{7DF3F3DD-5558-4824-AD19-004A30AD16F5}">
          <p14:sldIdLst/>
        </p14:section>
        <p14:section name="Observation" id="{F9A4E203-1164-44F3-96E0-829FC4640C17}">
          <p14:sldIdLst>
            <p14:sldId id="325"/>
            <p14:sldId id="302"/>
            <p14:sldId id="314"/>
            <p14:sldId id="316"/>
            <p14:sldId id="315"/>
            <p14:sldId id="318"/>
            <p14:sldId id="319"/>
          </p14:sldIdLst>
        </p14:section>
        <p14:section name="Community Mapping" id="{2C34F010-CD60-46C4-8FEB-19AAF25B3BB3}">
          <p14:sldIdLst>
            <p14:sldId id="326"/>
            <p14:sldId id="321"/>
            <p14:sldId id="322"/>
            <p14:sldId id="323"/>
            <p14:sldId id="324"/>
          </p14:sldIdLst>
        </p14:section>
        <p14:section name="Group Discussions" id="{8DF70476-DD23-4DAB-A535-BF2A8E188737}">
          <p14:sldIdLst>
            <p14:sldId id="327"/>
            <p14:sldId id="328"/>
            <p14:sldId id="330"/>
            <p14:sldId id="331"/>
            <p14:sldId id="333"/>
            <p14:sldId id="332"/>
            <p14:sldId id="334"/>
            <p14:sldId id="335"/>
            <p14:sldId id="337"/>
            <p14:sldId id="339"/>
            <p14:sldId id="338"/>
            <p14:sldId id="340"/>
            <p14:sldId id="341"/>
          </p14:sldIdLst>
        </p14:section>
        <p14:section name="In-depth Interviews" id="{325AC120-20BA-484F-A59C-4039C25A9D90}">
          <p14:sldIdLst>
            <p14:sldId id="343"/>
            <p14:sldId id="344"/>
            <p14:sldId id="346"/>
            <p14:sldId id="347"/>
            <p14:sldId id="348"/>
          </p14:sldIdLst>
        </p14:section>
        <p14:section name="Conclusion" id="{C920E79D-F7C7-476B-8269-5E89F64F967A}">
          <p14:sldIdLst>
            <p14:sldId id="342"/>
            <p14:sldId id="296"/>
            <p14:sldId id="34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zanne E. Willis" initials="SEW"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467D"/>
    <a:srgbClr val="026794"/>
    <a:srgbClr val="405E79"/>
    <a:srgbClr val="35B2B4"/>
    <a:srgbClr val="95CD7A"/>
    <a:srgbClr val="70995C"/>
    <a:srgbClr val="D5EBCA"/>
    <a:srgbClr val="000000"/>
    <a:srgbClr val="E3D3DB"/>
    <a:srgbClr val="AC6B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87" autoAdjust="0"/>
    <p:restoredTop sz="84314" autoAdjust="0"/>
  </p:normalViewPr>
  <p:slideViewPr>
    <p:cSldViewPr snapToGrid="0" snapToObjects="1">
      <p:cViewPr varScale="1">
        <p:scale>
          <a:sx n="57" d="100"/>
          <a:sy n="57" d="100"/>
        </p:scale>
        <p:origin x="1134" y="78"/>
      </p:cViewPr>
      <p:guideLst>
        <p:guide orient="horz" pos="2160"/>
        <p:guide pos="3840"/>
      </p:guideLst>
    </p:cSldViewPr>
  </p:slideViewPr>
  <p:outlineViewPr>
    <p:cViewPr>
      <p:scale>
        <a:sx n="33" d="100"/>
        <a:sy n="33" d="100"/>
      </p:scale>
      <p:origin x="0" y="-5087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232B09-0296-434C-9C56-1A2DF4BED29D}" type="doc">
      <dgm:prSet loTypeId="urn:microsoft.com/office/officeart/2005/8/layout/pyramid4" loCatId="pyramid" qsTypeId="urn:microsoft.com/office/officeart/2005/8/quickstyle/simple1" qsCatId="simple" csTypeId="urn:microsoft.com/office/officeart/2005/8/colors/accent1_2" csCatId="accent1" phldr="1"/>
      <dgm:spPr/>
      <dgm:t>
        <a:bodyPr/>
        <a:lstStyle/>
        <a:p>
          <a:endParaRPr lang="en-US"/>
        </a:p>
      </dgm:t>
    </dgm:pt>
    <dgm:pt modelId="{CEEA72D9-E633-41F7-BEE8-57DFDF1CE263}">
      <dgm:prSet phldrT="[Text]"/>
      <dgm:spPr/>
      <dgm:t>
        <a:bodyPr/>
        <a:lstStyle/>
        <a:p>
          <a:r>
            <a:rPr lang="en-US" dirty="0"/>
            <a:t>Observation</a:t>
          </a:r>
        </a:p>
      </dgm:t>
    </dgm:pt>
    <dgm:pt modelId="{15BB9CCB-5A65-46EC-9BFD-CBD3CD941BEB}" type="parTrans" cxnId="{91FA8215-30DF-4DDC-B07C-C17D2B8B3499}">
      <dgm:prSet/>
      <dgm:spPr/>
      <dgm:t>
        <a:bodyPr/>
        <a:lstStyle/>
        <a:p>
          <a:endParaRPr lang="en-US"/>
        </a:p>
      </dgm:t>
    </dgm:pt>
    <dgm:pt modelId="{BC8693FC-92FF-4633-A521-E54F67231519}" type="sibTrans" cxnId="{91FA8215-30DF-4DDC-B07C-C17D2B8B3499}">
      <dgm:prSet/>
      <dgm:spPr/>
      <dgm:t>
        <a:bodyPr/>
        <a:lstStyle/>
        <a:p>
          <a:endParaRPr lang="en-US"/>
        </a:p>
      </dgm:t>
    </dgm:pt>
    <dgm:pt modelId="{6EB21B14-862B-4403-89D0-2649381C27B8}">
      <dgm:prSet phldrT="[Text]"/>
      <dgm:spPr/>
      <dgm:t>
        <a:bodyPr/>
        <a:lstStyle/>
        <a:p>
          <a:r>
            <a:rPr lang="fr-FR" noProof="0" dirty="0"/>
            <a:t>Entretiens</a:t>
          </a:r>
          <a:r>
            <a:rPr lang="en-ZA" dirty="0"/>
            <a:t> </a:t>
          </a:r>
          <a:r>
            <a:rPr lang="fr-FR" noProof="0" dirty="0"/>
            <a:t>approfondis</a:t>
          </a:r>
        </a:p>
      </dgm:t>
    </dgm:pt>
    <dgm:pt modelId="{4D38A1FC-3700-497B-B139-789D95754C8A}" type="parTrans" cxnId="{587F86DF-67D4-495B-874F-1595FA04F82B}">
      <dgm:prSet/>
      <dgm:spPr/>
      <dgm:t>
        <a:bodyPr/>
        <a:lstStyle/>
        <a:p>
          <a:endParaRPr lang="en-US"/>
        </a:p>
      </dgm:t>
    </dgm:pt>
    <dgm:pt modelId="{D489D9B9-3975-4809-AF9F-2D8AF496E484}" type="sibTrans" cxnId="{587F86DF-67D4-495B-874F-1595FA04F82B}">
      <dgm:prSet/>
      <dgm:spPr/>
      <dgm:t>
        <a:bodyPr/>
        <a:lstStyle/>
        <a:p>
          <a:endParaRPr lang="en-US"/>
        </a:p>
      </dgm:t>
    </dgm:pt>
    <dgm:pt modelId="{35F980BE-93FC-421E-B47C-1796F8834DB4}">
      <dgm:prSet phldrT="[Text]"/>
      <dgm:spPr/>
      <dgm:t>
        <a:bodyPr/>
        <a:lstStyle/>
        <a:p>
          <a:r>
            <a:rPr lang="en-US" dirty="0"/>
            <a:t>Interpr</a:t>
          </a:r>
          <a:r>
            <a:rPr lang="en-ZA" dirty="0"/>
            <a:t>é</a:t>
          </a:r>
          <a:r>
            <a:rPr lang="en-US" dirty="0"/>
            <a:t>tation</a:t>
          </a:r>
        </a:p>
      </dgm:t>
    </dgm:pt>
    <dgm:pt modelId="{89B6F5D3-5637-4A93-AEC8-3A398D8ED34D}" type="parTrans" cxnId="{75A81814-28D9-461A-BB23-CE0125C40371}">
      <dgm:prSet/>
      <dgm:spPr/>
      <dgm:t>
        <a:bodyPr/>
        <a:lstStyle/>
        <a:p>
          <a:endParaRPr lang="en-US"/>
        </a:p>
      </dgm:t>
    </dgm:pt>
    <dgm:pt modelId="{21D965EA-A728-4E1E-8CE1-F94A9FB18A28}" type="sibTrans" cxnId="{75A81814-28D9-461A-BB23-CE0125C40371}">
      <dgm:prSet/>
      <dgm:spPr/>
      <dgm:t>
        <a:bodyPr/>
        <a:lstStyle/>
        <a:p>
          <a:endParaRPr lang="en-US"/>
        </a:p>
      </dgm:t>
    </dgm:pt>
    <dgm:pt modelId="{0222EBBA-5EC6-4522-B29B-E7AE15D4439B}">
      <dgm:prSet phldrT="[Text]"/>
      <dgm:spPr/>
      <dgm:t>
        <a:bodyPr/>
        <a:lstStyle/>
        <a:p>
          <a:r>
            <a:rPr lang="en-ZA" dirty="0"/>
            <a:t>Discussions de groupe</a:t>
          </a:r>
          <a:endParaRPr lang="en-US" dirty="0"/>
        </a:p>
      </dgm:t>
    </dgm:pt>
    <dgm:pt modelId="{0C166671-89DC-4A23-B8AF-6159E2862FFE}" type="parTrans" cxnId="{733A3671-2833-499F-9D0D-22DAC7AA91A6}">
      <dgm:prSet/>
      <dgm:spPr/>
      <dgm:t>
        <a:bodyPr/>
        <a:lstStyle/>
        <a:p>
          <a:endParaRPr lang="en-US"/>
        </a:p>
      </dgm:t>
    </dgm:pt>
    <dgm:pt modelId="{504F90C1-50C5-417B-A146-CF783CA6A673}" type="sibTrans" cxnId="{733A3671-2833-499F-9D0D-22DAC7AA91A6}">
      <dgm:prSet/>
      <dgm:spPr/>
      <dgm:t>
        <a:bodyPr/>
        <a:lstStyle/>
        <a:p>
          <a:endParaRPr lang="en-US"/>
        </a:p>
      </dgm:t>
    </dgm:pt>
    <dgm:pt modelId="{8AA6CB3E-58A3-4F06-9695-FAE2F5380C96}" type="pres">
      <dgm:prSet presAssocID="{C4232B09-0296-434C-9C56-1A2DF4BED29D}" presName="compositeShape" presStyleCnt="0">
        <dgm:presLayoutVars>
          <dgm:chMax val="9"/>
          <dgm:dir/>
          <dgm:resizeHandles val="exact"/>
        </dgm:presLayoutVars>
      </dgm:prSet>
      <dgm:spPr/>
    </dgm:pt>
    <dgm:pt modelId="{58BCE055-14DD-4841-9CB3-B31835952100}" type="pres">
      <dgm:prSet presAssocID="{C4232B09-0296-434C-9C56-1A2DF4BED29D}" presName="triangle1" presStyleLbl="node1" presStyleIdx="0" presStyleCnt="4">
        <dgm:presLayoutVars>
          <dgm:bulletEnabled val="1"/>
        </dgm:presLayoutVars>
      </dgm:prSet>
      <dgm:spPr/>
    </dgm:pt>
    <dgm:pt modelId="{1F8C481A-CAE6-471A-83CA-EC9D6F797C74}" type="pres">
      <dgm:prSet presAssocID="{C4232B09-0296-434C-9C56-1A2DF4BED29D}" presName="triangle2" presStyleLbl="node1" presStyleIdx="1" presStyleCnt="4">
        <dgm:presLayoutVars>
          <dgm:bulletEnabled val="1"/>
        </dgm:presLayoutVars>
      </dgm:prSet>
      <dgm:spPr/>
    </dgm:pt>
    <dgm:pt modelId="{D366B2F1-8643-4E2A-9D72-0B06A77439B3}" type="pres">
      <dgm:prSet presAssocID="{C4232B09-0296-434C-9C56-1A2DF4BED29D}" presName="triangle3" presStyleLbl="node1" presStyleIdx="2" presStyleCnt="4">
        <dgm:presLayoutVars>
          <dgm:bulletEnabled val="1"/>
        </dgm:presLayoutVars>
      </dgm:prSet>
      <dgm:spPr/>
    </dgm:pt>
    <dgm:pt modelId="{F1E4A030-9633-4BA9-A4BD-06F342E92EE6}" type="pres">
      <dgm:prSet presAssocID="{C4232B09-0296-434C-9C56-1A2DF4BED29D}" presName="triangle4" presStyleLbl="node1" presStyleIdx="3" presStyleCnt="4">
        <dgm:presLayoutVars>
          <dgm:bulletEnabled val="1"/>
        </dgm:presLayoutVars>
      </dgm:prSet>
      <dgm:spPr/>
    </dgm:pt>
  </dgm:ptLst>
  <dgm:cxnLst>
    <dgm:cxn modelId="{75A81814-28D9-461A-BB23-CE0125C40371}" srcId="{C4232B09-0296-434C-9C56-1A2DF4BED29D}" destId="{35F980BE-93FC-421E-B47C-1796F8834DB4}" srcOrd="2" destOrd="0" parTransId="{89B6F5D3-5637-4A93-AEC8-3A398D8ED34D}" sibTransId="{21D965EA-A728-4E1E-8CE1-F94A9FB18A28}"/>
    <dgm:cxn modelId="{91FA8215-30DF-4DDC-B07C-C17D2B8B3499}" srcId="{C4232B09-0296-434C-9C56-1A2DF4BED29D}" destId="{CEEA72D9-E633-41F7-BEE8-57DFDF1CE263}" srcOrd="0" destOrd="0" parTransId="{15BB9CCB-5A65-46EC-9BFD-CBD3CD941BEB}" sibTransId="{BC8693FC-92FF-4633-A521-E54F67231519}"/>
    <dgm:cxn modelId="{67B4961D-BE20-454A-BB55-272C5E4AC317}" type="presOf" srcId="{0222EBBA-5EC6-4522-B29B-E7AE15D4439B}" destId="{F1E4A030-9633-4BA9-A4BD-06F342E92EE6}" srcOrd="0" destOrd="0" presId="urn:microsoft.com/office/officeart/2005/8/layout/pyramid4"/>
    <dgm:cxn modelId="{FAE60D31-0917-4318-91EF-FBB9D74D1075}" type="presOf" srcId="{6EB21B14-862B-4403-89D0-2649381C27B8}" destId="{1F8C481A-CAE6-471A-83CA-EC9D6F797C74}" srcOrd="0" destOrd="0" presId="urn:microsoft.com/office/officeart/2005/8/layout/pyramid4"/>
    <dgm:cxn modelId="{733A3671-2833-499F-9D0D-22DAC7AA91A6}" srcId="{C4232B09-0296-434C-9C56-1A2DF4BED29D}" destId="{0222EBBA-5EC6-4522-B29B-E7AE15D4439B}" srcOrd="3" destOrd="0" parTransId="{0C166671-89DC-4A23-B8AF-6159E2862FFE}" sibTransId="{504F90C1-50C5-417B-A146-CF783CA6A673}"/>
    <dgm:cxn modelId="{29EBCBC3-9BFF-4C95-839D-A79B1CEA0C44}" type="presOf" srcId="{C4232B09-0296-434C-9C56-1A2DF4BED29D}" destId="{8AA6CB3E-58A3-4F06-9695-FAE2F5380C96}" srcOrd="0" destOrd="0" presId="urn:microsoft.com/office/officeart/2005/8/layout/pyramid4"/>
    <dgm:cxn modelId="{D83B5ECD-263E-4632-82B2-D638A149F4E6}" type="presOf" srcId="{35F980BE-93FC-421E-B47C-1796F8834DB4}" destId="{D366B2F1-8643-4E2A-9D72-0B06A77439B3}" srcOrd="0" destOrd="0" presId="urn:microsoft.com/office/officeart/2005/8/layout/pyramid4"/>
    <dgm:cxn modelId="{587F86DF-67D4-495B-874F-1595FA04F82B}" srcId="{C4232B09-0296-434C-9C56-1A2DF4BED29D}" destId="{6EB21B14-862B-4403-89D0-2649381C27B8}" srcOrd="1" destOrd="0" parTransId="{4D38A1FC-3700-497B-B139-789D95754C8A}" sibTransId="{D489D9B9-3975-4809-AF9F-2D8AF496E484}"/>
    <dgm:cxn modelId="{2474F9F9-A538-4287-93BC-8F27FD567520}" type="presOf" srcId="{CEEA72D9-E633-41F7-BEE8-57DFDF1CE263}" destId="{58BCE055-14DD-4841-9CB3-B31835952100}" srcOrd="0" destOrd="0" presId="urn:microsoft.com/office/officeart/2005/8/layout/pyramid4"/>
    <dgm:cxn modelId="{1A33A088-F23F-4572-873C-E40328A54A99}" type="presParOf" srcId="{8AA6CB3E-58A3-4F06-9695-FAE2F5380C96}" destId="{58BCE055-14DD-4841-9CB3-B31835952100}" srcOrd="0" destOrd="0" presId="urn:microsoft.com/office/officeart/2005/8/layout/pyramid4"/>
    <dgm:cxn modelId="{BD1153A0-CD3E-4DCD-8882-37967BFA0ED3}" type="presParOf" srcId="{8AA6CB3E-58A3-4F06-9695-FAE2F5380C96}" destId="{1F8C481A-CAE6-471A-83CA-EC9D6F797C74}" srcOrd="1" destOrd="0" presId="urn:microsoft.com/office/officeart/2005/8/layout/pyramid4"/>
    <dgm:cxn modelId="{CEB3F3CB-0CC1-4102-AF86-4F13667BA6C3}" type="presParOf" srcId="{8AA6CB3E-58A3-4F06-9695-FAE2F5380C96}" destId="{D366B2F1-8643-4E2A-9D72-0B06A77439B3}" srcOrd="2" destOrd="0" presId="urn:microsoft.com/office/officeart/2005/8/layout/pyramid4"/>
    <dgm:cxn modelId="{1048DC3B-F8AC-464F-9BCA-563CC451446A}" type="presParOf" srcId="{8AA6CB3E-58A3-4F06-9695-FAE2F5380C96}" destId="{F1E4A030-9633-4BA9-A4BD-06F342E92EE6}"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9E6D75-7151-4E08-A4DD-E7EBF9906C97}" type="doc">
      <dgm:prSet loTypeId="urn:microsoft.com/office/officeart/2005/8/layout/venn1" loCatId="relationship" qsTypeId="urn:microsoft.com/office/officeart/2005/8/quickstyle/simple1" qsCatId="simple" csTypeId="urn:microsoft.com/office/officeart/2005/8/colors/accent1_2" csCatId="accent1" phldr="1"/>
      <dgm:spPr/>
    </dgm:pt>
    <dgm:pt modelId="{E16AF3B2-003F-4235-9B88-9A3218AB61CD}">
      <dgm:prSet phldrT="[Text]"/>
      <dgm:spPr/>
      <dgm:t>
        <a:bodyPr/>
        <a:lstStyle/>
        <a:p>
          <a:r>
            <a:rPr lang="en-ZA" dirty="0"/>
            <a:t>Chats</a:t>
          </a:r>
          <a:endParaRPr lang="en-US" dirty="0"/>
        </a:p>
      </dgm:t>
    </dgm:pt>
    <dgm:pt modelId="{10DBC262-E867-4B8D-B545-CA8B082A0999}" type="parTrans" cxnId="{F10FC602-F9D5-4FBA-9CC6-84D39362F4C6}">
      <dgm:prSet/>
      <dgm:spPr/>
      <dgm:t>
        <a:bodyPr/>
        <a:lstStyle/>
        <a:p>
          <a:endParaRPr lang="en-US"/>
        </a:p>
      </dgm:t>
    </dgm:pt>
    <dgm:pt modelId="{865B104B-178F-4E3A-AE11-FF4DB9C5947A}" type="sibTrans" cxnId="{F10FC602-F9D5-4FBA-9CC6-84D39362F4C6}">
      <dgm:prSet/>
      <dgm:spPr/>
      <dgm:t>
        <a:bodyPr/>
        <a:lstStyle/>
        <a:p>
          <a:endParaRPr lang="en-US"/>
        </a:p>
      </dgm:t>
    </dgm:pt>
    <dgm:pt modelId="{A8409513-4B4D-46F0-8BE6-DC15D14653B5}">
      <dgm:prSet phldrT="[Text]"/>
      <dgm:spPr/>
      <dgm:t>
        <a:bodyPr/>
        <a:lstStyle/>
        <a:p>
          <a:r>
            <a:rPr lang="en-ZA" dirty="0"/>
            <a:t>Poissons</a:t>
          </a:r>
          <a:endParaRPr lang="en-US" dirty="0"/>
        </a:p>
      </dgm:t>
    </dgm:pt>
    <dgm:pt modelId="{70055681-C11B-462D-8812-1F1F33F9B227}" type="parTrans" cxnId="{42617773-855F-4F0F-83D4-10BED7504123}">
      <dgm:prSet/>
      <dgm:spPr/>
      <dgm:t>
        <a:bodyPr/>
        <a:lstStyle/>
        <a:p>
          <a:endParaRPr lang="en-US"/>
        </a:p>
      </dgm:t>
    </dgm:pt>
    <dgm:pt modelId="{B34B6680-4236-4C15-BADD-441223550C9A}" type="sibTrans" cxnId="{42617773-855F-4F0F-83D4-10BED7504123}">
      <dgm:prSet/>
      <dgm:spPr/>
      <dgm:t>
        <a:bodyPr/>
        <a:lstStyle/>
        <a:p>
          <a:endParaRPr lang="en-US"/>
        </a:p>
      </dgm:t>
    </dgm:pt>
    <dgm:pt modelId="{8B0FD234-F01F-4A93-82F7-49B980CC9797}">
      <dgm:prSet phldrT="[Text]"/>
      <dgm:spPr/>
      <dgm:t>
        <a:bodyPr/>
        <a:lstStyle/>
        <a:p>
          <a:r>
            <a:rPr lang="en-ZA" dirty="0"/>
            <a:t>Chiens</a:t>
          </a:r>
          <a:endParaRPr lang="en-US" dirty="0"/>
        </a:p>
      </dgm:t>
    </dgm:pt>
    <dgm:pt modelId="{D430019F-B8E0-409F-B7B2-6465B70D7D64}" type="parTrans" cxnId="{E5B4C300-33B5-4A0C-8962-2A3C49224700}">
      <dgm:prSet/>
      <dgm:spPr/>
      <dgm:t>
        <a:bodyPr/>
        <a:lstStyle/>
        <a:p>
          <a:endParaRPr lang="en-US"/>
        </a:p>
      </dgm:t>
    </dgm:pt>
    <dgm:pt modelId="{D1E3BEEA-981F-4F4B-9B73-9CFAB79FF227}" type="sibTrans" cxnId="{E5B4C300-33B5-4A0C-8962-2A3C49224700}">
      <dgm:prSet/>
      <dgm:spPr/>
      <dgm:t>
        <a:bodyPr/>
        <a:lstStyle/>
        <a:p>
          <a:endParaRPr lang="en-US"/>
        </a:p>
      </dgm:t>
    </dgm:pt>
    <dgm:pt modelId="{17340F51-6A1D-4F4D-BBB5-4C990D8F3ABC}" type="pres">
      <dgm:prSet presAssocID="{609E6D75-7151-4E08-A4DD-E7EBF9906C97}" presName="compositeShape" presStyleCnt="0">
        <dgm:presLayoutVars>
          <dgm:chMax val="7"/>
          <dgm:dir/>
          <dgm:resizeHandles val="exact"/>
        </dgm:presLayoutVars>
      </dgm:prSet>
      <dgm:spPr/>
    </dgm:pt>
    <dgm:pt modelId="{32B584EE-C157-4E55-9A04-F6B8910ADF2D}" type="pres">
      <dgm:prSet presAssocID="{E16AF3B2-003F-4235-9B88-9A3218AB61CD}" presName="circ1" presStyleLbl="vennNode1" presStyleIdx="0" presStyleCnt="3" custScaleX="108715" custScaleY="111422" custLinFactNeighborX="0" custLinFactNeighborY="1689"/>
      <dgm:spPr/>
    </dgm:pt>
    <dgm:pt modelId="{85DED76C-441D-4427-A753-6BF142F196F3}" type="pres">
      <dgm:prSet presAssocID="{E16AF3B2-003F-4235-9B88-9A3218AB61CD}" presName="circ1Tx" presStyleLbl="revTx" presStyleIdx="0" presStyleCnt="0">
        <dgm:presLayoutVars>
          <dgm:chMax val="0"/>
          <dgm:chPref val="0"/>
          <dgm:bulletEnabled val="1"/>
        </dgm:presLayoutVars>
      </dgm:prSet>
      <dgm:spPr/>
    </dgm:pt>
    <dgm:pt modelId="{C8FB3C32-D262-46AB-B39E-3CB8136ECE6C}" type="pres">
      <dgm:prSet presAssocID="{A8409513-4B4D-46F0-8BE6-DC15D14653B5}" presName="circ2" presStyleLbl="vennNode1" presStyleIdx="1" presStyleCnt="3" custScaleX="124230" custScaleY="112922" custLinFactNeighborX="15461" custLinFactNeighborY="-9311"/>
      <dgm:spPr/>
    </dgm:pt>
    <dgm:pt modelId="{443F52AF-122E-4FB5-A452-BEDCEDD33168}" type="pres">
      <dgm:prSet presAssocID="{A8409513-4B4D-46F0-8BE6-DC15D14653B5}" presName="circ2Tx" presStyleLbl="revTx" presStyleIdx="0" presStyleCnt="0">
        <dgm:presLayoutVars>
          <dgm:chMax val="0"/>
          <dgm:chPref val="0"/>
          <dgm:bulletEnabled val="1"/>
        </dgm:presLayoutVars>
      </dgm:prSet>
      <dgm:spPr/>
    </dgm:pt>
    <dgm:pt modelId="{94EC5FAE-AF67-46CC-8AE2-16DE9AD1E59F}" type="pres">
      <dgm:prSet presAssocID="{8B0FD234-F01F-4A93-82F7-49B980CC9797}" presName="circ3" presStyleLbl="vennNode1" presStyleIdx="2" presStyleCnt="3" custScaleX="119910" custScaleY="113542" custLinFactNeighborX="781" custLinFactNeighborY="-4687"/>
      <dgm:spPr/>
    </dgm:pt>
    <dgm:pt modelId="{61D0AF1B-3045-4766-9298-7206271FD64B}" type="pres">
      <dgm:prSet presAssocID="{8B0FD234-F01F-4A93-82F7-49B980CC9797}" presName="circ3Tx" presStyleLbl="revTx" presStyleIdx="0" presStyleCnt="0">
        <dgm:presLayoutVars>
          <dgm:chMax val="0"/>
          <dgm:chPref val="0"/>
          <dgm:bulletEnabled val="1"/>
        </dgm:presLayoutVars>
      </dgm:prSet>
      <dgm:spPr/>
    </dgm:pt>
  </dgm:ptLst>
  <dgm:cxnLst>
    <dgm:cxn modelId="{E5B4C300-33B5-4A0C-8962-2A3C49224700}" srcId="{609E6D75-7151-4E08-A4DD-E7EBF9906C97}" destId="{8B0FD234-F01F-4A93-82F7-49B980CC9797}" srcOrd="2" destOrd="0" parTransId="{D430019F-B8E0-409F-B7B2-6465B70D7D64}" sibTransId="{D1E3BEEA-981F-4F4B-9B73-9CFAB79FF227}"/>
    <dgm:cxn modelId="{F10FC602-F9D5-4FBA-9CC6-84D39362F4C6}" srcId="{609E6D75-7151-4E08-A4DD-E7EBF9906C97}" destId="{E16AF3B2-003F-4235-9B88-9A3218AB61CD}" srcOrd="0" destOrd="0" parTransId="{10DBC262-E867-4B8D-B545-CA8B082A0999}" sibTransId="{865B104B-178F-4E3A-AE11-FF4DB9C5947A}"/>
    <dgm:cxn modelId="{C1670804-2433-4FD5-90B9-61894B610C3C}" type="presOf" srcId="{A8409513-4B4D-46F0-8BE6-DC15D14653B5}" destId="{443F52AF-122E-4FB5-A452-BEDCEDD33168}" srcOrd="1" destOrd="0" presId="urn:microsoft.com/office/officeart/2005/8/layout/venn1"/>
    <dgm:cxn modelId="{D5D6F414-DCA1-45FD-9803-C539AA26436B}" type="presOf" srcId="{E16AF3B2-003F-4235-9B88-9A3218AB61CD}" destId="{32B584EE-C157-4E55-9A04-F6B8910ADF2D}" srcOrd="0" destOrd="0" presId="urn:microsoft.com/office/officeart/2005/8/layout/venn1"/>
    <dgm:cxn modelId="{F5237E15-5B94-4039-AE94-68B9AD000CAB}" type="presOf" srcId="{8B0FD234-F01F-4A93-82F7-49B980CC9797}" destId="{94EC5FAE-AF67-46CC-8AE2-16DE9AD1E59F}" srcOrd="0" destOrd="0" presId="urn:microsoft.com/office/officeart/2005/8/layout/venn1"/>
    <dgm:cxn modelId="{42617773-855F-4F0F-83D4-10BED7504123}" srcId="{609E6D75-7151-4E08-A4DD-E7EBF9906C97}" destId="{A8409513-4B4D-46F0-8BE6-DC15D14653B5}" srcOrd="1" destOrd="0" parTransId="{70055681-C11B-462D-8812-1F1F33F9B227}" sibTransId="{B34B6680-4236-4C15-BADD-441223550C9A}"/>
    <dgm:cxn modelId="{4789807B-C113-4CA0-9A8F-7DF4FBAF3ED4}" type="presOf" srcId="{E16AF3B2-003F-4235-9B88-9A3218AB61CD}" destId="{85DED76C-441D-4427-A753-6BF142F196F3}" srcOrd="1" destOrd="0" presId="urn:microsoft.com/office/officeart/2005/8/layout/venn1"/>
    <dgm:cxn modelId="{EB6EF47E-4D04-4507-9422-4CAE8CCE94A2}" type="presOf" srcId="{A8409513-4B4D-46F0-8BE6-DC15D14653B5}" destId="{C8FB3C32-D262-46AB-B39E-3CB8136ECE6C}" srcOrd="0" destOrd="0" presId="urn:microsoft.com/office/officeart/2005/8/layout/venn1"/>
    <dgm:cxn modelId="{09577E88-F34B-4873-B2BD-4B02655DBBDE}" type="presOf" srcId="{8B0FD234-F01F-4A93-82F7-49B980CC9797}" destId="{61D0AF1B-3045-4766-9298-7206271FD64B}" srcOrd="1" destOrd="0" presId="urn:microsoft.com/office/officeart/2005/8/layout/venn1"/>
    <dgm:cxn modelId="{F2A30BE9-278A-4F61-AEFB-17D179126ECD}" type="presOf" srcId="{609E6D75-7151-4E08-A4DD-E7EBF9906C97}" destId="{17340F51-6A1D-4F4D-BBB5-4C990D8F3ABC}" srcOrd="0" destOrd="0" presId="urn:microsoft.com/office/officeart/2005/8/layout/venn1"/>
    <dgm:cxn modelId="{A743DADD-EB42-4FC2-90E8-C3A0A07A4CD6}" type="presParOf" srcId="{17340F51-6A1D-4F4D-BBB5-4C990D8F3ABC}" destId="{32B584EE-C157-4E55-9A04-F6B8910ADF2D}" srcOrd="0" destOrd="0" presId="urn:microsoft.com/office/officeart/2005/8/layout/venn1"/>
    <dgm:cxn modelId="{30D7F14C-E509-431D-B9B7-1BA258E64D61}" type="presParOf" srcId="{17340F51-6A1D-4F4D-BBB5-4C990D8F3ABC}" destId="{85DED76C-441D-4427-A753-6BF142F196F3}" srcOrd="1" destOrd="0" presId="urn:microsoft.com/office/officeart/2005/8/layout/venn1"/>
    <dgm:cxn modelId="{1C45089C-B19C-4FDC-8C55-210A10B58111}" type="presParOf" srcId="{17340F51-6A1D-4F4D-BBB5-4C990D8F3ABC}" destId="{C8FB3C32-D262-46AB-B39E-3CB8136ECE6C}" srcOrd="2" destOrd="0" presId="urn:microsoft.com/office/officeart/2005/8/layout/venn1"/>
    <dgm:cxn modelId="{88CC9AD3-5465-4422-B4AF-FDE425E9F956}" type="presParOf" srcId="{17340F51-6A1D-4F4D-BBB5-4C990D8F3ABC}" destId="{443F52AF-122E-4FB5-A452-BEDCEDD33168}" srcOrd="3" destOrd="0" presId="urn:microsoft.com/office/officeart/2005/8/layout/venn1"/>
    <dgm:cxn modelId="{0E252142-74CB-41D8-927D-5B4D381ADF05}" type="presParOf" srcId="{17340F51-6A1D-4F4D-BBB5-4C990D8F3ABC}" destId="{94EC5FAE-AF67-46CC-8AE2-16DE9AD1E59F}" srcOrd="4" destOrd="0" presId="urn:microsoft.com/office/officeart/2005/8/layout/venn1"/>
    <dgm:cxn modelId="{A9FBEA25-F9C0-42A7-9498-6FB07AE64F6E}" type="presParOf" srcId="{17340F51-6A1D-4F4D-BBB5-4C990D8F3ABC}" destId="{61D0AF1B-3045-4766-9298-7206271FD64B}"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399EE5-484E-4451-BED4-54B84A56D14C}"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F47B1E23-C436-49C8-9F7E-12FC0E55B957}">
      <dgm:prSet phldrT="[Text]"/>
      <dgm:spPr/>
      <dgm:t>
        <a:bodyPr/>
        <a:lstStyle/>
        <a:p>
          <a:r>
            <a:rPr lang="en-US" dirty="0"/>
            <a:t>6:00 </a:t>
          </a:r>
        </a:p>
        <a:p>
          <a:r>
            <a:rPr lang="fr-FR" dirty="0"/>
            <a:t>Se réveiller et se laver</a:t>
          </a:r>
          <a:endParaRPr lang="en-US" dirty="0"/>
        </a:p>
      </dgm:t>
    </dgm:pt>
    <dgm:pt modelId="{24461B49-C7A3-4999-A28A-BFB8458C0AC3}" type="parTrans" cxnId="{03D95258-C83F-4C6E-8128-AB2512E26061}">
      <dgm:prSet/>
      <dgm:spPr/>
      <dgm:t>
        <a:bodyPr/>
        <a:lstStyle/>
        <a:p>
          <a:endParaRPr lang="en-US"/>
        </a:p>
      </dgm:t>
    </dgm:pt>
    <dgm:pt modelId="{81C0B3E7-E3C7-4639-99F5-5845DB20BC5D}" type="sibTrans" cxnId="{03D95258-C83F-4C6E-8128-AB2512E26061}">
      <dgm:prSet/>
      <dgm:spPr/>
      <dgm:t>
        <a:bodyPr/>
        <a:lstStyle/>
        <a:p>
          <a:endParaRPr lang="en-US"/>
        </a:p>
      </dgm:t>
    </dgm:pt>
    <dgm:pt modelId="{065E4604-BD5D-4E92-9110-9E8B1729D4B1}">
      <dgm:prSet phldrT="[Text]"/>
      <dgm:spPr/>
      <dgm:t>
        <a:bodyPr/>
        <a:lstStyle/>
        <a:p>
          <a:r>
            <a:rPr lang="en-US" dirty="0"/>
            <a:t>7:00 </a:t>
          </a:r>
        </a:p>
        <a:p>
          <a:r>
            <a:rPr lang="en-ZA" dirty="0"/>
            <a:t>Marcher jusqu'à l'école</a:t>
          </a:r>
          <a:endParaRPr lang="en-US" dirty="0"/>
        </a:p>
      </dgm:t>
    </dgm:pt>
    <dgm:pt modelId="{2D8B9F53-9636-48C9-8094-6FAE37812EAF}" type="parTrans" cxnId="{A76CE3C2-AAA8-4A5C-BC1C-116FE1D9AF45}">
      <dgm:prSet/>
      <dgm:spPr/>
      <dgm:t>
        <a:bodyPr/>
        <a:lstStyle/>
        <a:p>
          <a:endParaRPr lang="en-US"/>
        </a:p>
      </dgm:t>
    </dgm:pt>
    <dgm:pt modelId="{0F802E1C-6D07-467F-BE45-E9EFBFD0B032}" type="sibTrans" cxnId="{A76CE3C2-AAA8-4A5C-BC1C-116FE1D9AF45}">
      <dgm:prSet/>
      <dgm:spPr/>
      <dgm:t>
        <a:bodyPr/>
        <a:lstStyle/>
        <a:p>
          <a:endParaRPr lang="en-US"/>
        </a:p>
      </dgm:t>
    </dgm:pt>
    <dgm:pt modelId="{5099E58F-92C4-4788-B1DB-1B4F7FDF0DB9}">
      <dgm:prSet phldrT="[Text]"/>
      <dgm:spPr/>
      <dgm:t>
        <a:bodyPr/>
        <a:lstStyle/>
        <a:p>
          <a:r>
            <a:rPr lang="en-US" dirty="0"/>
            <a:t>8:00 – 3:00 </a:t>
          </a:r>
        </a:p>
        <a:p>
          <a:r>
            <a:rPr lang="en-ZA" dirty="0"/>
            <a:t>École</a:t>
          </a:r>
          <a:endParaRPr lang="en-US" dirty="0"/>
        </a:p>
      </dgm:t>
    </dgm:pt>
    <dgm:pt modelId="{5DFBA88B-E40C-461D-BF8F-C67B3FF2409F}" type="parTrans" cxnId="{372E2932-242F-4D8E-BC1F-E8CB7156ED9A}">
      <dgm:prSet/>
      <dgm:spPr/>
      <dgm:t>
        <a:bodyPr/>
        <a:lstStyle/>
        <a:p>
          <a:endParaRPr lang="en-US"/>
        </a:p>
      </dgm:t>
    </dgm:pt>
    <dgm:pt modelId="{F4B6C5BA-9B7E-4B43-AF41-441AAE29D4F3}" type="sibTrans" cxnId="{372E2932-242F-4D8E-BC1F-E8CB7156ED9A}">
      <dgm:prSet/>
      <dgm:spPr/>
      <dgm:t>
        <a:bodyPr/>
        <a:lstStyle/>
        <a:p>
          <a:endParaRPr lang="en-US"/>
        </a:p>
      </dgm:t>
    </dgm:pt>
    <dgm:pt modelId="{B56D07ED-ED50-404C-8BD0-69DC2DE16FD5}">
      <dgm:prSet phldrT="[Text]"/>
      <dgm:spPr/>
      <dgm:t>
        <a:bodyPr/>
        <a:lstStyle/>
        <a:p>
          <a:r>
            <a:rPr lang="en-US" dirty="0"/>
            <a:t>16:00 – 17:00 </a:t>
          </a:r>
          <a:r>
            <a:rPr lang="en-ZA" dirty="0"/>
            <a:t>Aider aux tâches ménagères</a:t>
          </a:r>
          <a:endParaRPr lang="en-US" dirty="0"/>
        </a:p>
      </dgm:t>
    </dgm:pt>
    <dgm:pt modelId="{0C60A192-D3B4-446D-86DB-22A303B5FBCD}" type="parTrans" cxnId="{25C0652C-95AF-48A8-B8E2-B6C3CCB65015}">
      <dgm:prSet/>
      <dgm:spPr/>
      <dgm:t>
        <a:bodyPr/>
        <a:lstStyle/>
        <a:p>
          <a:endParaRPr lang="en-US"/>
        </a:p>
      </dgm:t>
    </dgm:pt>
    <dgm:pt modelId="{3C3AFA48-8DE4-42B6-BAF8-C7EEC486E099}" type="sibTrans" cxnId="{25C0652C-95AF-48A8-B8E2-B6C3CCB65015}">
      <dgm:prSet/>
      <dgm:spPr/>
      <dgm:t>
        <a:bodyPr/>
        <a:lstStyle/>
        <a:p>
          <a:endParaRPr lang="en-US"/>
        </a:p>
      </dgm:t>
    </dgm:pt>
    <dgm:pt modelId="{ADFD5E0C-3C0C-47E6-94D8-898AB111614C}">
      <dgm:prSet phldrT="[Text]"/>
      <dgm:spPr/>
      <dgm:t>
        <a:bodyPr/>
        <a:lstStyle/>
        <a:p>
          <a:r>
            <a:rPr lang="en-US" dirty="0"/>
            <a:t>19:00 – 20:00 </a:t>
          </a:r>
        </a:p>
        <a:p>
          <a:r>
            <a:rPr lang="en-ZA" dirty="0"/>
            <a:t>Faire les devoirs</a:t>
          </a:r>
          <a:endParaRPr lang="en-US" dirty="0"/>
        </a:p>
      </dgm:t>
    </dgm:pt>
    <dgm:pt modelId="{70E9C0B5-6072-44C4-AB7E-AA7CC8D5D177}" type="parTrans" cxnId="{A55745C0-307F-4E6A-A079-5C75A9BB0C07}">
      <dgm:prSet/>
      <dgm:spPr/>
      <dgm:t>
        <a:bodyPr/>
        <a:lstStyle/>
        <a:p>
          <a:endParaRPr lang="en-US"/>
        </a:p>
      </dgm:t>
    </dgm:pt>
    <dgm:pt modelId="{5C47669C-65F5-40A8-96B6-F974330DBE83}" type="sibTrans" cxnId="{A55745C0-307F-4E6A-A079-5C75A9BB0C07}">
      <dgm:prSet/>
      <dgm:spPr/>
      <dgm:t>
        <a:bodyPr/>
        <a:lstStyle/>
        <a:p>
          <a:endParaRPr lang="en-US"/>
        </a:p>
      </dgm:t>
    </dgm:pt>
    <dgm:pt modelId="{A8FBADC4-46C3-4FA7-B5C3-A25D13FFE925}">
      <dgm:prSet/>
      <dgm:spPr/>
      <dgm:t>
        <a:bodyPr/>
        <a:lstStyle/>
        <a:p>
          <a:r>
            <a:rPr lang="en-US" dirty="0"/>
            <a:t>6:30 – 7:00 </a:t>
          </a:r>
        </a:p>
        <a:p>
          <a:r>
            <a:rPr lang="fr-FR" dirty="0"/>
            <a:t>Aider à préparer le petit déjeuner</a:t>
          </a:r>
          <a:endParaRPr lang="en-US" dirty="0"/>
        </a:p>
      </dgm:t>
    </dgm:pt>
    <dgm:pt modelId="{72EEB701-F8F2-4DA0-8C5A-243BA217DDED}" type="parTrans" cxnId="{9F98095D-C7DC-4713-A43C-D07AB07D5920}">
      <dgm:prSet/>
      <dgm:spPr/>
      <dgm:t>
        <a:bodyPr/>
        <a:lstStyle/>
        <a:p>
          <a:endParaRPr lang="en-US"/>
        </a:p>
      </dgm:t>
    </dgm:pt>
    <dgm:pt modelId="{546DB0AC-2C8D-4369-A3D4-A5F59DC41E21}" type="sibTrans" cxnId="{9F98095D-C7DC-4713-A43C-D07AB07D5920}">
      <dgm:prSet/>
      <dgm:spPr/>
      <dgm:t>
        <a:bodyPr/>
        <a:lstStyle/>
        <a:p>
          <a:endParaRPr lang="en-US"/>
        </a:p>
      </dgm:t>
    </dgm:pt>
    <dgm:pt modelId="{9AC62F53-D419-4CA8-A80D-9DDB0CF0AE7F}">
      <dgm:prSet/>
      <dgm:spPr/>
      <dgm:t>
        <a:bodyPr/>
        <a:lstStyle/>
        <a:p>
          <a:r>
            <a:rPr lang="en-US" dirty="0"/>
            <a:t>17:00 – 18:00</a:t>
          </a:r>
        </a:p>
        <a:p>
          <a:r>
            <a:rPr lang="en-ZA" dirty="0"/>
            <a:t>Jouer avec des amis</a:t>
          </a:r>
          <a:endParaRPr lang="en-US" dirty="0"/>
        </a:p>
      </dgm:t>
    </dgm:pt>
    <dgm:pt modelId="{CEC8C12E-7DBE-46CA-B6E4-D8E1EE5E9A5D}" type="parTrans" cxnId="{69599988-7D59-4EEC-88F8-A9089FE608CD}">
      <dgm:prSet/>
      <dgm:spPr/>
      <dgm:t>
        <a:bodyPr/>
        <a:lstStyle/>
        <a:p>
          <a:endParaRPr lang="en-US"/>
        </a:p>
      </dgm:t>
    </dgm:pt>
    <dgm:pt modelId="{DB0397B1-8359-40BC-B21B-4DEA047CF2CB}" type="sibTrans" cxnId="{69599988-7D59-4EEC-88F8-A9089FE608CD}">
      <dgm:prSet/>
      <dgm:spPr/>
      <dgm:t>
        <a:bodyPr/>
        <a:lstStyle/>
        <a:p>
          <a:endParaRPr lang="en-US"/>
        </a:p>
      </dgm:t>
    </dgm:pt>
    <dgm:pt modelId="{79D5CB92-537E-4D69-855C-7EA0A3D02182}">
      <dgm:prSet/>
      <dgm:spPr/>
      <dgm:t>
        <a:bodyPr/>
        <a:lstStyle/>
        <a:p>
          <a:r>
            <a:rPr lang="en-US" dirty="0"/>
            <a:t>18:00 </a:t>
          </a:r>
        </a:p>
        <a:p>
          <a:r>
            <a:rPr lang="en-ZA" dirty="0"/>
            <a:t>Dîner</a:t>
          </a:r>
          <a:endParaRPr lang="en-US" dirty="0"/>
        </a:p>
      </dgm:t>
    </dgm:pt>
    <dgm:pt modelId="{A457F852-743D-430C-932A-EB9ED2C25116}" type="parTrans" cxnId="{FB08BA6A-F35B-40BB-917F-073CB493BA23}">
      <dgm:prSet/>
      <dgm:spPr/>
      <dgm:t>
        <a:bodyPr/>
        <a:lstStyle/>
        <a:p>
          <a:endParaRPr lang="en-US"/>
        </a:p>
      </dgm:t>
    </dgm:pt>
    <dgm:pt modelId="{F5B44AB3-1250-42B2-A25A-0036410F8CD7}" type="sibTrans" cxnId="{FB08BA6A-F35B-40BB-917F-073CB493BA23}">
      <dgm:prSet/>
      <dgm:spPr/>
      <dgm:t>
        <a:bodyPr/>
        <a:lstStyle/>
        <a:p>
          <a:endParaRPr lang="en-US"/>
        </a:p>
      </dgm:t>
    </dgm:pt>
    <dgm:pt modelId="{F19819F3-705B-43EE-B26F-387E92A5CA93}">
      <dgm:prSet/>
      <dgm:spPr/>
      <dgm:t>
        <a:bodyPr/>
        <a:lstStyle/>
        <a:p>
          <a:r>
            <a:rPr lang="en-US" dirty="0"/>
            <a:t>20:00 – 21:00 </a:t>
          </a:r>
        </a:p>
        <a:p>
          <a:r>
            <a:rPr lang="en-ZA" dirty="0"/>
            <a:t>Se laver et dormir</a:t>
          </a:r>
          <a:endParaRPr lang="en-US" dirty="0"/>
        </a:p>
      </dgm:t>
    </dgm:pt>
    <dgm:pt modelId="{2B03A4B6-CDF6-40E4-95CF-BCF51B0C1653}" type="parTrans" cxnId="{BE27B624-BFBC-45DD-BC77-FAE20C0AB8F8}">
      <dgm:prSet/>
      <dgm:spPr/>
      <dgm:t>
        <a:bodyPr/>
        <a:lstStyle/>
        <a:p>
          <a:endParaRPr lang="en-US"/>
        </a:p>
      </dgm:t>
    </dgm:pt>
    <dgm:pt modelId="{BE201333-9CF7-45C7-B767-188A4FE59B5E}" type="sibTrans" cxnId="{BE27B624-BFBC-45DD-BC77-FAE20C0AB8F8}">
      <dgm:prSet/>
      <dgm:spPr/>
      <dgm:t>
        <a:bodyPr/>
        <a:lstStyle/>
        <a:p>
          <a:endParaRPr lang="en-US"/>
        </a:p>
      </dgm:t>
    </dgm:pt>
    <dgm:pt modelId="{B189E24E-9ABE-427D-BAF4-0115785886FA}" type="pres">
      <dgm:prSet presAssocID="{F7399EE5-484E-4451-BED4-54B84A56D14C}" presName="cycle" presStyleCnt="0">
        <dgm:presLayoutVars>
          <dgm:dir/>
          <dgm:resizeHandles val="exact"/>
        </dgm:presLayoutVars>
      </dgm:prSet>
      <dgm:spPr/>
    </dgm:pt>
    <dgm:pt modelId="{306E68FA-DB40-4FA2-AB29-6CEB30EE60FA}" type="pres">
      <dgm:prSet presAssocID="{F47B1E23-C436-49C8-9F7E-12FC0E55B957}" presName="node" presStyleLbl="node1" presStyleIdx="0" presStyleCnt="9">
        <dgm:presLayoutVars>
          <dgm:bulletEnabled val="1"/>
        </dgm:presLayoutVars>
      </dgm:prSet>
      <dgm:spPr/>
    </dgm:pt>
    <dgm:pt modelId="{6BD436E8-E12F-47C0-9343-E3E7610E7DFC}" type="pres">
      <dgm:prSet presAssocID="{F47B1E23-C436-49C8-9F7E-12FC0E55B957}" presName="spNode" presStyleCnt="0"/>
      <dgm:spPr/>
    </dgm:pt>
    <dgm:pt modelId="{A0FC413C-893F-4EE1-8B07-7EAEC1CDDA54}" type="pres">
      <dgm:prSet presAssocID="{81C0B3E7-E3C7-4639-99F5-5845DB20BC5D}" presName="sibTrans" presStyleLbl="sibTrans1D1" presStyleIdx="0" presStyleCnt="9"/>
      <dgm:spPr/>
    </dgm:pt>
    <dgm:pt modelId="{92660152-A345-4F4B-A380-1C30B275F417}" type="pres">
      <dgm:prSet presAssocID="{A8FBADC4-46C3-4FA7-B5C3-A25D13FFE925}" presName="node" presStyleLbl="node1" presStyleIdx="1" presStyleCnt="9">
        <dgm:presLayoutVars>
          <dgm:bulletEnabled val="1"/>
        </dgm:presLayoutVars>
      </dgm:prSet>
      <dgm:spPr/>
    </dgm:pt>
    <dgm:pt modelId="{5A5DEACC-8E05-4B11-AB4A-3D1D6893E90B}" type="pres">
      <dgm:prSet presAssocID="{A8FBADC4-46C3-4FA7-B5C3-A25D13FFE925}" presName="spNode" presStyleCnt="0"/>
      <dgm:spPr/>
    </dgm:pt>
    <dgm:pt modelId="{B952F13D-6B2B-4328-94CB-471AFEB740B2}" type="pres">
      <dgm:prSet presAssocID="{546DB0AC-2C8D-4369-A3D4-A5F59DC41E21}" presName="sibTrans" presStyleLbl="sibTrans1D1" presStyleIdx="1" presStyleCnt="9"/>
      <dgm:spPr/>
    </dgm:pt>
    <dgm:pt modelId="{35DF0CC5-A99B-4717-9FCD-7B8FAC4B1C22}" type="pres">
      <dgm:prSet presAssocID="{065E4604-BD5D-4E92-9110-9E8B1729D4B1}" presName="node" presStyleLbl="node1" presStyleIdx="2" presStyleCnt="9">
        <dgm:presLayoutVars>
          <dgm:bulletEnabled val="1"/>
        </dgm:presLayoutVars>
      </dgm:prSet>
      <dgm:spPr/>
    </dgm:pt>
    <dgm:pt modelId="{3ECDE20A-588B-41FA-B588-80D51DFF0B46}" type="pres">
      <dgm:prSet presAssocID="{065E4604-BD5D-4E92-9110-9E8B1729D4B1}" presName="spNode" presStyleCnt="0"/>
      <dgm:spPr/>
    </dgm:pt>
    <dgm:pt modelId="{1E1453B9-E3E0-4A22-9ADA-A2A7F4F1FF59}" type="pres">
      <dgm:prSet presAssocID="{0F802E1C-6D07-467F-BE45-E9EFBFD0B032}" presName="sibTrans" presStyleLbl="sibTrans1D1" presStyleIdx="2" presStyleCnt="9"/>
      <dgm:spPr/>
    </dgm:pt>
    <dgm:pt modelId="{FC57B386-3C71-49EF-AB23-4D7EDDCB76CC}" type="pres">
      <dgm:prSet presAssocID="{5099E58F-92C4-4788-B1DB-1B4F7FDF0DB9}" presName="node" presStyleLbl="node1" presStyleIdx="3" presStyleCnt="9">
        <dgm:presLayoutVars>
          <dgm:bulletEnabled val="1"/>
        </dgm:presLayoutVars>
      </dgm:prSet>
      <dgm:spPr/>
    </dgm:pt>
    <dgm:pt modelId="{9A56FA0E-2463-40FB-B21D-70350938A402}" type="pres">
      <dgm:prSet presAssocID="{5099E58F-92C4-4788-B1DB-1B4F7FDF0DB9}" presName="spNode" presStyleCnt="0"/>
      <dgm:spPr/>
    </dgm:pt>
    <dgm:pt modelId="{467D2664-F270-4740-BA2F-DD7055FD453E}" type="pres">
      <dgm:prSet presAssocID="{F4B6C5BA-9B7E-4B43-AF41-441AAE29D4F3}" presName="sibTrans" presStyleLbl="sibTrans1D1" presStyleIdx="3" presStyleCnt="9"/>
      <dgm:spPr/>
    </dgm:pt>
    <dgm:pt modelId="{CC782439-E27A-4E4C-849F-74F30A064B9B}" type="pres">
      <dgm:prSet presAssocID="{B56D07ED-ED50-404C-8BD0-69DC2DE16FD5}" presName="node" presStyleLbl="node1" presStyleIdx="4" presStyleCnt="9">
        <dgm:presLayoutVars>
          <dgm:bulletEnabled val="1"/>
        </dgm:presLayoutVars>
      </dgm:prSet>
      <dgm:spPr/>
    </dgm:pt>
    <dgm:pt modelId="{C1553E6F-42FC-4835-8CC8-5250DFC9ACE9}" type="pres">
      <dgm:prSet presAssocID="{B56D07ED-ED50-404C-8BD0-69DC2DE16FD5}" presName="spNode" presStyleCnt="0"/>
      <dgm:spPr/>
    </dgm:pt>
    <dgm:pt modelId="{E9137E4D-F753-4B4E-8FBE-BEF59107EDFF}" type="pres">
      <dgm:prSet presAssocID="{3C3AFA48-8DE4-42B6-BAF8-C7EEC486E099}" presName="sibTrans" presStyleLbl="sibTrans1D1" presStyleIdx="4" presStyleCnt="9"/>
      <dgm:spPr/>
    </dgm:pt>
    <dgm:pt modelId="{69D20FFB-B4BD-4B50-BC87-46217D45FCD0}" type="pres">
      <dgm:prSet presAssocID="{9AC62F53-D419-4CA8-A80D-9DDB0CF0AE7F}" presName="node" presStyleLbl="node1" presStyleIdx="5" presStyleCnt="9">
        <dgm:presLayoutVars>
          <dgm:bulletEnabled val="1"/>
        </dgm:presLayoutVars>
      </dgm:prSet>
      <dgm:spPr/>
    </dgm:pt>
    <dgm:pt modelId="{79399FF5-4C4A-4814-8C18-DD9946007D34}" type="pres">
      <dgm:prSet presAssocID="{9AC62F53-D419-4CA8-A80D-9DDB0CF0AE7F}" presName="spNode" presStyleCnt="0"/>
      <dgm:spPr/>
    </dgm:pt>
    <dgm:pt modelId="{6B5C1CB8-8576-45C5-8CED-2F4E72B6110F}" type="pres">
      <dgm:prSet presAssocID="{DB0397B1-8359-40BC-B21B-4DEA047CF2CB}" presName="sibTrans" presStyleLbl="sibTrans1D1" presStyleIdx="5" presStyleCnt="9"/>
      <dgm:spPr/>
    </dgm:pt>
    <dgm:pt modelId="{3DF229B5-0A46-4A1E-98C2-06C3E2FF1924}" type="pres">
      <dgm:prSet presAssocID="{79D5CB92-537E-4D69-855C-7EA0A3D02182}" presName="node" presStyleLbl="node1" presStyleIdx="6" presStyleCnt="9">
        <dgm:presLayoutVars>
          <dgm:bulletEnabled val="1"/>
        </dgm:presLayoutVars>
      </dgm:prSet>
      <dgm:spPr/>
    </dgm:pt>
    <dgm:pt modelId="{FD6EC025-A2D3-42E1-A040-93419B50B144}" type="pres">
      <dgm:prSet presAssocID="{79D5CB92-537E-4D69-855C-7EA0A3D02182}" presName="spNode" presStyleCnt="0"/>
      <dgm:spPr/>
    </dgm:pt>
    <dgm:pt modelId="{2A37739A-09F3-4BA9-B915-62D4F370D2CC}" type="pres">
      <dgm:prSet presAssocID="{F5B44AB3-1250-42B2-A25A-0036410F8CD7}" presName="sibTrans" presStyleLbl="sibTrans1D1" presStyleIdx="6" presStyleCnt="9"/>
      <dgm:spPr/>
    </dgm:pt>
    <dgm:pt modelId="{4F74A944-F1D3-4215-BEAB-174339B0EDCC}" type="pres">
      <dgm:prSet presAssocID="{ADFD5E0C-3C0C-47E6-94D8-898AB111614C}" presName="node" presStyleLbl="node1" presStyleIdx="7" presStyleCnt="9">
        <dgm:presLayoutVars>
          <dgm:bulletEnabled val="1"/>
        </dgm:presLayoutVars>
      </dgm:prSet>
      <dgm:spPr/>
    </dgm:pt>
    <dgm:pt modelId="{D7B83043-6762-498C-A5F3-EC2A1A831B46}" type="pres">
      <dgm:prSet presAssocID="{ADFD5E0C-3C0C-47E6-94D8-898AB111614C}" presName="spNode" presStyleCnt="0"/>
      <dgm:spPr/>
    </dgm:pt>
    <dgm:pt modelId="{57A5577C-55D2-4607-A05E-D317808F33FF}" type="pres">
      <dgm:prSet presAssocID="{5C47669C-65F5-40A8-96B6-F974330DBE83}" presName="sibTrans" presStyleLbl="sibTrans1D1" presStyleIdx="7" presStyleCnt="9"/>
      <dgm:spPr/>
    </dgm:pt>
    <dgm:pt modelId="{8B60D7CF-07D1-4F32-AC92-7693D8DB3F7A}" type="pres">
      <dgm:prSet presAssocID="{F19819F3-705B-43EE-B26F-387E92A5CA93}" presName="node" presStyleLbl="node1" presStyleIdx="8" presStyleCnt="9">
        <dgm:presLayoutVars>
          <dgm:bulletEnabled val="1"/>
        </dgm:presLayoutVars>
      </dgm:prSet>
      <dgm:spPr/>
    </dgm:pt>
    <dgm:pt modelId="{30874756-1916-4F6F-AF83-050467257723}" type="pres">
      <dgm:prSet presAssocID="{F19819F3-705B-43EE-B26F-387E92A5CA93}" presName="spNode" presStyleCnt="0"/>
      <dgm:spPr/>
    </dgm:pt>
    <dgm:pt modelId="{2F311698-9E65-49D9-AA97-524FE167C305}" type="pres">
      <dgm:prSet presAssocID="{BE201333-9CF7-45C7-B767-188A4FE59B5E}" presName="sibTrans" presStyleLbl="sibTrans1D1" presStyleIdx="8" presStyleCnt="9"/>
      <dgm:spPr/>
    </dgm:pt>
  </dgm:ptLst>
  <dgm:cxnLst>
    <dgm:cxn modelId="{92DE7002-58AD-414B-9AE5-216C73D7B0A4}" type="presOf" srcId="{3C3AFA48-8DE4-42B6-BAF8-C7EEC486E099}" destId="{E9137E4D-F753-4B4E-8FBE-BEF59107EDFF}" srcOrd="0" destOrd="0" presId="urn:microsoft.com/office/officeart/2005/8/layout/cycle5"/>
    <dgm:cxn modelId="{69060105-DA0C-46FA-B81F-69FC45034045}" type="presOf" srcId="{5C47669C-65F5-40A8-96B6-F974330DBE83}" destId="{57A5577C-55D2-4607-A05E-D317808F33FF}" srcOrd="0" destOrd="0" presId="urn:microsoft.com/office/officeart/2005/8/layout/cycle5"/>
    <dgm:cxn modelId="{577B761B-5ECC-4A99-82DC-8D530949E9D7}" type="presOf" srcId="{A8FBADC4-46C3-4FA7-B5C3-A25D13FFE925}" destId="{92660152-A345-4F4B-A380-1C30B275F417}" srcOrd="0" destOrd="0" presId="urn:microsoft.com/office/officeart/2005/8/layout/cycle5"/>
    <dgm:cxn modelId="{1CDC2321-B8B5-4E83-B259-1D284045602F}" type="presOf" srcId="{5099E58F-92C4-4788-B1DB-1B4F7FDF0DB9}" destId="{FC57B386-3C71-49EF-AB23-4D7EDDCB76CC}" srcOrd="0" destOrd="0" presId="urn:microsoft.com/office/officeart/2005/8/layout/cycle5"/>
    <dgm:cxn modelId="{BE27B624-BFBC-45DD-BC77-FAE20C0AB8F8}" srcId="{F7399EE5-484E-4451-BED4-54B84A56D14C}" destId="{F19819F3-705B-43EE-B26F-387E92A5CA93}" srcOrd="8" destOrd="0" parTransId="{2B03A4B6-CDF6-40E4-95CF-BCF51B0C1653}" sibTransId="{BE201333-9CF7-45C7-B767-188A4FE59B5E}"/>
    <dgm:cxn modelId="{978C2726-39A6-4E1C-93C0-D6412E34C0EB}" type="presOf" srcId="{DB0397B1-8359-40BC-B21B-4DEA047CF2CB}" destId="{6B5C1CB8-8576-45C5-8CED-2F4E72B6110F}" srcOrd="0" destOrd="0" presId="urn:microsoft.com/office/officeart/2005/8/layout/cycle5"/>
    <dgm:cxn modelId="{25C0652C-95AF-48A8-B8E2-B6C3CCB65015}" srcId="{F7399EE5-484E-4451-BED4-54B84A56D14C}" destId="{B56D07ED-ED50-404C-8BD0-69DC2DE16FD5}" srcOrd="4" destOrd="0" parTransId="{0C60A192-D3B4-446D-86DB-22A303B5FBCD}" sibTransId="{3C3AFA48-8DE4-42B6-BAF8-C7EEC486E099}"/>
    <dgm:cxn modelId="{372E2932-242F-4D8E-BC1F-E8CB7156ED9A}" srcId="{F7399EE5-484E-4451-BED4-54B84A56D14C}" destId="{5099E58F-92C4-4788-B1DB-1B4F7FDF0DB9}" srcOrd="3" destOrd="0" parTransId="{5DFBA88B-E40C-461D-BF8F-C67B3FF2409F}" sibTransId="{F4B6C5BA-9B7E-4B43-AF41-441AAE29D4F3}"/>
    <dgm:cxn modelId="{D46B1633-29A7-40CD-8C4D-EF1F18DFAACA}" type="presOf" srcId="{79D5CB92-537E-4D69-855C-7EA0A3D02182}" destId="{3DF229B5-0A46-4A1E-98C2-06C3E2FF1924}" srcOrd="0" destOrd="0" presId="urn:microsoft.com/office/officeart/2005/8/layout/cycle5"/>
    <dgm:cxn modelId="{9F98095D-C7DC-4713-A43C-D07AB07D5920}" srcId="{F7399EE5-484E-4451-BED4-54B84A56D14C}" destId="{A8FBADC4-46C3-4FA7-B5C3-A25D13FFE925}" srcOrd="1" destOrd="0" parTransId="{72EEB701-F8F2-4DA0-8C5A-243BA217DDED}" sibTransId="{546DB0AC-2C8D-4369-A3D4-A5F59DC41E21}"/>
    <dgm:cxn modelId="{FB08BA6A-F35B-40BB-917F-073CB493BA23}" srcId="{F7399EE5-484E-4451-BED4-54B84A56D14C}" destId="{79D5CB92-537E-4D69-855C-7EA0A3D02182}" srcOrd="6" destOrd="0" parTransId="{A457F852-743D-430C-932A-EB9ED2C25116}" sibTransId="{F5B44AB3-1250-42B2-A25A-0036410F8CD7}"/>
    <dgm:cxn modelId="{524C2256-E268-4070-B9E1-B6463CC15EE7}" type="presOf" srcId="{F19819F3-705B-43EE-B26F-387E92A5CA93}" destId="{8B60D7CF-07D1-4F32-AC92-7693D8DB3F7A}" srcOrd="0" destOrd="0" presId="urn:microsoft.com/office/officeart/2005/8/layout/cycle5"/>
    <dgm:cxn modelId="{03D95258-C83F-4C6E-8128-AB2512E26061}" srcId="{F7399EE5-484E-4451-BED4-54B84A56D14C}" destId="{F47B1E23-C436-49C8-9F7E-12FC0E55B957}" srcOrd="0" destOrd="0" parTransId="{24461B49-C7A3-4999-A28A-BFB8458C0AC3}" sibTransId="{81C0B3E7-E3C7-4639-99F5-5845DB20BC5D}"/>
    <dgm:cxn modelId="{BC37E185-F6EE-4EB0-AD4A-3C33BB58C826}" type="presOf" srcId="{546DB0AC-2C8D-4369-A3D4-A5F59DC41E21}" destId="{B952F13D-6B2B-4328-94CB-471AFEB740B2}" srcOrd="0" destOrd="0" presId="urn:microsoft.com/office/officeart/2005/8/layout/cycle5"/>
    <dgm:cxn modelId="{69599988-7D59-4EEC-88F8-A9089FE608CD}" srcId="{F7399EE5-484E-4451-BED4-54B84A56D14C}" destId="{9AC62F53-D419-4CA8-A80D-9DDB0CF0AE7F}" srcOrd="5" destOrd="0" parTransId="{CEC8C12E-7DBE-46CA-B6E4-D8E1EE5E9A5D}" sibTransId="{DB0397B1-8359-40BC-B21B-4DEA047CF2CB}"/>
    <dgm:cxn modelId="{BD47678D-6468-47B7-B65B-4909019A773B}" type="presOf" srcId="{F7399EE5-484E-4451-BED4-54B84A56D14C}" destId="{B189E24E-9ABE-427D-BAF4-0115785886FA}" srcOrd="0" destOrd="0" presId="urn:microsoft.com/office/officeart/2005/8/layout/cycle5"/>
    <dgm:cxn modelId="{51B8389A-5CA7-4544-8C2C-DC724AFB10A9}" type="presOf" srcId="{BE201333-9CF7-45C7-B767-188A4FE59B5E}" destId="{2F311698-9E65-49D9-AA97-524FE167C305}" srcOrd="0" destOrd="0" presId="urn:microsoft.com/office/officeart/2005/8/layout/cycle5"/>
    <dgm:cxn modelId="{41F60EA5-E006-4027-8FA6-758FEA26F297}" type="presOf" srcId="{9AC62F53-D419-4CA8-A80D-9DDB0CF0AE7F}" destId="{69D20FFB-B4BD-4B50-BC87-46217D45FCD0}" srcOrd="0" destOrd="0" presId="urn:microsoft.com/office/officeart/2005/8/layout/cycle5"/>
    <dgm:cxn modelId="{D34A79BF-7588-475F-99B4-4E43F9BE292A}" type="presOf" srcId="{065E4604-BD5D-4E92-9110-9E8B1729D4B1}" destId="{35DF0CC5-A99B-4717-9FCD-7B8FAC4B1C22}" srcOrd="0" destOrd="0" presId="urn:microsoft.com/office/officeart/2005/8/layout/cycle5"/>
    <dgm:cxn modelId="{A55745C0-307F-4E6A-A079-5C75A9BB0C07}" srcId="{F7399EE5-484E-4451-BED4-54B84A56D14C}" destId="{ADFD5E0C-3C0C-47E6-94D8-898AB111614C}" srcOrd="7" destOrd="0" parTransId="{70E9C0B5-6072-44C4-AB7E-AA7CC8D5D177}" sibTransId="{5C47669C-65F5-40A8-96B6-F974330DBE83}"/>
    <dgm:cxn modelId="{A76CE3C2-AAA8-4A5C-BC1C-116FE1D9AF45}" srcId="{F7399EE5-484E-4451-BED4-54B84A56D14C}" destId="{065E4604-BD5D-4E92-9110-9E8B1729D4B1}" srcOrd="2" destOrd="0" parTransId="{2D8B9F53-9636-48C9-8094-6FAE37812EAF}" sibTransId="{0F802E1C-6D07-467F-BE45-E9EFBFD0B032}"/>
    <dgm:cxn modelId="{704AA8C5-0887-42DA-A21F-5234C8D6A775}" type="presOf" srcId="{F47B1E23-C436-49C8-9F7E-12FC0E55B957}" destId="{306E68FA-DB40-4FA2-AB29-6CEB30EE60FA}" srcOrd="0" destOrd="0" presId="urn:microsoft.com/office/officeart/2005/8/layout/cycle5"/>
    <dgm:cxn modelId="{28F0C6C8-3E7C-4D21-AC0B-DF185279E51E}" type="presOf" srcId="{0F802E1C-6D07-467F-BE45-E9EFBFD0B032}" destId="{1E1453B9-E3E0-4A22-9ADA-A2A7F4F1FF59}" srcOrd="0" destOrd="0" presId="urn:microsoft.com/office/officeart/2005/8/layout/cycle5"/>
    <dgm:cxn modelId="{BE0E08D1-E62A-4EC9-B711-C0D21E42B5D5}" type="presOf" srcId="{B56D07ED-ED50-404C-8BD0-69DC2DE16FD5}" destId="{CC782439-E27A-4E4C-849F-74F30A064B9B}" srcOrd="0" destOrd="0" presId="urn:microsoft.com/office/officeart/2005/8/layout/cycle5"/>
    <dgm:cxn modelId="{B454F3D3-DE49-4F0C-91DB-461D935E2597}" type="presOf" srcId="{F4B6C5BA-9B7E-4B43-AF41-441AAE29D4F3}" destId="{467D2664-F270-4740-BA2F-DD7055FD453E}" srcOrd="0" destOrd="0" presId="urn:microsoft.com/office/officeart/2005/8/layout/cycle5"/>
    <dgm:cxn modelId="{42B8A6D8-3F41-43FF-9584-EC3BA69B17F0}" type="presOf" srcId="{81C0B3E7-E3C7-4639-99F5-5845DB20BC5D}" destId="{A0FC413C-893F-4EE1-8B07-7EAEC1CDDA54}" srcOrd="0" destOrd="0" presId="urn:microsoft.com/office/officeart/2005/8/layout/cycle5"/>
    <dgm:cxn modelId="{D1578FDB-E204-4A59-9134-A6F66C0EFED1}" type="presOf" srcId="{F5B44AB3-1250-42B2-A25A-0036410F8CD7}" destId="{2A37739A-09F3-4BA9-B915-62D4F370D2CC}" srcOrd="0" destOrd="0" presId="urn:microsoft.com/office/officeart/2005/8/layout/cycle5"/>
    <dgm:cxn modelId="{43B791E9-C781-43FD-968C-F22F2A9AB9A0}" type="presOf" srcId="{ADFD5E0C-3C0C-47E6-94D8-898AB111614C}" destId="{4F74A944-F1D3-4215-BEAB-174339B0EDCC}" srcOrd="0" destOrd="0" presId="urn:microsoft.com/office/officeart/2005/8/layout/cycle5"/>
    <dgm:cxn modelId="{CA87FAE2-404C-45A7-889C-D2C4E4AB1A38}" type="presParOf" srcId="{B189E24E-9ABE-427D-BAF4-0115785886FA}" destId="{306E68FA-DB40-4FA2-AB29-6CEB30EE60FA}" srcOrd="0" destOrd="0" presId="urn:microsoft.com/office/officeart/2005/8/layout/cycle5"/>
    <dgm:cxn modelId="{4EDBF7BC-C7AC-4259-886B-FEEDCE74B28D}" type="presParOf" srcId="{B189E24E-9ABE-427D-BAF4-0115785886FA}" destId="{6BD436E8-E12F-47C0-9343-E3E7610E7DFC}" srcOrd="1" destOrd="0" presId="urn:microsoft.com/office/officeart/2005/8/layout/cycle5"/>
    <dgm:cxn modelId="{4417FC2C-BB59-415A-82E3-B0BC0741779D}" type="presParOf" srcId="{B189E24E-9ABE-427D-BAF4-0115785886FA}" destId="{A0FC413C-893F-4EE1-8B07-7EAEC1CDDA54}" srcOrd="2" destOrd="0" presId="urn:microsoft.com/office/officeart/2005/8/layout/cycle5"/>
    <dgm:cxn modelId="{5B62FC41-6678-4825-9980-51593BE44E78}" type="presParOf" srcId="{B189E24E-9ABE-427D-BAF4-0115785886FA}" destId="{92660152-A345-4F4B-A380-1C30B275F417}" srcOrd="3" destOrd="0" presId="urn:microsoft.com/office/officeart/2005/8/layout/cycle5"/>
    <dgm:cxn modelId="{C8B5B3FB-D766-4D43-900E-FE995FC75932}" type="presParOf" srcId="{B189E24E-9ABE-427D-BAF4-0115785886FA}" destId="{5A5DEACC-8E05-4B11-AB4A-3D1D6893E90B}" srcOrd="4" destOrd="0" presId="urn:microsoft.com/office/officeart/2005/8/layout/cycle5"/>
    <dgm:cxn modelId="{7FD368C0-1AC6-4AAE-956E-1A9B72C6713B}" type="presParOf" srcId="{B189E24E-9ABE-427D-BAF4-0115785886FA}" destId="{B952F13D-6B2B-4328-94CB-471AFEB740B2}" srcOrd="5" destOrd="0" presId="urn:microsoft.com/office/officeart/2005/8/layout/cycle5"/>
    <dgm:cxn modelId="{53193CF1-994B-426C-A0E6-0BE6EE79D0E0}" type="presParOf" srcId="{B189E24E-9ABE-427D-BAF4-0115785886FA}" destId="{35DF0CC5-A99B-4717-9FCD-7B8FAC4B1C22}" srcOrd="6" destOrd="0" presId="urn:microsoft.com/office/officeart/2005/8/layout/cycle5"/>
    <dgm:cxn modelId="{F378442C-C951-4F31-A7A7-FB894769E562}" type="presParOf" srcId="{B189E24E-9ABE-427D-BAF4-0115785886FA}" destId="{3ECDE20A-588B-41FA-B588-80D51DFF0B46}" srcOrd="7" destOrd="0" presId="urn:microsoft.com/office/officeart/2005/8/layout/cycle5"/>
    <dgm:cxn modelId="{D1F5790E-8102-43C9-AC33-71C6FEFD7CAD}" type="presParOf" srcId="{B189E24E-9ABE-427D-BAF4-0115785886FA}" destId="{1E1453B9-E3E0-4A22-9ADA-A2A7F4F1FF59}" srcOrd="8" destOrd="0" presId="urn:microsoft.com/office/officeart/2005/8/layout/cycle5"/>
    <dgm:cxn modelId="{9BFDAA62-1BC2-4012-94D7-AE05EA33DAAB}" type="presParOf" srcId="{B189E24E-9ABE-427D-BAF4-0115785886FA}" destId="{FC57B386-3C71-49EF-AB23-4D7EDDCB76CC}" srcOrd="9" destOrd="0" presId="urn:microsoft.com/office/officeart/2005/8/layout/cycle5"/>
    <dgm:cxn modelId="{B2B32CBD-0E92-4969-A55A-AED2AC8409AA}" type="presParOf" srcId="{B189E24E-9ABE-427D-BAF4-0115785886FA}" destId="{9A56FA0E-2463-40FB-B21D-70350938A402}" srcOrd="10" destOrd="0" presId="urn:microsoft.com/office/officeart/2005/8/layout/cycle5"/>
    <dgm:cxn modelId="{AB341263-F6C6-44ED-9DE7-DF2D478BA08A}" type="presParOf" srcId="{B189E24E-9ABE-427D-BAF4-0115785886FA}" destId="{467D2664-F270-4740-BA2F-DD7055FD453E}" srcOrd="11" destOrd="0" presId="urn:microsoft.com/office/officeart/2005/8/layout/cycle5"/>
    <dgm:cxn modelId="{B83BB183-E371-477A-B6F8-414CE2CB7B50}" type="presParOf" srcId="{B189E24E-9ABE-427D-BAF4-0115785886FA}" destId="{CC782439-E27A-4E4C-849F-74F30A064B9B}" srcOrd="12" destOrd="0" presId="urn:microsoft.com/office/officeart/2005/8/layout/cycle5"/>
    <dgm:cxn modelId="{CD25E941-0E4F-4283-85D0-47EB089114B8}" type="presParOf" srcId="{B189E24E-9ABE-427D-BAF4-0115785886FA}" destId="{C1553E6F-42FC-4835-8CC8-5250DFC9ACE9}" srcOrd="13" destOrd="0" presId="urn:microsoft.com/office/officeart/2005/8/layout/cycle5"/>
    <dgm:cxn modelId="{8BD38749-D078-48F2-B2D4-6F96B8112900}" type="presParOf" srcId="{B189E24E-9ABE-427D-BAF4-0115785886FA}" destId="{E9137E4D-F753-4B4E-8FBE-BEF59107EDFF}" srcOrd="14" destOrd="0" presId="urn:microsoft.com/office/officeart/2005/8/layout/cycle5"/>
    <dgm:cxn modelId="{F1588F1E-9EA6-43D7-ACCA-1FEE9DA0CB3A}" type="presParOf" srcId="{B189E24E-9ABE-427D-BAF4-0115785886FA}" destId="{69D20FFB-B4BD-4B50-BC87-46217D45FCD0}" srcOrd="15" destOrd="0" presId="urn:microsoft.com/office/officeart/2005/8/layout/cycle5"/>
    <dgm:cxn modelId="{D7B77658-3F81-4509-9747-0AA1848D6A8E}" type="presParOf" srcId="{B189E24E-9ABE-427D-BAF4-0115785886FA}" destId="{79399FF5-4C4A-4814-8C18-DD9946007D34}" srcOrd="16" destOrd="0" presId="urn:microsoft.com/office/officeart/2005/8/layout/cycle5"/>
    <dgm:cxn modelId="{50112419-95C9-4242-AC13-FAF63972BC4C}" type="presParOf" srcId="{B189E24E-9ABE-427D-BAF4-0115785886FA}" destId="{6B5C1CB8-8576-45C5-8CED-2F4E72B6110F}" srcOrd="17" destOrd="0" presId="urn:microsoft.com/office/officeart/2005/8/layout/cycle5"/>
    <dgm:cxn modelId="{5CE633FF-A969-4344-9927-6CA1057C58B7}" type="presParOf" srcId="{B189E24E-9ABE-427D-BAF4-0115785886FA}" destId="{3DF229B5-0A46-4A1E-98C2-06C3E2FF1924}" srcOrd="18" destOrd="0" presId="urn:microsoft.com/office/officeart/2005/8/layout/cycle5"/>
    <dgm:cxn modelId="{F9B3A169-9247-4E01-B7BB-1A8F18C214CC}" type="presParOf" srcId="{B189E24E-9ABE-427D-BAF4-0115785886FA}" destId="{FD6EC025-A2D3-42E1-A040-93419B50B144}" srcOrd="19" destOrd="0" presId="urn:microsoft.com/office/officeart/2005/8/layout/cycle5"/>
    <dgm:cxn modelId="{A455B70D-05DB-432C-B51B-D0CC5F691289}" type="presParOf" srcId="{B189E24E-9ABE-427D-BAF4-0115785886FA}" destId="{2A37739A-09F3-4BA9-B915-62D4F370D2CC}" srcOrd="20" destOrd="0" presId="urn:microsoft.com/office/officeart/2005/8/layout/cycle5"/>
    <dgm:cxn modelId="{F4B6325E-EA26-407D-BE75-5DD50E4EEAE9}" type="presParOf" srcId="{B189E24E-9ABE-427D-BAF4-0115785886FA}" destId="{4F74A944-F1D3-4215-BEAB-174339B0EDCC}" srcOrd="21" destOrd="0" presId="urn:microsoft.com/office/officeart/2005/8/layout/cycle5"/>
    <dgm:cxn modelId="{A2A74E03-B87A-45D5-939E-39225D2FA6A4}" type="presParOf" srcId="{B189E24E-9ABE-427D-BAF4-0115785886FA}" destId="{D7B83043-6762-498C-A5F3-EC2A1A831B46}" srcOrd="22" destOrd="0" presId="urn:microsoft.com/office/officeart/2005/8/layout/cycle5"/>
    <dgm:cxn modelId="{8E253D23-882B-4603-BE5E-33D7D900F1C9}" type="presParOf" srcId="{B189E24E-9ABE-427D-BAF4-0115785886FA}" destId="{57A5577C-55D2-4607-A05E-D317808F33FF}" srcOrd="23" destOrd="0" presId="urn:microsoft.com/office/officeart/2005/8/layout/cycle5"/>
    <dgm:cxn modelId="{ACAAC2CC-8ECB-41FF-A83F-B2C6D75ABE77}" type="presParOf" srcId="{B189E24E-9ABE-427D-BAF4-0115785886FA}" destId="{8B60D7CF-07D1-4F32-AC92-7693D8DB3F7A}" srcOrd="24" destOrd="0" presId="urn:microsoft.com/office/officeart/2005/8/layout/cycle5"/>
    <dgm:cxn modelId="{CFCBED99-5F49-461F-9CB0-68256B65B44B}" type="presParOf" srcId="{B189E24E-9ABE-427D-BAF4-0115785886FA}" destId="{30874756-1916-4F6F-AF83-050467257723}" srcOrd="25" destOrd="0" presId="urn:microsoft.com/office/officeart/2005/8/layout/cycle5"/>
    <dgm:cxn modelId="{3E5FEC7E-1CCD-49E3-9032-E6D9F9747F11}" type="presParOf" srcId="{B189E24E-9ABE-427D-BAF4-0115785886FA}" destId="{2F311698-9E65-49D9-AA97-524FE167C305}" srcOrd="26"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A7E2CD-BE03-40D5-8427-63073E1B225A}"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C35177C0-A8BB-4BA4-AB95-2C33293D4194}">
      <dgm:prSet phldrT="[Text]"/>
      <dgm:spPr/>
      <dgm:t>
        <a:bodyPr/>
        <a:lstStyle/>
        <a:p>
          <a:r>
            <a:rPr lang="en-US" dirty="0"/>
            <a:t>6 am – </a:t>
          </a:r>
        </a:p>
        <a:p>
          <a:r>
            <a:rPr lang="en-ZA" dirty="0"/>
            <a:t>Se réveiller</a:t>
          </a:r>
          <a:endParaRPr lang="en-US" dirty="0"/>
        </a:p>
      </dgm:t>
    </dgm:pt>
    <dgm:pt modelId="{D237FEF4-850E-4C89-AB5C-59D8E11B11CD}" type="parTrans" cxnId="{7B4A9684-B35F-4BDD-A5C7-CE92B39E70DC}">
      <dgm:prSet/>
      <dgm:spPr/>
      <dgm:t>
        <a:bodyPr/>
        <a:lstStyle/>
        <a:p>
          <a:endParaRPr lang="en-US"/>
        </a:p>
      </dgm:t>
    </dgm:pt>
    <dgm:pt modelId="{A4869E8D-5084-4EFD-BA51-B91441E53A8C}" type="sibTrans" cxnId="{7B4A9684-B35F-4BDD-A5C7-CE92B39E70DC}">
      <dgm:prSet/>
      <dgm:spPr/>
      <dgm:t>
        <a:bodyPr/>
        <a:lstStyle/>
        <a:p>
          <a:endParaRPr lang="en-US"/>
        </a:p>
      </dgm:t>
    </dgm:pt>
    <dgm:pt modelId="{E763F73C-80CF-4E58-BB59-09455FB8DF36}">
      <dgm:prSet phldrT="[Text]"/>
      <dgm:spPr/>
      <dgm:t>
        <a:bodyPr/>
        <a:lstStyle/>
        <a:p>
          <a:r>
            <a:rPr lang="en-US" dirty="0"/>
            <a:t>7:00 </a:t>
          </a:r>
          <a:r>
            <a:rPr lang="en-ZA" dirty="0"/>
            <a:t>Marcher jusqu'à l'école</a:t>
          </a:r>
          <a:endParaRPr lang="en-US" dirty="0"/>
        </a:p>
      </dgm:t>
    </dgm:pt>
    <dgm:pt modelId="{E3FE05FD-7364-4474-A827-31E5616180B3}" type="parTrans" cxnId="{8B6696E4-89FD-4963-8C09-9F6AC5CF0790}">
      <dgm:prSet/>
      <dgm:spPr/>
      <dgm:t>
        <a:bodyPr/>
        <a:lstStyle/>
        <a:p>
          <a:endParaRPr lang="en-US"/>
        </a:p>
      </dgm:t>
    </dgm:pt>
    <dgm:pt modelId="{D0A746EA-5A4D-432D-A80B-AC3419074419}" type="sibTrans" cxnId="{8B6696E4-89FD-4963-8C09-9F6AC5CF0790}">
      <dgm:prSet/>
      <dgm:spPr/>
      <dgm:t>
        <a:bodyPr/>
        <a:lstStyle/>
        <a:p>
          <a:endParaRPr lang="en-US"/>
        </a:p>
      </dgm:t>
    </dgm:pt>
    <dgm:pt modelId="{010802F4-8234-43AF-95B1-ABD743714516}">
      <dgm:prSet phldrT="[Text]"/>
      <dgm:spPr/>
      <dgm:t>
        <a:bodyPr/>
        <a:lstStyle/>
        <a:p>
          <a:r>
            <a:rPr lang="en-US" dirty="0"/>
            <a:t>16:00 – 17:00</a:t>
          </a:r>
        </a:p>
        <a:p>
          <a:r>
            <a:rPr lang="en-US" dirty="0"/>
            <a:t> </a:t>
          </a:r>
          <a:r>
            <a:rPr lang="en-ZA" dirty="0"/>
            <a:t>Effectuer des tâches ménagères</a:t>
          </a:r>
          <a:endParaRPr lang="en-US" dirty="0"/>
        </a:p>
      </dgm:t>
    </dgm:pt>
    <dgm:pt modelId="{BF267141-8B13-4BA4-8AA0-FD0DB0612A76}" type="parTrans" cxnId="{3DF2DACA-6F2B-4A75-9AD8-2C0068204218}">
      <dgm:prSet/>
      <dgm:spPr/>
      <dgm:t>
        <a:bodyPr/>
        <a:lstStyle/>
        <a:p>
          <a:endParaRPr lang="en-US"/>
        </a:p>
      </dgm:t>
    </dgm:pt>
    <dgm:pt modelId="{FD8949C3-05F0-47CE-8BA4-B4492C795B45}" type="sibTrans" cxnId="{3DF2DACA-6F2B-4A75-9AD8-2C0068204218}">
      <dgm:prSet/>
      <dgm:spPr/>
      <dgm:t>
        <a:bodyPr/>
        <a:lstStyle/>
        <a:p>
          <a:endParaRPr lang="en-US"/>
        </a:p>
      </dgm:t>
    </dgm:pt>
    <dgm:pt modelId="{7478204E-91E8-40B6-8B6C-A250CD7DDB57}">
      <dgm:prSet/>
      <dgm:spPr/>
      <dgm:t>
        <a:bodyPr/>
        <a:lstStyle/>
        <a:p>
          <a:r>
            <a:rPr lang="en-US" dirty="0"/>
            <a:t>15:00 </a:t>
          </a:r>
        </a:p>
        <a:p>
          <a:r>
            <a:rPr lang="en-ZA" dirty="0"/>
            <a:t>Partir de l'école</a:t>
          </a:r>
          <a:endParaRPr lang="en-US" dirty="0"/>
        </a:p>
      </dgm:t>
    </dgm:pt>
    <dgm:pt modelId="{9BFF626C-5863-4116-B9EB-191A514E17CA}" type="parTrans" cxnId="{6D584F90-7512-4C1A-B827-06F8DDA14D98}">
      <dgm:prSet/>
      <dgm:spPr/>
      <dgm:t>
        <a:bodyPr/>
        <a:lstStyle/>
        <a:p>
          <a:endParaRPr lang="en-US"/>
        </a:p>
      </dgm:t>
    </dgm:pt>
    <dgm:pt modelId="{ED7460A9-33B9-498D-AFA3-F0D6D62C4E85}" type="sibTrans" cxnId="{6D584F90-7512-4C1A-B827-06F8DDA14D98}">
      <dgm:prSet/>
      <dgm:spPr/>
      <dgm:t>
        <a:bodyPr/>
        <a:lstStyle/>
        <a:p>
          <a:endParaRPr lang="en-US"/>
        </a:p>
      </dgm:t>
    </dgm:pt>
    <dgm:pt modelId="{657B35DD-653C-4E65-B8B0-4C0C8F2E503D}">
      <dgm:prSet/>
      <dgm:spPr/>
      <dgm:t>
        <a:bodyPr/>
        <a:lstStyle/>
        <a:p>
          <a:r>
            <a:rPr lang="en-US" dirty="0"/>
            <a:t>17:00 – 18:00 </a:t>
          </a:r>
        </a:p>
        <a:p>
          <a:r>
            <a:rPr lang="en-ZA" dirty="0"/>
            <a:t>Jouer avec des amis</a:t>
          </a:r>
          <a:endParaRPr lang="en-US" dirty="0"/>
        </a:p>
      </dgm:t>
    </dgm:pt>
    <dgm:pt modelId="{1CF885CC-99E4-475E-A5D0-10A678031260}" type="parTrans" cxnId="{B546C3AF-B367-48A7-AEDB-D963C79771E9}">
      <dgm:prSet/>
      <dgm:spPr/>
      <dgm:t>
        <a:bodyPr/>
        <a:lstStyle/>
        <a:p>
          <a:endParaRPr lang="en-US"/>
        </a:p>
      </dgm:t>
    </dgm:pt>
    <dgm:pt modelId="{F81F4ADC-18D3-47F0-8393-B0D5D6AF82A6}" type="sibTrans" cxnId="{B546C3AF-B367-48A7-AEDB-D963C79771E9}">
      <dgm:prSet/>
      <dgm:spPr/>
      <dgm:t>
        <a:bodyPr/>
        <a:lstStyle/>
        <a:p>
          <a:endParaRPr lang="en-US"/>
        </a:p>
      </dgm:t>
    </dgm:pt>
    <dgm:pt modelId="{E2DBC7CD-63F8-4E87-820F-AC4D2DA06F19}">
      <dgm:prSet/>
      <dgm:spPr/>
      <dgm:t>
        <a:bodyPr/>
        <a:lstStyle/>
        <a:p>
          <a:r>
            <a:rPr lang="en-US" dirty="0"/>
            <a:t>18:00 </a:t>
          </a:r>
        </a:p>
        <a:p>
          <a:r>
            <a:rPr lang="en-ZA" dirty="0"/>
            <a:t>Dîner</a:t>
          </a:r>
          <a:endParaRPr lang="en-US" dirty="0"/>
        </a:p>
      </dgm:t>
    </dgm:pt>
    <dgm:pt modelId="{EED300AC-3818-4E8D-BF9E-CACA3CCF6C9E}" type="parTrans" cxnId="{494D3415-A245-4376-BF1F-9096F64DA1AA}">
      <dgm:prSet/>
      <dgm:spPr/>
      <dgm:t>
        <a:bodyPr/>
        <a:lstStyle/>
        <a:p>
          <a:endParaRPr lang="en-US"/>
        </a:p>
      </dgm:t>
    </dgm:pt>
    <dgm:pt modelId="{D8507865-5ED6-431C-BF67-78FF1FAC9D76}" type="sibTrans" cxnId="{494D3415-A245-4376-BF1F-9096F64DA1AA}">
      <dgm:prSet/>
      <dgm:spPr/>
      <dgm:t>
        <a:bodyPr/>
        <a:lstStyle/>
        <a:p>
          <a:endParaRPr lang="en-US"/>
        </a:p>
      </dgm:t>
    </dgm:pt>
    <dgm:pt modelId="{F7F1A661-6A4B-44B3-BB6E-B0EECA24B21E}">
      <dgm:prSet/>
      <dgm:spPr/>
      <dgm:t>
        <a:bodyPr/>
        <a:lstStyle/>
        <a:p>
          <a:r>
            <a:rPr lang="en-US" dirty="0"/>
            <a:t>6:30 – 7:00</a:t>
          </a:r>
        </a:p>
        <a:p>
          <a:r>
            <a:rPr lang="fr-FR" dirty="0"/>
            <a:t>Aider à préparer le petit déjeuner</a:t>
          </a:r>
          <a:endParaRPr lang="en-US" dirty="0"/>
        </a:p>
      </dgm:t>
    </dgm:pt>
    <dgm:pt modelId="{34E29108-63B4-45E1-AD9D-BA7430913649}" type="parTrans" cxnId="{0B90F549-C020-48F0-BDAB-E54EA755B3AA}">
      <dgm:prSet/>
      <dgm:spPr/>
      <dgm:t>
        <a:bodyPr/>
        <a:lstStyle/>
        <a:p>
          <a:endParaRPr lang="en-US"/>
        </a:p>
      </dgm:t>
    </dgm:pt>
    <dgm:pt modelId="{0A6604D9-02CB-4A3B-83EC-08BE9A804BD9}" type="sibTrans" cxnId="{0B90F549-C020-48F0-BDAB-E54EA755B3AA}">
      <dgm:prSet/>
      <dgm:spPr/>
      <dgm:t>
        <a:bodyPr/>
        <a:lstStyle/>
        <a:p>
          <a:endParaRPr lang="en-US"/>
        </a:p>
      </dgm:t>
    </dgm:pt>
    <dgm:pt modelId="{221E6FED-F784-4071-A1CE-0C9932D659EC}">
      <dgm:prSet/>
      <dgm:spPr/>
      <dgm:t>
        <a:bodyPr/>
        <a:lstStyle/>
        <a:p>
          <a:r>
            <a:rPr lang="en-US" dirty="0"/>
            <a:t>19:00 – 20:00</a:t>
          </a:r>
        </a:p>
        <a:p>
          <a:r>
            <a:rPr lang="en-ZA" dirty="0"/>
            <a:t>Faire les devoirs</a:t>
          </a:r>
          <a:endParaRPr lang="en-US" dirty="0"/>
        </a:p>
      </dgm:t>
    </dgm:pt>
    <dgm:pt modelId="{21F2570D-12EE-4080-9BC0-0C55F819D9EC}" type="parTrans" cxnId="{E37B8BA8-1163-40BF-AED2-CFDBD55E5B2D}">
      <dgm:prSet/>
      <dgm:spPr/>
      <dgm:t>
        <a:bodyPr/>
        <a:lstStyle/>
        <a:p>
          <a:endParaRPr lang="en-US"/>
        </a:p>
      </dgm:t>
    </dgm:pt>
    <dgm:pt modelId="{D31D1D25-AAA6-4190-8A28-954C3B784351}" type="sibTrans" cxnId="{E37B8BA8-1163-40BF-AED2-CFDBD55E5B2D}">
      <dgm:prSet/>
      <dgm:spPr/>
      <dgm:t>
        <a:bodyPr/>
        <a:lstStyle/>
        <a:p>
          <a:endParaRPr lang="en-US"/>
        </a:p>
      </dgm:t>
    </dgm:pt>
    <dgm:pt modelId="{10B75084-A582-4D47-A748-7C9A08C1BF72}">
      <dgm:prSet/>
      <dgm:spPr/>
      <dgm:t>
        <a:bodyPr/>
        <a:lstStyle/>
        <a:p>
          <a:r>
            <a:rPr lang="en-US" dirty="0"/>
            <a:t>20:00 – 21:00</a:t>
          </a:r>
        </a:p>
        <a:p>
          <a:r>
            <a:rPr lang="en-ZA" dirty="0"/>
            <a:t>Se laver et dormir</a:t>
          </a:r>
          <a:endParaRPr lang="en-US" dirty="0"/>
        </a:p>
      </dgm:t>
    </dgm:pt>
    <dgm:pt modelId="{77B6B199-0DA8-47A7-B448-5B28FB90E160}" type="parTrans" cxnId="{900AF4DC-DE55-4C79-82EF-00540ED1D3D9}">
      <dgm:prSet/>
      <dgm:spPr/>
      <dgm:t>
        <a:bodyPr/>
        <a:lstStyle/>
        <a:p>
          <a:endParaRPr lang="en-US"/>
        </a:p>
      </dgm:t>
    </dgm:pt>
    <dgm:pt modelId="{21A6DC61-6ED0-449C-999C-EC9129106E2B}" type="sibTrans" cxnId="{900AF4DC-DE55-4C79-82EF-00540ED1D3D9}">
      <dgm:prSet/>
      <dgm:spPr/>
      <dgm:t>
        <a:bodyPr/>
        <a:lstStyle/>
        <a:p>
          <a:endParaRPr lang="en-US"/>
        </a:p>
      </dgm:t>
    </dgm:pt>
    <dgm:pt modelId="{8ECF529B-0716-4B11-8FF2-F4714CCF5BC5}" type="pres">
      <dgm:prSet presAssocID="{E9A7E2CD-BE03-40D5-8427-63073E1B225A}" presName="CompostProcess" presStyleCnt="0">
        <dgm:presLayoutVars>
          <dgm:dir/>
          <dgm:resizeHandles val="exact"/>
        </dgm:presLayoutVars>
      </dgm:prSet>
      <dgm:spPr/>
    </dgm:pt>
    <dgm:pt modelId="{D5F96D78-A111-48A1-8978-2593FAFC463E}" type="pres">
      <dgm:prSet presAssocID="{E9A7E2CD-BE03-40D5-8427-63073E1B225A}" presName="arrow" presStyleLbl="bgShp" presStyleIdx="0" presStyleCnt="1"/>
      <dgm:spPr/>
    </dgm:pt>
    <dgm:pt modelId="{83DE9DE6-B8C5-435B-A792-A715893EC95D}" type="pres">
      <dgm:prSet presAssocID="{E9A7E2CD-BE03-40D5-8427-63073E1B225A}" presName="linearProcess" presStyleCnt="0"/>
      <dgm:spPr/>
    </dgm:pt>
    <dgm:pt modelId="{EC705F1A-5038-4298-877F-A04E17817023}" type="pres">
      <dgm:prSet presAssocID="{C35177C0-A8BB-4BA4-AB95-2C33293D4194}" presName="textNode" presStyleLbl="node1" presStyleIdx="0" presStyleCnt="9">
        <dgm:presLayoutVars>
          <dgm:bulletEnabled val="1"/>
        </dgm:presLayoutVars>
      </dgm:prSet>
      <dgm:spPr/>
    </dgm:pt>
    <dgm:pt modelId="{44D4F90C-9E51-402F-98C0-EBDE4DF390BD}" type="pres">
      <dgm:prSet presAssocID="{A4869E8D-5084-4EFD-BA51-B91441E53A8C}" presName="sibTrans" presStyleCnt="0"/>
      <dgm:spPr/>
    </dgm:pt>
    <dgm:pt modelId="{AC6AEA7D-0CD0-44AD-9A87-75D7A09DB162}" type="pres">
      <dgm:prSet presAssocID="{F7F1A661-6A4B-44B3-BB6E-B0EECA24B21E}" presName="textNode" presStyleLbl="node1" presStyleIdx="1" presStyleCnt="9">
        <dgm:presLayoutVars>
          <dgm:bulletEnabled val="1"/>
        </dgm:presLayoutVars>
      </dgm:prSet>
      <dgm:spPr/>
    </dgm:pt>
    <dgm:pt modelId="{52A3A060-C2F4-44D5-ADBC-28C812478995}" type="pres">
      <dgm:prSet presAssocID="{0A6604D9-02CB-4A3B-83EC-08BE9A804BD9}" presName="sibTrans" presStyleCnt="0"/>
      <dgm:spPr/>
    </dgm:pt>
    <dgm:pt modelId="{A863A087-C140-4213-ADE6-404218A7CA4A}" type="pres">
      <dgm:prSet presAssocID="{E763F73C-80CF-4E58-BB59-09455FB8DF36}" presName="textNode" presStyleLbl="node1" presStyleIdx="2" presStyleCnt="9">
        <dgm:presLayoutVars>
          <dgm:bulletEnabled val="1"/>
        </dgm:presLayoutVars>
      </dgm:prSet>
      <dgm:spPr/>
    </dgm:pt>
    <dgm:pt modelId="{AAC65B79-2CC9-4FF9-8E2F-460D49AC3FFB}" type="pres">
      <dgm:prSet presAssocID="{D0A746EA-5A4D-432D-A80B-AC3419074419}" presName="sibTrans" presStyleCnt="0"/>
      <dgm:spPr/>
    </dgm:pt>
    <dgm:pt modelId="{3D85B871-98D4-44CE-85A5-AB968DCBAFBB}" type="pres">
      <dgm:prSet presAssocID="{7478204E-91E8-40B6-8B6C-A250CD7DDB57}" presName="textNode" presStyleLbl="node1" presStyleIdx="3" presStyleCnt="9">
        <dgm:presLayoutVars>
          <dgm:bulletEnabled val="1"/>
        </dgm:presLayoutVars>
      </dgm:prSet>
      <dgm:spPr/>
    </dgm:pt>
    <dgm:pt modelId="{2BD7920E-7D18-4AFF-83B9-6340E87B8771}" type="pres">
      <dgm:prSet presAssocID="{ED7460A9-33B9-498D-AFA3-F0D6D62C4E85}" presName="sibTrans" presStyleCnt="0"/>
      <dgm:spPr/>
    </dgm:pt>
    <dgm:pt modelId="{0F0356E6-9CC1-4840-92FF-C0FF0856DB54}" type="pres">
      <dgm:prSet presAssocID="{010802F4-8234-43AF-95B1-ABD743714516}" presName="textNode" presStyleLbl="node1" presStyleIdx="4" presStyleCnt="9">
        <dgm:presLayoutVars>
          <dgm:bulletEnabled val="1"/>
        </dgm:presLayoutVars>
      </dgm:prSet>
      <dgm:spPr/>
    </dgm:pt>
    <dgm:pt modelId="{FBA4A33F-AA88-4BD2-AEF7-185B41ED3D00}" type="pres">
      <dgm:prSet presAssocID="{FD8949C3-05F0-47CE-8BA4-B4492C795B45}" presName="sibTrans" presStyleCnt="0"/>
      <dgm:spPr/>
    </dgm:pt>
    <dgm:pt modelId="{C5A446AD-1B4E-476F-A332-E2D8D19A9E53}" type="pres">
      <dgm:prSet presAssocID="{657B35DD-653C-4E65-B8B0-4C0C8F2E503D}" presName="textNode" presStyleLbl="node1" presStyleIdx="5" presStyleCnt="9">
        <dgm:presLayoutVars>
          <dgm:bulletEnabled val="1"/>
        </dgm:presLayoutVars>
      </dgm:prSet>
      <dgm:spPr/>
    </dgm:pt>
    <dgm:pt modelId="{0DF88FB5-E9FC-4B45-A7E8-7FF3586F5D03}" type="pres">
      <dgm:prSet presAssocID="{F81F4ADC-18D3-47F0-8393-B0D5D6AF82A6}" presName="sibTrans" presStyleCnt="0"/>
      <dgm:spPr/>
    </dgm:pt>
    <dgm:pt modelId="{9298B688-FC7D-43F6-904A-9FEBD3A55BB3}" type="pres">
      <dgm:prSet presAssocID="{E2DBC7CD-63F8-4E87-820F-AC4D2DA06F19}" presName="textNode" presStyleLbl="node1" presStyleIdx="6" presStyleCnt="9">
        <dgm:presLayoutVars>
          <dgm:bulletEnabled val="1"/>
        </dgm:presLayoutVars>
      </dgm:prSet>
      <dgm:spPr/>
    </dgm:pt>
    <dgm:pt modelId="{A6CB733D-FEE7-4087-B877-5B4F9BD788F6}" type="pres">
      <dgm:prSet presAssocID="{D8507865-5ED6-431C-BF67-78FF1FAC9D76}" presName="sibTrans" presStyleCnt="0"/>
      <dgm:spPr/>
    </dgm:pt>
    <dgm:pt modelId="{1DD26468-15F4-4012-ACB5-F69A74728938}" type="pres">
      <dgm:prSet presAssocID="{221E6FED-F784-4071-A1CE-0C9932D659EC}" presName="textNode" presStyleLbl="node1" presStyleIdx="7" presStyleCnt="9">
        <dgm:presLayoutVars>
          <dgm:bulletEnabled val="1"/>
        </dgm:presLayoutVars>
      </dgm:prSet>
      <dgm:spPr/>
    </dgm:pt>
    <dgm:pt modelId="{C264A994-C901-489A-9085-D5251AEA04CB}" type="pres">
      <dgm:prSet presAssocID="{D31D1D25-AAA6-4190-8A28-954C3B784351}" presName="sibTrans" presStyleCnt="0"/>
      <dgm:spPr/>
    </dgm:pt>
    <dgm:pt modelId="{8504C5E2-B0ED-4152-B1CE-05D81473FCCD}" type="pres">
      <dgm:prSet presAssocID="{10B75084-A582-4D47-A748-7C9A08C1BF72}" presName="textNode" presStyleLbl="node1" presStyleIdx="8" presStyleCnt="9">
        <dgm:presLayoutVars>
          <dgm:bulletEnabled val="1"/>
        </dgm:presLayoutVars>
      </dgm:prSet>
      <dgm:spPr/>
    </dgm:pt>
  </dgm:ptLst>
  <dgm:cxnLst>
    <dgm:cxn modelId="{494D3415-A245-4376-BF1F-9096F64DA1AA}" srcId="{E9A7E2CD-BE03-40D5-8427-63073E1B225A}" destId="{E2DBC7CD-63F8-4E87-820F-AC4D2DA06F19}" srcOrd="6" destOrd="0" parTransId="{EED300AC-3818-4E8D-BF9E-CACA3CCF6C9E}" sibTransId="{D8507865-5ED6-431C-BF67-78FF1FAC9D76}"/>
    <dgm:cxn modelId="{D0FA6220-916C-4681-AA94-EF42C789EF29}" type="presOf" srcId="{E9A7E2CD-BE03-40D5-8427-63073E1B225A}" destId="{8ECF529B-0716-4B11-8FF2-F4714CCF5BC5}" srcOrd="0" destOrd="0" presId="urn:microsoft.com/office/officeart/2005/8/layout/hProcess9"/>
    <dgm:cxn modelId="{2FBB0D2B-662E-4AAA-8E10-BFCC060236BA}" type="presOf" srcId="{7478204E-91E8-40B6-8B6C-A250CD7DDB57}" destId="{3D85B871-98D4-44CE-85A5-AB968DCBAFBB}" srcOrd="0" destOrd="0" presId="urn:microsoft.com/office/officeart/2005/8/layout/hProcess9"/>
    <dgm:cxn modelId="{7E833F31-3ABF-4811-ACC3-85290D8859CA}" type="presOf" srcId="{E2DBC7CD-63F8-4E87-820F-AC4D2DA06F19}" destId="{9298B688-FC7D-43F6-904A-9FEBD3A55BB3}" srcOrd="0" destOrd="0" presId="urn:microsoft.com/office/officeart/2005/8/layout/hProcess9"/>
    <dgm:cxn modelId="{B8AA343A-4520-4C5B-9F97-9660292D0CA3}" type="presOf" srcId="{010802F4-8234-43AF-95B1-ABD743714516}" destId="{0F0356E6-9CC1-4840-92FF-C0FF0856DB54}" srcOrd="0" destOrd="0" presId="urn:microsoft.com/office/officeart/2005/8/layout/hProcess9"/>
    <dgm:cxn modelId="{08D8325F-A7CB-4AAF-ADA0-BEB77013F094}" type="presOf" srcId="{F7F1A661-6A4B-44B3-BB6E-B0EECA24B21E}" destId="{AC6AEA7D-0CD0-44AD-9A87-75D7A09DB162}" srcOrd="0" destOrd="0" presId="urn:microsoft.com/office/officeart/2005/8/layout/hProcess9"/>
    <dgm:cxn modelId="{AC961244-3BDA-496C-9597-82E1CB334027}" type="presOf" srcId="{C35177C0-A8BB-4BA4-AB95-2C33293D4194}" destId="{EC705F1A-5038-4298-877F-A04E17817023}" srcOrd="0" destOrd="0" presId="urn:microsoft.com/office/officeart/2005/8/layout/hProcess9"/>
    <dgm:cxn modelId="{0B90F549-C020-48F0-BDAB-E54EA755B3AA}" srcId="{E9A7E2CD-BE03-40D5-8427-63073E1B225A}" destId="{F7F1A661-6A4B-44B3-BB6E-B0EECA24B21E}" srcOrd="1" destOrd="0" parTransId="{34E29108-63B4-45E1-AD9D-BA7430913649}" sibTransId="{0A6604D9-02CB-4A3B-83EC-08BE9A804BD9}"/>
    <dgm:cxn modelId="{808DD66E-0699-48E6-9AB0-B62096A048A7}" type="presOf" srcId="{10B75084-A582-4D47-A748-7C9A08C1BF72}" destId="{8504C5E2-B0ED-4152-B1CE-05D81473FCCD}" srcOrd="0" destOrd="0" presId="urn:microsoft.com/office/officeart/2005/8/layout/hProcess9"/>
    <dgm:cxn modelId="{7B4A9684-B35F-4BDD-A5C7-CE92B39E70DC}" srcId="{E9A7E2CD-BE03-40D5-8427-63073E1B225A}" destId="{C35177C0-A8BB-4BA4-AB95-2C33293D4194}" srcOrd="0" destOrd="0" parTransId="{D237FEF4-850E-4C89-AB5C-59D8E11B11CD}" sibTransId="{A4869E8D-5084-4EFD-BA51-B91441E53A8C}"/>
    <dgm:cxn modelId="{6D584F90-7512-4C1A-B827-06F8DDA14D98}" srcId="{E9A7E2CD-BE03-40D5-8427-63073E1B225A}" destId="{7478204E-91E8-40B6-8B6C-A250CD7DDB57}" srcOrd="3" destOrd="0" parTransId="{9BFF626C-5863-4116-B9EB-191A514E17CA}" sibTransId="{ED7460A9-33B9-498D-AFA3-F0D6D62C4E85}"/>
    <dgm:cxn modelId="{4DF98195-9CE0-4568-9192-42651C526C0F}" type="presOf" srcId="{221E6FED-F784-4071-A1CE-0C9932D659EC}" destId="{1DD26468-15F4-4012-ACB5-F69A74728938}" srcOrd="0" destOrd="0" presId="urn:microsoft.com/office/officeart/2005/8/layout/hProcess9"/>
    <dgm:cxn modelId="{E37B8BA8-1163-40BF-AED2-CFDBD55E5B2D}" srcId="{E9A7E2CD-BE03-40D5-8427-63073E1B225A}" destId="{221E6FED-F784-4071-A1CE-0C9932D659EC}" srcOrd="7" destOrd="0" parTransId="{21F2570D-12EE-4080-9BC0-0C55F819D9EC}" sibTransId="{D31D1D25-AAA6-4190-8A28-954C3B784351}"/>
    <dgm:cxn modelId="{B546C3AF-B367-48A7-AEDB-D963C79771E9}" srcId="{E9A7E2CD-BE03-40D5-8427-63073E1B225A}" destId="{657B35DD-653C-4E65-B8B0-4C0C8F2E503D}" srcOrd="5" destOrd="0" parTransId="{1CF885CC-99E4-475E-A5D0-10A678031260}" sibTransId="{F81F4ADC-18D3-47F0-8393-B0D5D6AF82A6}"/>
    <dgm:cxn modelId="{D3ACEDB3-0969-43DA-80B8-88443F085561}" type="presOf" srcId="{657B35DD-653C-4E65-B8B0-4C0C8F2E503D}" destId="{C5A446AD-1B4E-476F-A332-E2D8D19A9E53}" srcOrd="0" destOrd="0" presId="urn:microsoft.com/office/officeart/2005/8/layout/hProcess9"/>
    <dgm:cxn modelId="{C536D9B5-8BAD-4546-A8C0-E6D43BF2C305}" type="presOf" srcId="{E763F73C-80CF-4E58-BB59-09455FB8DF36}" destId="{A863A087-C140-4213-ADE6-404218A7CA4A}" srcOrd="0" destOrd="0" presId="urn:microsoft.com/office/officeart/2005/8/layout/hProcess9"/>
    <dgm:cxn modelId="{3DF2DACA-6F2B-4A75-9AD8-2C0068204218}" srcId="{E9A7E2CD-BE03-40D5-8427-63073E1B225A}" destId="{010802F4-8234-43AF-95B1-ABD743714516}" srcOrd="4" destOrd="0" parTransId="{BF267141-8B13-4BA4-8AA0-FD0DB0612A76}" sibTransId="{FD8949C3-05F0-47CE-8BA4-B4492C795B45}"/>
    <dgm:cxn modelId="{900AF4DC-DE55-4C79-82EF-00540ED1D3D9}" srcId="{E9A7E2CD-BE03-40D5-8427-63073E1B225A}" destId="{10B75084-A582-4D47-A748-7C9A08C1BF72}" srcOrd="8" destOrd="0" parTransId="{77B6B199-0DA8-47A7-B448-5B28FB90E160}" sibTransId="{21A6DC61-6ED0-449C-999C-EC9129106E2B}"/>
    <dgm:cxn modelId="{8B6696E4-89FD-4963-8C09-9F6AC5CF0790}" srcId="{E9A7E2CD-BE03-40D5-8427-63073E1B225A}" destId="{E763F73C-80CF-4E58-BB59-09455FB8DF36}" srcOrd="2" destOrd="0" parTransId="{E3FE05FD-7364-4474-A827-31E5616180B3}" sibTransId="{D0A746EA-5A4D-432D-A80B-AC3419074419}"/>
    <dgm:cxn modelId="{5F54EA49-B26F-4191-959B-329A97C36EC0}" type="presParOf" srcId="{8ECF529B-0716-4B11-8FF2-F4714CCF5BC5}" destId="{D5F96D78-A111-48A1-8978-2593FAFC463E}" srcOrd="0" destOrd="0" presId="urn:microsoft.com/office/officeart/2005/8/layout/hProcess9"/>
    <dgm:cxn modelId="{54D37233-321F-4418-AA06-8C17BBC2D1C2}" type="presParOf" srcId="{8ECF529B-0716-4B11-8FF2-F4714CCF5BC5}" destId="{83DE9DE6-B8C5-435B-A792-A715893EC95D}" srcOrd="1" destOrd="0" presId="urn:microsoft.com/office/officeart/2005/8/layout/hProcess9"/>
    <dgm:cxn modelId="{CD3D2C75-B770-4276-B372-93D3CEDC37BF}" type="presParOf" srcId="{83DE9DE6-B8C5-435B-A792-A715893EC95D}" destId="{EC705F1A-5038-4298-877F-A04E17817023}" srcOrd="0" destOrd="0" presId="urn:microsoft.com/office/officeart/2005/8/layout/hProcess9"/>
    <dgm:cxn modelId="{4082683F-7706-4983-BFCF-CC33C59967A9}" type="presParOf" srcId="{83DE9DE6-B8C5-435B-A792-A715893EC95D}" destId="{44D4F90C-9E51-402F-98C0-EBDE4DF390BD}" srcOrd="1" destOrd="0" presId="urn:microsoft.com/office/officeart/2005/8/layout/hProcess9"/>
    <dgm:cxn modelId="{B08F3E78-4D23-4DDA-8622-FB8BB445D011}" type="presParOf" srcId="{83DE9DE6-B8C5-435B-A792-A715893EC95D}" destId="{AC6AEA7D-0CD0-44AD-9A87-75D7A09DB162}" srcOrd="2" destOrd="0" presId="urn:microsoft.com/office/officeart/2005/8/layout/hProcess9"/>
    <dgm:cxn modelId="{24F3BB63-2798-44E1-A7F9-D7A648F3BFC2}" type="presParOf" srcId="{83DE9DE6-B8C5-435B-A792-A715893EC95D}" destId="{52A3A060-C2F4-44D5-ADBC-28C812478995}" srcOrd="3" destOrd="0" presId="urn:microsoft.com/office/officeart/2005/8/layout/hProcess9"/>
    <dgm:cxn modelId="{9BE9EFF2-1B6B-446D-9DB1-92B72B57317E}" type="presParOf" srcId="{83DE9DE6-B8C5-435B-A792-A715893EC95D}" destId="{A863A087-C140-4213-ADE6-404218A7CA4A}" srcOrd="4" destOrd="0" presId="urn:microsoft.com/office/officeart/2005/8/layout/hProcess9"/>
    <dgm:cxn modelId="{5EA054E3-C078-49AF-A2C0-980E43DEB677}" type="presParOf" srcId="{83DE9DE6-B8C5-435B-A792-A715893EC95D}" destId="{AAC65B79-2CC9-4FF9-8E2F-460D49AC3FFB}" srcOrd="5" destOrd="0" presId="urn:microsoft.com/office/officeart/2005/8/layout/hProcess9"/>
    <dgm:cxn modelId="{02D39B16-EFD0-437E-BFBC-6A0C4CA65A82}" type="presParOf" srcId="{83DE9DE6-B8C5-435B-A792-A715893EC95D}" destId="{3D85B871-98D4-44CE-85A5-AB968DCBAFBB}" srcOrd="6" destOrd="0" presId="urn:microsoft.com/office/officeart/2005/8/layout/hProcess9"/>
    <dgm:cxn modelId="{7CAB7F2F-3922-46FC-99A1-A3503DFD559F}" type="presParOf" srcId="{83DE9DE6-B8C5-435B-A792-A715893EC95D}" destId="{2BD7920E-7D18-4AFF-83B9-6340E87B8771}" srcOrd="7" destOrd="0" presId="urn:microsoft.com/office/officeart/2005/8/layout/hProcess9"/>
    <dgm:cxn modelId="{5F946DB8-943F-478B-B38B-BFD9FC3B6BE9}" type="presParOf" srcId="{83DE9DE6-B8C5-435B-A792-A715893EC95D}" destId="{0F0356E6-9CC1-4840-92FF-C0FF0856DB54}" srcOrd="8" destOrd="0" presId="urn:microsoft.com/office/officeart/2005/8/layout/hProcess9"/>
    <dgm:cxn modelId="{DA91662D-2CDB-4BFA-8434-05576F695AE7}" type="presParOf" srcId="{83DE9DE6-B8C5-435B-A792-A715893EC95D}" destId="{FBA4A33F-AA88-4BD2-AEF7-185B41ED3D00}" srcOrd="9" destOrd="0" presId="urn:microsoft.com/office/officeart/2005/8/layout/hProcess9"/>
    <dgm:cxn modelId="{47A95327-1422-4588-B4A6-86B435F6593D}" type="presParOf" srcId="{83DE9DE6-B8C5-435B-A792-A715893EC95D}" destId="{C5A446AD-1B4E-476F-A332-E2D8D19A9E53}" srcOrd="10" destOrd="0" presId="urn:microsoft.com/office/officeart/2005/8/layout/hProcess9"/>
    <dgm:cxn modelId="{34B73D46-82C5-4B4B-AFD5-68133FC8C073}" type="presParOf" srcId="{83DE9DE6-B8C5-435B-A792-A715893EC95D}" destId="{0DF88FB5-E9FC-4B45-A7E8-7FF3586F5D03}" srcOrd="11" destOrd="0" presId="urn:microsoft.com/office/officeart/2005/8/layout/hProcess9"/>
    <dgm:cxn modelId="{DD95E0ED-E6FA-46B0-B3E9-9DBA3B8ACA7B}" type="presParOf" srcId="{83DE9DE6-B8C5-435B-A792-A715893EC95D}" destId="{9298B688-FC7D-43F6-904A-9FEBD3A55BB3}" srcOrd="12" destOrd="0" presId="urn:microsoft.com/office/officeart/2005/8/layout/hProcess9"/>
    <dgm:cxn modelId="{0D79078B-4F68-47D9-BDD9-5D6D8206A694}" type="presParOf" srcId="{83DE9DE6-B8C5-435B-A792-A715893EC95D}" destId="{A6CB733D-FEE7-4087-B877-5B4F9BD788F6}" srcOrd="13" destOrd="0" presId="urn:microsoft.com/office/officeart/2005/8/layout/hProcess9"/>
    <dgm:cxn modelId="{241726EB-BA80-452C-BB93-2D07FA3F90B6}" type="presParOf" srcId="{83DE9DE6-B8C5-435B-A792-A715893EC95D}" destId="{1DD26468-15F4-4012-ACB5-F69A74728938}" srcOrd="14" destOrd="0" presId="urn:microsoft.com/office/officeart/2005/8/layout/hProcess9"/>
    <dgm:cxn modelId="{4AE7A3EF-49A3-4FB6-8B8F-0184239AC23A}" type="presParOf" srcId="{83DE9DE6-B8C5-435B-A792-A715893EC95D}" destId="{C264A994-C901-489A-9085-D5251AEA04CB}" srcOrd="15" destOrd="0" presId="urn:microsoft.com/office/officeart/2005/8/layout/hProcess9"/>
    <dgm:cxn modelId="{7AD2E278-717B-4160-A65B-AC657D981067}" type="presParOf" srcId="{83DE9DE6-B8C5-435B-A792-A715893EC95D}" destId="{8504C5E2-B0ED-4152-B1CE-05D81473FCCD}" srcOrd="1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CE055-14DD-4841-9CB3-B31835952100}">
      <dsp:nvSpPr>
        <dsp:cNvPr id="0" name=""/>
        <dsp:cNvSpPr/>
      </dsp:nvSpPr>
      <dsp:spPr>
        <a:xfrm>
          <a:off x="2909439" y="0"/>
          <a:ext cx="3168813" cy="3168813"/>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Observation</a:t>
          </a:r>
        </a:p>
      </dsp:txBody>
      <dsp:txXfrm>
        <a:off x="3701642" y="1584407"/>
        <a:ext cx="1584407" cy="1584406"/>
      </dsp:txXfrm>
    </dsp:sp>
    <dsp:sp modelId="{1F8C481A-CAE6-471A-83CA-EC9D6F797C74}">
      <dsp:nvSpPr>
        <dsp:cNvPr id="0" name=""/>
        <dsp:cNvSpPr/>
      </dsp:nvSpPr>
      <dsp:spPr>
        <a:xfrm>
          <a:off x="1325033" y="3168813"/>
          <a:ext cx="3168813" cy="3168813"/>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kern="1200" noProof="0" dirty="0"/>
            <a:t>Entretiens</a:t>
          </a:r>
          <a:r>
            <a:rPr lang="en-ZA" sz="1900" kern="1200" dirty="0"/>
            <a:t> </a:t>
          </a:r>
          <a:r>
            <a:rPr lang="fr-FR" sz="1900" kern="1200" noProof="0" dirty="0"/>
            <a:t>approfondis</a:t>
          </a:r>
        </a:p>
      </dsp:txBody>
      <dsp:txXfrm>
        <a:off x="2117236" y="4753220"/>
        <a:ext cx="1584407" cy="1584406"/>
      </dsp:txXfrm>
    </dsp:sp>
    <dsp:sp modelId="{D366B2F1-8643-4E2A-9D72-0B06A77439B3}">
      <dsp:nvSpPr>
        <dsp:cNvPr id="0" name=""/>
        <dsp:cNvSpPr/>
      </dsp:nvSpPr>
      <dsp:spPr>
        <a:xfrm rot="10800000">
          <a:off x="2909439" y="3168813"/>
          <a:ext cx="3168813" cy="3168813"/>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Interpr</a:t>
          </a:r>
          <a:r>
            <a:rPr lang="en-ZA" sz="1900" kern="1200" dirty="0"/>
            <a:t>é</a:t>
          </a:r>
          <a:r>
            <a:rPr lang="en-US" sz="1900" kern="1200" dirty="0"/>
            <a:t>tation</a:t>
          </a:r>
        </a:p>
      </dsp:txBody>
      <dsp:txXfrm rot="10800000">
        <a:off x="3701642" y="3168813"/>
        <a:ext cx="1584407" cy="1584406"/>
      </dsp:txXfrm>
    </dsp:sp>
    <dsp:sp modelId="{F1E4A030-9633-4BA9-A4BD-06F342E92EE6}">
      <dsp:nvSpPr>
        <dsp:cNvPr id="0" name=""/>
        <dsp:cNvSpPr/>
      </dsp:nvSpPr>
      <dsp:spPr>
        <a:xfrm>
          <a:off x="4493846" y="3168813"/>
          <a:ext cx="3168813" cy="3168813"/>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ZA" sz="1900" kern="1200" dirty="0"/>
            <a:t>Discussions de groupe</a:t>
          </a:r>
          <a:endParaRPr lang="en-US" sz="1900" kern="1200" dirty="0"/>
        </a:p>
      </dsp:txBody>
      <dsp:txXfrm>
        <a:off x="5286049" y="4753220"/>
        <a:ext cx="1584407" cy="15844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584EE-C157-4E55-9A04-F6B8910ADF2D}">
      <dsp:nvSpPr>
        <dsp:cNvPr id="0" name=""/>
        <dsp:cNvSpPr/>
      </dsp:nvSpPr>
      <dsp:spPr>
        <a:xfrm>
          <a:off x="3474072" y="-86782"/>
          <a:ext cx="3821724" cy="391688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622550">
            <a:lnSpc>
              <a:spcPct val="90000"/>
            </a:lnSpc>
            <a:spcBef>
              <a:spcPct val="0"/>
            </a:spcBef>
            <a:spcAft>
              <a:spcPct val="35000"/>
            </a:spcAft>
            <a:buNone/>
          </a:pPr>
          <a:r>
            <a:rPr lang="en-ZA" sz="5900" kern="1200" dirty="0"/>
            <a:t>Chats</a:t>
          </a:r>
          <a:endParaRPr lang="en-US" sz="5900" kern="1200" dirty="0"/>
        </a:p>
      </dsp:txBody>
      <dsp:txXfrm>
        <a:off x="3983635" y="598672"/>
        <a:ext cx="2802597" cy="1762598"/>
      </dsp:txXfrm>
    </dsp:sp>
    <dsp:sp modelId="{C8FB3C32-D262-46AB-B39E-3CB8136ECE6C}">
      <dsp:nvSpPr>
        <dsp:cNvPr id="0" name=""/>
        <dsp:cNvSpPr/>
      </dsp:nvSpPr>
      <dsp:spPr>
        <a:xfrm>
          <a:off x="5013337" y="1697262"/>
          <a:ext cx="4367132" cy="396961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622550">
            <a:lnSpc>
              <a:spcPct val="90000"/>
            </a:lnSpc>
            <a:spcBef>
              <a:spcPct val="0"/>
            </a:spcBef>
            <a:spcAft>
              <a:spcPct val="35000"/>
            </a:spcAft>
            <a:buNone/>
          </a:pPr>
          <a:r>
            <a:rPr lang="en-ZA" sz="5900" kern="1200" dirty="0"/>
            <a:t>Poissons</a:t>
          </a:r>
          <a:endParaRPr lang="en-US" sz="5900" kern="1200" dirty="0"/>
        </a:p>
      </dsp:txBody>
      <dsp:txXfrm>
        <a:off x="6348951" y="2722746"/>
        <a:ext cx="2620279" cy="2183288"/>
      </dsp:txXfrm>
    </dsp:sp>
    <dsp:sp modelId="{94EC5FAE-AF67-46CC-8AE2-16DE9AD1E59F}">
      <dsp:nvSpPr>
        <dsp:cNvPr id="0" name=""/>
        <dsp:cNvSpPr/>
      </dsp:nvSpPr>
      <dsp:spPr>
        <a:xfrm>
          <a:off x="2036295" y="1848915"/>
          <a:ext cx="4215268" cy="39914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622550">
            <a:lnSpc>
              <a:spcPct val="90000"/>
            </a:lnSpc>
            <a:spcBef>
              <a:spcPct val="0"/>
            </a:spcBef>
            <a:spcAft>
              <a:spcPct val="35000"/>
            </a:spcAft>
            <a:buNone/>
          </a:pPr>
          <a:r>
            <a:rPr lang="en-ZA" sz="5900" kern="1200" dirty="0"/>
            <a:t>Chiens</a:t>
          </a:r>
          <a:endParaRPr lang="en-US" sz="5900" kern="1200" dirty="0"/>
        </a:p>
      </dsp:txBody>
      <dsp:txXfrm>
        <a:off x="2433233" y="2880029"/>
        <a:ext cx="2529161" cy="21952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E68FA-DB40-4FA2-AB29-6CEB30EE60FA}">
      <dsp:nvSpPr>
        <dsp:cNvPr id="0" name=""/>
        <dsp:cNvSpPr/>
      </dsp:nvSpPr>
      <dsp:spPr>
        <a:xfrm>
          <a:off x="4996939" y="1205"/>
          <a:ext cx="1123700" cy="7304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6:00 </a:t>
          </a:r>
        </a:p>
        <a:p>
          <a:pPr marL="0" lvl="0" indent="0" algn="ctr" defTabSz="488950">
            <a:lnSpc>
              <a:spcPct val="90000"/>
            </a:lnSpc>
            <a:spcBef>
              <a:spcPct val="0"/>
            </a:spcBef>
            <a:spcAft>
              <a:spcPct val="35000"/>
            </a:spcAft>
            <a:buNone/>
          </a:pPr>
          <a:r>
            <a:rPr lang="fr-FR" sz="1100" kern="1200" dirty="0"/>
            <a:t>Se réveiller et se laver</a:t>
          </a:r>
          <a:endParaRPr lang="en-US" sz="1100" kern="1200" dirty="0"/>
        </a:p>
      </dsp:txBody>
      <dsp:txXfrm>
        <a:off x="5032594" y="36860"/>
        <a:ext cx="1052390" cy="659095"/>
      </dsp:txXfrm>
    </dsp:sp>
    <dsp:sp modelId="{A0FC413C-893F-4EE1-8B07-7EAEC1CDDA54}">
      <dsp:nvSpPr>
        <dsp:cNvPr id="0" name=""/>
        <dsp:cNvSpPr/>
      </dsp:nvSpPr>
      <dsp:spPr>
        <a:xfrm>
          <a:off x="2752029" y="366408"/>
          <a:ext cx="5613520" cy="5613520"/>
        </a:xfrm>
        <a:custGeom>
          <a:avLst/>
          <a:gdLst/>
          <a:ahLst/>
          <a:cxnLst/>
          <a:rect l="0" t="0" r="0" b="0"/>
          <a:pathLst>
            <a:path>
              <a:moveTo>
                <a:pt x="3509426" y="89378"/>
              </a:moveTo>
              <a:arcTo wR="2806760" hR="2806760" stAng="17069886" swAng="53360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92660152-A345-4F4B-A380-1C30B275F417}">
      <dsp:nvSpPr>
        <dsp:cNvPr id="0" name=""/>
        <dsp:cNvSpPr/>
      </dsp:nvSpPr>
      <dsp:spPr>
        <a:xfrm>
          <a:off x="6801090" y="657862"/>
          <a:ext cx="1123700" cy="7304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6:30 – 7:00 </a:t>
          </a:r>
        </a:p>
        <a:p>
          <a:pPr marL="0" lvl="0" indent="0" algn="ctr" defTabSz="488950">
            <a:lnSpc>
              <a:spcPct val="90000"/>
            </a:lnSpc>
            <a:spcBef>
              <a:spcPct val="0"/>
            </a:spcBef>
            <a:spcAft>
              <a:spcPct val="35000"/>
            </a:spcAft>
            <a:buNone/>
          </a:pPr>
          <a:r>
            <a:rPr lang="fr-FR" sz="1100" kern="1200" dirty="0"/>
            <a:t>Aider à préparer le petit déjeuner</a:t>
          </a:r>
          <a:endParaRPr lang="en-US" sz="1100" kern="1200" dirty="0"/>
        </a:p>
      </dsp:txBody>
      <dsp:txXfrm>
        <a:off x="6836745" y="693517"/>
        <a:ext cx="1052390" cy="659095"/>
      </dsp:txXfrm>
    </dsp:sp>
    <dsp:sp modelId="{B952F13D-6B2B-4328-94CB-471AFEB740B2}">
      <dsp:nvSpPr>
        <dsp:cNvPr id="0" name=""/>
        <dsp:cNvSpPr/>
      </dsp:nvSpPr>
      <dsp:spPr>
        <a:xfrm>
          <a:off x="2752029" y="366408"/>
          <a:ext cx="5613520" cy="5613520"/>
        </a:xfrm>
        <a:custGeom>
          <a:avLst/>
          <a:gdLst/>
          <a:ahLst/>
          <a:cxnLst/>
          <a:rect l="0" t="0" r="0" b="0"/>
          <a:pathLst>
            <a:path>
              <a:moveTo>
                <a:pt x="5101583" y="1190688"/>
              </a:moveTo>
              <a:arcTo wR="2806760" hR="2806760" stAng="19490750" swAng="78813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5DF0CC5-A99B-4717-9FCD-7B8FAC4B1C22}">
      <dsp:nvSpPr>
        <dsp:cNvPr id="0" name=""/>
        <dsp:cNvSpPr/>
      </dsp:nvSpPr>
      <dsp:spPr>
        <a:xfrm>
          <a:off x="7761058" y="2320576"/>
          <a:ext cx="1123700" cy="7304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7:00 </a:t>
          </a:r>
        </a:p>
        <a:p>
          <a:pPr marL="0" lvl="0" indent="0" algn="ctr" defTabSz="488950">
            <a:lnSpc>
              <a:spcPct val="90000"/>
            </a:lnSpc>
            <a:spcBef>
              <a:spcPct val="0"/>
            </a:spcBef>
            <a:spcAft>
              <a:spcPct val="35000"/>
            </a:spcAft>
            <a:buNone/>
          </a:pPr>
          <a:r>
            <a:rPr lang="en-ZA" sz="1100" kern="1200" dirty="0"/>
            <a:t>Marcher jusqu'à l'école</a:t>
          </a:r>
          <a:endParaRPr lang="en-US" sz="1100" kern="1200" dirty="0"/>
        </a:p>
      </dsp:txBody>
      <dsp:txXfrm>
        <a:off x="7796713" y="2356231"/>
        <a:ext cx="1052390" cy="659095"/>
      </dsp:txXfrm>
    </dsp:sp>
    <dsp:sp modelId="{1E1453B9-E3E0-4A22-9ADA-A2A7F4F1FF59}">
      <dsp:nvSpPr>
        <dsp:cNvPr id="0" name=""/>
        <dsp:cNvSpPr/>
      </dsp:nvSpPr>
      <dsp:spPr>
        <a:xfrm>
          <a:off x="2752029" y="366408"/>
          <a:ext cx="5613520" cy="5613520"/>
        </a:xfrm>
        <a:custGeom>
          <a:avLst/>
          <a:gdLst/>
          <a:ahLst/>
          <a:cxnLst/>
          <a:rect l="0" t="0" r="0" b="0"/>
          <a:pathLst>
            <a:path>
              <a:moveTo>
                <a:pt x="5611239" y="2919878"/>
              </a:moveTo>
              <a:arcTo wR="2806760" hR="2806760" stAng="21738586" swAng="87563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FC57B386-3C71-49EF-AB23-4D7EDDCB76CC}">
      <dsp:nvSpPr>
        <dsp:cNvPr id="0" name=""/>
        <dsp:cNvSpPr/>
      </dsp:nvSpPr>
      <dsp:spPr>
        <a:xfrm>
          <a:off x="7427665" y="4211345"/>
          <a:ext cx="1123700" cy="7304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8:00 – 3:00 </a:t>
          </a:r>
        </a:p>
        <a:p>
          <a:pPr marL="0" lvl="0" indent="0" algn="ctr" defTabSz="488950">
            <a:lnSpc>
              <a:spcPct val="90000"/>
            </a:lnSpc>
            <a:spcBef>
              <a:spcPct val="0"/>
            </a:spcBef>
            <a:spcAft>
              <a:spcPct val="35000"/>
            </a:spcAft>
            <a:buNone/>
          </a:pPr>
          <a:r>
            <a:rPr lang="en-ZA" sz="1100" kern="1200" dirty="0"/>
            <a:t>École</a:t>
          </a:r>
          <a:endParaRPr lang="en-US" sz="1100" kern="1200" dirty="0"/>
        </a:p>
      </dsp:txBody>
      <dsp:txXfrm>
        <a:off x="7463320" y="4247000"/>
        <a:ext cx="1052390" cy="659095"/>
      </dsp:txXfrm>
    </dsp:sp>
    <dsp:sp modelId="{467D2664-F270-4740-BA2F-DD7055FD453E}">
      <dsp:nvSpPr>
        <dsp:cNvPr id="0" name=""/>
        <dsp:cNvSpPr/>
      </dsp:nvSpPr>
      <dsp:spPr>
        <a:xfrm>
          <a:off x="2752029" y="366408"/>
          <a:ext cx="5613520" cy="5613520"/>
        </a:xfrm>
        <a:custGeom>
          <a:avLst/>
          <a:gdLst/>
          <a:ahLst/>
          <a:cxnLst/>
          <a:rect l="0" t="0" r="0" b="0"/>
          <a:pathLst>
            <a:path>
              <a:moveTo>
                <a:pt x="4870645" y="4708937"/>
              </a:moveTo>
              <a:arcTo wR="2806760" hR="2806760" stAng="2559911" swAng="653694"/>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CC782439-E27A-4E4C-849F-74F30A064B9B}">
      <dsp:nvSpPr>
        <dsp:cNvPr id="0" name=""/>
        <dsp:cNvSpPr/>
      </dsp:nvSpPr>
      <dsp:spPr>
        <a:xfrm>
          <a:off x="5956908" y="5445457"/>
          <a:ext cx="1123700" cy="7304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16:00 – 17:00 </a:t>
          </a:r>
          <a:r>
            <a:rPr lang="en-ZA" sz="1100" kern="1200" dirty="0"/>
            <a:t>Aider aux tâches ménagères</a:t>
          </a:r>
          <a:endParaRPr lang="en-US" sz="1100" kern="1200" dirty="0"/>
        </a:p>
      </dsp:txBody>
      <dsp:txXfrm>
        <a:off x="5992563" y="5481112"/>
        <a:ext cx="1052390" cy="659095"/>
      </dsp:txXfrm>
    </dsp:sp>
    <dsp:sp modelId="{E9137E4D-F753-4B4E-8FBE-BEF59107EDFF}">
      <dsp:nvSpPr>
        <dsp:cNvPr id="0" name=""/>
        <dsp:cNvSpPr/>
      </dsp:nvSpPr>
      <dsp:spPr>
        <a:xfrm>
          <a:off x="2752029" y="366408"/>
          <a:ext cx="5613520" cy="5613520"/>
        </a:xfrm>
        <a:custGeom>
          <a:avLst/>
          <a:gdLst/>
          <a:ahLst/>
          <a:cxnLst/>
          <a:rect l="0" t="0" r="0" b="0"/>
          <a:pathLst>
            <a:path>
              <a:moveTo>
                <a:pt x="3046685" y="5603246"/>
              </a:moveTo>
              <a:arcTo wR="2806760" hR="2806760" stAng="5105779" swAng="588443"/>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9D20FFB-B4BD-4B50-BC87-46217D45FCD0}">
      <dsp:nvSpPr>
        <dsp:cNvPr id="0" name=""/>
        <dsp:cNvSpPr/>
      </dsp:nvSpPr>
      <dsp:spPr>
        <a:xfrm>
          <a:off x="4036971" y="5445457"/>
          <a:ext cx="1123700" cy="7304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17:00 – 18:00</a:t>
          </a:r>
        </a:p>
        <a:p>
          <a:pPr marL="0" lvl="0" indent="0" algn="ctr" defTabSz="488950">
            <a:lnSpc>
              <a:spcPct val="90000"/>
            </a:lnSpc>
            <a:spcBef>
              <a:spcPct val="0"/>
            </a:spcBef>
            <a:spcAft>
              <a:spcPct val="35000"/>
            </a:spcAft>
            <a:buNone/>
          </a:pPr>
          <a:r>
            <a:rPr lang="en-ZA" sz="1100" kern="1200" dirty="0"/>
            <a:t>Jouer avec des amis</a:t>
          </a:r>
          <a:endParaRPr lang="en-US" sz="1100" kern="1200" dirty="0"/>
        </a:p>
      </dsp:txBody>
      <dsp:txXfrm>
        <a:off x="4072626" y="5481112"/>
        <a:ext cx="1052390" cy="659095"/>
      </dsp:txXfrm>
    </dsp:sp>
    <dsp:sp modelId="{6B5C1CB8-8576-45C5-8CED-2F4E72B6110F}">
      <dsp:nvSpPr>
        <dsp:cNvPr id="0" name=""/>
        <dsp:cNvSpPr/>
      </dsp:nvSpPr>
      <dsp:spPr>
        <a:xfrm>
          <a:off x="2752029" y="366408"/>
          <a:ext cx="5613520" cy="5613520"/>
        </a:xfrm>
        <a:custGeom>
          <a:avLst/>
          <a:gdLst/>
          <a:ahLst/>
          <a:cxnLst/>
          <a:rect l="0" t="0" r="0" b="0"/>
          <a:pathLst>
            <a:path>
              <a:moveTo>
                <a:pt x="1139602" y="5064743"/>
              </a:moveTo>
              <a:arcTo wR="2806760" hR="2806760" stAng="7586395" swAng="653694"/>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DF229B5-0A46-4A1E-98C2-06C3E2FF1924}">
      <dsp:nvSpPr>
        <dsp:cNvPr id="0" name=""/>
        <dsp:cNvSpPr/>
      </dsp:nvSpPr>
      <dsp:spPr>
        <a:xfrm>
          <a:off x="2566214" y="4211345"/>
          <a:ext cx="1123700" cy="7304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18:00 </a:t>
          </a:r>
        </a:p>
        <a:p>
          <a:pPr marL="0" lvl="0" indent="0" algn="ctr" defTabSz="488950">
            <a:lnSpc>
              <a:spcPct val="90000"/>
            </a:lnSpc>
            <a:spcBef>
              <a:spcPct val="0"/>
            </a:spcBef>
            <a:spcAft>
              <a:spcPct val="35000"/>
            </a:spcAft>
            <a:buNone/>
          </a:pPr>
          <a:r>
            <a:rPr lang="en-ZA" sz="1100" kern="1200" dirty="0"/>
            <a:t>Dîner</a:t>
          </a:r>
          <a:endParaRPr lang="en-US" sz="1100" kern="1200" dirty="0"/>
        </a:p>
      </dsp:txBody>
      <dsp:txXfrm>
        <a:off x="2601869" y="4247000"/>
        <a:ext cx="1052390" cy="659095"/>
      </dsp:txXfrm>
    </dsp:sp>
    <dsp:sp modelId="{2A37739A-09F3-4BA9-B915-62D4F370D2CC}">
      <dsp:nvSpPr>
        <dsp:cNvPr id="0" name=""/>
        <dsp:cNvSpPr/>
      </dsp:nvSpPr>
      <dsp:spPr>
        <a:xfrm>
          <a:off x="2752029" y="366408"/>
          <a:ext cx="5613520" cy="5613520"/>
        </a:xfrm>
        <a:custGeom>
          <a:avLst/>
          <a:gdLst/>
          <a:ahLst/>
          <a:cxnLst/>
          <a:rect l="0" t="0" r="0" b="0"/>
          <a:pathLst>
            <a:path>
              <a:moveTo>
                <a:pt x="121266" y="3622865"/>
              </a:moveTo>
              <a:arcTo wR="2806760" hR="2806760" stAng="9785778" swAng="87563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F74A944-F1D3-4215-BEAB-174339B0EDCC}">
      <dsp:nvSpPr>
        <dsp:cNvPr id="0" name=""/>
        <dsp:cNvSpPr/>
      </dsp:nvSpPr>
      <dsp:spPr>
        <a:xfrm>
          <a:off x="2232820" y="2320576"/>
          <a:ext cx="1123700" cy="7304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19:00 – 20:00 </a:t>
          </a:r>
        </a:p>
        <a:p>
          <a:pPr marL="0" lvl="0" indent="0" algn="ctr" defTabSz="488950">
            <a:lnSpc>
              <a:spcPct val="90000"/>
            </a:lnSpc>
            <a:spcBef>
              <a:spcPct val="0"/>
            </a:spcBef>
            <a:spcAft>
              <a:spcPct val="35000"/>
            </a:spcAft>
            <a:buNone/>
          </a:pPr>
          <a:r>
            <a:rPr lang="en-ZA" sz="1100" kern="1200" dirty="0"/>
            <a:t>Faire les devoirs</a:t>
          </a:r>
          <a:endParaRPr lang="en-US" sz="1100" kern="1200" dirty="0"/>
        </a:p>
      </dsp:txBody>
      <dsp:txXfrm>
        <a:off x="2268475" y="2356231"/>
        <a:ext cx="1052390" cy="659095"/>
      </dsp:txXfrm>
    </dsp:sp>
    <dsp:sp modelId="{57A5577C-55D2-4607-A05E-D317808F33FF}">
      <dsp:nvSpPr>
        <dsp:cNvPr id="0" name=""/>
        <dsp:cNvSpPr/>
      </dsp:nvSpPr>
      <dsp:spPr>
        <a:xfrm>
          <a:off x="2752029" y="366408"/>
          <a:ext cx="5613520" cy="5613520"/>
        </a:xfrm>
        <a:custGeom>
          <a:avLst/>
          <a:gdLst/>
          <a:ahLst/>
          <a:cxnLst/>
          <a:rect l="0" t="0" r="0" b="0"/>
          <a:pathLst>
            <a:path>
              <a:moveTo>
                <a:pt x="204717" y="1754486"/>
              </a:moveTo>
              <a:arcTo wR="2806760" hR="2806760" stAng="12121113" swAng="78813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B60D7CF-07D1-4F32-AC92-7693D8DB3F7A}">
      <dsp:nvSpPr>
        <dsp:cNvPr id="0" name=""/>
        <dsp:cNvSpPr/>
      </dsp:nvSpPr>
      <dsp:spPr>
        <a:xfrm>
          <a:off x="3192789" y="657862"/>
          <a:ext cx="1123700" cy="7304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20:00 – 21:00 </a:t>
          </a:r>
        </a:p>
        <a:p>
          <a:pPr marL="0" lvl="0" indent="0" algn="ctr" defTabSz="488950">
            <a:lnSpc>
              <a:spcPct val="90000"/>
            </a:lnSpc>
            <a:spcBef>
              <a:spcPct val="0"/>
            </a:spcBef>
            <a:spcAft>
              <a:spcPct val="35000"/>
            </a:spcAft>
            <a:buNone/>
          </a:pPr>
          <a:r>
            <a:rPr lang="en-ZA" sz="1100" kern="1200" dirty="0"/>
            <a:t>Se laver et dormir</a:t>
          </a:r>
          <a:endParaRPr lang="en-US" sz="1100" kern="1200" dirty="0"/>
        </a:p>
      </dsp:txBody>
      <dsp:txXfrm>
        <a:off x="3228444" y="693517"/>
        <a:ext cx="1052390" cy="659095"/>
      </dsp:txXfrm>
    </dsp:sp>
    <dsp:sp modelId="{2F311698-9E65-49D9-AA97-524FE167C305}">
      <dsp:nvSpPr>
        <dsp:cNvPr id="0" name=""/>
        <dsp:cNvSpPr/>
      </dsp:nvSpPr>
      <dsp:spPr>
        <a:xfrm>
          <a:off x="2752029" y="366408"/>
          <a:ext cx="5613520" cy="5613520"/>
        </a:xfrm>
        <a:custGeom>
          <a:avLst/>
          <a:gdLst/>
          <a:ahLst/>
          <a:cxnLst/>
          <a:rect l="0" t="0" r="0" b="0"/>
          <a:pathLst>
            <a:path>
              <a:moveTo>
                <a:pt x="1692446" y="230676"/>
              </a:moveTo>
              <a:arcTo wR="2806760" hR="2806760" stAng="14796513" swAng="53360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F96D78-A111-48A1-8978-2593FAFC463E}">
      <dsp:nvSpPr>
        <dsp:cNvPr id="0" name=""/>
        <dsp:cNvSpPr/>
      </dsp:nvSpPr>
      <dsp:spPr>
        <a:xfrm>
          <a:off x="860047" y="0"/>
          <a:ext cx="9747203" cy="541866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705F1A-5038-4298-877F-A04E17817023}">
      <dsp:nvSpPr>
        <dsp:cNvPr id="0" name=""/>
        <dsp:cNvSpPr/>
      </dsp:nvSpPr>
      <dsp:spPr>
        <a:xfrm>
          <a:off x="6006" y="1625600"/>
          <a:ext cx="120337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6 am – </a:t>
          </a:r>
        </a:p>
        <a:p>
          <a:pPr marL="0" lvl="0" indent="0" algn="ctr" defTabSz="711200">
            <a:lnSpc>
              <a:spcPct val="90000"/>
            </a:lnSpc>
            <a:spcBef>
              <a:spcPct val="0"/>
            </a:spcBef>
            <a:spcAft>
              <a:spcPct val="35000"/>
            </a:spcAft>
            <a:buNone/>
          </a:pPr>
          <a:r>
            <a:rPr lang="en-ZA" sz="1600" kern="1200" dirty="0"/>
            <a:t>Se réveiller</a:t>
          </a:r>
          <a:endParaRPr lang="en-US" sz="1600" kern="1200" dirty="0"/>
        </a:p>
      </dsp:txBody>
      <dsp:txXfrm>
        <a:off x="64750" y="1684344"/>
        <a:ext cx="1085890" cy="2049978"/>
      </dsp:txXfrm>
    </dsp:sp>
    <dsp:sp modelId="{AC6AEA7D-0CD0-44AD-9A87-75D7A09DB162}">
      <dsp:nvSpPr>
        <dsp:cNvPr id="0" name=""/>
        <dsp:cNvSpPr/>
      </dsp:nvSpPr>
      <dsp:spPr>
        <a:xfrm>
          <a:off x="1287494" y="1625600"/>
          <a:ext cx="120337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6:30 – 7:00</a:t>
          </a:r>
        </a:p>
        <a:p>
          <a:pPr marL="0" lvl="0" indent="0" algn="ctr" defTabSz="711200">
            <a:lnSpc>
              <a:spcPct val="90000"/>
            </a:lnSpc>
            <a:spcBef>
              <a:spcPct val="0"/>
            </a:spcBef>
            <a:spcAft>
              <a:spcPct val="35000"/>
            </a:spcAft>
            <a:buNone/>
          </a:pPr>
          <a:r>
            <a:rPr lang="fr-FR" sz="1600" kern="1200" dirty="0"/>
            <a:t>Aider à préparer le petit déjeuner</a:t>
          </a:r>
          <a:endParaRPr lang="en-US" sz="1600" kern="1200" dirty="0"/>
        </a:p>
      </dsp:txBody>
      <dsp:txXfrm>
        <a:off x="1346238" y="1684344"/>
        <a:ext cx="1085890" cy="2049978"/>
      </dsp:txXfrm>
    </dsp:sp>
    <dsp:sp modelId="{A863A087-C140-4213-ADE6-404218A7CA4A}">
      <dsp:nvSpPr>
        <dsp:cNvPr id="0" name=""/>
        <dsp:cNvSpPr/>
      </dsp:nvSpPr>
      <dsp:spPr>
        <a:xfrm>
          <a:off x="2568982" y="1625600"/>
          <a:ext cx="120337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7:00 </a:t>
          </a:r>
          <a:r>
            <a:rPr lang="en-ZA" sz="1600" kern="1200" dirty="0"/>
            <a:t>Marcher jusqu'à l'école</a:t>
          </a:r>
          <a:endParaRPr lang="en-US" sz="1600" kern="1200" dirty="0"/>
        </a:p>
      </dsp:txBody>
      <dsp:txXfrm>
        <a:off x="2627726" y="1684344"/>
        <a:ext cx="1085890" cy="2049978"/>
      </dsp:txXfrm>
    </dsp:sp>
    <dsp:sp modelId="{3D85B871-98D4-44CE-85A5-AB968DCBAFBB}">
      <dsp:nvSpPr>
        <dsp:cNvPr id="0" name=""/>
        <dsp:cNvSpPr/>
      </dsp:nvSpPr>
      <dsp:spPr>
        <a:xfrm>
          <a:off x="3850471" y="1625600"/>
          <a:ext cx="120337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15:00 </a:t>
          </a:r>
        </a:p>
        <a:p>
          <a:pPr marL="0" lvl="0" indent="0" algn="ctr" defTabSz="711200">
            <a:lnSpc>
              <a:spcPct val="90000"/>
            </a:lnSpc>
            <a:spcBef>
              <a:spcPct val="0"/>
            </a:spcBef>
            <a:spcAft>
              <a:spcPct val="35000"/>
            </a:spcAft>
            <a:buNone/>
          </a:pPr>
          <a:r>
            <a:rPr lang="en-ZA" sz="1600" kern="1200" dirty="0"/>
            <a:t>Partir de l'école</a:t>
          </a:r>
          <a:endParaRPr lang="en-US" sz="1600" kern="1200" dirty="0"/>
        </a:p>
      </dsp:txBody>
      <dsp:txXfrm>
        <a:off x="3909215" y="1684344"/>
        <a:ext cx="1085890" cy="2049978"/>
      </dsp:txXfrm>
    </dsp:sp>
    <dsp:sp modelId="{0F0356E6-9CC1-4840-92FF-C0FF0856DB54}">
      <dsp:nvSpPr>
        <dsp:cNvPr id="0" name=""/>
        <dsp:cNvSpPr/>
      </dsp:nvSpPr>
      <dsp:spPr>
        <a:xfrm>
          <a:off x="5131959" y="1625600"/>
          <a:ext cx="120337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16:00 – 17:00</a:t>
          </a:r>
        </a:p>
        <a:p>
          <a:pPr marL="0" lvl="0" indent="0" algn="ctr" defTabSz="711200">
            <a:lnSpc>
              <a:spcPct val="90000"/>
            </a:lnSpc>
            <a:spcBef>
              <a:spcPct val="0"/>
            </a:spcBef>
            <a:spcAft>
              <a:spcPct val="35000"/>
            </a:spcAft>
            <a:buNone/>
          </a:pPr>
          <a:r>
            <a:rPr lang="en-US" sz="1600" kern="1200" dirty="0"/>
            <a:t> </a:t>
          </a:r>
          <a:r>
            <a:rPr lang="en-ZA" sz="1600" kern="1200" dirty="0"/>
            <a:t>Effectuer des tâches ménagères</a:t>
          </a:r>
          <a:endParaRPr lang="en-US" sz="1600" kern="1200" dirty="0"/>
        </a:p>
      </dsp:txBody>
      <dsp:txXfrm>
        <a:off x="5190703" y="1684344"/>
        <a:ext cx="1085890" cy="2049978"/>
      </dsp:txXfrm>
    </dsp:sp>
    <dsp:sp modelId="{C5A446AD-1B4E-476F-A332-E2D8D19A9E53}">
      <dsp:nvSpPr>
        <dsp:cNvPr id="0" name=""/>
        <dsp:cNvSpPr/>
      </dsp:nvSpPr>
      <dsp:spPr>
        <a:xfrm>
          <a:off x="6413448" y="1625600"/>
          <a:ext cx="120337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17:00 – 18:00 </a:t>
          </a:r>
        </a:p>
        <a:p>
          <a:pPr marL="0" lvl="0" indent="0" algn="ctr" defTabSz="711200">
            <a:lnSpc>
              <a:spcPct val="90000"/>
            </a:lnSpc>
            <a:spcBef>
              <a:spcPct val="0"/>
            </a:spcBef>
            <a:spcAft>
              <a:spcPct val="35000"/>
            </a:spcAft>
            <a:buNone/>
          </a:pPr>
          <a:r>
            <a:rPr lang="en-ZA" sz="1600" kern="1200" dirty="0"/>
            <a:t>Jouer avec des amis</a:t>
          </a:r>
          <a:endParaRPr lang="en-US" sz="1600" kern="1200" dirty="0"/>
        </a:p>
      </dsp:txBody>
      <dsp:txXfrm>
        <a:off x="6472192" y="1684344"/>
        <a:ext cx="1085890" cy="2049978"/>
      </dsp:txXfrm>
    </dsp:sp>
    <dsp:sp modelId="{9298B688-FC7D-43F6-904A-9FEBD3A55BB3}">
      <dsp:nvSpPr>
        <dsp:cNvPr id="0" name=""/>
        <dsp:cNvSpPr/>
      </dsp:nvSpPr>
      <dsp:spPr>
        <a:xfrm>
          <a:off x="7694936" y="1625600"/>
          <a:ext cx="120337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18:00 </a:t>
          </a:r>
        </a:p>
        <a:p>
          <a:pPr marL="0" lvl="0" indent="0" algn="ctr" defTabSz="711200">
            <a:lnSpc>
              <a:spcPct val="90000"/>
            </a:lnSpc>
            <a:spcBef>
              <a:spcPct val="0"/>
            </a:spcBef>
            <a:spcAft>
              <a:spcPct val="35000"/>
            </a:spcAft>
            <a:buNone/>
          </a:pPr>
          <a:r>
            <a:rPr lang="en-ZA" sz="1600" kern="1200" dirty="0"/>
            <a:t>Dîner</a:t>
          </a:r>
          <a:endParaRPr lang="en-US" sz="1600" kern="1200" dirty="0"/>
        </a:p>
      </dsp:txBody>
      <dsp:txXfrm>
        <a:off x="7753680" y="1684344"/>
        <a:ext cx="1085890" cy="2049978"/>
      </dsp:txXfrm>
    </dsp:sp>
    <dsp:sp modelId="{1DD26468-15F4-4012-ACB5-F69A74728938}">
      <dsp:nvSpPr>
        <dsp:cNvPr id="0" name=""/>
        <dsp:cNvSpPr/>
      </dsp:nvSpPr>
      <dsp:spPr>
        <a:xfrm>
          <a:off x="8976424" y="1625600"/>
          <a:ext cx="120337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19:00 – 20:00</a:t>
          </a:r>
        </a:p>
        <a:p>
          <a:pPr marL="0" lvl="0" indent="0" algn="ctr" defTabSz="711200">
            <a:lnSpc>
              <a:spcPct val="90000"/>
            </a:lnSpc>
            <a:spcBef>
              <a:spcPct val="0"/>
            </a:spcBef>
            <a:spcAft>
              <a:spcPct val="35000"/>
            </a:spcAft>
            <a:buNone/>
          </a:pPr>
          <a:r>
            <a:rPr lang="en-ZA" sz="1600" kern="1200" dirty="0"/>
            <a:t>Faire les devoirs</a:t>
          </a:r>
          <a:endParaRPr lang="en-US" sz="1600" kern="1200" dirty="0"/>
        </a:p>
      </dsp:txBody>
      <dsp:txXfrm>
        <a:off x="9035168" y="1684344"/>
        <a:ext cx="1085890" cy="2049978"/>
      </dsp:txXfrm>
    </dsp:sp>
    <dsp:sp modelId="{8504C5E2-B0ED-4152-B1CE-05D81473FCCD}">
      <dsp:nvSpPr>
        <dsp:cNvPr id="0" name=""/>
        <dsp:cNvSpPr/>
      </dsp:nvSpPr>
      <dsp:spPr>
        <a:xfrm>
          <a:off x="10257913" y="1625600"/>
          <a:ext cx="120337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20:00 – 21:00</a:t>
          </a:r>
        </a:p>
        <a:p>
          <a:pPr marL="0" lvl="0" indent="0" algn="ctr" defTabSz="711200">
            <a:lnSpc>
              <a:spcPct val="90000"/>
            </a:lnSpc>
            <a:spcBef>
              <a:spcPct val="0"/>
            </a:spcBef>
            <a:spcAft>
              <a:spcPct val="35000"/>
            </a:spcAft>
            <a:buNone/>
          </a:pPr>
          <a:r>
            <a:rPr lang="en-ZA" sz="1600" kern="1200" dirty="0"/>
            <a:t>Se laver et dormir</a:t>
          </a:r>
          <a:endParaRPr lang="en-US" sz="1600" kern="1200" dirty="0"/>
        </a:p>
      </dsp:txBody>
      <dsp:txXfrm>
        <a:off x="10316657" y="1684344"/>
        <a:ext cx="1085890" cy="2049978"/>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4/27/2020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dirty="0"/>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Cette séance donne un aperçu général de certaines méthodes courantes qui peuvent être utilisées dans les actions décrites dans les notes d'orientation. Il existe de nombreuses ressources de référence pour ces méthodes, elles ne sont donc pas présentées en détail pour le moment. Nous demanderons aux équipes nationales de nous dire ce qu’elles veulent.</a:t>
            </a:r>
          </a:p>
          <a:p>
            <a:endParaRPr lang="fr-FR" dirty="0"/>
          </a:p>
          <a:p>
            <a:r>
              <a:rPr lang="fr-FR" dirty="0"/>
              <a:t>Lorsque vous introduisez la séance, il y a deux choses à noter:</a:t>
            </a:r>
          </a:p>
          <a:p>
            <a:pPr marL="171450" indent="-171450">
              <a:buFont typeface="Arial" panose="020B0604020202020204" pitchFamily="34" charset="0"/>
              <a:buChar char="•"/>
            </a:pPr>
            <a:r>
              <a:rPr lang="fr-FR" dirty="0"/>
              <a:t>Les méthodes présentées ici sont les plus appropriées pour les adultes, les jeunes et les adolescents. Les méthodes pour les enfants seront présentées dans une séance séparée. </a:t>
            </a:r>
          </a:p>
          <a:p>
            <a:pPr marL="171450" indent="-171450">
              <a:buFont typeface="Arial" panose="020B0604020202020204" pitchFamily="34" charset="0"/>
              <a:buChar char="•"/>
            </a:pPr>
            <a:r>
              <a:rPr lang="fr-FR" dirty="0"/>
              <a:t>Ces méthodes sont utilisées pour vous permettre de mieux comprendre certaines questions que vous vous posez. Celles-ci peuvent être spécifiques au contexte. Dans les séances suivantes, nous vous proposons quelques exemples de questions que vous pourriez envisager. Ici, seules les méthodes elles-mêmes seront abordées.</a:t>
            </a:r>
          </a:p>
          <a:p>
            <a:endParaRPr lang="fr-FR" dirty="0"/>
          </a:p>
          <a:p>
            <a:r>
              <a:rPr lang="fr-FR" dirty="0"/>
              <a:t>Si les participants ont déjà de solides compétences en matière de méthodes participatives, cette séance ne sera pas nécessaire pour eux si ce n’est qu’un survol rapide des approches.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a:t>
            </a:fld>
            <a:endParaRPr lang="en-US" dirty="0"/>
          </a:p>
        </p:txBody>
      </p:sp>
    </p:spTree>
    <p:extLst>
      <p:ext uri="{BB962C8B-B14F-4D97-AF65-F5344CB8AC3E}">
        <p14:creationId xmlns:p14="http://schemas.microsoft.com/office/powerpoint/2010/main" val="3722514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participants peuvent avoir d'autres raisons d'utiliser ces méthodes.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12</a:t>
            </a:fld>
            <a:endParaRPr lang="en-US" dirty="0"/>
          </a:p>
        </p:txBody>
      </p:sp>
    </p:spTree>
    <p:extLst>
      <p:ext uri="{BB962C8B-B14F-4D97-AF65-F5344CB8AC3E}">
        <p14:creationId xmlns:p14="http://schemas.microsoft.com/office/powerpoint/2010/main" val="2005213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Il existe beaucoup d'autres méthodes, mais le fait de maîtriser celles-ci donnera aux participants une bonne base.</a:t>
            </a:r>
          </a:p>
          <a:p>
            <a:endParaRPr lang="fr-FR" dirty="0"/>
          </a:p>
          <a:p>
            <a:r>
              <a:rPr lang="fr-FR" dirty="0"/>
              <a:t>Introduisez le concept de «triangulation».</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13</a:t>
            </a:fld>
            <a:endParaRPr lang="en-US" dirty="0"/>
          </a:p>
        </p:txBody>
      </p:sp>
    </p:spTree>
    <p:extLst>
      <p:ext uri="{BB962C8B-B14F-4D97-AF65-F5344CB8AC3E}">
        <p14:creationId xmlns:p14="http://schemas.microsoft.com/office/powerpoint/2010/main" val="1873146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Plus les informations recueillies par chaque méthode sont cohérentes, plus les résultats sont valides.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14</a:t>
            </a:fld>
            <a:endParaRPr lang="en-US" dirty="0"/>
          </a:p>
        </p:txBody>
      </p:sp>
    </p:spTree>
    <p:extLst>
      <p:ext uri="{BB962C8B-B14F-4D97-AF65-F5344CB8AC3E}">
        <p14:creationId xmlns:p14="http://schemas.microsoft.com/office/powerpoint/2010/main" val="2057788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Cette liste n'est pas exhaustive, mais ces considérations éthiques essentielles seront toujours importantes dans un travail communautaire participatif.</a:t>
            </a:r>
          </a:p>
          <a:p>
            <a:endParaRPr lang="fr-FR" dirty="0"/>
          </a:p>
          <a:p>
            <a:r>
              <a:rPr lang="fr-FR" dirty="0"/>
              <a:t>Nous veillons à ce que des mesures appropriées soient prises pour prévenir et atténuer tout type de préjudice pour les membres de la communauté avec lesquels nous sommes engagés. Les considérations suivantes sont particulièrement importantes dans le cadre de ce travail.</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16</a:t>
            </a:fld>
            <a:endParaRPr lang="en-US" dirty="0"/>
          </a:p>
        </p:txBody>
      </p:sp>
    </p:spTree>
    <p:extLst>
      <p:ext uri="{BB962C8B-B14F-4D97-AF65-F5344CB8AC3E}">
        <p14:creationId xmlns:p14="http://schemas.microsoft.com/office/powerpoint/2010/main" val="110292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17</a:t>
            </a:fld>
            <a:endParaRPr lang="en-US" dirty="0"/>
          </a:p>
        </p:txBody>
      </p:sp>
    </p:spTree>
    <p:extLst>
      <p:ext uri="{BB962C8B-B14F-4D97-AF65-F5344CB8AC3E}">
        <p14:creationId xmlns:p14="http://schemas.microsoft.com/office/powerpoint/2010/main" val="2459044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Il ne sera pas possible de prévenir toutes les difficultés possibles, mais une bonne analyse aidera à préparer votre équipe.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18</a:t>
            </a:fld>
            <a:endParaRPr lang="en-US" dirty="0"/>
          </a:p>
        </p:txBody>
      </p:sp>
    </p:spTree>
    <p:extLst>
      <p:ext uri="{BB962C8B-B14F-4D97-AF65-F5344CB8AC3E}">
        <p14:creationId xmlns:p14="http://schemas.microsoft.com/office/powerpoint/2010/main" val="1672025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Rappelez aux participants que leurs politiques de sauvegarde et de protection de l'enfance s'appliquent lorsqu'ils effectuent ce travail, ce qui signifie que vous ne pourrez peut-être pas leur promettre une confidentialité totale en raison des obligations de signalement et de réponse. </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19</a:t>
            </a:fld>
            <a:endParaRPr lang="en-US" dirty="0"/>
          </a:p>
        </p:txBody>
      </p:sp>
    </p:spTree>
    <p:extLst>
      <p:ext uri="{BB962C8B-B14F-4D97-AF65-F5344CB8AC3E}">
        <p14:creationId xmlns:p14="http://schemas.microsoft.com/office/powerpoint/2010/main" val="3875655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aseline="0" dirty="0"/>
              <a:t>Cette liste n'est pas exhaustive. Demandez aux participants de partager des exemples tirés de leur expérience.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20</a:t>
            </a:fld>
            <a:endParaRPr lang="en-US" dirty="0"/>
          </a:p>
        </p:txBody>
      </p:sp>
    </p:spTree>
    <p:extLst>
      <p:ext uri="{BB962C8B-B14F-4D97-AF65-F5344CB8AC3E}">
        <p14:creationId xmlns:p14="http://schemas.microsoft.com/office/powerpoint/2010/main" val="377022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Il existe une note d'orientation/séance qui donne plus de détails à ce sujet.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22</a:t>
            </a:fld>
            <a:endParaRPr lang="en-US" dirty="0"/>
          </a:p>
        </p:txBody>
      </p:sp>
    </p:spTree>
    <p:extLst>
      <p:ext uri="{BB962C8B-B14F-4D97-AF65-F5344CB8AC3E}">
        <p14:creationId xmlns:p14="http://schemas.microsoft.com/office/powerpoint/2010/main" val="27849335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aseline="0" dirty="0"/>
              <a:t>Demandez aux participants de citer quelques moyens de «faire un geste d'appréciation» envers les communautés après leurs efforts de participation, qui pourraient faire preuve de respect, inspirer la confiance et être bénéfiques aux membres de la communauté.</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25</a:t>
            </a:fld>
            <a:endParaRPr lang="en-US" dirty="0"/>
          </a:p>
        </p:txBody>
      </p:sp>
    </p:spTree>
    <p:extLst>
      <p:ext uri="{BB962C8B-B14F-4D97-AF65-F5344CB8AC3E}">
        <p14:creationId xmlns:p14="http://schemas.microsoft.com/office/powerpoint/2010/main" val="1046118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Commencez par demander aux participants ce dont ils se souviennent de la séance de présentation des considérations clés. Si vous n'avez pas fait cette présentation, vous pouvez les présenter ici.</a:t>
            </a:r>
          </a:p>
          <a:p>
            <a:endParaRPr lang="fr-FR" dirty="0"/>
          </a:p>
          <a:p>
            <a:r>
              <a:rPr lang="fr-FR" dirty="0"/>
              <a:t>Les Considérations clés décrivent les éléments importants pour l'élaboration d'approches au niveau communautaire de la protection de l'enfance. Ce module examinera certaines </a:t>
            </a:r>
            <a:r>
              <a:rPr lang="fr-FR" b="1" dirty="0"/>
              <a:t>méthodes</a:t>
            </a:r>
            <a:r>
              <a:rPr lang="fr-FR" dirty="0"/>
              <a:t> et outils que nous pouvons utiliser pour appliquer ces considérations. Nombre d'entre elles reposent sur l'importance d'une analyse approfondie du contexte et de la </a:t>
            </a:r>
            <a:r>
              <a:rPr lang="fr-FR" b="1" dirty="0"/>
              <a:t>manière</a:t>
            </a:r>
            <a:r>
              <a:rPr lang="fr-FR" dirty="0"/>
              <a:t> dont nous nous engageons. Cette séance ne présentera que certaines méthodes, ainsi que des questions éthiques relatives à leur application.</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a:t>
            </a:fld>
            <a:endParaRPr lang="en-US" dirty="0"/>
          </a:p>
        </p:txBody>
      </p:sp>
    </p:spTree>
    <p:extLst>
      <p:ext uri="{BB962C8B-B14F-4D97-AF65-F5344CB8AC3E}">
        <p14:creationId xmlns:p14="http://schemas.microsoft.com/office/powerpoint/2010/main" val="1656604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détails de ce processus sont disponibles dans</a:t>
            </a:r>
            <a:r>
              <a:rPr lang="en-US" dirty="0"/>
              <a:t>: </a:t>
            </a:r>
            <a:r>
              <a:rPr lang="en-US" i="0" dirty="0"/>
              <a:t>The Columbia Group for Children in Adversity. (2011). An ethnographic study of community-based child protection mechanisms and their linkage with the national child protection system of Sierra Leone. New York: The Columbia Group for Children in Adversity. </a:t>
            </a:r>
          </a:p>
          <a:p>
            <a:endParaRPr lang="en-US" dirty="0"/>
          </a:p>
          <a:p>
            <a:r>
              <a:rPr lang="fr-FR" dirty="0"/>
              <a:t>La section sur les méthodes se trouve sur la boîte à outils en ligne de Wessells.</a:t>
            </a:r>
          </a:p>
          <a:p>
            <a:endParaRPr lang="fr-FR" dirty="0"/>
          </a:p>
          <a:p>
            <a:r>
              <a:rPr lang="fr-FR" dirty="0"/>
              <a:t>On peut y trouver un document plus détaillé.</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26</a:t>
            </a:fld>
            <a:endParaRPr lang="en-US" dirty="0"/>
          </a:p>
        </p:txBody>
      </p:sp>
    </p:spTree>
    <p:extLst>
      <p:ext uri="{BB962C8B-B14F-4D97-AF65-F5344CB8AC3E}">
        <p14:creationId xmlns:p14="http://schemas.microsoft.com/office/powerpoint/2010/main" val="944106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L'observation peut être considérée comme une activité passive, mais elle ne l'est pas. Elle exige de l'observateur qu'il soit très présent et qu'il utilise tous ses sens. C'est une méthode initiale utile pour commencer à comprendre les relations sociales et physiques dans une communauté sans être trop intrusif.</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27</a:t>
            </a:fld>
            <a:endParaRPr lang="en-US" dirty="0"/>
          </a:p>
        </p:txBody>
      </p:sp>
    </p:spTree>
    <p:extLst>
      <p:ext uri="{BB962C8B-B14F-4D97-AF65-F5344CB8AC3E}">
        <p14:creationId xmlns:p14="http://schemas.microsoft.com/office/powerpoint/2010/main" val="36693943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participants sauront ce qui est approprié dans leur contexte. Quelles autres considérations pourraient être prises en compte?</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28</a:t>
            </a:fld>
            <a:endParaRPr lang="en-US" dirty="0"/>
          </a:p>
        </p:txBody>
      </p:sp>
    </p:spTree>
    <p:extLst>
      <p:ext uri="{BB962C8B-B14F-4D97-AF65-F5344CB8AC3E}">
        <p14:creationId xmlns:p14="http://schemas.microsoft.com/office/powerpoint/2010/main" val="214169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Demandez aux participants s'il y a d'autres éléments à observer.</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29</a:t>
            </a:fld>
            <a:endParaRPr lang="en-US" dirty="0"/>
          </a:p>
        </p:txBody>
      </p:sp>
    </p:spTree>
    <p:extLst>
      <p:ext uri="{BB962C8B-B14F-4D97-AF65-F5344CB8AC3E}">
        <p14:creationId xmlns:p14="http://schemas.microsoft.com/office/powerpoint/2010/main" val="20564438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 n'est qu'une illustration, il y a beaucoup de choses que l'on peut observer. Demandez aux participants ce qu'ils pensent qu'il serait important d'observer.</a:t>
            </a:r>
          </a:p>
          <a:p>
            <a:endParaRPr lang="fr-FR" dirty="0"/>
          </a:p>
          <a:p>
            <a:r>
              <a:rPr lang="fr-FR" dirty="0"/>
              <a:t>Espaces: risque et protection</a:t>
            </a:r>
          </a:p>
          <a:p>
            <a:endParaRPr lang="fr-FR" dirty="0"/>
          </a:p>
          <a:p>
            <a:r>
              <a:rPr lang="fr-FR" dirty="0"/>
              <a:t>Communication: Comment les enfants, les adolescents, les jeunes et les adultes communiquent-ils? Les moyens sont-ils différents? Pourquoi voulons-nous comprendre cela?</a:t>
            </a:r>
          </a:p>
          <a:p>
            <a:endParaRPr lang="fr-FR" dirty="0"/>
          </a:p>
          <a:p>
            <a:r>
              <a:rPr lang="fr-FR" dirty="0"/>
              <a:t>Rôles, conflits: normes socioculturelles.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30</a:t>
            </a:fld>
            <a:endParaRPr lang="en-US" dirty="0"/>
          </a:p>
        </p:txBody>
      </p:sp>
    </p:spTree>
    <p:extLst>
      <p:ext uri="{BB962C8B-B14F-4D97-AF65-F5344CB8AC3E}">
        <p14:creationId xmlns:p14="http://schemas.microsoft.com/office/powerpoint/2010/main" val="3248963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L'endroit peut être un centre commercial, un parc, un marché, une station de transport, etc.</a:t>
            </a:r>
          </a:p>
          <a:p>
            <a:endParaRPr lang="fr-FR" dirty="0"/>
          </a:p>
          <a:p>
            <a:r>
              <a:rPr lang="fr-FR" dirty="0"/>
              <a:t>Prévoyez 1 à 2 heures pour l'ensemble de l'exercice. Vous pouvez vous convenir avec les participants de la durée de la partie d'observation.</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32</a:t>
            </a:fld>
            <a:endParaRPr lang="en-US" dirty="0"/>
          </a:p>
        </p:txBody>
      </p:sp>
    </p:spTree>
    <p:extLst>
      <p:ext uri="{BB962C8B-B14F-4D97-AF65-F5344CB8AC3E}">
        <p14:creationId xmlns:p14="http://schemas.microsoft.com/office/powerpoint/2010/main" val="11756112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33</a:t>
            </a:fld>
            <a:endParaRPr lang="en-US" dirty="0"/>
          </a:p>
        </p:txBody>
      </p:sp>
    </p:spTree>
    <p:extLst>
      <p:ext uri="{BB962C8B-B14F-4D97-AF65-F5344CB8AC3E}">
        <p14:creationId xmlns:p14="http://schemas.microsoft.com/office/powerpoint/2010/main" val="4243666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 ne sont là que quelques exemples. Demandez aux participants s'ils ont utilisé l’état des lieux pour découvrir d'autres choses, ou ce qu'ils peuvent imaginer.</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34</a:t>
            </a:fld>
            <a:endParaRPr lang="en-US" dirty="0"/>
          </a:p>
        </p:txBody>
      </p:sp>
    </p:spTree>
    <p:extLst>
      <p:ext uri="{BB962C8B-B14F-4D97-AF65-F5344CB8AC3E}">
        <p14:creationId xmlns:p14="http://schemas.microsoft.com/office/powerpoint/2010/main" val="36986152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35</a:t>
            </a:fld>
            <a:endParaRPr lang="en-US" dirty="0"/>
          </a:p>
        </p:txBody>
      </p:sp>
    </p:spTree>
    <p:extLst>
      <p:ext uri="{BB962C8B-B14F-4D97-AF65-F5344CB8AC3E}">
        <p14:creationId xmlns:p14="http://schemas.microsoft.com/office/powerpoint/2010/main" val="1971091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"Community mapping of rangeland resources, Gambella, Ethiopia" by International Livestock Research Institute is licensed under CC BY-NC-SA 2.0 </a:t>
            </a:r>
          </a:p>
          <a:p>
            <a:endParaRPr lang="en-US" i="1" dirty="0"/>
          </a:p>
          <a:p>
            <a:r>
              <a:rPr lang="en-US" i="1" dirty="0"/>
              <a:t>Komiya, N. Asian Criminology. (2011). 6:131. https://doi.org/10.1007/s11417-011-9113-z (Open Access)</a:t>
            </a:r>
          </a:p>
          <a:p>
            <a:endParaRPr lang="en-US" i="1" dirty="0"/>
          </a:p>
          <a:p>
            <a:r>
              <a:rPr lang="fr-FR" b="1" i="0" baseline="0" dirty="0"/>
              <a:t>Pensez à celles-ci comme des marque-place qui peuvent être remplacés par des photos de nos équipes nationales</a:t>
            </a:r>
            <a:endParaRPr lang="en-US" b="1" i="0" dirty="0"/>
          </a:p>
          <a:p>
            <a:endParaRPr lang="en-US" i="1" dirty="0"/>
          </a:p>
        </p:txBody>
      </p:sp>
      <p:sp>
        <p:nvSpPr>
          <p:cNvPr id="4" name="Slide Number Placeholder 3"/>
          <p:cNvSpPr>
            <a:spLocks noGrp="1"/>
          </p:cNvSpPr>
          <p:nvPr>
            <p:ph type="sldNum" sz="quarter" idx="10"/>
          </p:nvPr>
        </p:nvSpPr>
        <p:spPr/>
        <p:txBody>
          <a:bodyPr/>
          <a:lstStyle/>
          <a:p>
            <a:fld id="{780767AD-8186-5647-9165-A19B63BA7F43}" type="slidenum">
              <a:rPr lang="en-US" smtClean="0"/>
              <a:t>36</a:t>
            </a:fld>
            <a:endParaRPr lang="en-US" dirty="0"/>
          </a:p>
        </p:txBody>
      </p:sp>
    </p:spTree>
    <p:extLst>
      <p:ext uri="{BB962C8B-B14F-4D97-AF65-F5344CB8AC3E}">
        <p14:creationId xmlns:p14="http://schemas.microsoft.com/office/powerpoint/2010/main" val="3510872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Cette liste n'est pas exhaustive. Demandez aux participants s'il y a d'autres choses qu'ils voudraient comprendre.</a:t>
            </a:r>
          </a:p>
          <a:p>
            <a:endParaRPr lang="en-ZA" dirty="0"/>
          </a:p>
          <a:p>
            <a:r>
              <a:rPr lang="fr-FR" dirty="0"/>
              <a:t>Cela sera détaillé dans les notes d’orientation et les séances subséquentes.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4</a:t>
            </a:fld>
            <a:endParaRPr lang="en-US" dirty="0"/>
          </a:p>
        </p:txBody>
      </p:sp>
    </p:spTree>
    <p:extLst>
      <p:ext uri="{BB962C8B-B14F-4D97-AF65-F5344CB8AC3E}">
        <p14:creationId xmlns:p14="http://schemas.microsoft.com/office/powerpoint/2010/main" val="15819404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fr-FR" b="1" dirty="0"/>
              <a:t>60 minutes. 30-40 minutes pour établir l'état des lieux, 20-30 minutes pour la promenade de galerie et le débriefing.</a:t>
            </a:r>
          </a:p>
          <a:p>
            <a:pPr marL="0" lvl="0" indent="0">
              <a:buFont typeface="Arial" panose="020B0604020202020204" pitchFamily="34" charset="0"/>
              <a:buNone/>
            </a:pPr>
            <a:endParaRPr lang="fr-FR" dirty="0"/>
          </a:p>
          <a:p>
            <a:pPr marL="0" lvl="0" indent="0">
              <a:buFont typeface="Arial" panose="020B0604020202020204" pitchFamily="34" charset="0"/>
              <a:buNone/>
            </a:pPr>
            <a:r>
              <a:rPr lang="fr-FR" dirty="0"/>
              <a:t>Selon le contexte de l'atelier, l'exercice de l’état des lieux peut prendre différentes formes:</a:t>
            </a:r>
          </a:p>
          <a:p>
            <a:pPr marL="0" lvl="0" indent="0">
              <a:buFont typeface="Arial" panose="020B0604020202020204" pitchFamily="34" charset="0"/>
              <a:buNone/>
            </a:pPr>
            <a:endParaRPr lang="fr-FR" dirty="0"/>
          </a:p>
          <a:p>
            <a:pPr marL="171450" lvl="0" indent="-171450">
              <a:buFont typeface="Arial" panose="020B0604020202020204" pitchFamily="34" charset="0"/>
              <a:buChar char="•"/>
            </a:pPr>
            <a:r>
              <a:rPr lang="fr-FR" dirty="0"/>
              <a:t>Les participants du même contexte pourraient faire l’état des lieux d'un de leurs sites de terrain</a:t>
            </a:r>
          </a:p>
          <a:p>
            <a:pPr marL="628650" lvl="1" indent="-171450">
              <a:buFont typeface="Arial" panose="020B0604020202020204" pitchFamily="34" charset="0"/>
              <a:buChar char="•"/>
            </a:pPr>
            <a:r>
              <a:rPr lang="fr-FR" dirty="0"/>
              <a:t>Utilisant un tableau de conférence et des marqueurs dans une salle de conférence</a:t>
            </a:r>
          </a:p>
          <a:p>
            <a:pPr marL="628650" lvl="1" indent="-171450">
              <a:buFont typeface="Arial" panose="020B0604020202020204" pitchFamily="34" charset="0"/>
              <a:buChar char="•"/>
            </a:pPr>
            <a:r>
              <a:rPr lang="fr-FR" dirty="0"/>
              <a:t>Si possible, à l'extérieur en utilisant des objets trouvés pour symboliser des lieux de la communauté</a:t>
            </a:r>
          </a:p>
          <a:p>
            <a:pPr marL="171450" lvl="0" indent="-171450">
              <a:buFont typeface="Arial" panose="020B0604020202020204" pitchFamily="34" charset="0"/>
              <a:buChar char="•"/>
            </a:pPr>
            <a:r>
              <a:rPr lang="fr-FR" dirty="0"/>
              <a:t>Les participants peuvent travailler avec un scénario contextualisé et, avec leur imagination, établir l’ état des lieux de la communauté présentée dans le scénario</a:t>
            </a:r>
          </a:p>
          <a:p>
            <a:pPr marL="0" lvl="0" indent="0">
              <a:buFont typeface="Arial" panose="020B0604020202020204" pitchFamily="34" charset="0"/>
              <a:buNone/>
            </a:pPr>
            <a:endParaRPr lang="fr-FR" dirty="0"/>
          </a:p>
          <a:p>
            <a:pPr marL="0" lvl="0" indent="0">
              <a:buFont typeface="Arial" panose="020B0604020202020204" pitchFamily="34" charset="0"/>
              <a:buNone/>
            </a:pPr>
            <a:r>
              <a:rPr lang="fr-FR" dirty="0"/>
              <a:t>Promenade de galerie: encouragez les participants à poser des questions sur les cartes des autres groupes et à échanger des présentations.</a:t>
            </a:r>
          </a:p>
          <a:p>
            <a:pPr marL="0" lvl="0" indent="0">
              <a:buFont typeface="Arial" panose="020B0604020202020204" pitchFamily="34" charset="0"/>
              <a:buNone/>
            </a:pPr>
            <a:endParaRPr lang="fr-FR" dirty="0"/>
          </a:p>
          <a:p>
            <a:pPr marL="0" lvl="0" indent="0">
              <a:buFont typeface="Arial" panose="020B0604020202020204" pitchFamily="34" charset="0"/>
              <a:buNone/>
            </a:pPr>
            <a:r>
              <a:rPr lang="fr-FR" dirty="0"/>
              <a:t>Débriefing: demandez aux participants ce qu'ils ont ressenti en réalisant leurs cartes. Pouvaient-ils voir la communauté comme un enfant pourrait le faire? Quels obstacles ou préjugés pourraient avoir un impact sur le processus?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37</a:t>
            </a:fld>
            <a:endParaRPr lang="en-US" dirty="0"/>
          </a:p>
        </p:txBody>
      </p:sp>
    </p:spTree>
    <p:extLst>
      <p:ext uri="{BB962C8B-B14F-4D97-AF65-F5344CB8AC3E}">
        <p14:creationId xmlns:p14="http://schemas.microsoft.com/office/powerpoint/2010/main" val="8623266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Bien que nous ayons tendance à penser à des discussions de groupe semi-structurées, il existe un certain nombre de formats de groupe différents pour les processus de groupe participatifs. Voici un aperçu de certains des plus couramment utilisés.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38</a:t>
            </a:fld>
            <a:endParaRPr lang="en-US" dirty="0"/>
          </a:p>
        </p:txBody>
      </p:sp>
    </p:spTree>
    <p:extLst>
      <p:ext uri="{BB962C8B-B14F-4D97-AF65-F5344CB8AC3E}">
        <p14:creationId xmlns:p14="http://schemas.microsoft.com/office/powerpoint/2010/main" val="9725670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discussions de groupe (Focus Group Discussions, FGD) fournissent des informations très précieuses sur la communauté. Ils peuvent mettre en évidence les accords et les désaccords entre les individus, les dynamiques de pouvoir et de genre, ou l'inclusion et la marginalisation.</a:t>
            </a:r>
          </a:p>
          <a:p>
            <a:endParaRPr lang="fr-FR" dirty="0"/>
          </a:p>
          <a:p>
            <a:r>
              <a:rPr lang="fr-FR" dirty="0"/>
              <a:t>Demandez aux participants ce qui influence l'organisation des discussions de groupe dans leur contexte.</a:t>
            </a:r>
          </a:p>
          <a:p>
            <a:endParaRPr lang="fr-FR" dirty="0"/>
          </a:p>
          <a:p>
            <a:r>
              <a:rPr lang="fr-FR" dirty="0"/>
              <a:t>Est-ce également influencé par le sujet abordé ?</a:t>
            </a:r>
          </a:p>
        </p:txBody>
      </p:sp>
      <p:sp>
        <p:nvSpPr>
          <p:cNvPr id="4" name="Slide Number Placeholder 3"/>
          <p:cNvSpPr>
            <a:spLocks noGrp="1"/>
          </p:cNvSpPr>
          <p:nvPr>
            <p:ph type="sldNum" sz="quarter" idx="10"/>
          </p:nvPr>
        </p:nvSpPr>
        <p:spPr/>
        <p:txBody>
          <a:bodyPr/>
          <a:lstStyle/>
          <a:p>
            <a:fld id="{780767AD-8186-5647-9165-A19B63BA7F43}" type="slidenum">
              <a:rPr lang="en-US" smtClean="0"/>
              <a:t>39</a:t>
            </a:fld>
            <a:endParaRPr lang="en-US" dirty="0"/>
          </a:p>
        </p:txBody>
      </p:sp>
    </p:spTree>
    <p:extLst>
      <p:ext uri="{BB962C8B-B14F-4D97-AF65-F5344CB8AC3E}">
        <p14:creationId xmlns:p14="http://schemas.microsoft.com/office/powerpoint/2010/main" val="4861325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Ce ne sont là que quelques exemples. Demandez aux participants s'ils ont déjà utilisé d'autres méthodes.</a:t>
            </a:r>
          </a:p>
          <a:p>
            <a:endParaRPr lang="fr-FR" b="1" dirty="0"/>
          </a:p>
          <a:p>
            <a:r>
              <a:rPr lang="fr-FR" b="0" dirty="0"/>
              <a:t>Diagrammes de la routine quotidienne : Ils permettent de comparer les routines quotidiennes ou mensuelles de différents groupes de personnes, ainsi que leurs différents rôles et responsabilités. Ils montrent généralement le type et la répartition de la charge de travail, et peuvent permettre de comparer les hommes et les femmes, les jeunes et les vieux, les rôles domestiques et agricoles, etc. Ils peuvent être utiles pour évaluer l'impact d'un programme dans le temps (par exemple, pour modifier la charge de travail des femmes ou la fréquentation scolaire des enfants). Ils peuvent également aider à identifier les moments appropriés pour les réunions communautaires, les visites de projets, les activités de suivi et d'évaluation, les cours de formation, etc. </a:t>
            </a:r>
          </a:p>
          <a:p>
            <a:endParaRPr lang="fr-FR" b="0" dirty="0"/>
          </a:p>
          <a:p>
            <a:r>
              <a:rPr lang="fr-FR" b="0" dirty="0"/>
              <a:t>Diagrammes de flux : un outil visuel pour suivre le flux des ressources, des bénéfices ou des effets négatifs afin d'explorer les impacts potentiels ou réels d'un projet ou d'un changement plus large. Les personnes, les institutions, les ressources, etc. sont représentées sous forme de diagramme et des flèches sont tracées pour indiquer le flux ou les liens entre eux.</a:t>
            </a:r>
          </a:p>
          <a:p>
            <a:endParaRPr lang="fr-FR" b="0" dirty="0"/>
          </a:p>
          <a:p>
            <a:r>
              <a:rPr lang="fr-FR" b="0" dirty="0"/>
              <a:t>Diagrammes de Venn (ou chapati) : Ils peuvent être utilisés pour montrer les principales institutions et personnes d'une communauté, ainsi que leurs relations et leur importance pour la prise de décision et/ou leur influence sur différentes personnes ou groupes. Des cercles de différentes tailles sont tracés, indiquant les différentes institutions et personnes, ainsi que leur influence relative. Les cercles peuvent être placés plus ou moins loin les uns des autres en fonction du niveau de contact, ou de la proximité des relations entre les différentes institutions ou individus.</a:t>
            </a:r>
          </a:p>
          <a:p>
            <a:endParaRPr lang="fr-FR" b="0" dirty="0"/>
          </a:p>
          <a:p>
            <a:r>
              <a:rPr lang="fr-FR" b="0" dirty="0"/>
              <a:t>Lignes de temps : Une ligne de temps est une illustration des événements clés de la vie d'un individu, d'un ménage, d'une communauté ou d'une organisation sur une période donnée. Souvent, il s'agit de tracer une ligne de temps linéaire et de demander aux gens de la marquer avec des événements clés. Les lignes de temps peuvent être utilisées pour tracer l'évolution d'un projet ou d'un programme au fil du temps, en mettant en évidence les réalisations et les défis rencontrés en cours de route.</a:t>
            </a:r>
          </a:p>
          <a:p>
            <a:endParaRPr lang="en-US" b="0" dirty="0"/>
          </a:p>
          <a:p>
            <a:r>
              <a:rPr lang="en-US" dirty="0"/>
              <a:t>Excerpted from: INTRAC. (2017). </a:t>
            </a:r>
            <a:r>
              <a:rPr lang="en-US" i="1" dirty="0"/>
              <a:t>Participatory Learning and Action (PLA).</a:t>
            </a:r>
          </a:p>
        </p:txBody>
      </p:sp>
      <p:sp>
        <p:nvSpPr>
          <p:cNvPr id="4" name="Slide Number Placeholder 3"/>
          <p:cNvSpPr>
            <a:spLocks noGrp="1"/>
          </p:cNvSpPr>
          <p:nvPr>
            <p:ph type="sldNum" sz="quarter" idx="10"/>
          </p:nvPr>
        </p:nvSpPr>
        <p:spPr/>
        <p:txBody>
          <a:bodyPr/>
          <a:lstStyle/>
          <a:p>
            <a:fld id="{780767AD-8186-5647-9165-A19B63BA7F43}" type="slidenum">
              <a:rPr lang="en-US" smtClean="0"/>
              <a:t>40</a:t>
            </a:fld>
            <a:endParaRPr lang="en-US" dirty="0"/>
          </a:p>
        </p:txBody>
      </p:sp>
    </p:spTree>
    <p:extLst>
      <p:ext uri="{BB962C8B-B14F-4D97-AF65-F5344CB8AC3E}">
        <p14:creationId xmlns:p14="http://schemas.microsoft.com/office/powerpoint/2010/main" val="281962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Demandez aux participants de faire un remue-méninges sur les informations qu'ils pourraient vouloir recueillir et qu'il serait utile de représenter dans un diagramme de Venn.</a:t>
            </a:r>
          </a:p>
          <a:p>
            <a:endParaRPr lang="fr-FR" dirty="0"/>
          </a:p>
          <a:p>
            <a:r>
              <a:rPr lang="fr-FR" b="1" dirty="0"/>
              <a:t>Adaptez-le au contexte dans lequel vous travaillez: nourriture, animateurs populaires, films, émissions de télévision, etc.</a:t>
            </a:r>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41</a:t>
            </a:fld>
            <a:endParaRPr lang="en-US" dirty="0"/>
          </a:p>
        </p:txBody>
      </p:sp>
    </p:spTree>
    <p:extLst>
      <p:ext uri="{BB962C8B-B14F-4D97-AF65-F5344CB8AC3E}">
        <p14:creationId xmlns:p14="http://schemas.microsoft.com/office/powerpoint/2010/main" val="30792878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aseline="0" dirty="0"/>
              <a:t>Elle peut être dessinée en forme d'horloge ou être linéaire.</a:t>
            </a:r>
          </a:p>
          <a:p>
            <a:endParaRPr lang="fr-FR" baseline="0" dirty="0"/>
          </a:p>
          <a:p>
            <a:r>
              <a:rPr lang="fr-FR" baseline="0" dirty="0"/>
              <a:t>Demandez aux participants ce qu'ils pourraient apprendre s’ils faisaient cette activité avec des enfants et des adolescents.</a:t>
            </a:r>
            <a:endParaRPr lang="en-US" baseline="0"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42</a:t>
            </a:fld>
            <a:endParaRPr lang="en-US" dirty="0"/>
          </a:p>
        </p:txBody>
      </p:sp>
    </p:spTree>
    <p:extLst>
      <p:ext uri="{BB962C8B-B14F-4D97-AF65-F5344CB8AC3E}">
        <p14:creationId xmlns:p14="http://schemas.microsoft.com/office/powerpoint/2010/main" val="32922183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Demandez aux participants ce qu'ils peuvent apprendre des enfants et des adolescents en faisant une ligne du temps.</a:t>
            </a:r>
          </a:p>
          <a:p>
            <a:endParaRPr lang="fr-FR" dirty="0"/>
          </a:p>
          <a:p>
            <a:r>
              <a:rPr lang="fr-FR" dirty="0"/>
              <a:t>Le temps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43</a:t>
            </a:fld>
            <a:endParaRPr lang="en-US" dirty="0"/>
          </a:p>
        </p:txBody>
      </p:sp>
    </p:spTree>
    <p:extLst>
      <p:ext uri="{BB962C8B-B14F-4D97-AF65-F5344CB8AC3E}">
        <p14:creationId xmlns:p14="http://schemas.microsoft.com/office/powerpoint/2010/main" val="35807572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Référence: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Columbia Group for Children in Adversity. (2011). </a:t>
            </a:r>
            <a:r>
              <a:rPr lang="en-US" sz="1200" i="1" kern="1200" dirty="0">
                <a:solidFill>
                  <a:schemeClr val="tx1"/>
                </a:solidFill>
                <a:effectLst/>
                <a:latin typeface="+mn-lt"/>
                <a:ea typeface="+mn-ea"/>
                <a:cs typeface="+mn-cs"/>
              </a:rPr>
              <a:t>An ethnographic study of community-based child protection mechanisms and their linkage with the national child protection system of Sierra Leone.</a:t>
            </a:r>
            <a:r>
              <a:rPr lang="en-US" sz="1200" kern="1200" dirty="0">
                <a:solidFill>
                  <a:schemeClr val="tx1"/>
                </a:solidFill>
                <a:effectLst/>
                <a:latin typeface="+mn-lt"/>
                <a:ea typeface="+mn-ea"/>
                <a:cs typeface="+mn-cs"/>
              </a:rPr>
              <a:t> New York: The Columbia Group for Children in Adversity.</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 guide détaillé commence à la page 144 (y compris le script)</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r>
              <a:rPr lang="en-US" sz="1200" kern="1200" dirty="0">
                <a:solidFill>
                  <a:schemeClr val="tx1"/>
                </a:solidFill>
                <a:effectLst/>
                <a:latin typeface="+mn-lt"/>
                <a:ea typeface="+mn-ea"/>
                <a:cs typeface="+mn-cs"/>
              </a:rPr>
              <a:t>Très bonne ressource: Ager, A., Stark, L., &amp; Potts, A. (2010). </a:t>
            </a:r>
            <a:r>
              <a:rPr lang="en-US" sz="1200" i="1" kern="1200" dirty="0">
                <a:solidFill>
                  <a:schemeClr val="tx1"/>
                </a:solidFill>
                <a:effectLst/>
                <a:latin typeface="+mn-lt"/>
                <a:ea typeface="+mn-ea"/>
                <a:cs typeface="+mn-cs"/>
              </a:rPr>
              <a:t>Participative ranking methodology: A brief guide. Version 1.1.</a:t>
            </a:r>
            <a:r>
              <a:rPr lang="en-US" sz="1200" kern="1200" dirty="0">
                <a:solidFill>
                  <a:schemeClr val="tx1"/>
                </a:solidFill>
                <a:effectLst/>
                <a:latin typeface="+mn-lt"/>
                <a:ea typeface="+mn-ea"/>
                <a:cs typeface="+mn-cs"/>
              </a:rPr>
              <a:t> New York: Program on Forced Migration &amp; Health, Mailman School of Public Health, Columbia University.</a:t>
            </a:r>
            <a:r>
              <a:rPr lang="en-US" dirty="0">
                <a:effectLst/>
              </a:rPr>
              <a:t> </a:t>
            </a:r>
            <a:endParaRPr lang="en-US"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44</a:t>
            </a:fld>
            <a:endParaRPr lang="en-US" dirty="0"/>
          </a:p>
        </p:txBody>
      </p:sp>
    </p:spTree>
    <p:extLst>
      <p:ext uri="{BB962C8B-B14F-4D97-AF65-F5344CB8AC3E}">
        <p14:creationId xmlns:p14="http://schemas.microsoft.com/office/powerpoint/2010/main" val="8103984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aseline="0" dirty="0"/>
              <a:t>Vous pouvez utiliser n'importe quel sujet un peu banal, mais vous pouvez aussi poser une question sur la protection de l'enfance. Vous pouvez également attribuer une méthode différente à chaque groupe.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50</a:t>
            </a:fld>
            <a:endParaRPr lang="en-US" dirty="0"/>
          </a:p>
        </p:txBody>
      </p:sp>
    </p:spTree>
    <p:extLst>
      <p:ext uri="{BB962C8B-B14F-4D97-AF65-F5344CB8AC3E}">
        <p14:creationId xmlns:p14="http://schemas.microsoft.com/office/powerpoint/2010/main" val="23256877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Expliquez aux participants que nous faisons souvent référence aux entretiens avec des informateurs clés (Key Iinformant Interviews), qui sont une forme importante d'entretiens approfondis visant à identifier à l'avance les personnes qui peuvent parler de sujets d'intérêt particulier.</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52</a:t>
            </a:fld>
            <a:endParaRPr lang="en-US" dirty="0"/>
          </a:p>
        </p:txBody>
      </p:sp>
    </p:spTree>
    <p:extLst>
      <p:ext uri="{BB962C8B-B14F-4D97-AF65-F5344CB8AC3E}">
        <p14:creationId xmlns:p14="http://schemas.microsoft.com/office/powerpoint/2010/main" val="1483214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Adapté</a:t>
            </a:r>
            <a:r>
              <a:rPr lang="en-US" dirty="0"/>
              <a:t> de</a:t>
            </a:r>
            <a:r>
              <a:rPr lang="en-US" baseline="0" dirty="0"/>
              <a:t>: </a:t>
            </a:r>
            <a:r>
              <a:rPr lang="en-US" sz="1200" b="0" kern="1200" dirty="0">
                <a:solidFill>
                  <a:schemeClr val="tx1"/>
                </a:solidFill>
                <a:effectLst/>
                <a:latin typeface="+mn-lt"/>
                <a:ea typeface="+mn-ea"/>
                <a:cs typeface="+mn-cs"/>
              </a:rPr>
              <a:t>Child Frontiers. (2016). </a:t>
            </a:r>
            <a:r>
              <a:rPr lang="en-US" sz="1200" b="0" i="1" kern="1200" dirty="0">
                <a:solidFill>
                  <a:schemeClr val="tx1"/>
                </a:solidFill>
                <a:effectLst/>
                <a:latin typeface="+mn-lt"/>
                <a:ea typeface="+mn-ea"/>
                <a:cs typeface="+mn-cs"/>
              </a:rPr>
              <a:t>"Adapting to learn, learning to adapt;" Overview of and considerations for child protection systems strengthening in emergencies.</a:t>
            </a:r>
            <a:r>
              <a:rPr lang="en-US" sz="1200" b="0" kern="1200" dirty="0">
                <a:solidFill>
                  <a:schemeClr val="tx1"/>
                </a:solidFill>
                <a:effectLst/>
                <a:latin typeface="+mn-lt"/>
                <a:ea typeface="+mn-ea"/>
                <a:cs typeface="+mn-cs"/>
              </a:rPr>
              <a:t> Alliance for Child Protection in Humanitarian Action.</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5</a:t>
            </a:fld>
            <a:endParaRPr lang="en-US" dirty="0"/>
          </a:p>
        </p:txBody>
      </p:sp>
    </p:spTree>
    <p:extLst>
      <p:ext uri="{BB962C8B-B14F-4D97-AF65-F5344CB8AC3E}">
        <p14:creationId xmlns:p14="http://schemas.microsoft.com/office/powerpoint/2010/main" val="13459427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54</a:t>
            </a:fld>
            <a:endParaRPr lang="en-US" dirty="0"/>
          </a:p>
        </p:txBody>
      </p:sp>
    </p:spTree>
    <p:extLst>
      <p:ext uri="{BB962C8B-B14F-4D97-AF65-F5344CB8AC3E}">
        <p14:creationId xmlns:p14="http://schemas.microsoft.com/office/powerpoint/2010/main" val="41899909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 nombre de groupes sera déterminé par le nombre de participants. Chaque groupe doit avoir 2 volontaires pour le jeu de rôle et 5-6 observateurs.</a:t>
            </a:r>
          </a:p>
          <a:p>
            <a:endParaRPr lang="fr-FR" dirty="0"/>
          </a:p>
          <a:p>
            <a:r>
              <a:rPr lang="fr-FR" dirty="0"/>
              <a:t>Vous pouvez fournir un document contenant des exemples de questions tirées des notes d'orientation, ou l‘intervieweur peut fournir ses propres questions.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55</a:t>
            </a:fld>
            <a:endParaRPr lang="en-US" dirty="0"/>
          </a:p>
        </p:txBody>
      </p:sp>
    </p:spTree>
    <p:extLst>
      <p:ext uri="{BB962C8B-B14F-4D97-AF65-F5344CB8AC3E}">
        <p14:creationId xmlns:p14="http://schemas.microsoft.com/office/powerpoint/2010/main" val="3193829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 Frontiers. (2016). "Adapting to learn, learning to adapt;" Overview of and considerations for child protection systems strengthening in emergencies. Alliance for Child Protection in Humanitarian Action. pp. 66-67.</a:t>
            </a:r>
          </a:p>
          <a:p>
            <a:endParaRPr lang="en-US"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6</a:t>
            </a:fld>
            <a:endParaRPr lang="en-US" dirty="0"/>
          </a:p>
        </p:txBody>
      </p:sp>
    </p:spTree>
    <p:extLst>
      <p:ext uri="{BB962C8B-B14F-4D97-AF65-F5344CB8AC3E}">
        <p14:creationId xmlns:p14="http://schemas.microsoft.com/office/powerpoint/2010/main" val="3258420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Il s'agit d'un court exercice permettant aux participants de commencer à réfléchir aux méthodes et aux outils qui leur seraient utiles pour approfondir leur compréhension.</a:t>
            </a:r>
          </a:p>
          <a:p>
            <a:endParaRPr lang="fr-FR" dirty="0"/>
          </a:p>
          <a:p>
            <a:r>
              <a:rPr lang="fr-FR" dirty="0"/>
              <a:t>Le feedback peut prendre différentes formes </a:t>
            </a:r>
            <a:r>
              <a:rPr lang="en-US" dirty="0"/>
              <a:t>–</a:t>
            </a:r>
            <a:r>
              <a:rPr lang="fr-FR" dirty="0"/>
              <a:t> commentaire en plénière, feuillets post-it, tableaux de conférence, Mentimeter</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8</a:t>
            </a:fld>
            <a:endParaRPr lang="en-US" dirty="0"/>
          </a:p>
        </p:txBody>
      </p:sp>
    </p:spTree>
    <p:extLst>
      <p:ext uri="{BB962C8B-B14F-4D97-AF65-F5344CB8AC3E}">
        <p14:creationId xmlns:p14="http://schemas.microsoft.com/office/powerpoint/2010/main" val="4002649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Cette section (diapositives 9 à 15) peut être utilisée pour une brève séance de présentation. Les autres séances fournissent plus de détails sur chacune des méthodes mentionnées ici.</a:t>
            </a:r>
          </a:p>
          <a:p>
            <a:endParaRPr lang="fr-FR" dirty="0"/>
          </a:p>
          <a:p>
            <a:r>
              <a:rPr lang="fr-FR" dirty="0"/>
              <a:t>Il existe de nombreuses ressources sur les méthodes et approches participatives. Elles sont décrites dans </a:t>
            </a:r>
            <a:r>
              <a:rPr lang="en-US" i="1" dirty="0"/>
              <a:t>Wessells toolkit: http://communityledcp.org/</a:t>
            </a:r>
          </a:p>
          <a:p>
            <a:endParaRPr lang="en-US" dirty="0"/>
          </a:p>
          <a:p>
            <a:r>
              <a:rPr lang="en-US" dirty="0"/>
              <a:t>Actionaid  </a:t>
            </a:r>
            <a:r>
              <a:rPr lang="fr-FR" noProof="0" dirty="0"/>
              <a:t>possède</a:t>
            </a:r>
            <a:r>
              <a:rPr lang="en-US" dirty="0"/>
              <a:t> le </a:t>
            </a:r>
            <a:r>
              <a:rPr lang="en-US" i="0" dirty="0"/>
              <a:t>Networked Toolbox</a:t>
            </a:r>
            <a:r>
              <a:rPr lang="en-US" i="0" baseline="0" dirty="0"/>
              <a:t>  </a:t>
            </a:r>
            <a:r>
              <a:rPr lang="fr-FR" baseline="0" dirty="0"/>
              <a:t>avec plusieurs formes de méthodes participatives</a:t>
            </a:r>
            <a:r>
              <a:rPr lang="en-US" baseline="0" dirty="0"/>
              <a:t>.</a:t>
            </a:r>
          </a:p>
          <a:p>
            <a:r>
              <a:rPr lang="en-US" dirty="0"/>
              <a:t>http://www.networkedtoolbox.com/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9</a:t>
            </a:fld>
            <a:endParaRPr lang="en-US" dirty="0"/>
          </a:p>
        </p:txBody>
      </p:sp>
    </p:spTree>
    <p:extLst>
      <p:ext uri="{BB962C8B-B14F-4D97-AF65-F5344CB8AC3E}">
        <p14:creationId xmlns:p14="http://schemas.microsoft.com/office/powerpoint/2010/main" val="782196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C'est le point de départ le plus important pour tout engagement communautaire.</a:t>
            </a:r>
          </a:p>
          <a:p>
            <a:endParaRPr lang="fr-FR" dirty="0"/>
          </a:p>
          <a:p>
            <a:r>
              <a:rPr lang="fr-FR" dirty="0"/>
              <a:t>Demandez aux participants de se référer à la </a:t>
            </a:r>
            <a:r>
              <a:rPr lang="fr-FR" i="1" dirty="0"/>
              <a:t>Document de travail sur l'autoréflexion </a:t>
            </a:r>
            <a:r>
              <a:rPr lang="fr-FR" dirty="0"/>
              <a:t>qui leur a été remise le premier jour. Passez en revue la Partie 1. Si les participants n'ont pas encore terminé cette autoréflexion, donnez-la leur comme devoir.</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10</a:t>
            </a:fld>
            <a:endParaRPr lang="en-US" dirty="0"/>
          </a:p>
        </p:txBody>
      </p:sp>
    </p:spTree>
    <p:extLst>
      <p:ext uri="{BB962C8B-B14F-4D97-AF65-F5344CB8AC3E}">
        <p14:creationId xmlns:p14="http://schemas.microsoft.com/office/powerpoint/2010/main" val="3301524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noProof="0" dirty="0"/>
              <a:t>Adapté</a:t>
            </a:r>
            <a:r>
              <a:rPr lang="en-US" dirty="0"/>
              <a:t> de: https://www.participatorymethods.org/page/about-participatory-methods</a:t>
            </a:r>
          </a:p>
          <a:p>
            <a:endParaRPr lang="en-US" dirty="0"/>
          </a:p>
          <a:p>
            <a:r>
              <a:rPr lang="fr-FR" dirty="0"/>
              <a:t>Expliquez aux participants que ces méthodes ne sont pas destinées à être utilisées dans le cadre d'exercices «ponctuels». Elles doivent faire partie d’un processus communautaire plus long et plus profond.</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11</a:t>
            </a:fld>
            <a:endParaRPr lang="en-US" dirty="0"/>
          </a:p>
        </p:txBody>
      </p:sp>
    </p:spTree>
    <p:extLst>
      <p:ext uri="{BB962C8B-B14F-4D97-AF65-F5344CB8AC3E}">
        <p14:creationId xmlns:p14="http://schemas.microsoft.com/office/powerpoint/2010/main" val="33833976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69274"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Lst>
  <p:txStyles>
    <p:title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p:titleStyle>
    <p:bodyStyle>
      <a:lvl1pPr marL="228600" indent="-228600" algn="l" defTabSz="914400" rtl="0" eaLnBrk="1" latinLnBrk="0" hangingPunct="1">
        <a:lnSpc>
          <a:spcPct val="114000"/>
        </a:lnSpc>
        <a:spcBef>
          <a:spcPts val="0"/>
        </a:spcBef>
        <a:spcAft>
          <a:spcPts val="600"/>
        </a:spcAft>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114000"/>
        </a:lnSpc>
        <a:spcBef>
          <a:spcPts val="0"/>
        </a:spcBef>
        <a:spcAft>
          <a:spcPts val="600"/>
        </a:spcAft>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114000"/>
        </a:lnSpc>
        <a:spcBef>
          <a:spcPts val="0"/>
        </a:spcBef>
        <a:spcAft>
          <a:spcPts val="600"/>
        </a:spcAft>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114000"/>
        </a:lnSpc>
        <a:spcBef>
          <a:spcPts val="0"/>
        </a:spcBef>
        <a:spcAft>
          <a:spcPts val="600"/>
        </a:spcAft>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114000"/>
        </a:lnSpc>
        <a:spcBef>
          <a:spcPts val="0"/>
        </a:spcBef>
        <a:spcAft>
          <a:spcPts val="600"/>
        </a:spcAft>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3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4.xml"/><Relationship Id="rId1" Type="http://schemas.openxmlformats.org/officeDocument/2006/relationships/slideLayout" Target="../slideLayouts/slideLayout3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5.xml"/><Relationship Id="rId1" Type="http://schemas.openxmlformats.org/officeDocument/2006/relationships/slideLayout" Target="../slideLayouts/slideLayout3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6.xml"/><Relationship Id="rId1" Type="http://schemas.openxmlformats.org/officeDocument/2006/relationships/slideLayout" Target="../slideLayouts/slideLayout3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3.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1987827" y="1630018"/>
            <a:ext cx="7606748" cy="836075"/>
          </a:xfrm>
        </p:spPr>
        <p:txBody>
          <a:bodyPr>
            <a:noAutofit/>
          </a:bodyPr>
          <a:lstStyle/>
          <a:p>
            <a:r>
              <a:rPr lang="en-US" dirty="0"/>
              <a:t>Module 2: </a:t>
            </a:r>
            <a:r>
              <a:rPr lang="fr-FR" dirty="0"/>
              <a:t>Accroître nos capacités d'engagement communautaire</a:t>
            </a:r>
            <a:endParaRPr lang="en-US" dirty="0"/>
          </a:p>
        </p:txBody>
      </p:sp>
      <p:sp>
        <p:nvSpPr>
          <p:cNvPr id="3" name="Text Placeholder 2"/>
          <p:cNvSpPr>
            <a:spLocks noGrp="1"/>
          </p:cNvSpPr>
          <p:nvPr>
            <p:ph type="body" sz="quarter" idx="12"/>
          </p:nvPr>
        </p:nvSpPr>
        <p:spPr/>
        <p:txBody>
          <a:bodyPr/>
          <a:lstStyle/>
          <a:p>
            <a:r>
              <a:rPr lang="fr-FR" dirty="0"/>
              <a:t>Méthodes et approches pour un engagement communautaire participatif</a:t>
            </a:r>
          </a:p>
        </p:txBody>
      </p:sp>
    </p:spTree>
    <p:extLst>
      <p:ext uri="{BB962C8B-B14F-4D97-AF65-F5344CB8AC3E}">
        <p14:creationId xmlns:p14="http://schemas.microsoft.com/office/powerpoint/2010/main" val="578354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 où commencer</a:t>
            </a:r>
          </a:p>
        </p:txBody>
      </p:sp>
      <p:sp>
        <p:nvSpPr>
          <p:cNvPr id="3" name="Text Placeholder 2"/>
          <p:cNvSpPr>
            <a:spLocks noGrp="1"/>
          </p:cNvSpPr>
          <p:nvPr>
            <p:ph type="body" sz="quarter" idx="10"/>
          </p:nvPr>
        </p:nvSpPr>
        <p:spPr/>
        <p:txBody>
          <a:bodyPr>
            <a:normAutofit/>
          </a:bodyPr>
          <a:lstStyle/>
          <a:p>
            <a:r>
              <a:rPr lang="en-US" dirty="0"/>
              <a:t>Auto-</a:t>
            </a:r>
            <a:r>
              <a:rPr lang="fr-FR" dirty="0"/>
              <a:t>réflexion</a:t>
            </a:r>
          </a:p>
        </p:txBody>
      </p:sp>
      <p:sp>
        <p:nvSpPr>
          <p:cNvPr id="4" name="Text Placeholder 3"/>
          <p:cNvSpPr>
            <a:spLocks noGrp="1"/>
          </p:cNvSpPr>
          <p:nvPr>
            <p:ph type="body" sz="quarter" idx="12"/>
          </p:nvPr>
        </p:nvSpPr>
        <p:spPr>
          <a:xfrm>
            <a:off x="982980" y="2614612"/>
            <a:ext cx="10493056" cy="3660682"/>
          </a:xfrm>
        </p:spPr>
        <p:txBody>
          <a:bodyPr/>
          <a:lstStyle/>
          <a:p>
            <a:pPr marL="274320" indent="-274320">
              <a:spcBef>
                <a:spcPts val="0"/>
              </a:spcBef>
              <a:buSzPct val="90000"/>
              <a:buFont typeface="Symbol" panose="05050102010706020507" pitchFamily="18" charset="2"/>
              <a:buChar char="·"/>
            </a:pPr>
            <a:r>
              <a:rPr lang="fr-FR" sz="2400" dirty="0"/>
              <a:t>Qu'est-ce que j'apporte à mon engagement communautaire</a:t>
            </a:r>
            <a:r>
              <a:rPr lang="en-US" sz="2400" dirty="0"/>
              <a:t>?</a:t>
            </a:r>
          </a:p>
          <a:p>
            <a:pPr marL="731520" lvl="1" indent="-274320">
              <a:buFont typeface="Wingdings" panose="05000000000000000000" pitchFamily="2" charset="2"/>
              <a:buChar char="§"/>
            </a:pPr>
            <a:r>
              <a:rPr lang="fr-FR" sz="2000" dirty="0"/>
              <a:t>Croyances, valeurs, perceptions, préjugés, compréhension du contexte, etc.</a:t>
            </a:r>
          </a:p>
          <a:p>
            <a:pPr marL="731520" lvl="1" indent="-274320">
              <a:buFont typeface="Wingdings" panose="05000000000000000000" pitchFamily="2" charset="2"/>
              <a:buChar char="§"/>
            </a:pPr>
            <a:r>
              <a:rPr lang="fr-FR" sz="2000" dirty="0"/>
              <a:t>Comment ces éléments peuvent-ils contribuer positivement à un engagement efficace?</a:t>
            </a:r>
          </a:p>
          <a:p>
            <a:pPr marL="731520" lvl="1" indent="-274320">
              <a:buFont typeface="Wingdings" panose="05000000000000000000" pitchFamily="2" charset="2"/>
              <a:buChar char="§"/>
            </a:pPr>
            <a:r>
              <a:rPr lang="fr-FR" sz="2000" dirty="0"/>
              <a:t>Comment peuvent-ils avoir un effet négatif sur l'engagement?</a:t>
            </a:r>
          </a:p>
          <a:p>
            <a:pPr marL="731520" lvl="1" indent="-274320">
              <a:buFont typeface="Wingdings" panose="05000000000000000000" pitchFamily="2" charset="2"/>
              <a:buChar char="§"/>
            </a:pPr>
            <a:r>
              <a:rPr lang="fr-FR" sz="2000" dirty="0"/>
              <a:t>Est-ce que je valorise et pratique l'humilité et le respect dans mes interactions individuelles avec les membres de la communauté</a:t>
            </a:r>
            <a:r>
              <a:rPr lang="en-US" sz="2000" dirty="0"/>
              <a:t>?</a:t>
            </a:r>
          </a:p>
        </p:txBody>
      </p:sp>
    </p:spTree>
    <p:extLst>
      <p:ext uri="{BB962C8B-B14F-4D97-AF65-F5344CB8AC3E}">
        <p14:creationId xmlns:p14="http://schemas.microsoft.com/office/powerpoint/2010/main" val="551858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 signifie méthodes </a:t>
            </a:r>
            <a:r>
              <a:rPr lang="fr-FR" dirty="0"/>
              <a:t>«</a:t>
            </a:r>
            <a:r>
              <a:rPr lang="en-US" dirty="0"/>
              <a:t>participatives</a:t>
            </a:r>
            <a:r>
              <a:rPr lang="fr-FR" dirty="0"/>
              <a:t>»</a:t>
            </a:r>
            <a:r>
              <a:rPr lang="en-US" dirty="0"/>
              <a:t>?</a:t>
            </a:r>
          </a:p>
        </p:txBody>
      </p:sp>
      <p:sp>
        <p:nvSpPr>
          <p:cNvPr id="3" name="Text Placeholder 2"/>
          <p:cNvSpPr>
            <a:spLocks noGrp="1"/>
          </p:cNvSpPr>
          <p:nvPr>
            <p:ph type="body" sz="quarter" idx="10"/>
          </p:nvPr>
        </p:nvSpPr>
        <p:spPr/>
        <p:txBody>
          <a:bodyPr>
            <a:normAutofit/>
          </a:bodyPr>
          <a:lstStyle/>
          <a:p>
            <a:r>
              <a:rPr lang="en-US" dirty="0"/>
              <a:t>Une </a:t>
            </a:r>
            <a:r>
              <a:rPr lang="fr-FR" dirty="0"/>
              <a:t>série</a:t>
            </a:r>
            <a:r>
              <a:rPr lang="en-US" dirty="0"/>
              <a:t> </a:t>
            </a:r>
            <a:r>
              <a:rPr lang="fr-FR" dirty="0"/>
              <a:t>d'activités</a:t>
            </a:r>
            <a:r>
              <a:rPr lang="en-US" dirty="0"/>
              <a:t> qui:</a:t>
            </a:r>
          </a:p>
        </p:txBody>
      </p:sp>
      <p:sp>
        <p:nvSpPr>
          <p:cNvPr id="4" name="Text Placeholder 3"/>
          <p:cNvSpPr>
            <a:spLocks noGrp="1"/>
          </p:cNvSpPr>
          <p:nvPr>
            <p:ph type="body" sz="quarter" idx="12"/>
          </p:nvPr>
        </p:nvSpPr>
        <p:spPr>
          <a:xfrm>
            <a:off x="1055078" y="2614612"/>
            <a:ext cx="9823938" cy="3729037"/>
          </a:xfrm>
        </p:spPr>
        <p:txBody>
          <a:bodyPr>
            <a:normAutofit/>
          </a:bodyPr>
          <a:lstStyle/>
          <a:p>
            <a:pPr marL="274320" indent="-274320">
              <a:buSzPct val="90000"/>
              <a:buFont typeface="Symbol" panose="05050102010706020507" pitchFamily="18" charset="2"/>
              <a:buChar char="·"/>
            </a:pPr>
            <a:r>
              <a:rPr lang="fr-FR" sz="2400" dirty="0"/>
              <a:t>Permettent aux personnes d'être entendues et de jouer un rôle actif dans la prise de décision et l'action sur les questions qui les concernent</a:t>
            </a:r>
          </a:p>
          <a:p>
            <a:pPr marL="274320" indent="-274320">
              <a:buSzPct val="90000"/>
              <a:buFont typeface="Symbol" panose="05050102010706020507" pitchFamily="18" charset="2"/>
              <a:buChar char="·"/>
            </a:pPr>
            <a:r>
              <a:rPr lang="fr-FR" sz="2400" dirty="0"/>
              <a:t>Peuvent être utilisé dans de nombreux contextes différents</a:t>
            </a:r>
          </a:p>
          <a:p>
            <a:pPr marL="274320" indent="-274320">
              <a:buSzPct val="90000"/>
              <a:buFont typeface="Symbol" panose="05050102010706020507" pitchFamily="18" charset="2"/>
              <a:buChar char="·"/>
            </a:pPr>
            <a:r>
              <a:rPr lang="fr-FR" sz="2400" dirty="0"/>
              <a:t>Peuvent impliquer les gens dans l'analyse, la prise de décision collective, la réflexion ou la planification</a:t>
            </a:r>
          </a:p>
          <a:p>
            <a:pPr marL="274320" indent="-274320">
              <a:buSzPct val="90000"/>
              <a:buFont typeface="Symbol" panose="05050102010706020507" pitchFamily="18" charset="2"/>
              <a:buChar char="·"/>
            </a:pPr>
            <a:r>
              <a:rPr lang="fr-FR" sz="2400" dirty="0"/>
              <a:t>Guident les interventions pour qu'elles reflètent les réalités locales</a:t>
            </a:r>
            <a:endParaRPr lang="en-US" sz="2400" dirty="0"/>
          </a:p>
          <a:p>
            <a:pPr marL="0" indent="0" algn="r">
              <a:buNone/>
            </a:pPr>
            <a:r>
              <a:rPr lang="en-US" sz="1050" dirty="0"/>
              <a:t>(www.Participatory Methods.org)</a:t>
            </a:r>
          </a:p>
          <a:p>
            <a:endParaRPr lang="en-US" dirty="0"/>
          </a:p>
        </p:txBody>
      </p:sp>
    </p:spTree>
    <p:extLst>
      <p:ext uri="{BB962C8B-B14F-4D97-AF65-F5344CB8AC3E}">
        <p14:creationId xmlns:p14="http://schemas.microsoft.com/office/powerpoint/2010/main" val="322282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Pourquoi utiliser les méthodes participatives</a:t>
            </a:r>
            <a:r>
              <a:rPr lang="en-US" dirty="0"/>
              <a:t>?</a:t>
            </a:r>
          </a:p>
        </p:txBody>
      </p:sp>
      <p:sp>
        <p:nvSpPr>
          <p:cNvPr id="3" name="Text Placeholder 2"/>
          <p:cNvSpPr>
            <a:spLocks noGrp="1"/>
          </p:cNvSpPr>
          <p:nvPr>
            <p:ph type="body" sz="quarter" idx="10"/>
          </p:nvPr>
        </p:nvSpPr>
        <p:spPr/>
        <p:txBody>
          <a:bodyPr>
            <a:normAutofit/>
          </a:bodyPr>
          <a:lstStyle/>
          <a:p>
            <a:r>
              <a:rPr lang="fr-FR" dirty="0"/>
              <a:t>Ces</a:t>
            </a:r>
            <a:r>
              <a:rPr lang="en-US" dirty="0"/>
              <a:t> méthodes et </a:t>
            </a:r>
            <a:r>
              <a:rPr lang="fr-FR" dirty="0"/>
              <a:t>approches</a:t>
            </a:r>
            <a:r>
              <a:rPr lang="en-US" dirty="0"/>
              <a:t>:</a:t>
            </a:r>
          </a:p>
        </p:txBody>
      </p:sp>
      <p:sp>
        <p:nvSpPr>
          <p:cNvPr id="4" name="Text Placeholder 3"/>
          <p:cNvSpPr>
            <a:spLocks noGrp="1"/>
          </p:cNvSpPr>
          <p:nvPr>
            <p:ph type="body" sz="quarter" idx="12"/>
          </p:nvPr>
        </p:nvSpPr>
        <p:spPr>
          <a:xfrm>
            <a:off x="1172309" y="2789361"/>
            <a:ext cx="10303728" cy="3729037"/>
          </a:xfrm>
        </p:spPr>
        <p:txBody>
          <a:bodyPr>
            <a:normAutofit/>
          </a:bodyPr>
          <a:lstStyle/>
          <a:p>
            <a:pPr marL="274320" indent="-274320">
              <a:buSzPct val="90000"/>
              <a:buFont typeface="Symbol" panose="05050102010706020507" pitchFamily="18" charset="2"/>
              <a:buChar char="·"/>
            </a:pPr>
            <a:r>
              <a:rPr lang="fr-FR" sz="2400" dirty="0"/>
              <a:t>S'appuient sur les connaissances et les ressources locales </a:t>
            </a:r>
          </a:p>
          <a:p>
            <a:pPr marL="274320" indent="-274320">
              <a:buSzPct val="90000"/>
              <a:buFont typeface="Symbol" panose="05050102010706020507" pitchFamily="18" charset="2"/>
              <a:buChar char="·"/>
            </a:pPr>
            <a:r>
              <a:rPr lang="fr-FR" sz="2400" dirty="0"/>
              <a:t>Établissent des relations de confiance par le respect des opinions et des idées</a:t>
            </a:r>
          </a:p>
          <a:p>
            <a:pPr marL="274320" indent="-274320">
              <a:buSzPct val="90000"/>
              <a:buFont typeface="Symbol" panose="05050102010706020507" pitchFamily="18" charset="2"/>
              <a:buChar char="·"/>
            </a:pPr>
            <a:r>
              <a:rPr lang="fr-FR" sz="2400" dirty="0"/>
              <a:t>Favorisent l'inclusion et la représentation.</a:t>
            </a:r>
          </a:p>
          <a:p>
            <a:pPr marL="274320" indent="-274320">
              <a:buSzPct val="90000"/>
              <a:buFont typeface="Symbol" panose="05050102010706020507" pitchFamily="18" charset="2"/>
              <a:buChar char="·"/>
            </a:pPr>
            <a:r>
              <a:rPr lang="fr-FR" sz="2400" dirty="0"/>
              <a:t>Permettent aux gens de jouer un rôle actif dans la prise de décision et l'action concernant leurs priorités</a:t>
            </a:r>
          </a:p>
          <a:p>
            <a:pPr marL="274320" indent="-274320">
              <a:buSzPct val="90000"/>
              <a:buFont typeface="Symbol" panose="05050102010706020507" pitchFamily="18" charset="2"/>
              <a:buChar char="·"/>
            </a:pPr>
            <a:r>
              <a:rPr lang="fr-FR" sz="2400" dirty="0"/>
              <a:t>Sont très adaptables à différents contextes</a:t>
            </a:r>
            <a:endParaRPr lang="en-US" sz="2400" dirty="0"/>
          </a:p>
          <a:p>
            <a:endParaRPr lang="en-US" dirty="0"/>
          </a:p>
          <a:p>
            <a:endParaRPr lang="en-US" dirty="0"/>
          </a:p>
        </p:txBody>
      </p:sp>
    </p:spTree>
    <p:extLst>
      <p:ext uri="{BB962C8B-B14F-4D97-AF65-F5344CB8AC3E}">
        <p14:creationId xmlns:p14="http://schemas.microsoft.com/office/powerpoint/2010/main" val="357865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Méthodes</a:t>
            </a:r>
          </a:p>
        </p:txBody>
      </p:sp>
      <p:sp>
        <p:nvSpPr>
          <p:cNvPr id="3" name="Text Placeholder 2"/>
          <p:cNvSpPr>
            <a:spLocks noGrp="1"/>
          </p:cNvSpPr>
          <p:nvPr>
            <p:ph type="body" sz="quarter" idx="10"/>
          </p:nvPr>
        </p:nvSpPr>
        <p:spPr>
          <a:xfrm>
            <a:off x="656022" y="1440656"/>
            <a:ext cx="10820015" cy="571500"/>
          </a:xfrm>
        </p:spPr>
        <p:txBody>
          <a:bodyPr>
            <a:normAutofit fontScale="92500"/>
          </a:bodyPr>
          <a:lstStyle/>
          <a:p>
            <a:r>
              <a:rPr lang="fr-FR" dirty="0"/>
              <a:t>Voici quelques méthodes courantes que nous allons examiner</a:t>
            </a:r>
            <a:r>
              <a:rPr lang="en-US" dirty="0"/>
              <a:t>:</a:t>
            </a:r>
          </a:p>
        </p:txBody>
      </p:sp>
      <p:sp>
        <p:nvSpPr>
          <p:cNvPr id="4" name="Text Placeholder 3"/>
          <p:cNvSpPr>
            <a:spLocks noGrp="1"/>
          </p:cNvSpPr>
          <p:nvPr>
            <p:ph type="body" sz="quarter" idx="12"/>
          </p:nvPr>
        </p:nvSpPr>
        <p:spPr>
          <a:xfrm>
            <a:off x="1570892" y="2289305"/>
            <a:ext cx="9207944" cy="3729037"/>
          </a:xfrm>
        </p:spPr>
        <p:txBody>
          <a:bodyPr>
            <a:normAutofit/>
          </a:bodyPr>
          <a:lstStyle/>
          <a:p>
            <a:pPr marL="274320" indent="-274320">
              <a:spcBef>
                <a:spcPts val="600"/>
              </a:spcBef>
              <a:buSzPct val="90000"/>
              <a:buFont typeface="Symbol" panose="05050102010706020507" pitchFamily="18" charset="2"/>
              <a:buChar char="·"/>
            </a:pPr>
            <a:r>
              <a:rPr lang="fr-FR" sz="2600" dirty="0"/>
              <a:t>Observation</a:t>
            </a:r>
          </a:p>
          <a:p>
            <a:pPr marL="274320" indent="-274320">
              <a:spcBef>
                <a:spcPts val="600"/>
              </a:spcBef>
              <a:buSzPct val="90000"/>
              <a:buFont typeface="Symbol" panose="05050102010706020507" pitchFamily="18" charset="2"/>
              <a:buChar char="·"/>
            </a:pPr>
            <a:r>
              <a:rPr lang="fr-FR" sz="2600" dirty="0"/>
              <a:t>État des lieux/modélisation</a:t>
            </a:r>
          </a:p>
          <a:p>
            <a:pPr marL="274320" indent="-274320">
              <a:spcBef>
                <a:spcPts val="600"/>
              </a:spcBef>
              <a:buSzPct val="90000"/>
              <a:buFont typeface="Symbol" panose="05050102010706020507" pitchFamily="18" charset="2"/>
              <a:buChar char="·"/>
            </a:pPr>
            <a:r>
              <a:rPr lang="fr-FR" sz="2600" dirty="0"/>
              <a:t>Entretiens approfondis</a:t>
            </a:r>
          </a:p>
          <a:p>
            <a:pPr marL="274320" indent="-274320">
              <a:spcBef>
                <a:spcPts val="600"/>
              </a:spcBef>
              <a:buSzPct val="90000"/>
              <a:buFont typeface="Symbol" panose="05050102010706020507" pitchFamily="18" charset="2"/>
              <a:buChar char="·"/>
            </a:pPr>
            <a:r>
              <a:rPr lang="fr-FR" sz="2600" dirty="0"/>
              <a:t>Discussions de groupe</a:t>
            </a:r>
            <a:endParaRPr lang="en-US" sz="2600" dirty="0"/>
          </a:p>
        </p:txBody>
      </p:sp>
      <p:sp>
        <p:nvSpPr>
          <p:cNvPr id="5" name="Text Placeholder 2"/>
          <p:cNvSpPr txBox="1">
            <a:spLocks/>
          </p:cNvSpPr>
          <p:nvPr/>
        </p:nvSpPr>
        <p:spPr>
          <a:xfrm>
            <a:off x="503815" y="4896398"/>
            <a:ext cx="10820015" cy="571500"/>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114000"/>
              </a:lnSpc>
              <a:spcBef>
                <a:spcPts val="600"/>
              </a:spcBef>
              <a:spcAft>
                <a:spcPts val="600"/>
              </a:spcAft>
              <a:buFont typeface="Arial"/>
              <a:buNone/>
              <a:defRPr sz="2800" b="1" kern="1200">
                <a:solidFill>
                  <a:schemeClr val="accent6"/>
                </a:solidFill>
                <a:latin typeface="Helvetica Neue" charset="0"/>
                <a:ea typeface="Helvetica Neue" charset="0"/>
                <a:cs typeface="Helvetica Neue" charset="0"/>
              </a:defRPr>
            </a:lvl1pPr>
            <a:lvl2pPr marL="685800" indent="-228600" algn="l" defTabSz="914400" rtl="0" eaLnBrk="1" latinLnBrk="0" hangingPunct="1">
              <a:lnSpc>
                <a:spcPct val="114000"/>
              </a:lnSpc>
              <a:spcBef>
                <a:spcPts val="600"/>
              </a:spcBef>
              <a:spcAft>
                <a:spcPts val="600"/>
              </a:spcAft>
              <a:buClr>
                <a:schemeClr val="accent6"/>
              </a:buClr>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114000"/>
              </a:lnSpc>
              <a:spcBef>
                <a:spcPts val="600"/>
              </a:spcBef>
              <a:spcAft>
                <a:spcPts val="600"/>
              </a:spcAft>
              <a:buClr>
                <a:schemeClr val="accent6"/>
              </a:buClr>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114000"/>
              </a:lnSpc>
              <a:spcBef>
                <a:spcPts val="600"/>
              </a:spcBef>
              <a:spcAft>
                <a:spcPts val="600"/>
              </a:spcAft>
              <a:buClr>
                <a:schemeClr val="accent6"/>
              </a:buClr>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114000"/>
              </a:lnSpc>
              <a:spcBef>
                <a:spcPts val="600"/>
              </a:spcBef>
              <a:spcAft>
                <a:spcPts val="600"/>
              </a:spcAft>
              <a:buClr>
                <a:schemeClr val="accent6"/>
              </a:buClr>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fr-FR" dirty="0"/>
              <a:t>Il est important d'utiliser plusieurs méthodes pour valider l'apprentissage</a:t>
            </a:r>
            <a:endParaRPr lang="en-US" dirty="0"/>
          </a:p>
        </p:txBody>
      </p:sp>
    </p:spTree>
    <p:extLst>
      <p:ext uri="{BB962C8B-B14F-4D97-AF65-F5344CB8AC3E}">
        <p14:creationId xmlns:p14="http://schemas.microsoft.com/office/powerpoint/2010/main" val="4100857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492875635"/>
              </p:ext>
            </p:extLst>
          </p:nvPr>
        </p:nvGraphicFramePr>
        <p:xfrm>
          <a:off x="1641231" y="203852"/>
          <a:ext cx="8987692" cy="63376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1354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Considérations générales</a:t>
            </a:r>
          </a:p>
        </p:txBody>
      </p:sp>
      <p:sp>
        <p:nvSpPr>
          <p:cNvPr id="3" name="Text Placeholder 2"/>
          <p:cNvSpPr>
            <a:spLocks noGrp="1"/>
          </p:cNvSpPr>
          <p:nvPr>
            <p:ph type="body" sz="quarter" idx="10"/>
          </p:nvPr>
        </p:nvSpPr>
        <p:spPr>
          <a:xfrm>
            <a:off x="656022" y="1440656"/>
            <a:ext cx="10820015" cy="571500"/>
          </a:xfrm>
        </p:spPr>
        <p:txBody>
          <a:bodyPr>
            <a:normAutofit/>
          </a:bodyPr>
          <a:lstStyle/>
          <a:p>
            <a:r>
              <a:rPr lang="fr-FR" dirty="0"/>
              <a:t>Lors de la réalisation de ces activités</a:t>
            </a:r>
            <a:endParaRPr lang="en-US" dirty="0"/>
          </a:p>
        </p:txBody>
      </p:sp>
      <p:sp>
        <p:nvSpPr>
          <p:cNvPr id="4" name="Text Placeholder 3"/>
          <p:cNvSpPr>
            <a:spLocks noGrp="1"/>
          </p:cNvSpPr>
          <p:nvPr>
            <p:ph type="body" sz="quarter" idx="12"/>
          </p:nvPr>
        </p:nvSpPr>
        <p:spPr>
          <a:xfrm>
            <a:off x="1191492" y="2059780"/>
            <a:ext cx="9615054" cy="3729037"/>
          </a:xfrm>
        </p:spPr>
        <p:txBody>
          <a:bodyPr>
            <a:normAutofit/>
          </a:bodyPr>
          <a:lstStyle/>
          <a:p>
            <a:pPr marL="274320" indent="-274320">
              <a:buSzPct val="90000"/>
              <a:buFont typeface="Symbol" panose="05050102010706020507" pitchFamily="18" charset="2"/>
              <a:buChar char="·"/>
            </a:pPr>
            <a:r>
              <a:rPr lang="fr-FR" sz="2400" dirty="0"/>
              <a:t>Ayez toujours au moins deux personnes </a:t>
            </a:r>
            <a:r>
              <a:rPr lang="en-US" sz="2400" dirty="0"/>
              <a:t>–</a:t>
            </a:r>
            <a:r>
              <a:rPr lang="fr-FR" sz="2400" dirty="0"/>
              <a:t> une pour faciliter et une autre pour prendre des notes</a:t>
            </a:r>
          </a:p>
          <a:p>
            <a:pPr marL="274320" indent="-274320">
              <a:buSzPct val="90000"/>
              <a:buFont typeface="Symbol" panose="05050102010706020507" pitchFamily="18" charset="2"/>
              <a:buChar char="·"/>
            </a:pPr>
            <a:r>
              <a:rPr lang="fr-FR" sz="2400" dirty="0"/>
              <a:t>Les notes détaillées sont très importantes et doivent être rédigées le plus rapidement possible</a:t>
            </a:r>
          </a:p>
          <a:p>
            <a:pPr marL="274320" indent="-274320">
              <a:buSzPct val="90000"/>
              <a:buFont typeface="Symbol" panose="05050102010706020507" pitchFamily="18" charset="2"/>
              <a:buChar char="·"/>
            </a:pPr>
            <a:r>
              <a:rPr lang="fr-FR" sz="2400" dirty="0"/>
              <a:t>Si vous souhaitez utiliser un enregistrement audio ou vidéo, vous devez obtenir l'autorisation des participants </a:t>
            </a:r>
            <a:endParaRPr lang="en-US" sz="2400" dirty="0"/>
          </a:p>
        </p:txBody>
      </p:sp>
    </p:spTree>
    <p:extLst>
      <p:ext uri="{BB962C8B-B14F-4D97-AF65-F5344CB8AC3E}">
        <p14:creationId xmlns:p14="http://schemas.microsoft.com/office/powerpoint/2010/main" val="569519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100513" y="528638"/>
            <a:ext cx="7652604" cy="1271587"/>
          </a:xfrm>
        </p:spPr>
        <p:txBody>
          <a:bodyPr/>
          <a:lstStyle/>
          <a:p>
            <a:r>
              <a:rPr lang="fr-FR" dirty="0"/>
              <a:t>Principes et considérations éthiques: Ne créer aucun préjudice</a:t>
            </a:r>
            <a:endParaRPr lang="en-US" dirty="0"/>
          </a:p>
        </p:txBody>
      </p:sp>
      <p:sp>
        <p:nvSpPr>
          <p:cNvPr id="3" name="Text Placeholder 2"/>
          <p:cNvSpPr>
            <a:spLocks noGrp="1"/>
          </p:cNvSpPr>
          <p:nvPr>
            <p:ph type="body" sz="quarter" idx="12"/>
          </p:nvPr>
        </p:nvSpPr>
        <p:spPr>
          <a:xfrm>
            <a:off x="4452205" y="2338752"/>
            <a:ext cx="7300912" cy="3086100"/>
          </a:xfrm>
        </p:spPr>
        <p:txBody>
          <a:bodyPr>
            <a:normAutofit/>
          </a:bodyPr>
          <a:lstStyle/>
          <a:p>
            <a:pPr marL="274320" indent="-274320">
              <a:buSzPct val="90000"/>
              <a:buFont typeface="Symbol" panose="05050102010706020507" pitchFamily="18" charset="2"/>
              <a:buChar char="·"/>
            </a:pPr>
            <a:r>
              <a:rPr lang="fr-FR" dirty="0"/>
              <a:t>Consentement éclairé</a:t>
            </a:r>
          </a:p>
          <a:p>
            <a:pPr marL="274320" indent="-274320">
              <a:buSzPct val="90000"/>
              <a:buFont typeface="Symbol" panose="05050102010706020507" pitchFamily="18" charset="2"/>
              <a:buChar char="·"/>
            </a:pPr>
            <a:r>
              <a:rPr lang="fr-FR" dirty="0"/>
              <a:t>Confidentialité</a:t>
            </a:r>
          </a:p>
          <a:p>
            <a:pPr marL="274320" indent="-274320">
              <a:buSzPct val="90000"/>
              <a:buFont typeface="Symbol" panose="05050102010706020507" pitchFamily="18" charset="2"/>
              <a:buChar char="·"/>
            </a:pPr>
            <a:r>
              <a:rPr lang="fr-FR" dirty="0"/>
              <a:t>Sauvegarde de l’enfant</a:t>
            </a:r>
          </a:p>
          <a:p>
            <a:pPr marL="274320" indent="-274320">
              <a:buSzPct val="90000"/>
              <a:buFont typeface="Symbol" panose="05050102010706020507" pitchFamily="18" charset="2"/>
              <a:buChar char="·"/>
            </a:pPr>
            <a:r>
              <a:rPr lang="fr-FR" dirty="0"/>
              <a:t>Participation significative</a:t>
            </a:r>
          </a:p>
          <a:p>
            <a:pPr marL="274320" indent="-274320">
              <a:buSzPct val="90000"/>
              <a:buFont typeface="Symbol" panose="05050102010706020507" pitchFamily="18" charset="2"/>
              <a:buChar char="·"/>
            </a:pPr>
            <a:r>
              <a:rPr lang="fr-FR" dirty="0"/>
              <a:t>Atténuer et répondre à la détresse</a:t>
            </a:r>
            <a:endParaRPr lang="en-US" dirty="0"/>
          </a:p>
        </p:txBody>
      </p:sp>
    </p:spTree>
    <p:extLst>
      <p:ext uri="{BB962C8B-B14F-4D97-AF65-F5344CB8AC3E}">
        <p14:creationId xmlns:p14="http://schemas.microsoft.com/office/powerpoint/2010/main" val="1551103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Consentement éclairé</a:t>
            </a:r>
          </a:p>
        </p:txBody>
      </p:sp>
      <p:sp>
        <p:nvSpPr>
          <p:cNvPr id="3" name="Text Placeholder 2"/>
          <p:cNvSpPr>
            <a:spLocks noGrp="1"/>
          </p:cNvSpPr>
          <p:nvPr>
            <p:ph type="body" sz="quarter" idx="10"/>
          </p:nvPr>
        </p:nvSpPr>
        <p:spPr/>
        <p:txBody>
          <a:bodyPr>
            <a:normAutofit/>
          </a:bodyPr>
          <a:lstStyle/>
          <a:p>
            <a:r>
              <a:rPr lang="en-US" dirty="0"/>
              <a:t>Garantit:</a:t>
            </a:r>
          </a:p>
        </p:txBody>
      </p:sp>
      <p:sp>
        <p:nvSpPr>
          <p:cNvPr id="4" name="Text Placeholder 3"/>
          <p:cNvSpPr>
            <a:spLocks noGrp="1"/>
          </p:cNvSpPr>
          <p:nvPr>
            <p:ph type="body" sz="quarter" idx="12"/>
          </p:nvPr>
        </p:nvSpPr>
        <p:spPr>
          <a:xfrm>
            <a:off x="1054606" y="2626701"/>
            <a:ext cx="10820015" cy="3729037"/>
          </a:xfrm>
        </p:spPr>
        <p:txBody>
          <a:bodyPr>
            <a:normAutofit/>
          </a:bodyPr>
          <a:lstStyle/>
          <a:p>
            <a:pPr marL="274320" indent="-274320">
              <a:buSzPct val="90000"/>
              <a:buFont typeface="Symbol" panose="05050102010706020507" pitchFamily="18" charset="2"/>
              <a:buChar char="·"/>
            </a:pPr>
            <a:r>
              <a:rPr lang="fr-FR" sz="2400" dirty="0"/>
              <a:t>Toute participation est volontaire et peut être interrompue</a:t>
            </a:r>
          </a:p>
          <a:p>
            <a:pPr marL="274320" indent="-274320">
              <a:buSzPct val="90000"/>
              <a:buFont typeface="Symbol" panose="05050102010706020507" pitchFamily="18" charset="2"/>
              <a:buChar char="·"/>
            </a:pPr>
            <a:r>
              <a:rPr lang="fr-FR" sz="2400" dirty="0"/>
              <a:t>Transparence avec les membres de la communauté sur</a:t>
            </a:r>
            <a:r>
              <a:rPr lang="en-US" sz="2400" dirty="0"/>
              <a:t>:</a:t>
            </a:r>
          </a:p>
          <a:p>
            <a:pPr marL="731520" lvl="1" indent="-274320">
              <a:buFont typeface="Wingdings" panose="05000000000000000000" pitchFamily="2" charset="2"/>
              <a:buChar char="§"/>
            </a:pPr>
            <a:r>
              <a:rPr lang="fr-FR" sz="2000" dirty="0"/>
              <a:t>L'objectif des activités</a:t>
            </a:r>
          </a:p>
          <a:p>
            <a:pPr marL="731520" lvl="1" indent="-274320">
              <a:buFont typeface="Wingdings" panose="05000000000000000000" pitchFamily="2" charset="2"/>
              <a:buChar char="§"/>
            </a:pPr>
            <a:r>
              <a:rPr lang="fr-FR" sz="2000" dirty="0"/>
              <a:t>Comment les informations seront collectées, documentées, utilisées et protégées</a:t>
            </a:r>
            <a:endParaRPr lang="en-US" sz="2000" dirty="0"/>
          </a:p>
          <a:p>
            <a:pPr marL="274320" indent="-274320">
              <a:buSzPct val="90000"/>
              <a:buFont typeface="Symbol" panose="05050102010706020507" pitchFamily="18" charset="2"/>
              <a:buChar char="·"/>
            </a:pPr>
            <a:r>
              <a:rPr lang="fr-FR" sz="2200" dirty="0"/>
              <a:t>Les activités impliquant des enfants sont adaptées au stade de développement, au genre et aux aptitudes de l'enfant</a:t>
            </a:r>
            <a:endParaRPr lang="en-US" sz="2200" dirty="0"/>
          </a:p>
          <a:p>
            <a:pPr marL="731520" lvl="1" indent="-274320">
              <a:buFont typeface="Wingdings" panose="05000000000000000000" pitchFamily="2" charset="2"/>
              <a:buChar char="§"/>
            </a:pPr>
            <a:r>
              <a:rPr lang="fr-FR" sz="2000" dirty="0"/>
              <a:t>Consentement des parents ou des tuteurs à participer</a:t>
            </a:r>
            <a:endParaRPr lang="en-US" sz="2000" dirty="0"/>
          </a:p>
        </p:txBody>
      </p:sp>
    </p:spTree>
    <p:extLst>
      <p:ext uri="{BB962C8B-B14F-4D97-AF65-F5344CB8AC3E}">
        <p14:creationId xmlns:p14="http://schemas.microsoft.com/office/powerpoint/2010/main" val="991058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Considérations</a:t>
            </a:r>
          </a:p>
        </p:txBody>
      </p:sp>
      <p:sp>
        <p:nvSpPr>
          <p:cNvPr id="3" name="Text Placeholder 2"/>
          <p:cNvSpPr>
            <a:spLocks noGrp="1"/>
          </p:cNvSpPr>
          <p:nvPr>
            <p:ph type="body" sz="quarter" idx="10"/>
          </p:nvPr>
        </p:nvSpPr>
        <p:spPr/>
        <p:txBody>
          <a:bodyPr>
            <a:normAutofit/>
          </a:bodyPr>
          <a:lstStyle/>
          <a:p>
            <a:r>
              <a:rPr lang="fr-FR" dirty="0"/>
              <a:t>Lors de la planification de vos activités</a:t>
            </a:r>
            <a:r>
              <a:rPr lang="en-US" dirty="0"/>
              <a:t>:</a:t>
            </a:r>
          </a:p>
        </p:txBody>
      </p:sp>
      <p:sp>
        <p:nvSpPr>
          <p:cNvPr id="4" name="Text Placeholder 3"/>
          <p:cNvSpPr>
            <a:spLocks noGrp="1"/>
          </p:cNvSpPr>
          <p:nvPr>
            <p:ph type="body" sz="quarter" idx="12"/>
          </p:nvPr>
        </p:nvSpPr>
        <p:spPr>
          <a:xfrm>
            <a:off x="867036" y="2591532"/>
            <a:ext cx="10820015" cy="3729037"/>
          </a:xfrm>
        </p:spPr>
        <p:txBody>
          <a:bodyPr/>
          <a:lstStyle/>
          <a:p>
            <a:pPr marL="274320" indent="-274320">
              <a:buSzPct val="90000"/>
              <a:buFont typeface="Symbol" panose="05050102010706020507" pitchFamily="18" charset="2"/>
              <a:buChar char="·"/>
            </a:pPr>
            <a:r>
              <a:rPr lang="fr-FR" sz="2400" dirty="0"/>
              <a:t>Tenez compte des difficultés éventuelles liées à l'obtention d'un consentement éclairé, par exemple</a:t>
            </a:r>
            <a:endParaRPr lang="en-US" sz="2400" dirty="0"/>
          </a:p>
          <a:p>
            <a:pPr marL="731520" lvl="1" indent="-274320">
              <a:buFont typeface="Wingdings" panose="05000000000000000000" pitchFamily="2" charset="2"/>
              <a:buChar char="§"/>
            </a:pPr>
            <a:r>
              <a:rPr lang="fr-FR" sz="2200" dirty="0"/>
              <a:t>Langue ou alphabétisation</a:t>
            </a:r>
          </a:p>
          <a:p>
            <a:pPr marL="731520" lvl="1" indent="-274320">
              <a:buFont typeface="Wingdings" panose="05000000000000000000" pitchFamily="2" charset="2"/>
              <a:buChar char="§"/>
            </a:pPr>
            <a:r>
              <a:rPr lang="fr-FR" sz="2200" dirty="0"/>
              <a:t>La dynamique du pouvoir</a:t>
            </a:r>
          </a:p>
          <a:p>
            <a:pPr marL="731520" lvl="1" indent="-274320">
              <a:buFont typeface="Wingdings" panose="05000000000000000000" pitchFamily="2" charset="2"/>
              <a:buChar char="§"/>
            </a:pPr>
            <a:r>
              <a:rPr lang="fr-FR" sz="2200" dirty="0"/>
              <a:t>Normes sociales</a:t>
            </a:r>
            <a:endParaRPr lang="en-US" sz="2200" dirty="0"/>
          </a:p>
          <a:p>
            <a:pPr marL="274320" indent="-274320">
              <a:buSzPct val="90000"/>
              <a:buFont typeface="Symbol" panose="05050102010706020507" pitchFamily="18" charset="2"/>
              <a:buChar char="·"/>
            </a:pPr>
            <a:r>
              <a:rPr lang="fr-FR" sz="2400" dirty="0"/>
              <a:t>Analyser les stratégies à l’avance pour prévenir ou atténuer ces difficultés</a:t>
            </a:r>
            <a:endParaRPr lang="en-US" sz="2400" dirty="0"/>
          </a:p>
        </p:txBody>
      </p:sp>
    </p:spTree>
    <p:extLst>
      <p:ext uri="{BB962C8B-B14F-4D97-AF65-F5344CB8AC3E}">
        <p14:creationId xmlns:p14="http://schemas.microsoft.com/office/powerpoint/2010/main" val="2580603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Confidentialité</a:t>
            </a:r>
          </a:p>
        </p:txBody>
      </p:sp>
      <p:sp>
        <p:nvSpPr>
          <p:cNvPr id="3" name="Text Placeholder 2"/>
          <p:cNvSpPr>
            <a:spLocks noGrp="1"/>
          </p:cNvSpPr>
          <p:nvPr>
            <p:ph type="body" sz="quarter" idx="10"/>
          </p:nvPr>
        </p:nvSpPr>
        <p:spPr/>
        <p:txBody>
          <a:bodyPr>
            <a:normAutofit/>
          </a:bodyPr>
          <a:lstStyle/>
          <a:p>
            <a:r>
              <a:rPr lang="fr-FR" dirty="0"/>
              <a:t>Protège les participants et crée la confiance</a:t>
            </a:r>
            <a:endParaRPr lang="en-US" dirty="0"/>
          </a:p>
        </p:txBody>
      </p:sp>
      <p:sp>
        <p:nvSpPr>
          <p:cNvPr id="4" name="Text Placeholder 3"/>
          <p:cNvSpPr>
            <a:spLocks noGrp="1"/>
          </p:cNvSpPr>
          <p:nvPr>
            <p:ph type="body" sz="quarter" idx="12"/>
          </p:nvPr>
        </p:nvSpPr>
        <p:spPr>
          <a:xfrm>
            <a:off x="984268" y="2824164"/>
            <a:ext cx="10820015" cy="3729037"/>
          </a:xfrm>
        </p:spPr>
        <p:txBody>
          <a:bodyPr/>
          <a:lstStyle/>
          <a:p>
            <a:pPr marL="320040" indent="-320040">
              <a:buSzPct val="90000"/>
              <a:buFont typeface="Symbol" panose="05050102010706020507" pitchFamily="18" charset="2"/>
              <a:buChar char="·"/>
            </a:pPr>
            <a:r>
              <a:rPr lang="fr-FR" dirty="0"/>
              <a:t>Les questions de protection de l'enfance qui surviennent peuvent être sensibles</a:t>
            </a:r>
          </a:p>
          <a:p>
            <a:pPr marL="320040" indent="-320040">
              <a:buSzPct val="90000"/>
              <a:buFont typeface="Symbol" panose="05050102010706020507" pitchFamily="18" charset="2"/>
              <a:buChar char="·"/>
            </a:pPr>
            <a:r>
              <a:rPr lang="fr-FR" dirty="0"/>
              <a:t>Nous voulons créer un environnement dans lequel les participants se sentent libres de partager leurs points de vue ouvertement</a:t>
            </a:r>
          </a:p>
          <a:p>
            <a:pPr marL="320040" indent="-320040">
              <a:buSzPct val="90000"/>
              <a:buFont typeface="Symbol" panose="05050102010706020507" pitchFamily="18" charset="2"/>
              <a:buChar char="·"/>
            </a:pPr>
            <a:r>
              <a:rPr lang="fr-FR" dirty="0"/>
              <a:t>Nous voulons que les participants soient assurés que ce qu'ils partagent sera protégé</a:t>
            </a:r>
            <a:endParaRPr lang="en-US" dirty="0"/>
          </a:p>
          <a:p>
            <a:endParaRPr lang="en-US" dirty="0"/>
          </a:p>
        </p:txBody>
      </p:sp>
    </p:spTree>
    <p:extLst>
      <p:ext uri="{BB962C8B-B14F-4D97-AF65-F5344CB8AC3E}">
        <p14:creationId xmlns:p14="http://schemas.microsoft.com/office/powerpoint/2010/main" val="1784736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3" y="528638"/>
            <a:ext cx="7300912" cy="1419432"/>
          </a:xfrm>
        </p:spPr>
        <p:txBody>
          <a:bodyPr>
            <a:normAutofit/>
          </a:bodyPr>
          <a:lstStyle/>
          <a:p>
            <a:r>
              <a:rPr lang="fr-FR" sz="2400" dirty="0"/>
              <a:t>L'objectif de cette séance est de présenter aux participants les concepts et considérations de base des méthodes et approches participatives.</a:t>
            </a:r>
            <a:endParaRPr lang="en-US" sz="2400" dirty="0"/>
          </a:p>
        </p:txBody>
      </p:sp>
      <p:sp>
        <p:nvSpPr>
          <p:cNvPr id="5" name="Text Placeholder 4"/>
          <p:cNvSpPr>
            <a:spLocks noGrp="1"/>
          </p:cNvSpPr>
          <p:nvPr>
            <p:ph type="body" sz="quarter" idx="12"/>
          </p:nvPr>
        </p:nvSpPr>
        <p:spPr>
          <a:xfrm>
            <a:off x="4100512" y="2400299"/>
            <a:ext cx="7580947" cy="3429001"/>
          </a:xfrm>
        </p:spPr>
        <p:txBody>
          <a:bodyPr>
            <a:normAutofit fontScale="92500"/>
          </a:bodyPr>
          <a:lstStyle/>
          <a:p>
            <a:pPr marL="0" indent="0">
              <a:lnSpc>
                <a:spcPct val="134000"/>
              </a:lnSpc>
              <a:spcAft>
                <a:spcPts val="1200"/>
              </a:spcAft>
              <a:buNone/>
            </a:pPr>
            <a:r>
              <a:rPr lang="fr-FR" sz="2600" dirty="0"/>
              <a:t>À la fin de cette séance, les participants seront en mesure de</a:t>
            </a:r>
            <a:r>
              <a:rPr lang="en-US" sz="3100" dirty="0"/>
              <a:t>:</a:t>
            </a:r>
          </a:p>
          <a:p>
            <a:pPr marL="731520" lvl="1" indent="-274320">
              <a:lnSpc>
                <a:spcPct val="134000"/>
              </a:lnSpc>
              <a:spcAft>
                <a:spcPts val="1200"/>
              </a:spcAft>
              <a:buSzPct val="90000"/>
              <a:buFont typeface="Symbol" panose="05050102010706020507" pitchFamily="18" charset="2"/>
              <a:buChar char="·"/>
            </a:pPr>
            <a:r>
              <a:rPr lang="fr-FR" dirty="0"/>
              <a:t>Décrire les méthodes participatives qui peuvent renforcer l'engagement communautaire</a:t>
            </a:r>
          </a:p>
          <a:p>
            <a:pPr marL="731520" lvl="1" indent="-274320">
              <a:lnSpc>
                <a:spcPct val="134000"/>
              </a:lnSpc>
              <a:spcAft>
                <a:spcPts val="1200"/>
              </a:spcAft>
              <a:buSzPct val="90000"/>
              <a:buFont typeface="Symbol" panose="05050102010706020507" pitchFamily="18" charset="2"/>
              <a:buChar char="·"/>
            </a:pPr>
            <a:r>
              <a:rPr lang="fr-FR" dirty="0"/>
              <a:t>Identifier les principes et les considérations éthiques pour l'utilisation des méthodes participatives</a:t>
            </a:r>
            <a:endParaRPr lang="en-US" dirty="0"/>
          </a:p>
          <a:p>
            <a:endParaRPr lang="en-US" dirty="0"/>
          </a:p>
        </p:txBody>
      </p:sp>
    </p:spTree>
    <p:extLst>
      <p:ext uri="{BB962C8B-B14F-4D97-AF65-F5344CB8AC3E}">
        <p14:creationId xmlns:p14="http://schemas.microsoft.com/office/powerpoint/2010/main" val="1491852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Considérations</a:t>
            </a:r>
          </a:p>
        </p:txBody>
      </p:sp>
      <p:sp>
        <p:nvSpPr>
          <p:cNvPr id="3" name="Text Placeholder 2"/>
          <p:cNvSpPr>
            <a:spLocks noGrp="1"/>
          </p:cNvSpPr>
          <p:nvPr>
            <p:ph type="body" sz="quarter" idx="10"/>
          </p:nvPr>
        </p:nvSpPr>
        <p:spPr/>
        <p:txBody>
          <a:bodyPr>
            <a:normAutofit/>
          </a:bodyPr>
          <a:lstStyle/>
          <a:p>
            <a:r>
              <a:rPr lang="fr-FR" dirty="0"/>
              <a:t>Élaborez un plan, qui peut prévoir</a:t>
            </a:r>
            <a:r>
              <a:rPr lang="en-US" dirty="0"/>
              <a:t>:</a:t>
            </a:r>
          </a:p>
        </p:txBody>
      </p:sp>
      <p:sp>
        <p:nvSpPr>
          <p:cNvPr id="4" name="Text Placeholder 3"/>
          <p:cNvSpPr>
            <a:spLocks noGrp="1"/>
          </p:cNvSpPr>
          <p:nvPr>
            <p:ph type="body" sz="quarter" idx="12"/>
          </p:nvPr>
        </p:nvSpPr>
        <p:spPr>
          <a:xfrm>
            <a:off x="1266092" y="2333624"/>
            <a:ext cx="10209944" cy="3729037"/>
          </a:xfrm>
        </p:spPr>
        <p:txBody>
          <a:bodyPr>
            <a:normAutofit/>
          </a:bodyPr>
          <a:lstStyle/>
          <a:p>
            <a:pPr marL="320040" indent="-320040">
              <a:buSzPct val="90000"/>
              <a:buFont typeface="Symbol" panose="05050102010706020507" pitchFamily="18" charset="2"/>
              <a:buChar char="·"/>
            </a:pPr>
            <a:r>
              <a:rPr lang="fr-FR" sz="2200" dirty="0"/>
              <a:t>Ne pas enregistrer de noms avec des informations d'identification sans autorisation</a:t>
            </a:r>
            <a:endParaRPr lang="en-US" sz="2200" dirty="0"/>
          </a:p>
          <a:p>
            <a:pPr marL="731520" lvl="1" indent="-274320">
              <a:buFont typeface="Wingdings" panose="05000000000000000000" pitchFamily="2" charset="2"/>
              <a:buChar char="§"/>
            </a:pPr>
            <a:r>
              <a:rPr lang="fr-FR" sz="2200" dirty="0"/>
              <a:t>Dans les documents publics, utilisez des descriptions générales (par exemple, mère de 24 ans)</a:t>
            </a:r>
            <a:endParaRPr lang="en-US" sz="2200" dirty="0"/>
          </a:p>
          <a:p>
            <a:pPr marL="320040" indent="-320040">
              <a:buSzPct val="90000"/>
              <a:buFont typeface="Symbol" panose="05050102010706020507" pitchFamily="18" charset="2"/>
              <a:buChar char="·"/>
            </a:pPr>
            <a:r>
              <a:rPr lang="fr-FR" sz="2200" dirty="0"/>
              <a:t>Trouver des espaces pour les entretiens et les discussions qui offrent une certaine intimité et où les participants se sentiront à l'aise pour se rencontrer</a:t>
            </a:r>
          </a:p>
          <a:p>
            <a:pPr marL="320040" indent="-320040">
              <a:buSzPct val="90000"/>
              <a:buFont typeface="Symbol" panose="05050102010706020507" pitchFamily="18" charset="2"/>
              <a:buChar char="·"/>
            </a:pPr>
            <a:r>
              <a:rPr lang="fr-FR" sz="2200" dirty="0"/>
              <a:t>Examiner la meilleure façon de garantir un stockage sûr de toutes les informations collectées (sur support électronique et papier) et l'expliquer aux participants</a:t>
            </a:r>
          </a:p>
        </p:txBody>
      </p:sp>
    </p:spTree>
    <p:extLst>
      <p:ext uri="{BB962C8B-B14F-4D97-AF65-F5344CB8AC3E}">
        <p14:creationId xmlns:p14="http://schemas.microsoft.com/office/powerpoint/2010/main" val="2815377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Sauvegarde de l’enfant</a:t>
            </a:r>
          </a:p>
        </p:txBody>
      </p:sp>
      <p:sp>
        <p:nvSpPr>
          <p:cNvPr id="3" name="Text Placeholder 2"/>
          <p:cNvSpPr>
            <a:spLocks noGrp="1"/>
          </p:cNvSpPr>
          <p:nvPr>
            <p:ph type="body" sz="quarter" idx="10"/>
          </p:nvPr>
        </p:nvSpPr>
        <p:spPr/>
        <p:txBody>
          <a:bodyPr>
            <a:normAutofit/>
          </a:bodyPr>
          <a:lstStyle/>
          <a:p>
            <a:r>
              <a:rPr lang="fr-FR" dirty="0"/>
              <a:t>La politique de sauvegarde de votre organisation:</a:t>
            </a:r>
            <a:endParaRPr lang="en-US" dirty="0"/>
          </a:p>
        </p:txBody>
      </p:sp>
      <p:sp>
        <p:nvSpPr>
          <p:cNvPr id="4" name="Text Placeholder 3"/>
          <p:cNvSpPr>
            <a:spLocks noGrp="1"/>
          </p:cNvSpPr>
          <p:nvPr>
            <p:ph type="body" sz="quarter" idx="12"/>
          </p:nvPr>
        </p:nvSpPr>
        <p:spPr>
          <a:xfrm>
            <a:off x="1107361" y="2824164"/>
            <a:ext cx="10064262" cy="3729037"/>
          </a:xfrm>
        </p:spPr>
        <p:txBody>
          <a:bodyPr/>
          <a:lstStyle/>
          <a:p>
            <a:pPr marL="320040" indent="-320040">
              <a:buSzPct val="90000"/>
              <a:buFont typeface="Symbol" panose="05050102010706020507" pitchFamily="18" charset="2"/>
              <a:buChar char="·"/>
            </a:pPr>
            <a:r>
              <a:rPr lang="fr-FR" sz="2400" dirty="0"/>
              <a:t>S'applique à tout le personnel des partenaires, aux bénévoles et aux autres personnes qui mettent en œuvre des activités participatives sur la protection de l'enfance</a:t>
            </a:r>
          </a:p>
          <a:p>
            <a:pPr marL="320040" indent="-320040">
              <a:buSzPct val="90000"/>
              <a:buFont typeface="Symbol" panose="05050102010706020507" pitchFamily="18" charset="2"/>
              <a:buChar char="·"/>
            </a:pPr>
            <a:r>
              <a:rPr lang="fr-FR" sz="2400" dirty="0"/>
              <a:t>Doit être expliqué en détail et signé</a:t>
            </a:r>
          </a:p>
          <a:p>
            <a:pPr marL="320040" indent="-320040">
              <a:buSzPct val="90000"/>
              <a:buFont typeface="Symbol" panose="05050102010706020507" pitchFamily="18" charset="2"/>
              <a:buChar char="·"/>
            </a:pPr>
            <a:r>
              <a:rPr lang="fr-FR" sz="2400" dirty="0"/>
              <a:t>Devrait être réexaminé à certains moments pour garantir la compréhension et la conformité</a:t>
            </a:r>
            <a:endParaRPr lang="en-US" sz="2400" dirty="0"/>
          </a:p>
          <a:p>
            <a:pPr marL="320040" indent="-320040">
              <a:buSzPct val="90000"/>
              <a:buFont typeface="Symbol" panose="05050102010706020507" pitchFamily="18" charset="2"/>
              <a:buChar char="·"/>
            </a:pPr>
            <a:endParaRPr lang="en-US" dirty="0"/>
          </a:p>
          <a:p>
            <a:endParaRPr lang="en-US" dirty="0"/>
          </a:p>
        </p:txBody>
      </p:sp>
    </p:spTree>
    <p:extLst>
      <p:ext uri="{BB962C8B-B14F-4D97-AF65-F5344CB8AC3E}">
        <p14:creationId xmlns:p14="http://schemas.microsoft.com/office/powerpoint/2010/main" val="1478487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Une</a:t>
            </a:r>
            <a:r>
              <a:rPr lang="en-US" baseline="0" dirty="0"/>
              <a:t> </a:t>
            </a:r>
            <a:r>
              <a:rPr lang="fr-FR" dirty="0"/>
              <a:t>participation significative des enfants et des adolescents</a:t>
            </a:r>
            <a:endParaRPr lang="en-US" dirty="0"/>
          </a:p>
        </p:txBody>
      </p:sp>
      <p:sp>
        <p:nvSpPr>
          <p:cNvPr id="3" name="Text Placeholder 2"/>
          <p:cNvSpPr>
            <a:spLocks noGrp="1"/>
          </p:cNvSpPr>
          <p:nvPr>
            <p:ph type="body" sz="quarter" idx="10"/>
          </p:nvPr>
        </p:nvSpPr>
        <p:spPr/>
        <p:txBody>
          <a:bodyPr>
            <a:normAutofit fontScale="85000" lnSpcReduction="10000"/>
          </a:bodyPr>
          <a:lstStyle/>
          <a:p>
            <a:r>
              <a:rPr lang="fr-FR" dirty="0"/>
              <a:t>Les approches au niveau communautaire de la protection de l'enfance</a:t>
            </a:r>
            <a:r>
              <a:rPr lang="en-US" dirty="0"/>
              <a:t>:</a:t>
            </a:r>
          </a:p>
        </p:txBody>
      </p:sp>
      <p:sp>
        <p:nvSpPr>
          <p:cNvPr id="4" name="Text Placeholder 3"/>
          <p:cNvSpPr>
            <a:spLocks noGrp="1"/>
          </p:cNvSpPr>
          <p:nvPr>
            <p:ph type="body" sz="quarter" idx="12"/>
          </p:nvPr>
        </p:nvSpPr>
        <p:spPr>
          <a:xfrm>
            <a:off x="1031632" y="2614612"/>
            <a:ext cx="9495692" cy="3729037"/>
          </a:xfrm>
        </p:spPr>
        <p:txBody>
          <a:bodyPr>
            <a:normAutofit/>
          </a:bodyPr>
          <a:lstStyle/>
          <a:p>
            <a:pPr marL="320040" indent="-320040">
              <a:buSzPct val="90000"/>
              <a:buFont typeface="Symbol" panose="05050102010706020507" pitchFamily="18" charset="2"/>
              <a:buChar char="·"/>
            </a:pPr>
            <a:r>
              <a:rPr lang="fr-FR" sz="2400" dirty="0"/>
              <a:t>Reconnaître les capacités des enfants et des adolescents à contribuer à leur propre protection et à nos programmes</a:t>
            </a:r>
          </a:p>
          <a:p>
            <a:pPr marL="320040" indent="-320040">
              <a:buSzPct val="90000"/>
              <a:buFont typeface="Symbol" panose="05050102010706020507" pitchFamily="18" charset="2"/>
              <a:buChar char="·"/>
            </a:pPr>
            <a:r>
              <a:rPr lang="fr-FR" sz="2400" dirty="0"/>
              <a:t>Tenir compte des stades de développement, du genre et des capacités dans le choix des méthodes utilisées</a:t>
            </a:r>
          </a:p>
          <a:p>
            <a:pPr marL="320040" indent="-320040">
              <a:buSzPct val="90000"/>
              <a:buFont typeface="Symbol" panose="05050102010706020507" pitchFamily="18" charset="2"/>
              <a:buChar char="·"/>
            </a:pPr>
            <a:r>
              <a:rPr lang="fr-FR" sz="2400" dirty="0"/>
              <a:t>Reconnaître les contributions uniques que les garçons et les filles apportent</a:t>
            </a:r>
          </a:p>
          <a:p>
            <a:pPr marL="320040" indent="-320040">
              <a:buSzPct val="90000"/>
              <a:buFont typeface="Symbol" panose="05050102010706020507" pitchFamily="18" charset="2"/>
              <a:buChar char="·"/>
            </a:pPr>
            <a:r>
              <a:rPr lang="fr-FR" sz="2400" dirty="0"/>
              <a:t>Démontrer aux enfants et aux adolescents comment leur participation contribue à notre travail</a:t>
            </a:r>
          </a:p>
        </p:txBody>
      </p:sp>
    </p:spTree>
    <p:extLst>
      <p:ext uri="{BB962C8B-B14F-4D97-AF65-F5344CB8AC3E}">
        <p14:creationId xmlns:p14="http://schemas.microsoft.com/office/powerpoint/2010/main" val="1498512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Prévenir et répondre à la détresse</a:t>
            </a:r>
            <a:endParaRPr lang="en-US" dirty="0"/>
          </a:p>
        </p:txBody>
      </p:sp>
      <p:sp>
        <p:nvSpPr>
          <p:cNvPr id="3" name="Text Placeholder 2"/>
          <p:cNvSpPr>
            <a:spLocks noGrp="1"/>
          </p:cNvSpPr>
          <p:nvPr>
            <p:ph type="body" sz="quarter" idx="10"/>
          </p:nvPr>
        </p:nvSpPr>
        <p:spPr/>
        <p:txBody>
          <a:bodyPr>
            <a:normAutofit fontScale="77500" lnSpcReduction="20000"/>
          </a:bodyPr>
          <a:lstStyle/>
          <a:p>
            <a:r>
              <a:rPr lang="fr-FR" dirty="0"/>
              <a:t>Nous ne devrions jamais poser de questions sur des sujets sensibles, mais...</a:t>
            </a:r>
            <a:endParaRPr lang="en-US" dirty="0"/>
          </a:p>
        </p:txBody>
      </p:sp>
      <p:sp>
        <p:nvSpPr>
          <p:cNvPr id="4" name="Text Placeholder 3"/>
          <p:cNvSpPr>
            <a:spLocks noGrp="1"/>
          </p:cNvSpPr>
          <p:nvPr>
            <p:ph type="body" sz="quarter" idx="12"/>
          </p:nvPr>
        </p:nvSpPr>
        <p:spPr>
          <a:xfrm>
            <a:off x="1312985" y="2600695"/>
            <a:ext cx="9636369" cy="2990482"/>
          </a:xfrm>
        </p:spPr>
        <p:txBody>
          <a:bodyPr>
            <a:normAutofit fontScale="92500" lnSpcReduction="20000"/>
          </a:bodyPr>
          <a:lstStyle/>
          <a:p>
            <a:pPr marL="320040" indent="-320040">
              <a:buSzPct val="90000"/>
              <a:buFont typeface="Symbol" panose="05050102010706020507" pitchFamily="18" charset="2"/>
              <a:buChar char="·"/>
            </a:pPr>
            <a:r>
              <a:rPr lang="fr-FR" sz="2400" dirty="0"/>
              <a:t>Les participants peuvent partager des expériences douloureuses au cours des entretiens ou de discussions</a:t>
            </a:r>
          </a:p>
          <a:p>
            <a:pPr marL="320040" indent="-320040">
              <a:buSzPct val="90000"/>
              <a:buFont typeface="Symbol" panose="05050102010706020507" pitchFamily="18" charset="2"/>
              <a:buChar char="·"/>
            </a:pPr>
            <a:r>
              <a:rPr lang="fr-FR" sz="2400" dirty="0"/>
              <a:t>Cela peut causer de la détresse pour le participant, ainsi que pour le facilitateur</a:t>
            </a:r>
          </a:p>
          <a:p>
            <a:pPr marL="320040" indent="-320040">
              <a:buSzPct val="90000"/>
              <a:buFont typeface="Symbol" panose="05050102010706020507" pitchFamily="18" charset="2"/>
              <a:buChar char="·"/>
            </a:pPr>
            <a:r>
              <a:rPr lang="fr-FR" sz="2400" dirty="0"/>
              <a:t>Se préparer à ces possibilités et disposer d'un plan de prévention et de réponse aux situations de détresse</a:t>
            </a:r>
          </a:p>
          <a:p>
            <a:pPr marL="320040" indent="-320040">
              <a:buSzPct val="90000"/>
              <a:buFont typeface="Symbol" panose="05050102010706020507" pitchFamily="18" charset="2"/>
              <a:buChar char="·"/>
            </a:pPr>
            <a:r>
              <a:rPr lang="fr-FR" sz="2400" dirty="0"/>
              <a:t>Le personnel ou les bénévoles de la communauté sont une ressource à cet effet</a:t>
            </a:r>
            <a:endParaRPr lang="en-US" sz="2400" dirty="0"/>
          </a:p>
          <a:p>
            <a:endParaRPr lang="en-US" sz="2400" dirty="0"/>
          </a:p>
        </p:txBody>
      </p:sp>
    </p:spTree>
    <p:extLst>
      <p:ext uri="{BB962C8B-B14F-4D97-AF65-F5344CB8AC3E}">
        <p14:creationId xmlns:p14="http://schemas.microsoft.com/office/powerpoint/2010/main" val="1639271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Considérations</a:t>
            </a:r>
          </a:p>
        </p:txBody>
      </p:sp>
      <p:sp>
        <p:nvSpPr>
          <p:cNvPr id="3" name="Text Placeholder 2"/>
          <p:cNvSpPr>
            <a:spLocks noGrp="1"/>
          </p:cNvSpPr>
          <p:nvPr>
            <p:ph type="body" sz="quarter" idx="10"/>
          </p:nvPr>
        </p:nvSpPr>
        <p:spPr/>
        <p:txBody>
          <a:bodyPr>
            <a:normAutofit/>
          </a:bodyPr>
          <a:lstStyle/>
          <a:p>
            <a:r>
              <a:rPr lang="fr-FR" dirty="0"/>
              <a:t>Avant de mener les activités</a:t>
            </a:r>
            <a:r>
              <a:rPr lang="en-US" dirty="0"/>
              <a:t>:</a:t>
            </a:r>
          </a:p>
        </p:txBody>
      </p:sp>
      <p:sp>
        <p:nvSpPr>
          <p:cNvPr id="4" name="Text Placeholder 3"/>
          <p:cNvSpPr>
            <a:spLocks noGrp="1"/>
          </p:cNvSpPr>
          <p:nvPr>
            <p:ph type="body" sz="quarter" idx="12"/>
          </p:nvPr>
        </p:nvSpPr>
        <p:spPr>
          <a:xfrm>
            <a:off x="412955" y="2333624"/>
            <a:ext cx="11341510" cy="3729037"/>
          </a:xfrm>
        </p:spPr>
        <p:txBody>
          <a:bodyPr>
            <a:normAutofit/>
          </a:bodyPr>
          <a:lstStyle/>
          <a:p>
            <a:pPr marL="320040" indent="-320040">
              <a:buSzPct val="90000"/>
              <a:buFont typeface="Symbol" panose="05050102010706020507" pitchFamily="18" charset="2"/>
              <a:buChar char="·"/>
            </a:pPr>
            <a:r>
              <a:rPr lang="fr-FR" sz="2200" dirty="0"/>
              <a:t>Apprenez les moyens les plus appropriés pour répondre à la détresse d'un participant</a:t>
            </a:r>
            <a:endParaRPr lang="en-US" sz="2200" dirty="0"/>
          </a:p>
          <a:p>
            <a:pPr marL="731520" lvl="1" indent="-274320">
              <a:buFont typeface="Wingdings" panose="05000000000000000000" pitchFamily="2" charset="2"/>
              <a:buChar char="§"/>
            </a:pPr>
            <a:r>
              <a:rPr lang="fr-FR" sz="2000" dirty="0"/>
              <a:t>Qui doit être associé à l'aide (par exemple, les aidants naturels, les travailleurs sociaux, les chefs religieux)?</a:t>
            </a:r>
          </a:p>
          <a:p>
            <a:pPr marL="731520" lvl="1" indent="-274320">
              <a:buFont typeface="Wingdings" panose="05000000000000000000" pitchFamily="2" charset="2"/>
              <a:buChar char="§"/>
            </a:pPr>
            <a:r>
              <a:rPr lang="fr-FR" sz="2000" dirty="0"/>
              <a:t>Quel est le moyen approprié de référencement/de contact qui protège la vie privée et la dignité du participant?</a:t>
            </a:r>
            <a:endParaRPr lang="en-US" sz="2000" dirty="0"/>
          </a:p>
          <a:p>
            <a:pPr marL="320040" indent="-320040">
              <a:buSzPct val="90000"/>
              <a:buFont typeface="Symbol" panose="05050102010706020507" pitchFamily="18" charset="2"/>
              <a:buChar char="·"/>
            </a:pPr>
            <a:r>
              <a:rPr lang="fr-FR" sz="2200" dirty="0"/>
              <a:t>Dans votre organisation, prévoyez la disponibilité de moyens de soutien psychosocial confidentiels et culturellement appropriés pour le personnel ou les bénévoles après des rencontres angoissantes</a:t>
            </a:r>
            <a:endParaRPr lang="en-US" sz="2200" dirty="0"/>
          </a:p>
        </p:txBody>
      </p:sp>
    </p:spTree>
    <p:extLst>
      <p:ext uri="{BB962C8B-B14F-4D97-AF65-F5344CB8AC3E}">
        <p14:creationId xmlns:p14="http://schemas.microsoft.com/office/powerpoint/2010/main" val="2450193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Redevabilité</a:t>
            </a:r>
          </a:p>
        </p:txBody>
      </p:sp>
      <p:sp>
        <p:nvSpPr>
          <p:cNvPr id="3" name="Text Placeholder 2"/>
          <p:cNvSpPr>
            <a:spLocks noGrp="1"/>
          </p:cNvSpPr>
          <p:nvPr>
            <p:ph type="body" sz="quarter" idx="10"/>
          </p:nvPr>
        </p:nvSpPr>
        <p:spPr/>
        <p:txBody>
          <a:bodyPr>
            <a:normAutofit/>
          </a:bodyPr>
          <a:lstStyle/>
          <a:p>
            <a:r>
              <a:rPr lang="fr-FR" dirty="0"/>
              <a:t>Notre responsabilité envers les participants de la communauté</a:t>
            </a:r>
            <a:endParaRPr lang="en-US" dirty="0"/>
          </a:p>
        </p:txBody>
      </p:sp>
      <p:sp>
        <p:nvSpPr>
          <p:cNvPr id="4" name="Text Placeholder 3"/>
          <p:cNvSpPr>
            <a:spLocks noGrp="1"/>
          </p:cNvSpPr>
          <p:nvPr>
            <p:ph type="body" sz="quarter" idx="12"/>
          </p:nvPr>
        </p:nvSpPr>
        <p:spPr>
          <a:xfrm>
            <a:off x="1195754" y="2614612"/>
            <a:ext cx="10280282" cy="3729037"/>
          </a:xfrm>
        </p:spPr>
        <p:txBody>
          <a:bodyPr>
            <a:normAutofit lnSpcReduction="10000"/>
          </a:bodyPr>
          <a:lstStyle/>
          <a:p>
            <a:pPr marL="320040" indent="-320040">
              <a:buSzPct val="90000"/>
              <a:buFont typeface="Symbol" panose="05050102010706020507" pitchFamily="18" charset="2"/>
              <a:buChar char="·"/>
            </a:pPr>
            <a:r>
              <a:rPr lang="fr-FR" sz="2200" dirty="0"/>
              <a:t>Nos approches promeuvent les valeurs d'humilité, de respect et d'écoute sincère des membres de la communauté</a:t>
            </a:r>
          </a:p>
          <a:p>
            <a:pPr marL="320040" indent="-320040">
              <a:buSzPct val="90000"/>
              <a:buFont typeface="Symbol" panose="05050102010706020507" pitchFamily="18" charset="2"/>
              <a:buChar char="·"/>
            </a:pPr>
            <a:r>
              <a:rPr lang="fr-FR" sz="2200" dirty="0"/>
              <a:t>Cela s'accompagne de la reconnaissance du fait que nous </a:t>
            </a:r>
            <a:r>
              <a:rPr lang="fr-FR" sz="2200" i="1" dirty="0"/>
              <a:t>prenons d'eux </a:t>
            </a:r>
            <a:r>
              <a:rPr lang="fr-FR" sz="2200" dirty="0"/>
              <a:t>certaines choses très importantes </a:t>
            </a:r>
            <a:r>
              <a:rPr lang="en-US" sz="2200" dirty="0"/>
              <a:t>–</a:t>
            </a:r>
            <a:r>
              <a:rPr lang="fr-FR" sz="2200" dirty="0"/>
              <a:t> leurs connaissances, leurs expériences, leurs points de vue, etc.</a:t>
            </a:r>
          </a:p>
          <a:p>
            <a:pPr marL="320040" indent="-320040">
              <a:buSzPct val="90000"/>
              <a:buFont typeface="Symbol" panose="05050102010706020507" pitchFamily="18" charset="2"/>
              <a:buChar char="·"/>
            </a:pPr>
            <a:r>
              <a:rPr lang="fr-FR" sz="2200" dirty="0"/>
              <a:t>Il est de notre responsabilité de rendre quelque chose de valeur et d'assurer les gens qu'ils ont été entendus</a:t>
            </a:r>
            <a:endParaRPr lang="en-US" sz="2200" dirty="0"/>
          </a:p>
          <a:p>
            <a:pPr marL="731520" lvl="1" indent="-274320">
              <a:buFont typeface="Wingdings" panose="05000000000000000000" pitchFamily="2" charset="2"/>
              <a:buChar char="§"/>
            </a:pPr>
            <a:r>
              <a:rPr lang="fr-FR" sz="2000" dirty="0"/>
              <a:t>Comment leurs contributions ont été utilisées pour informer la programmation</a:t>
            </a:r>
          </a:p>
          <a:p>
            <a:pPr marL="731520" lvl="1" indent="-274320">
              <a:buFont typeface="Wingdings" panose="05000000000000000000" pitchFamily="2" charset="2"/>
              <a:buChar char="§"/>
            </a:pPr>
            <a:r>
              <a:rPr lang="fr-FR" sz="2000" dirty="0"/>
              <a:t>Informations pour accéder aux ressources et au soutien</a:t>
            </a:r>
            <a:endParaRPr lang="en-US" sz="2000" dirty="0"/>
          </a:p>
        </p:txBody>
      </p:sp>
    </p:spTree>
    <p:extLst>
      <p:ext uri="{BB962C8B-B14F-4D97-AF65-F5344CB8AC3E}">
        <p14:creationId xmlns:p14="http://schemas.microsoft.com/office/powerpoint/2010/main" val="2901059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Observation</a:t>
            </a:r>
          </a:p>
        </p:txBody>
      </p:sp>
    </p:spTree>
    <p:extLst>
      <p:ext uri="{BB962C8B-B14F-4D97-AF65-F5344CB8AC3E}">
        <p14:creationId xmlns:p14="http://schemas.microsoft.com/office/powerpoint/2010/main" val="3970502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Observation </a:t>
            </a:r>
          </a:p>
        </p:txBody>
      </p:sp>
      <p:sp>
        <p:nvSpPr>
          <p:cNvPr id="3" name="Text Placeholder 2"/>
          <p:cNvSpPr>
            <a:spLocks noGrp="1"/>
          </p:cNvSpPr>
          <p:nvPr>
            <p:ph type="body" sz="quarter" idx="10"/>
          </p:nvPr>
        </p:nvSpPr>
        <p:spPr/>
        <p:txBody>
          <a:bodyPr>
            <a:normAutofit/>
          </a:bodyPr>
          <a:lstStyle/>
          <a:p>
            <a:r>
              <a:rPr lang="fr-FR" dirty="0"/>
              <a:t>Nous passons du temps dans le contexte communautaire</a:t>
            </a:r>
            <a:endParaRPr lang="en-US" dirty="0"/>
          </a:p>
        </p:txBody>
      </p:sp>
      <p:sp>
        <p:nvSpPr>
          <p:cNvPr id="4" name="Text Placeholder 3"/>
          <p:cNvSpPr>
            <a:spLocks noGrp="1"/>
          </p:cNvSpPr>
          <p:nvPr>
            <p:ph type="body" sz="quarter" idx="12"/>
          </p:nvPr>
        </p:nvSpPr>
        <p:spPr>
          <a:xfrm>
            <a:off x="1078524" y="2824164"/>
            <a:ext cx="10397513" cy="3729037"/>
          </a:xfrm>
        </p:spPr>
        <p:txBody>
          <a:bodyPr/>
          <a:lstStyle/>
          <a:p>
            <a:pPr marL="320040" indent="-320040">
              <a:buSzPct val="90000"/>
              <a:buFont typeface="Symbol" panose="05050102010706020507" pitchFamily="18" charset="2"/>
              <a:buChar char="·"/>
            </a:pPr>
            <a:r>
              <a:rPr lang="fr-FR" sz="2200" dirty="0"/>
              <a:t>Observant et documentant les activités quotidiennes des enfants, des adolescents, des jeunes et des adultes</a:t>
            </a:r>
            <a:endParaRPr lang="en-US" sz="2200" dirty="0"/>
          </a:p>
          <a:p>
            <a:pPr marL="731520" lvl="1" indent="-274320">
              <a:buFont typeface="Wingdings" panose="05000000000000000000" pitchFamily="2" charset="2"/>
              <a:buChar char="§"/>
            </a:pPr>
            <a:r>
              <a:rPr lang="fr-FR" sz="2000" dirty="0"/>
              <a:t>Où ces interactions ont-elles lieu?</a:t>
            </a:r>
          </a:p>
          <a:p>
            <a:pPr marL="731520" lvl="1" indent="-274320">
              <a:buFont typeface="Wingdings" panose="05000000000000000000" pitchFamily="2" charset="2"/>
              <a:buChar char="§"/>
            </a:pPr>
            <a:r>
              <a:rPr lang="fr-FR" sz="2000" dirty="0"/>
              <a:t>Comment démontrent-elles les relations, y compris la dynamique du pouvoir/des genres?</a:t>
            </a:r>
            <a:endParaRPr lang="en-US" sz="2000" dirty="0"/>
          </a:p>
          <a:p>
            <a:pPr marL="320040" indent="-320040">
              <a:buSzPct val="90000"/>
              <a:buFont typeface="Symbol" panose="05050102010706020507" pitchFamily="18" charset="2"/>
              <a:buChar char="·"/>
            </a:pPr>
            <a:r>
              <a:rPr lang="fr-FR" sz="2200" dirty="0"/>
              <a:t>Apprenant comment elles influencent la protection de l'enfance et les risques</a:t>
            </a:r>
          </a:p>
          <a:p>
            <a:pPr marL="320040" indent="-320040">
              <a:buSzPct val="90000"/>
              <a:buFont typeface="Symbol" panose="05050102010706020507" pitchFamily="18" charset="2"/>
              <a:buChar char="·"/>
            </a:pPr>
            <a:r>
              <a:rPr lang="fr-FR" sz="2200" dirty="0"/>
              <a:t>Sans juger si ce que nous observons est bon ou mauvais</a:t>
            </a:r>
          </a:p>
          <a:p>
            <a:pPr marL="320040" indent="-320040">
              <a:buSzPct val="90000"/>
              <a:buFont typeface="Symbol" panose="05050102010706020507" pitchFamily="18" charset="2"/>
              <a:buChar char="·"/>
            </a:pPr>
            <a:r>
              <a:rPr lang="fr-FR" sz="2200" dirty="0"/>
              <a:t>Étant des </a:t>
            </a:r>
            <a:r>
              <a:rPr lang="fr-FR" sz="2200" i="1" dirty="0"/>
              <a:t>apprenants</a:t>
            </a:r>
            <a:endParaRPr lang="en-US" sz="2200" i="1" dirty="0"/>
          </a:p>
        </p:txBody>
      </p:sp>
    </p:spTree>
    <p:extLst>
      <p:ext uri="{BB962C8B-B14F-4D97-AF65-F5344CB8AC3E}">
        <p14:creationId xmlns:p14="http://schemas.microsoft.com/office/powerpoint/2010/main" val="38186778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024" y="365125"/>
            <a:ext cx="11797991" cy="1325563"/>
          </a:xfrm>
        </p:spPr>
        <p:txBody>
          <a:bodyPr>
            <a:normAutofit/>
          </a:bodyPr>
          <a:lstStyle/>
          <a:p>
            <a:r>
              <a:rPr lang="fr-FR" sz="3200" dirty="0"/>
              <a:t>Considérations pour commencer les activités d'observation</a:t>
            </a:r>
            <a:endParaRPr lang="en-US" sz="3200" dirty="0"/>
          </a:p>
        </p:txBody>
      </p:sp>
      <p:sp>
        <p:nvSpPr>
          <p:cNvPr id="4" name="Text Placeholder 3"/>
          <p:cNvSpPr>
            <a:spLocks noGrp="1"/>
          </p:cNvSpPr>
          <p:nvPr>
            <p:ph type="body" sz="quarter" idx="12"/>
          </p:nvPr>
        </p:nvSpPr>
        <p:spPr>
          <a:xfrm>
            <a:off x="990129" y="1948477"/>
            <a:ext cx="10830164" cy="3729037"/>
          </a:xfrm>
        </p:spPr>
        <p:txBody>
          <a:bodyPr>
            <a:normAutofit lnSpcReduction="10000"/>
          </a:bodyPr>
          <a:lstStyle/>
          <a:p>
            <a:pPr marL="320040" indent="-320040">
              <a:buSzPct val="90000"/>
              <a:buFont typeface="Symbol" panose="05050102010706020507" pitchFamily="18" charset="2"/>
              <a:buChar char="·"/>
            </a:pPr>
            <a:r>
              <a:rPr lang="en-US" sz="2400" dirty="0"/>
              <a:t> </a:t>
            </a:r>
            <a:r>
              <a:rPr lang="fr-FR" sz="2400" dirty="0"/>
              <a:t>Présentez-vous d'une manière culturellement appropriée, en suivant les protocoles locaux</a:t>
            </a:r>
          </a:p>
          <a:p>
            <a:pPr marL="320040" indent="-320040">
              <a:buSzPct val="90000"/>
              <a:buFont typeface="Symbol" panose="05050102010706020507" pitchFamily="18" charset="2"/>
              <a:buChar char="·"/>
            </a:pPr>
            <a:r>
              <a:rPr lang="fr-FR" sz="2400" dirty="0"/>
              <a:t>Soyez très clair sur la raison pour laquelle vous menez cette activité, sur ce que vous ferez et sur ce que vous allez  réaliser avec ce que vous documentez</a:t>
            </a:r>
          </a:p>
          <a:p>
            <a:pPr marL="320040" indent="-320040">
              <a:buSzPct val="90000"/>
              <a:buFont typeface="Symbol" panose="05050102010706020507" pitchFamily="18" charset="2"/>
              <a:buChar char="·"/>
            </a:pPr>
            <a:r>
              <a:rPr lang="fr-FR" sz="2400" dirty="0"/>
              <a:t>Demander l'autorisation d'exercer l'activité</a:t>
            </a:r>
          </a:p>
          <a:p>
            <a:pPr marL="320040" indent="-320040">
              <a:buSzPct val="90000"/>
              <a:buFont typeface="Symbol" panose="05050102010706020507" pitchFamily="18" charset="2"/>
              <a:buChar char="·"/>
            </a:pPr>
            <a:r>
              <a:rPr lang="fr-FR" sz="2400" dirty="0"/>
              <a:t>Prenez en compte vos propres préjugés et hypothèses qui pourraient influencer votre observation</a:t>
            </a:r>
          </a:p>
          <a:p>
            <a:pPr marL="320040" indent="-320040">
              <a:buSzPct val="90000"/>
              <a:buFont typeface="Symbol" panose="05050102010706020507" pitchFamily="18" charset="2"/>
              <a:buChar char="·"/>
            </a:pPr>
            <a:endParaRPr lang="en-US" sz="2400"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17600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Quelques méthodes</a:t>
            </a:r>
          </a:p>
        </p:txBody>
      </p:sp>
      <p:sp>
        <p:nvSpPr>
          <p:cNvPr id="3" name="Text Placeholder 2"/>
          <p:cNvSpPr>
            <a:spLocks noGrp="1"/>
          </p:cNvSpPr>
          <p:nvPr>
            <p:ph type="body" sz="quarter" idx="10"/>
          </p:nvPr>
        </p:nvSpPr>
        <p:spPr/>
        <p:txBody>
          <a:bodyPr>
            <a:normAutofit/>
          </a:bodyPr>
          <a:lstStyle/>
          <a:p>
            <a:r>
              <a:rPr lang="fr-FR" dirty="0"/>
              <a:t>Utilisez une combinaison de méthodes, par exemple</a:t>
            </a:r>
            <a:r>
              <a:rPr lang="en-US" dirty="0"/>
              <a:t>:</a:t>
            </a:r>
          </a:p>
        </p:txBody>
      </p:sp>
      <p:sp>
        <p:nvSpPr>
          <p:cNvPr id="4" name="Text Placeholder 3"/>
          <p:cNvSpPr>
            <a:spLocks noGrp="1"/>
          </p:cNvSpPr>
          <p:nvPr>
            <p:ph type="body" sz="quarter" idx="12"/>
          </p:nvPr>
        </p:nvSpPr>
        <p:spPr>
          <a:xfrm>
            <a:off x="1195754" y="2333624"/>
            <a:ext cx="9448800" cy="3729037"/>
          </a:xfrm>
        </p:spPr>
        <p:txBody>
          <a:bodyPr>
            <a:normAutofit/>
          </a:bodyPr>
          <a:lstStyle/>
          <a:p>
            <a:pPr marL="320040" indent="-320040">
              <a:buSzPct val="90000"/>
              <a:buFont typeface="Symbol" panose="05050102010706020507" pitchFamily="18" charset="2"/>
              <a:buChar char="·"/>
            </a:pPr>
            <a:r>
              <a:rPr lang="en-US" sz="2400" dirty="0"/>
              <a:t> </a:t>
            </a:r>
            <a:r>
              <a:rPr lang="fr-FR" sz="2400" dirty="0"/>
              <a:t>Effectuez des promenades en transect pour faire l'état des lieux des espaces physiques et sociaux de la communauté à différents moments de la journée</a:t>
            </a:r>
          </a:p>
          <a:p>
            <a:pPr marL="320040" indent="-320040">
              <a:buSzPct val="90000"/>
              <a:buFont typeface="Symbol" panose="05050102010706020507" pitchFamily="18" charset="2"/>
              <a:buChar char="·"/>
            </a:pPr>
            <a:r>
              <a:rPr lang="fr-FR" sz="2400" dirty="0"/>
              <a:t>Suscitez des conversations informelles, susceptibles de créer un climat de confiance, et les faire suivre d'entretiens approfondis</a:t>
            </a:r>
          </a:p>
          <a:p>
            <a:pPr marL="320040" indent="-320040">
              <a:buSzPct val="90000"/>
              <a:buFont typeface="Symbol" panose="05050102010706020507" pitchFamily="18" charset="2"/>
              <a:buChar char="·"/>
            </a:pPr>
            <a:r>
              <a:rPr lang="fr-FR" sz="2400" dirty="0"/>
              <a:t>Plongez-vous</a:t>
            </a:r>
            <a:r>
              <a:rPr lang="fr-FR" sz="2400" dirty="0">
                <a:solidFill>
                  <a:srgbClr val="FF0000"/>
                </a:solidFill>
              </a:rPr>
              <a:t> </a:t>
            </a:r>
            <a:r>
              <a:rPr lang="fr-FR" sz="2400" dirty="0"/>
              <a:t>dans</a:t>
            </a:r>
            <a:r>
              <a:rPr lang="fr-FR" sz="2400" dirty="0">
                <a:solidFill>
                  <a:srgbClr val="FF0000"/>
                </a:solidFill>
              </a:rPr>
              <a:t> </a:t>
            </a:r>
            <a:r>
              <a:rPr lang="fr-FR" sz="2400" dirty="0"/>
              <a:t>certaines des activités quotidiennes de la communauté</a:t>
            </a:r>
            <a:endParaRPr lang="en-US" sz="2400" dirty="0"/>
          </a:p>
        </p:txBody>
      </p:sp>
    </p:spTree>
    <p:extLst>
      <p:ext uri="{BB962C8B-B14F-4D97-AF65-F5344CB8AC3E}">
        <p14:creationId xmlns:p14="http://schemas.microsoft.com/office/powerpoint/2010/main" val="1938745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3" y="164123"/>
            <a:ext cx="10515600" cy="1526565"/>
          </a:xfrm>
        </p:spPr>
        <p:txBody>
          <a:bodyPr>
            <a:normAutofit fontScale="90000"/>
          </a:bodyPr>
          <a:lstStyle/>
          <a:p>
            <a:r>
              <a:rPr lang="fr-FR" dirty="0"/>
              <a:t>Révision: Quelles sont les considérations clés d'une approche au niveau communautaire de la protection de l'enfance</a:t>
            </a:r>
            <a:r>
              <a:rPr lang="en-US" dirty="0"/>
              <a:t>?</a:t>
            </a:r>
          </a:p>
        </p:txBody>
      </p:sp>
      <p:sp>
        <p:nvSpPr>
          <p:cNvPr id="4" name="Text Placeholder 3"/>
          <p:cNvSpPr>
            <a:spLocks noGrp="1"/>
          </p:cNvSpPr>
          <p:nvPr>
            <p:ph type="body" sz="quarter" idx="12"/>
          </p:nvPr>
        </p:nvSpPr>
        <p:spPr>
          <a:xfrm>
            <a:off x="1289538" y="2145689"/>
            <a:ext cx="10350621" cy="3729037"/>
          </a:xfrm>
        </p:spPr>
        <p:txBody>
          <a:bodyPr>
            <a:normAutofit/>
          </a:bodyPr>
          <a:lstStyle/>
          <a:p>
            <a:pPr marL="274320" indent="-274320">
              <a:buSzPct val="90000"/>
              <a:buFont typeface="Symbol" panose="05050102010706020507" pitchFamily="18" charset="2"/>
              <a:buChar char="·"/>
            </a:pPr>
            <a:r>
              <a:rPr lang="fr-FR" sz="2400" dirty="0"/>
              <a:t>Principes de la protection de l'enfance au niveau communautaire</a:t>
            </a:r>
          </a:p>
          <a:p>
            <a:pPr marL="274320" indent="-274320">
              <a:buSzPct val="90000"/>
              <a:buFont typeface="Symbol" panose="05050102010706020507" pitchFamily="18" charset="2"/>
              <a:buChar char="·"/>
            </a:pPr>
            <a:r>
              <a:rPr lang="fr-FR" sz="2400" dirty="0"/>
              <a:t>Un engagement efficace avec les communautés</a:t>
            </a:r>
          </a:p>
          <a:p>
            <a:pPr marL="274320" indent="-274320">
              <a:buSzPct val="90000"/>
              <a:buFont typeface="Symbol" panose="05050102010706020507" pitchFamily="18" charset="2"/>
              <a:buChar char="·"/>
            </a:pPr>
            <a:r>
              <a:rPr lang="fr-FR" sz="2400" dirty="0"/>
              <a:t>Conduire une analyse approfondie du contexte</a:t>
            </a:r>
          </a:p>
          <a:p>
            <a:pPr marL="274320" indent="-274320">
              <a:buSzPct val="90000"/>
              <a:buFont typeface="Symbol" panose="05050102010706020507" pitchFamily="18" charset="2"/>
              <a:buChar char="·"/>
            </a:pPr>
            <a:r>
              <a:rPr lang="fr-FR" sz="2400" dirty="0"/>
              <a:t>Une participation significative des enfants</a:t>
            </a:r>
          </a:p>
          <a:p>
            <a:pPr marL="274320" indent="-274320">
              <a:buSzPct val="90000"/>
              <a:buFont typeface="Symbol" panose="05050102010706020507" pitchFamily="18" charset="2"/>
              <a:buChar char="·"/>
            </a:pPr>
            <a:r>
              <a:rPr lang="fr-FR" sz="2400" dirty="0"/>
              <a:t>Faciliter l'établissement de liens solides entre les systèmes officiels et non officiels</a:t>
            </a:r>
          </a:p>
          <a:p>
            <a:pPr marL="274320" indent="-274320">
              <a:buSzPct val="90000"/>
              <a:buFont typeface="Symbol" panose="05050102010706020507" pitchFamily="18" charset="2"/>
              <a:buChar char="·"/>
            </a:pPr>
            <a:r>
              <a:rPr lang="fr-FR" sz="2400" dirty="0"/>
              <a:t>Adapter nos approches: Du </a:t>
            </a:r>
            <a:r>
              <a:rPr lang="fr-FR" sz="2400" i="1" dirty="0"/>
              <a:t>leader</a:t>
            </a:r>
            <a:r>
              <a:rPr lang="fr-FR" sz="2400" dirty="0"/>
              <a:t> au </a:t>
            </a:r>
            <a:r>
              <a:rPr lang="fr-FR" sz="2400" i="1" dirty="0"/>
              <a:t>facilitateur</a:t>
            </a:r>
            <a:endParaRPr lang="en-US" sz="2400" i="1" dirty="0"/>
          </a:p>
          <a:p>
            <a:endParaRPr lang="en-US" dirty="0"/>
          </a:p>
        </p:txBody>
      </p:sp>
    </p:spTree>
    <p:extLst>
      <p:ext uri="{BB962C8B-B14F-4D97-AF65-F5344CB8AC3E}">
        <p14:creationId xmlns:p14="http://schemas.microsoft.com/office/powerpoint/2010/main" val="67536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Qu'observez-vous?</a:t>
            </a:r>
          </a:p>
        </p:txBody>
      </p:sp>
      <p:sp>
        <p:nvSpPr>
          <p:cNvPr id="4" name="Text Placeholder 3"/>
          <p:cNvSpPr>
            <a:spLocks noGrp="1"/>
          </p:cNvSpPr>
          <p:nvPr>
            <p:ph type="body" sz="quarter" idx="12"/>
          </p:nvPr>
        </p:nvSpPr>
        <p:spPr>
          <a:xfrm>
            <a:off x="656023" y="1690688"/>
            <a:ext cx="10820015" cy="3729037"/>
          </a:xfrm>
        </p:spPr>
        <p:txBody>
          <a:bodyPr>
            <a:normAutofit fontScale="92500" lnSpcReduction="20000"/>
          </a:bodyPr>
          <a:lstStyle/>
          <a:p>
            <a:pPr marL="320040" indent="-320040">
              <a:buSzPct val="90000"/>
              <a:buFont typeface="Symbol" panose="05050102010706020507" pitchFamily="18" charset="2"/>
              <a:buChar char="·"/>
            </a:pPr>
            <a:r>
              <a:rPr lang="fr-FR" sz="2200" dirty="0"/>
              <a:t>Les espaces sociaux et physiques où les enfants et les adolescents passent du temps</a:t>
            </a:r>
            <a:endParaRPr lang="en-US" sz="2200" dirty="0"/>
          </a:p>
          <a:p>
            <a:pPr marL="731520" lvl="1" indent="-274320">
              <a:buFont typeface="Wingdings" panose="05000000000000000000" pitchFamily="2" charset="2"/>
              <a:buChar char="§"/>
            </a:pPr>
            <a:r>
              <a:rPr lang="fr-FR" sz="2000" dirty="0"/>
              <a:t>Y a-t-il des dynamiques différentes dans ces espaces (par exemple, l'espace scolaire par rapport à l'espace communautaire)?</a:t>
            </a:r>
            <a:endParaRPr lang="en-US" sz="2000" dirty="0"/>
          </a:p>
          <a:p>
            <a:pPr marL="320040" indent="-320040">
              <a:buSzPct val="90000"/>
              <a:buFont typeface="Symbol" panose="05050102010706020507" pitchFamily="18" charset="2"/>
              <a:buChar char="·"/>
            </a:pPr>
            <a:r>
              <a:rPr lang="fr-FR" sz="2200" dirty="0"/>
              <a:t>Comment les adultes communiquent avec et à propos des enfants et des adolescents (par exemple, les parents, les dirigeants communautaires, les enseignants, les membres de la communauté)</a:t>
            </a:r>
            <a:endParaRPr lang="en-US" sz="2200" dirty="0"/>
          </a:p>
          <a:p>
            <a:pPr marL="731520" lvl="1" indent="-274320">
              <a:buFont typeface="Wingdings" panose="05000000000000000000" pitchFamily="2" charset="2"/>
              <a:buChar char="§"/>
            </a:pPr>
            <a:r>
              <a:rPr lang="fr-FR" sz="2000" dirty="0"/>
              <a:t>Cette communication est-elle différente? Pourquoi?</a:t>
            </a:r>
            <a:endParaRPr lang="en-US" sz="2000" dirty="0"/>
          </a:p>
          <a:p>
            <a:pPr marL="320040" indent="-320040">
              <a:buSzPct val="90000"/>
              <a:buFont typeface="Symbol" panose="05050102010706020507" pitchFamily="18" charset="2"/>
              <a:buChar char="·"/>
            </a:pPr>
            <a:r>
              <a:rPr lang="fr-FR" sz="2200" dirty="0"/>
              <a:t>Comment les enfants et les adolescents communiquent entre eux</a:t>
            </a:r>
          </a:p>
          <a:p>
            <a:pPr marL="320040" indent="-320040">
              <a:buSzPct val="90000"/>
              <a:buFont typeface="Symbol" panose="05050102010706020507" pitchFamily="18" charset="2"/>
              <a:buChar char="·"/>
            </a:pPr>
            <a:r>
              <a:rPr lang="fr-FR" sz="2200" dirty="0"/>
              <a:t>Rôle joué dans les activités que les garçons et les filles pratiquent pendant la journée</a:t>
            </a:r>
          </a:p>
          <a:p>
            <a:pPr marL="320040" indent="-320040">
              <a:buSzPct val="90000"/>
              <a:buFont typeface="Symbol" panose="05050102010706020507" pitchFamily="18" charset="2"/>
              <a:buChar char="·"/>
            </a:pPr>
            <a:r>
              <a:rPr lang="fr-FR" sz="2200" dirty="0"/>
              <a:t>Comment les conflits entre enfants/adolescents et adultes sont gérés</a:t>
            </a:r>
            <a:endParaRPr lang="en-US" sz="2400" dirty="0"/>
          </a:p>
          <a:p>
            <a:endParaRPr lang="en-US" dirty="0"/>
          </a:p>
        </p:txBody>
      </p:sp>
    </p:spTree>
    <p:extLst>
      <p:ext uri="{BB962C8B-B14F-4D97-AF65-F5344CB8AC3E}">
        <p14:creationId xmlns:p14="http://schemas.microsoft.com/office/powerpoint/2010/main" val="3250570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Considérations</a:t>
            </a:r>
          </a:p>
        </p:txBody>
      </p:sp>
      <p:sp>
        <p:nvSpPr>
          <p:cNvPr id="4" name="Text Placeholder 3"/>
          <p:cNvSpPr>
            <a:spLocks noGrp="1"/>
          </p:cNvSpPr>
          <p:nvPr>
            <p:ph type="body" sz="quarter" idx="12"/>
          </p:nvPr>
        </p:nvSpPr>
        <p:spPr>
          <a:xfrm>
            <a:off x="1148862" y="2824164"/>
            <a:ext cx="10420959" cy="3729037"/>
          </a:xfrm>
        </p:spPr>
        <p:txBody>
          <a:bodyPr>
            <a:normAutofit/>
          </a:bodyPr>
          <a:lstStyle/>
          <a:p>
            <a:pPr marL="274320" indent="-274320">
              <a:buSzPct val="90000"/>
              <a:buFont typeface="Symbol" panose="05050102010706020507" pitchFamily="18" charset="2"/>
              <a:buChar char="·"/>
            </a:pPr>
            <a:r>
              <a:rPr lang="fr-FR" sz="2400" dirty="0"/>
              <a:t>Les observateurs peuvent être biaisés</a:t>
            </a:r>
          </a:p>
          <a:p>
            <a:pPr marL="274320" indent="-274320">
              <a:buSzPct val="90000"/>
              <a:buFont typeface="Symbol" panose="05050102010706020507" pitchFamily="18" charset="2"/>
              <a:buChar char="·"/>
            </a:pPr>
            <a:r>
              <a:rPr lang="fr-FR" sz="2400" dirty="0"/>
              <a:t>Si les observateurs ne sont pas issus de la communauté, leur présence peut influencer le comportement des gens</a:t>
            </a:r>
          </a:p>
          <a:p>
            <a:pPr marL="274320" indent="-274320">
              <a:buSzPct val="90000"/>
              <a:buFont typeface="Symbol" panose="05050102010706020507" pitchFamily="18" charset="2"/>
              <a:buChar char="·"/>
            </a:pPr>
            <a:r>
              <a:rPr lang="fr-FR" sz="2400" dirty="0"/>
              <a:t>Prenez des notes pendant que vous observez, et il est très important de rédiger des notes détaillées dès que possible</a:t>
            </a:r>
            <a:endParaRPr lang="en-US" sz="2400" dirty="0"/>
          </a:p>
        </p:txBody>
      </p:sp>
      <p:sp>
        <p:nvSpPr>
          <p:cNvPr id="5" name="Text Placeholder 4"/>
          <p:cNvSpPr>
            <a:spLocks noGrp="1"/>
          </p:cNvSpPr>
          <p:nvPr>
            <p:ph type="body" sz="quarter" idx="10"/>
          </p:nvPr>
        </p:nvSpPr>
        <p:spPr/>
        <p:txBody>
          <a:bodyPr>
            <a:normAutofit/>
          </a:bodyPr>
          <a:lstStyle/>
          <a:p>
            <a:endParaRPr lang="en-US" dirty="0"/>
          </a:p>
        </p:txBody>
      </p:sp>
    </p:spTree>
    <p:extLst>
      <p:ext uri="{BB962C8B-B14F-4D97-AF65-F5344CB8AC3E}">
        <p14:creationId xmlns:p14="http://schemas.microsoft.com/office/powerpoint/2010/main" val="36273997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Exercice facultatif: Pratiquer l'observation</a:t>
            </a:r>
          </a:p>
        </p:txBody>
      </p:sp>
      <p:sp>
        <p:nvSpPr>
          <p:cNvPr id="3" name="Text Placeholder 2"/>
          <p:cNvSpPr>
            <a:spLocks noGrp="1"/>
          </p:cNvSpPr>
          <p:nvPr>
            <p:ph type="body" sz="quarter" idx="10"/>
          </p:nvPr>
        </p:nvSpPr>
        <p:spPr>
          <a:xfrm>
            <a:off x="656020" y="1971676"/>
            <a:ext cx="10820015" cy="840104"/>
          </a:xfrm>
        </p:spPr>
        <p:txBody>
          <a:bodyPr>
            <a:noAutofit/>
          </a:bodyPr>
          <a:lstStyle/>
          <a:p>
            <a:r>
              <a:rPr lang="fr-FR" sz="2000" dirty="0"/>
              <a:t>Convenez d'un espace public à proximité du lieu de l'atelier où vous pourrez vous promener et observer. Prenez un carnet de notes</a:t>
            </a:r>
            <a:r>
              <a:rPr lang="en-US" sz="2000" dirty="0"/>
              <a:t>.</a:t>
            </a:r>
          </a:p>
        </p:txBody>
      </p:sp>
      <p:sp>
        <p:nvSpPr>
          <p:cNvPr id="4" name="Text Placeholder 3"/>
          <p:cNvSpPr>
            <a:spLocks noGrp="1"/>
          </p:cNvSpPr>
          <p:nvPr>
            <p:ph type="body" sz="quarter" idx="12"/>
          </p:nvPr>
        </p:nvSpPr>
        <p:spPr>
          <a:xfrm>
            <a:off x="861763" y="2843212"/>
            <a:ext cx="10820015" cy="3729037"/>
          </a:xfrm>
        </p:spPr>
        <p:txBody>
          <a:bodyPr>
            <a:normAutofit fontScale="92500"/>
          </a:bodyPr>
          <a:lstStyle/>
          <a:p>
            <a:pPr marL="365760" indent="-365760">
              <a:buFont typeface="+mj-lt"/>
              <a:buAutoNum type="arabicPeriod"/>
            </a:pPr>
            <a:r>
              <a:rPr lang="fr-FR" sz="2000" dirty="0"/>
              <a:t>Marchez en binôme dans cet endroit et observez qui est là, ce qu'ils font et les espaces physiques et sociaux</a:t>
            </a:r>
            <a:r>
              <a:rPr lang="en-US" sz="2000" dirty="0"/>
              <a:t>.</a:t>
            </a:r>
          </a:p>
          <a:p>
            <a:pPr marL="731520" lvl="1" indent="-274320">
              <a:buSzPct val="90000"/>
              <a:buFont typeface="Symbol" panose="05050102010706020507" pitchFamily="18" charset="2"/>
              <a:buChar char="·"/>
            </a:pPr>
            <a:r>
              <a:rPr lang="fr-FR" sz="1800" dirty="0"/>
              <a:t>Que voyez-vous? Entendez-vous?</a:t>
            </a:r>
          </a:p>
          <a:p>
            <a:pPr marL="731520" lvl="1" indent="-274320">
              <a:buSzPct val="90000"/>
              <a:buFont typeface="Symbol" panose="05050102010706020507" pitchFamily="18" charset="2"/>
              <a:buChar char="·"/>
            </a:pPr>
            <a:r>
              <a:rPr lang="fr-FR" sz="1800" dirty="0"/>
              <a:t>Qui sont les personnes que vous observez? Leurs actions et leurs interactions?</a:t>
            </a:r>
            <a:endParaRPr lang="en-US" sz="1800" dirty="0"/>
          </a:p>
          <a:p>
            <a:pPr marL="342900" indent="-342900">
              <a:buFont typeface="+mj-lt"/>
              <a:buAutoNum type="arabicPeriod"/>
            </a:pPr>
            <a:r>
              <a:rPr lang="fr-FR" sz="2000" dirty="0"/>
              <a:t>Écrivez des notes sur ce que vous observez.</a:t>
            </a:r>
          </a:p>
          <a:p>
            <a:pPr marL="342900" indent="-342900">
              <a:buFont typeface="+mj-lt"/>
              <a:buAutoNum type="arabicPeriod"/>
            </a:pPr>
            <a:r>
              <a:rPr lang="fr-FR" sz="2000" dirty="0"/>
              <a:t>Lorsque vous retournez sur les lieux, formez de petits groupes et partagez votre expérience.</a:t>
            </a:r>
            <a:endParaRPr lang="en-US" sz="2000" dirty="0"/>
          </a:p>
          <a:p>
            <a:pPr marL="731520" lvl="1" indent="-274320">
              <a:buSzPct val="90000"/>
              <a:buFont typeface="Symbol" panose="05050102010706020507" pitchFamily="18" charset="2"/>
              <a:buChar char="·"/>
            </a:pPr>
            <a:r>
              <a:rPr lang="fr-FR" sz="1800" dirty="0"/>
              <a:t>Vos observations étaient-elles similaires ou différentes? Qu'avez-vous ressenti en faisant cet exercice?</a:t>
            </a:r>
            <a:endParaRPr lang="en-US" sz="1800" dirty="0"/>
          </a:p>
          <a:p>
            <a:pPr marL="342900" indent="-342900">
              <a:buFont typeface="+mj-lt"/>
              <a:buAutoNum type="arabicPeriod"/>
            </a:pPr>
            <a:r>
              <a:rPr lang="fr-FR" sz="2000" dirty="0"/>
              <a:t>Faites un compte rendu en plénière. Comment pourriez-vous utiliser cette méthode dans votre travail?</a:t>
            </a:r>
            <a:endParaRPr lang="en-US" sz="2000" dirty="0"/>
          </a:p>
          <a:p>
            <a:pPr marL="914400" lvl="1" indent="-457200">
              <a:buFont typeface="+mj-lt"/>
              <a:buAutoNum type="arabicPeriod"/>
            </a:pPr>
            <a:endParaRPr lang="en-US" sz="1800" dirty="0"/>
          </a:p>
          <a:p>
            <a:endParaRPr lang="en-US" dirty="0"/>
          </a:p>
        </p:txBody>
      </p:sp>
      <p:pic>
        <p:nvPicPr>
          <p:cNvPr id="5" name="Picture 4"/>
          <p:cNvPicPr>
            <a:picLocks noChangeAspect="1"/>
          </p:cNvPicPr>
          <p:nvPr/>
        </p:nvPicPr>
        <p:blipFill>
          <a:blip r:embed="rId3"/>
          <a:stretch>
            <a:fillRect/>
          </a:stretch>
        </p:blipFill>
        <p:spPr>
          <a:xfrm>
            <a:off x="9753600" y="5544501"/>
            <a:ext cx="2114550" cy="2118360"/>
          </a:xfrm>
          <a:prstGeom prst="rect">
            <a:avLst/>
          </a:prstGeom>
        </p:spPr>
      </p:pic>
    </p:spTree>
    <p:extLst>
      <p:ext uri="{BB962C8B-B14F-4D97-AF65-F5344CB8AC3E}">
        <p14:creationId xmlns:p14="http://schemas.microsoft.com/office/powerpoint/2010/main" val="677512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État des lieux de la communauté  </a:t>
            </a:r>
          </a:p>
        </p:txBody>
      </p:sp>
    </p:spTree>
    <p:extLst>
      <p:ext uri="{BB962C8B-B14F-4D97-AF65-F5344CB8AC3E}">
        <p14:creationId xmlns:p14="http://schemas.microsoft.com/office/powerpoint/2010/main" val="10050954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État des lieux de la communauté</a:t>
            </a:r>
          </a:p>
        </p:txBody>
      </p:sp>
      <p:sp>
        <p:nvSpPr>
          <p:cNvPr id="4" name="Text Placeholder 3"/>
          <p:cNvSpPr>
            <a:spLocks noGrp="1"/>
          </p:cNvSpPr>
          <p:nvPr>
            <p:ph type="body" sz="quarter" idx="12"/>
          </p:nvPr>
        </p:nvSpPr>
        <p:spPr>
          <a:xfrm>
            <a:off x="740544" y="2824164"/>
            <a:ext cx="10820015" cy="3729037"/>
          </a:xfrm>
        </p:spPr>
        <p:txBody>
          <a:bodyPr/>
          <a:lstStyle/>
          <a:p>
            <a:pPr marL="320040" indent="-320040">
              <a:buSzPct val="90000"/>
              <a:buFont typeface="Symbol" panose="05050102010706020507" pitchFamily="18" charset="2"/>
              <a:buChar char="·"/>
            </a:pPr>
            <a:r>
              <a:rPr lang="fr-FR" sz="2400" dirty="0"/>
              <a:t>Lieux où les enfants et les adolescents se sentent protégés ou en danger</a:t>
            </a:r>
            <a:endParaRPr lang="en-US" sz="2400" dirty="0"/>
          </a:p>
          <a:p>
            <a:pPr marL="731520" lvl="1" indent="-274320">
              <a:buFont typeface="Wingdings" panose="05000000000000000000" pitchFamily="2" charset="2"/>
              <a:buChar char="§"/>
            </a:pPr>
            <a:r>
              <a:rPr lang="fr-FR" sz="2200" dirty="0"/>
              <a:t>Si ceux-ci sont différents pour les garçons et les filles, les adolescents, les jeunes</a:t>
            </a:r>
            <a:endParaRPr lang="en-US" sz="2200" dirty="0"/>
          </a:p>
          <a:p>
            <a:pPr marL="320040" indent="-320040">
              <a:buSzPct val="90000"/>
              <a:buFont typeface="Symbol" panose="05050102010706020507" pitchFamily="18" charset="2"/>
              <a:buChar char="·"/>
            </a:pPr>
            <a:r>
              <a:rPr lang="fr-FR" sz="2400" dirty="0"/>
              <a:t>Lieux où les hommes et les femmes pensent que les enfants et les adolescents se sentent protégés ou en danger</a:t>
            </a:r>
          </a:p>
          <a:p>
            <a:pPr marL="320040" indent="-320040">
              <a:buSzPct val="90000"/>
              <a:buFont typeface="Symbol" panose="05050102010706020507" pitchFamily="18" charset="2"/>
              <a:buChar char="·"/>
            </a:pPr>
            <a:r>
              <a:rPr lang="fr-FR" sz="2400" dirty="0"/>
              <a:t>Les groupements sociaux qui peuvent mettre en évidence des membres particulièrement vulnérables et marginalisés de la communauté</a:t>
            </a:r>
            <a:endParaRPr lang="en-US" sz="2400" dirty="0"/>
          </a:p>
        </p:txBody>
      </p:sp>
      <p:sp>
        <p:nvSpPr>
          <p:cNvPr id="5" name="Text Placeholder 4"/>
          <p:cNvSpPr>
            <a:spLocks noGrp="1"/>
          </p:cNvSpPr>
          <p:nvPr>
            <p:ph type="body" sz="quarter" idx="10"/>
          </p:nvPr>
        </p:nvSpPr>
        <p:spPr/>
        <p:txBody>
          <a:bodyPr>
            <a:normAutofit/>
          </a:bodyPr>
          <a:lstStyle/>
          <a:p>
            <a:r>
              <a:rPr lang="fr-FR" dirty="0"/>
              <a:t>Peut être utilisé pour apprendre différentes choses</a:t>
            </a:r>
            <a:endParaRPr lang="en-US" dirty="0"/>
          </a:p>
        </p:txBody>
      </p:sp>
    </p:spTree>
    <p:extLst>
      <p:ext uri="{BB962C8B-B14F-4D97-AF65-F5344CB8AC3E}">
        <p14:creationId xmlns:p14="http://schemas.microsoft.com/office/powerpoint/2010/main" val="27389730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Avantages de l'état des lieux</a:t>
            </a:r>
          </a:p>
        </p:txBody>
      </p:sp>
      <p:sp>
        <p:nvSpPr>
          <p:cNvPr id="4" name="Text Placeholder 3"/>
          <p:cNvSpPr>
            <a:spLocks noGrp="1"/>
          </p:cNvSpPr>
          <p:nvPr>
            <p:ph type="body" sz="quarter" idx="12"/>
          </p:nvPr>
        </p:nvSpPr>
        <p:spPr>
          <a:xfrm>
            <a:off x="998921" y="1669732"/>
            <a:ext cx="10820015" cy="3729037"/>
          </a:xfrm>
        </p:spPr>
        <p:txBody>
          <a:bodyPr/>
          <a:lstStyle/>
          <a:p>
            <a:pPr marL="320040" indent="-320040">
              <a:buSzPct val="90000"/>
              <a:buFont typeface="Symbol" panose="05050102010706020507" pitchFamily="18" charset="2"/>
              <a:buChar char="·"/>
            </a:pPr>
            <a:r>
              <a:rPr lang="en-US" sz="2400" dirty="0"/>
              <a:t>Hautement participatif</a:t>
            </a:r>
          </a:p>
          <a:p>
            <a:pPr marL="320040" indent="-320040">
              <a:buSzPct val="90000"/>
              <a:buFont typeface="Symbol" panose="05050102010706020507" pitchFamily="18" charset="2"/>
              <a:buChar char="·"/>
            </a:pPr>
            <a:r>
              <a:rPr lang="fr-FR" sz="2400" dirty="0"/>
              <a:t>Peut être fait avec les adultes, les enfants, les adolescents et les jeunes</a:t>
            </a:r>
            <a:endParaRPr lang="en-US" sz="2400" dirty="0"/>
          </a:p>
          <a:p>
            <a:pPr marL="731520" lvl="1" indent="-274320">
              <a:buFont typeface="Wingdings" panose="05000000000000000000" pitchFamily="2" charset="2"/>
              <a:buChar char="§"/>
            </a:pPr>
            <a:r>
              <a:rPr lang="fr-FR" sz="2000" dirty="0"/>
              <a:t>Intéressant de comparer les différentes </a:t>
            </a:r>
            <a:r>
              <a:rPr lang="en-ZA" sz="2000" dirty="0"/>
              <a:t>cartes</a:t>
            </a:r>
            <a:endParaRPr lang="en-US" sz="2000" dirty="0"/>
          </a:p>
          <a:p>
            <a:pPr marL="320040" indent="-320040">
              <a:buSzPct val="90000"/>
              <a:buFont typeface="Symbol" panose="05050102010706020507" pitchFamily="18" charset="2"/>
              <a:buChar char="·"/>
            </a:pPr>
            <a:r>
              <a:rPr lang="fr-FR" sz="2400" dirty="0"/>
              <a:t>Nécessite peu de matériel et peut être fait presque toute sorte de surfaces, par exemple:</a:t>
            </a:r>
            <a:endParaRPr lang="en-US" sz="2400" dirty="0"/>
          </a:p>
          <a:p>
            <a:pPr marL="731520" lvl="1" indent="-274320">
              <a:buFont typeface="Wingdings" panose="05000000000000000000" pitchFamily="2" charset="2"/>
              <a:buChar char="§"/>
            </a:pPr>
            <a:r>
              <a:rPr lang="fr-FR" sz="2000" dirty="0"/>
              <a:t>Grandes feuilles de papier, et crayons, stylos ou marqueurs</a:t>
            </a:r>
            <a:endParaRPr lang="en-US" sz="2000" dirty="0"/>
          </a:p>
          <a:p>
            <a:pPr marL="731520" lvl="1" indent="-274320">
              <a:buFont typeface="Wingdings" panose="05000000000000000000" pitchFamily="2" charset="2"/>
              <a:buChar char="§"/>
            </a:pPr>
            <a:r>
              <a:rPr lang="fr-FR" sz="2000" dirty="0"/>
              <a:t>Au sol avec des objets trouvés ou dessinés dans le sable</a:t>
            </a:r>
            <a:endParaRPr lang="en-US" sz="2000" dirty="0"/>
          </a:p>
        </p:txBody>
      </p:sp>
    </p:spTree>
    <p:extLst>
      <p:ext uri="{BB962C8B-B14F-4D97-AF65-F5344CB8AC3E}">
        <p14:creationId xmlns:p14="http://schemas.microsoft.com/office/powerpoint/2010/main" val="2060398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098" y="246594"/>
            <a:ext cx="11715105" cy="1325563"/>
          </a:xfrm>
        </p:spPr>
        <p:txBody>
          <a:bodyPr/>
          <a:lstStyle/>
          <a:p>
            <a:r>
              <a:rPr lang="fr-FR" dirty="0"/>
              <a:t>À quoi ressemble l’état des lieux de la communauté?</a:t>
            </a:r>
            <a:endParaRPr lang="en-US" dirty="0"/>
          </a:p>
        </p:txBody>
      </p:sp>
      <p:pic>
        <p:nvPicPr>
          <p:cNvPr id="9" name="Picture 8"/>
          <p:cNvPicPr>
            <a:picLocks noChangeAspect="1"/>
          </p:cNvPicPr>
          <p:nvPr/>
        </p:nvPicPr>
        <p:blipFill>
          <a:blip r:embed="rId3"/>
          <a:stretch>
            <a:fillRect/>
          </a:stretch>
        </p:blipFill>
        <p:spPr>
          <a:xfrm>
            <a:off x="471487" y="2428398"/>
            <a:ext cx="5403533" cy="3635747"/>
          </a:xfrm>
          <a:prstGeom prst="rect">
            <a:avLst/>
          </a:prstGeom>
        </p:spPr>
      </p:pic>
      <p:pic>
        <p:nvPicPr>
          <p:cNvPr id="10" name="Picture 9"/>
          <p:cNvPicPr>
            <a:picLocks noChangeAspect="1"/>
          </p:cNvPicPr>
          <p:nvPr/>
        </p:nvPicPr>
        <p:blipFill>
          <a:blip r:embed="rId4"/>
          <a:stretch>
            <a:fillRect/>
          </a:stretch>
        </p:blipFill>
        <p:spPr>
          <a:xfrm>
            <a:off x="6451010" y="2428398"/>
            <a:ext cx="5439193" cy="3635747"/>
          </a:xfrm>
          <a:prstGeom prst="rect">
            <a:avLst/>
          </a:prstGeom>
        </p:spPr>
      </p:pic>
    </p:spTree>
    <p:extLst>
      <p:ext uri="{BB962C8B-B14F-4D97-AF65-F5344CB8AC3E}">
        <p14:creationId xmlns:p14="http://schemas.microsoft.com/office/powerpoint/2010/main" val="7405440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823422" y="306966"/>
            <a:ext cx="7300912" cy="1271587"/>
          </a:xfrm>
          <a:ln>
            <a:noFill/>
          </a:ln>
        </p:spPr>
        <p:txBody>
          <a:bodyPr/>
          <a:lstStyle/>
          <a:p>
            <a:r>
              <a:rPr lang="en-US" dirty="0"/>
              <a:t>Exercice facultatif : État des lieux de la communauté</a:t>
            </a:r>
          </a:p>
        </p:txBody>
      </p:sp>
      <p:sp>
        <p:nvSpPr>
          <p:cNvPr id="3" name="Text Placeholder 2"/>
          <p:cNvSpPr>
            <a:spLocks noGrp="1"/>
          </p:cNvSpPr>
          <p:nvPr>
            <p:ph type="body" sz="quarter" idx="12"/>
          </p:nvPr>
        </p:nvSpPr>
        <p:spPr>
          <a:xfrm>
            <a:off x="4120602" y="1846118"/>
            <a:ext cx="7300912" cy="3703320"/>
          </a:xfrm>
        </p:spPr>
        <p:txBody>
          <a:bodyPr>
            <a:normAutofit fontScale="92500" lnSpcReduction="20000"/>
          </a:bodyPr>
          <a:lstStyle/>
          <a:p>
            <a:pPr marL="457200" indent="-457200">
              <a:buFont typeface="+mj-lt"/>
              <a:buAutoNum type="arabicPeriod"/>
            </a:pPr>
            <a:r>
              <a:rPr lang="fr-FR" sz="2400" dirty="0"/>
              <a:t>Les participants forment des groupes de 4-5 personnes.</a:t>
            </a:r>
          </a:p>
          <a:p>
            <a:pPr marL="457200" indent="-457200">
              <a:buFont typeface="+mj-lt"/>
              <a:buAutoNum type="arabicPeriod"/>
            </a:pPr>
            <a:r>
              <a:rPr lang="fr-FR" sz="2400" dirty="0"/>
              <a:t>Donnez aux participants du matériel en fonction de la méthode choisie.</a:t>
            </a:r>
          </a:p>
          <a:p>
            <a:pPr marL="457200" indent="-457200">
              <a:buFont typeface="+mj-lt"/>
              <a:buAutoNum type="arabicPeriod"/>
            </a:pPr>
            <a:r>
              <a:rPr lang="fr-FR" sz="2400" dirty="0"/>
              <a:t>Chaque groupe créera une carte de la «communauté» choisie, en la considérant du point de vue d'un enfant.</a:t>
            </a:r>
          </a:p>
          <a:p>
            <a:pPr marL="457200" indent="-457200">
              <a:buFont typeface="+mj-lt"/>
              <a:buAutoNum type="arabicPeriod"/>
            </a:pPr>
            <a:r>
              <a:rPr lang="fr-FR" sz="2400" dirty="0"/>
              <a:t>Les cartes sont affichées pour une promenade de galerie et une discussion.</a:t>
            </a:r>
          </a:p>
          <a:p>
            <a:pPr marL="457200" indent="-457200">
              <a:buFont typeface="+mj-lt"/>
              <a:buAutoNum type="arabicPeriod"/>
            </a:pPr>
            <a:r>
              <a:rPr lang="fr-FR" sz="2400" dirty="0"/>
              <a:t>Débriefing. </a:t>
            </a:r>
            <a:endParaRPr lang="en-US" sz="2400" dirty="0"/>
          </a:p>
        </p:txBody>
      </p:sp>
      <p:pic>
        <p:nvPicPr>
          <p:cNvPr id="5" name="Picture 4"/>
          <p:cNvPicPr>
            <a:picLocks noChangeAspect="1"/>
          </p:cNvPicPr>
          <p:nvPr/>
        </p:nvPicPr>
        <p:blipFill>
          <a:blip r:embed="rId3"/>
          <a:stretch>
            <a:fillRect/>
          </a:stretch>
        </p:blipFill>
        <p:spPr>
          <a:xfrm>
            <a:off x="9807486" y="5482512"/>
            <a:ext cx="2384514" cy="2388811"/>
          </a:xfrm>
          <a:prstGeom prst="rect">
            <a:avLst/>
          </a:prstGeom>
        </p:spPr>
      </p:pic>
    </p:spTree>
    <p:extLst>
      <p:ext uri="{BB962C8B-B14F-4D97-AF65-F5344CB8AC3E}">
        <p14:creationId xmlns:p14="http://schemas.microsoft.com/office/powerpoint/2010/main" val="38777197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Discussions de groupe</a:t>
            </a:r>
          </a:p>
        </p:txBody>
      </p:sp>
      <p:sp>
        <p:nvSpPr>
          <p:cNvPr id="3" name="Text Placeholder 2"/>
          <p:cNvSpPr>
            <a:spLocks noGrp="1"/>
          </p:cNvSpPr>
          <p:nvPr>
            <p:ph type="body" sz="quarter" idx="10"/>
          </p:nvPr>
        </p:nvSpPr>
        <p:spPr/>
        <p:txBody>
          <a:bodyPr>
            <a:normAutofit lnSpcReduction="10000"/>
          </a:bodyPr>
          <a:lstStyle/>
          <a:p>
            <a:endParaRPr lang="en-US" dirty="0"/>
          </a:p>
        </p:txBody>
      </p:sp>
    </p:spTree>
    <p:extLst>
      <p:ext uri="{BB962C8B-B14F-4D97-AF65-F5344CB8AC3E}">
        <p14:creationId xmlns:p14="http://schemas.microsoft.com/office/powerpoint/2010/main" val="36042524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Discussions de groupe</a:t>
            </a:r>
          </a:p>
        </p:txBody>
      </p:sp>
      <p:sp>
        <p:nvSpPr>
          <p:cNvPr id="3" name="Text Placeholder 2"/>
          <p:cNvSpPr>
            <a:spLocks noGrp="1"/>
          </p:cNvSpPr>
          <p:nvPr>
            <p:ph type="body" sz="quarter" idx="10"/>
          </p:nvPr>
        </p:nvSpPr>
        <p:spPr/>
        <p:txBody>
          <a:bodyPr>
            <a:normAutofit/>
          </a:bodyPr>
          <a:lstStyle/>
          <a:p>
            <a:r>
              <a:rPr lang="en-US" dirty="0"/>
              <a:t>Diff</a:t>
            </a:r>
            <a:r>
              <a:rPr lang="fr-FR" dirty="0"/>
              <a:t>é</a:t>
            </a:r>
            <a:r>
              <a:rPr lang="en-US" dirty="0"/>
              <a:t>rentes formes</a:t>
            </a:r>
          </a:p>
        </p:txBody>
      </p:sp>
      <p:sp>
        <p:nvSpPr>
          <p:cNvPr id="4" name="Text Placeholder 3"/>
          <p:cNvSpPr>
            <a:spLocks noGrp="1"/>
          </p:cNvSpPr>
          <p:nvPr>
            <p:ph type="body" sz="quarter" idx="12"/>
          </p:nvPr>
        </p:nvSpPr>
        <p:spPr>
          <a:xfrm>
            <a:off x="914400" y="2614612"/>
            <a:ext cx="10561636" cy="3729037"/>
          </a:xfrm>
        </p:spPr>
        <p:txBody>
          <a:bodyPr>
            <a:normAutofit fontScale="92500" lnSpcReduction="10000"/>
          </a:bodyPr>
          <a:lstStyle/>
          <a:p>
            <a:pPr marL="320040" indent="-320040">
              <a:spcAft>
                <a:spcPts val="600"/>
              </a:spcAft>
              <a:buSzPct val="90000"/>
              <a:buFont typeface="Symbol" panose="05050102010706020507" pitchFamily="18" charset="2"/>
              <a:buChar char="·"/>
            </a:pPr>
            <a:r>
              <a:rPr lang="fr-FR" sz="2400" dirty="0"/>
              <a:t>Discussions de groupe de réflexion sur la protection de l'enfance</a:t>
            </a:r>
            <a:endParaRPr lang="en-US" sz="2400" dirty="0"/>
          </a:p>
          <a:p>
            <a:pPr marL="731520" lvl="1" indent="-274320">
              <a:spcAft>
                <a:spcPts val="600"/>
              </a:spcAft>
              <a:buFont typeface="Wingdings" panose="05000000000000000000" pitchFamily="2" charset="2"/>
              <a:buChar char="§"/>
            </a:pPr>
            <a:r>
              <a:rPr lang="fr-FR" sz="2200" dirty="0"/>
              <a:t>Structuré ou semi-structuré</a:t>
            </a:r>
          </a:p>
          <a:p>
            <a:pPr marL="731520" lvl="1" indent="-274320">
              <a:spcAft>
                <a:spcPts val="600"/>
              </a:spcAft>
              <a:buFont typeface="Wingdings" panose="05000000000000000000" pitchFamily="2" charset="2"/>
              <a:buChar char="§"/>
            </a:pPr>
            <a:r>
              <a:rPr lang="fr-FR" sz="2200" dirty="0"/>
              <a:t>Comprendre les expériences, les perceptions, les préoccupations et les priorités</a:t>
            </a:r>
          </a:p>
          <a:p>
            <a:pPr marL="731520" lvl="1" indent="-274320">
              <a:spcAft>
                <a:spcPts val="600"/>
              </a:spcAft>
              <a:buFont typeface="Wingdings" panose="05000000000000000000" pitchFamily="2" charset="2"/>
              <a:buChar char="§"/>
            </a:pPr>
            <a:r>
              <a:rPr lang="fr-FR" sz="2200" dirty="0"/>
              <a:t>Identifier les capacités et les ressources des individus, des familles et des communautés</a:t>
            </a:r>
          </a:p>
          <a:p>
            <a:pPr marL="731520" lvl="1" indent="-274320">
              <a:spcAft>
                <a:spcPts val="600"/>
              </a:spcAft>
              <a:buFont typeface="Wingdings" panose="05000000000000000000" pitchFamily="2" charset="2"/>
              <a:buChar char="§"/>
            </a:pPr>
            <a:r>
              <a:rPr lang="fr-FR" sz="2200" dirty="0"/>
              <a:t>Prise de décision collective pour les solutions et la planification des actions</a:t>
            </a:r>
            <a:endParaRPr lang="en-US" sz="2200" dirty="0"/>
          </a:p>
          <a:p>
            <a:pPr marL="320040" indent="-320040">
              <a:spcAft>
                <a:spcPts val="600"/>
              </a:spcAft>
              <a:buSzPct val="90000"/>
              <a:buFont typeface="Symbol" panose="05050102010706020507" pitchFamily="18" charset="2"/>
              <a:buChar char="·"/>
            </a:pPr>
            <a:r>
              <a:rPr lang="fr-FR" sz="2400" dirty="0"/>
              <a:t>Groupes de taille moyenne organisés dans le respect des pratiques sociales et culturelles</a:t>
            </a:r>
            <a:endParaRPr lang="en-US" sz="2400" dirty="0"/>
          </a:p>
          <a:p>
            <a:pPr marL="731520" lvl="1" indent="-274320">
              <a:spcAft>
                <a:spcPts val="600"/>
              </a:spcAft>
              <a:buSzPct val="90000"/>
              <a:buFont typeface="Wingdings" panose="05000000000000000000" pitchFamily="2" charset="2"/>
              <a:buChar char="§"/>
            </a:pPr>
            <a:r>
              <a:rPr lang="en-US" sz="2200" dirty="0"/>
              <a:t>Âge, sexe, statut</a:t>
            </a:r>
          </a:p>
        </p:txBody>
      </p:sp>
    </p:spTree>
    <p:extLst>
      <p:ext uri="{BB962C8B-B14F-4D97-AF65-F5344CB8AC3E}">
        <p14:creationId xmlns:p14="http://schemas.microsoft.com/office/powerpoint/2010/main" val="2424745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Appliquer l'écologie sociale et les approches systémiques</a:t>
            </a:r>
            <a:endParaRPr lang="en-US" dirty="0"/>
          </a:p>
        </p:txBody>
      </p:sp>
      <p:sp>
        <p:nvSpPr>
          <p:cNvPr id="3" name="Text Placeholder 2"/>
          <p:cNvSpPr>
            <a:spLocks noGrp="1"/>
          </p:cNvSpPr>
          <p:nvPr>
            <p:ph type="body" sz="quarter" idx="10"/>
          </p:nvPr>
        </p:nvSpPr>
        <p:spPr/>
        <p:txBody>
          <a:bodyPr>
            <a:normAutofit/>
          </a:bodyPr>
          <a:lstStyle/>
          <a:p>
            <a:r>
              <a:rPr lang="en-US" dirty="0"/>
              <a:t>Nous voulons comprendre. . .</a:t>
            </a:r>
          </a:p>
        </p:txBody>
      </p:sp>
      <p:sp>
        <p:nvSpPr>
          <p:cNvPr id="4" name="Text Placeholder 3"/>
          <p:cNvSpPr>
            <a:spLocks noGrp="1"/>
          </p:cNvSpPr>
          <p:nvPr>
            <p:ph type="body" sz="quarter" idx="12"/>
          </p:nvPr>
        </p:nvSpPr>
        <p:spPr/>
        <p:txBody>
          <a:bodyPr>
            <a:normAutofit fontScale="92500" lnSpcReduction="20000"/>
          </a:bodyPr>
          <a:lstStyle/>
          <a:p>
            <a:pPr marL="274320" indent="-274320">
              <a:buSzPct val="90000"/>
              <a:buFont typeface="Symbol" panose="05050102010706020507" pitchFamily="18" charset="2"/>
              <a:buChar char="·"/>
            </a:pPr>
            <a:r>
              <a:rPr lang="fr-FR" sz="2200" dirty="0"/>
              <a:t>Comment les enfants, les adolescents, les jeunes, les familles et les communautés comprennent les concepts de développement, de risque et de protection de l'enfant</a:t>
            </a:r>
          </a:p>
          <a:p>
            <a:pPr marL="274320" indent="-274320">
              <a:buSzPct val="90000"/>
              <a:buFont typeface="Symbol" panose="05050102010706020507" pitchFamily="18" charset="2"/>
              <a:buChar char="·"/>
            </a:pPr>
            <a:r>
              <a:rPr lang="fr-FR" sz="2200" dirty="0"/>
              <a:t>Les influences de la culture et des normes sociales et traditionnelles sur les risques et la protection des enfants</a:t>
            </a:r>
            <a:endParaRPr lang="en-US" sz="2200" dirty="0"/>
          </a:p>
          <a:p>
            <a:pPr marL="731520" lvl="1" indent="-274320">
              <a:spcBef>
                <a:spcPts val="0"/>
              </a:spcBef>
              <a:buFont typeface="Wingdings" panose="05000000000000000000" pitchFamily="2" charset="2"/>
              <a:buChar char="§"/>
            </a:pPr>
            <a:r>
              <a:rPr lang="fr-FR" sz="2000" dirty="0"/>
              <a:t>Normes de genre</a:t>
            </a:r>
          </a:p>
          <a:p>
            <a:pPr marL="731520" lvl="1" indent="-274320">
              <a:spcBef>
                <a:spcPts val="0"/>
              </a:spcBef>
              <a:buFont typeface="Wingdings" panose="05000000000000000000" pitchFamily="2" charset="2"/>
              <a:buChar char="§"/>
            </a:pPr>
            <a:r>
              <a:rPr lang="fr-FR" sz="2000" dirty="0"/>
              <a:t>La dynamique du pouvoir</a:t>
            </a:r>
            <a:endParaRPr lang="en-US" sz="2000" dirty="0"/>
          </a:p>
          <a:p>
            <a:pPr marL="274320" indent="-274320">
              <a:buSzPct val="90000"/>
              <a:buFont typeface="Symbol" panose="05050102010706020507" pitchFamily="18" charset="2"/>
              <a:buChar char="·"/>
            </a:pPr>
            <a:r>
              <a:rPr lang="fr-FR" sz="2200" dirty="0"/>
              <a:t>Les capacités d'adaptation des enfants, des adolescents, des jeunes, des familles et des communautés</a:t>
            </a:r>
          </a:p>
          <a:p>
            <a:pPr marL="274320" indent="-274320">
              <a:buSzPct val="90000"/>
              <a:buFont typeface="Symbol" panose="05050102010706020507" pitchFamily="18" charset="2"/>
              <a:buChar char="·"/>
            </a:pPr>
            <a:r>
              <a:rPr lang="fr-FR" sz="2200" dirty="0"/>
              <a:t>Les structures et les capacités communautaires de protection de l'enfance</a:t>
            </a:r>
          </a:p>
          <a:p>
            <a:pPr marL="274320" indent="-274320">
              <a:buSzPct val="90000"/>
              <a:buFont typeface="Symbol" panose="05050102010706020507" pitchFamily="18" charset="2"/>
              <a:buChar char="·"/>
            </a:pPr>
            <a:r>
              <a:rPr lang="fr-FR" sz="2200" dirty="0"/>
              <a:t>L'existence, l'accessibilité et la qualité des ressources et des services officiels</a:t>
            </a:r>
            <a:endParaRPr lang="en-US" sz="2200" dirty="0"/>
          </a:p>
          <a:p>
            <a:endParaRPr lang="en-US" dirty="0"/>
          </a:p>
        </p:txBody>
      </p:sp>
    </p:spTree>
    <p:extLst>
      <p:ext uri="{BB962C8B-B14F-4D97-AF65-F5344CB8AC3E}">
        <p14:creationId xmlns:p14="http://schemas.microsoft.com/office/powerpoint/2010/main" val="20610269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Méthodes de groupes de discussion</a:t>
            </a:r>
            <a:endParaRPr lang="en-US" dirty="0"/>
          </a:p>
        </p:txBody>
      </p:sp>
      <p:sp>
        <p:nvSpPr>
          <p:cNvPr id="3" name="Text Placeholder 2"/>
          <p:cNvSpPr>
            <a:spLocks noGrp="1"/>
          </p:cNvSpPr>
          <p:nvPr>
            <p:ph type="body" sz="quarter" idx="10"/>
          </p:nvPr>
        </p:nvSpPr>
        <p:spPr>
          <a:xfrm>
            <a:off x="656022" y="1567656"/>
            <a:ext cx="10820015" cy="571500"/>
          </a:xfrm>
        </p:spPr>
        <p:txBody>
          <a:bodyPr>
            <a:normAutofit/>
          </a:bodyPr>
          <a:lstStyle/>
          <a:p>
            <a:r>
              <a:rPr lang="fr-FR" dirty="0"/>
              <a:t>Des méthodes différentes pour des objectifs différents</a:t>
            </a:r>
            <a:endParaRPr lang="en-US" dirty="0"/>
          </a:p>
        </p:txBody>
      </p:sp>
      <p:sp>
        <p:nvSpPr>
          <p:cNvPr id="4" name="Text Placeholder 3"/>
          <p:cNvSpPr>
            <a:spLocks noGrp="1"/>
          </p:cNvSpPr>
          <p:nvPr>
            <p:ph type="body" sz="quarter" idx="12"/>
          </p:nvPr>
        </p:nvSpPr>
        <p:spPr>
          <a:xfrm>
            <a:off x="990600" y="2384424"/>
            <a:ext cx="10485436" cy="3729037"/>
          </a:xfrm>
        </p:spPr>
        <p:txBody>
          <a:bodyPr/>
          <a:lstStyle/>
          <a:p>
            <a:pPr marL="320040" indent="-320040">
              <a:buSzPct val="90000"/>
              <a:buFont typeface="Symbol" panose="05050102010706020507" pitchFamily="18" charset="2"/>
              <a:buChar char="·"/>
            </a:pPr>
            <a:r>
              <a:rPr lang="en-US" dirty="0"/>
              <a:t>Diagrammes</a:t>
            </a:r>
          </a:p>
          <a:p>
            <a:pPr marL="731520" lvl="1" indent="-274320">
              <a:buFont typeface="Wingdings" panose="05000000000000000000" pitchFamily="2" charset="2"/>
              <a:buChar char="§"/>
            </a:pPr>
            <a:r>
              <a:rPr lang="fr-FR" dirty="0"/>
              <a:t>La routine quotidienne</a:t>
            </a:r>
          </a:p>
          <a:p>
            <a:pPr marL="731520" lvl="1" indent="-274320">
              <a:buFont typeface="Wingdings" panose="05000000000000000000" pitchFamily="2" charset="2"/>
              <a:buChar char="§"/>
            </a:pPr>
            <a:r>
              <a:rPr lang="fr-FR" dirty="0"/>
              <a:t>Diagrammes de flux</a:t>
            </a:r>
          </a:p>
          <a:p>
            <a:pPr marL="731520" lvl="1" indent="-274320">
              <a:buFont typeface="Wingdings" panose="05000000000000000000" pitchFamily="2" charset="2"/>
              <a:buChar char="§"/>
            </a:pPr>
            <a:r>
              <a:rPr lang="fr-FR" dirty="0"/>
              <a:t>Diagrammes de Venn</a:t>
            </a:r>
            <a:endParaRPr lang="en-US" dirty="0"/>
          </a:p>
          <a:p>
            <a:pPr marL="320040" indent="-320040">
              <a:buSzPct val="90000"/>
              <a:buFont typeface="Symbol" panose="05050102010706020507" pitchFamily="18" charset="2"/>
              <a:buChar char="·"/>
            </a:pPr>
            <a:r>
              <a:rPr lang="en-US" dirty="0"/>
              <a:t>Chronologie</a:t>
            </a:r>
          </a:p>
          <a:p>
            <a:pPr marL="320040" indent="-320040">
              <a:buSzPct val="90000"/>
              <a:buFont typeface="Symbol" panose="05050102010706020507" pitchFamily="18" charset="2"/>
              <a:buChar char="·"/>
            </a:pPr>
            <a:r>
              <a:rPr lang="en-US" dirty="0"/>
              <a:t>Listing et classement</a:t>
            </a:r>
          </a:p>
          <a:p>
            <a:endParaRPr lang="en-US" dirty="0"/>
          </a:p>
          <a:p>
            <a:endParaRPr lang="en-US" dirty="0"/>
          </a:p>
        </p:txBody>
      </p:sp>
    </p:spTree>
    <p:extLst>
      <p:ext uri="{BB962C8B-B14F-4D97-AF65-F5344CB8AC3E}">
        <p14:creationId xmlns:p14="http://schemas.microsoft.com/office/powerpoint/2010/main" val="37068623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272493280"/>
              </p:ext>
            </p:extLst>
          </p:nvPr>
        </p:nvGraphicFramePr>
        <p:xfrm>
          <a:off x="2565400" y="719666"/>
          <a:ext cx="10845800" cy="58589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6661150" y="2972249"/>
            <a:ext cx="1193800" cy="707886"/>
          </a:xfrm>
          <a:prstGeom prst="rect">
            <a:avLst/>
          </a:prstGeom>
          <a:noFill/>
        </p:spPr>
        <p:txBody>
          <a:bodyPr wrap="square" rtlCol="0">
            <a:spAutoFit/>
          </a:bodyPr>
          <a:lstStyle/>
          <a:p>
            <a:r>
              <a:rPr lang="en-US" sz="2000" b="1" dirty="0">
                <a:solidFill>
                  <a:schemeClr val="bg1"/>
                </a:solidFill>
              </a:rPr>
              <a:t>Chats</a:t>
            </a:r>
          </a:p>
          <a:p>
            <a:r>
              <a:rPr lang="en-US" sz="2000" b="1" dirty="0">
                <a:solidFill>
                  <a:schemeClr val="bg1"/>
                </a:solidFill>
              </a:rPr>
              <a:t>Chiens</a:t>
            </a:r>
          </a:p>
        </p:txBody>
      </p:sp>
      <p:sp>
        <p:nvSpPr>
          <p:cNvPr id="5" name="TextBox 4"/>
          <p:cNvSpPr txBox="1"/>
          <p:nvPr/>
        </p:nvSpPr>
        <p:spPr>
          <a:xfrm>
            <a:off x="8550276" y="2756247"/>
            <a:ext cx="1133022" cy="707886"/>
          </a:xfrm>
          <a:prstGeom prst="rect">
            <a:avLst/>
          </a:prstGeom>
          <a:noFill/>
        </p:spPr>
        <p:txBody>
          <a:bodyPr wrap="square" rtlCol="0">
            <a:spAutoFit/>
          </a:bodyPr>
          <a:lstStyle/>
          <a:p>
            <a:r>
              <a:rPr lang="en-US" sz="2000" b="1" dirty="0">
                <a:solidFill>
                  <a:schemeClr val="bg1"/>
                </a:solidFill>
              </a:rPr>
              <a:t>Chats</a:t>
            </a:r>
          </a:p>
          <a:p>
            <a:r>
              <a:rPr lang="en-US" sz="2000" b="1" dirty="0">
                <a:solidFill>
                  <a:schemeClr val="bg1"/>
                </a:solidFill>
              </a:rPr>
              <a:t>Poissons</a:t>
            </a:r>
          </a:p>
        </p:txBody>
      </p:sp>
      <p:sp>
        <p:nvSpPr>
          <p:cNvPr id="6" name="TextBox 5"/>
          <p:cNvSpPr txBox="1"/>
          <p:nvPr/>
        </p:nvSpPr>
        <p:spPr>
          <a:xfrm>
            <a:off x="7641772" y="3419380"/>
            <a:ext cx="1133022" cy="1015663"/>
          </a:xfrm>
          <a:prstGeom prst="rect">
            <a:avLst/>
          </a:prstGeom>
          <a:noFill/>
        </p:spPr>
        <p:txBody>
          <a:bodyPr wrap="square" rtlCol="0">
            <a:spAutoFit/>
          </a:bodyPr>
          <a:lstStyle/>
          <a:p>
            <a:r>
              <a:rPr lang="en-US" sz="2000" b="1" dirty="0">
                <a:solidFill>
                  <a:schemeClr val="bg1"/>
                </a:solidFill>
              </a:rPr>
              <a:t>   Chats</a:t>
            </a:r>
          </a:p>
          <a:p>
            <a:r>
              <a:rPr lang="en-US" sz="2000" b="1" dirty="0">
                <a:solidFill>
                  <a:schemeClr val="bg1"/>
                </a:solidFill>
              </a:rPr>
              <a:t>Poissons</a:t>
            </a:r>
          </a:p>
          <a:p>
            <a:r>
              <a:rPr lang="en-US" sz="2000" b="1" dirty="0">
                <a:solidFill>
                  <a:schemeClr val="bg1"/>
                </a:solidFill>
              </a:rPr>
              <a:t> Chiens</a:t>
            </a:r>
          </a:p>
        </p:txBody>
      </p:sp>
      <p:sp>
        <p:nvSpPr>
          <p:cNvPr id="7" name="TextBox 6"/>
          <p:cNvSpPr txBox="1"/>
          <p:nvPr/>
        </p:nvSpPr>
        <p:spPr>
          <a:xfrm>
            <a:off x="533398" y="1104386"/>
            <a:ext cx="5837903" cy="769441"/>
          </a:xfrm>
          <a:prstGeom prst="rect">
            <a:avLst/>
          </a:prstGeom>
          <a:noFill/>
        </p:spPr>
        <p:txBody>
          <a:bodyPr wrap="square" rtlCol="0">
            <a:spAutoFit/>
          </a:bodyPr>
          <a:lstStyle/>
          <a:p>
            <a:r>
              <a:rPr lang="en-US" sz="4400" b="1" i="1" dirty="0">
                <a:solidFill>
                  <a:schemeClr val="accent1"/>
                </a:solidFill>
              </a:rPr>
              <a:t>Où est votre place?</a:t>
            </a:r>
          </a:p>
        </p:txBody>
      </p:sp>
      <p:sp>
        <p:nvSpPr>
          <p:cNvPr id="8" name="TextBox 7"/>
          <p:cNvSpPr txBox="1"/>
          <p:nvPr/>
        </p:nvSpPr>
        <p:spPr>
          <a:xfrm>
            <a:off x="7741557" y="4590200"/>
            <a:ext cx="1133022" cy="646331"/>
          </a:xfrm>
          <a:prstGeom prst="rect">
            <a:avLst/>
          </a:prstGeom>
          <a:noFill/>
        </p:spPr>
        <p:txBody>
          <a:bodyPr wrap="square" rtlCol="0">
            <a:spAutoFit/>
          </a:bodyPr>
          <a:lstStyle/>
          <a:p>
            <a:r>
              <a:rPr lang="en-US" b="1" dirty="0">
                <a:solidFill>
                  <a:schemeClr val="bg1"/>
                </a:solidFill>
              </a:rPr>
              <a:t>Chiens </a:t>
            </a:r>
          </a:p>
          <a:p>
            <a:r>
              <a:rPr lang="en-US" b="1" dirty="0">
                <a:solidFill>
                  <a:schemeClr val="bg1"/>
                </a:solidFill>
              </a:rPr>
              <a:t>Poissons</a:t>
            </a:r>
          </a:p>
        </p:txBody>
      </p:sp>
    </p:spTree>
    <p:extLst>
      <p:ext uri="{BB962C8B-B14F-4D97-AF65-F5344CB8AC3E}">
        <p14:creationId xmlns:p14="http://schemas.microsoft.com/office/powerpoint/2010/main" val="3801268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540895040"/>
              </p:ext>
            </p:extLst>
          </p:nvPr>
        </p:nvGraphicFramePr>
        <p:xfrm>
          <a:off x="2238202" y="270126"/>
          <a:ext cx="11117580" cy="61770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365280" y="812340"/>
            <a:ext cx="4788767" cy="1569660"/>
          </a:xfrm>
          <a:prstGeom prst="rect">
            <a:avLst/>
          </a:prstGeom>
          <a:noFill/>
        </p:spPr>
        <p:txBody>
          <a:bodyPr wrap="square" rtlCol="0">
            <a:spAutoFit/>
          </a:bodyPr>
          <a:lstStyle/>
          <a:p>
            <a:r>
              <a:rPr lang="en-US" sz="4800" b="1" dirty="0">
                <a:solidFill>
                  <a:schemeClr val="accent1"/>
                </a:solidFill>
              </a:rPr>
              <a:t>Ma routine quotidienne</a:t>
            </a:r>
          </a:p>
        </p:txBody>
      </p:sp>
    </p:spTree>
    <p:extLst>
      <p:ext uri="{BB962C8B-B14F-4D97-AF65-F5344CB8AC3E}">
        <p14:creationId xmlns:p14="http://schemas.microsoft.com/office/powerpoint/2010/main" val="1202155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639102391"/>
              </p:ext>
            </p:extLst>
          </p:nvPr>
        </p:nvGraphicFramePr>
        <p:xfrm>
          <a:off x="251460" y="810792"/>
          <a:ext cx="1146729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61752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Exercices d’établissement des listes et des classements</a:t>
            </a:r>
          </a:p>
        </p:txBody>
      </p:sp>
      <p:sp>
        <p:nvSpPr>
          <p:cNvPr id="3" name="Text Placeholder 2"/>
          <p:cNvSpPr>
            <a:spLocks noGrp="1"/>
          </p:cNvSpPr>
          <p:nvPr>
            <p:ph type="body" sz="quarter" idx="10"/>
          </p:nvPr>
        </p:nvSpPr>
        <p:spPr/>
        <p:txBody>
          <a:bodyPr>
            <a:normAutofit/>
          </a:bodyPr>
          <a:lstStyle/>
          <a:p>
            <a:r>
              <a:rPr lang="en-US" dirty="0"/>
              <a:t>Groupe de discussion structuré</a:t>
            </a:r>
          </a:p>
        </p:txBody>
      </p:sp>
      <p:sp>
        <p:nvSpPr>
          <p:cNvPr id="4" name="Text Placeholder 3"/>
          <p:cNvSpPr>
            <a:spLocks noGrp="1"/>
          </p:cNvSpPr>
          <p:nvPr>
            <p:ph type="body" sz="quarter" idx="12"/>
          </p:nvPr>
        </p:nvSpPr>
        <p:spPr>
          <a:xfrm>
            <a:off x="1108365" y="2818104"/>
            <a:ext cx="10367672" cy="3729037"/>
          </a:xfrm>
        </p:spPr>
        <p:txBody>
          <a:bodyPr>
            <a:normAutofit fontScale="92500" lnSpcReduction="10000"/>
          </a:bodyPr>
          <a:lstStyle/>
          <a:p>
            <a:pPr marL="320040" indent="-320040">
              <a:buSzPct val="90000"/>
              <a:buFont typeface="Symbol" panose="05050102010706020507" pitchFamily="18" charset="2"/>
              <a:buChar char="·"/>
            </a:pPr>
            <a:r>
              <a:rPr lang="en-US" sz="2300" dirty="0"/>
              <a:t>Hautement participatif</a:t>
            </a:r>
          </a:p>
          <a:p>
            <a:pPr marL="320040" indent="-320040">
              <a:buSzPct val="90000"/>
              <a:buFont typeface="Symbol" panose="05050102010706020507" pitchFamily="18" charset="2"/>
              <a:buChar char="·"/>
            </a:pPr>
            <a:r>
              <a:rPr lang="fr-FR" sz="2300" dirty="0"/>
              <a:t>Prise de décision par consensus</a:t>
            </a:r>
          </a:p>
          <a:p>
            <a:pPr marL="320040" indent="-320040">
              <a:buSzPct val="90000"/>
              <a:buFont typeface="Symbol" panose="05050102010706020507" pitchFamily="18" charset="2"/>
              <a:buChar char="·"/>
            </a:pPr>
            <a:r>
              <a:rPr lang="en-US" sz="2300" dirty="0"/>
              <a:t>Ne nécessite pas d’alphabétisation</a:t>
            </a:r>
          </a:p>
          <a:p>
            <a:pPr marL="320040" indent="-320040">
              <a:buSzPct val="90000"/>
              <a:buFont typeface="Symbol" panose="05050102010706020507" pitchFamily="18" charset="2"/>
              <a:buChar char="·"/>
            </a:pPr>
            <a:r>
              <a:rPr lang="fr-FR" sz="2300" dirty="0"/>
              <a:t>Peut utiliser des matériels locaux, du papier pour tableau de conférence, des feuillets Post-it®, des marqueurs</a:t>
            </a:r>
          </a:p>
          <a:p>
            <a:pPr marL="320040" indent="-320040">
              <a:buSzPct val="90000"/>
              <a:buFont typeface="Symbol" panose="05050102010706020507" pitchFamily="18" charset="2"/>
              <a:buChar char="·"/>
            </a:pPr>
            <a:r>
              <a:rPr lang="fr-FR" sz="2300" dirty="0"/>
              <a:t>Peut être réalisé dans la plupart des contextes</a:t>
            </a:r>
          </a:p>
          <a:p>
            <a:pPr marL="320040" indent="-320040">
              <a:buSzPct val="90000"/>
              <a:buFont typeface="Symbol" panose="05050102010706020507" pitchFamily="18" charset="2"/>
              <a:buChar char="·"/>
            </a:pPr>
            <a:r>
              <a:rPr lang="fr-FR" sz="2300" dirty="0"/>
              <a:t>Méthode utile pour établir des priorités</a:t>
            </a:r>
          </a:p>
          <a:p>
            <a:pPr marL="320040" indent="-320040">
              <a:buSzPct val="90000"/>
              <a:buFont typeface="Symbol" panose="05050102010706020507" pitchFamily="18" charset="2"/>
              <a:buChar char="·"/>
            </a:pPr>
            <a:r>
              <a:rPr lang="fr-FR" sz="2300" dirty="0"/>
              <a:t>Génère des informations qui peuvent être comparées à celles d'autres groupes (par exemple, hommes et femmes, garçons et filles, enfants d'âges différents)</a:t>
            </a:r>
            <a:endParaRPr lang="en-US" sz="2300" dirty="0"/>
          </a:p>
        </p:txBody>
      </p:sp>
    </p:spTree>
    <p:extLst>
      <p:ext uri="{BB962C8B-B14F-4D97-AF65-F5344CB8AC3E}">
        <p14:creationId xmlns:p14="http://schemas.microsoft.com/office/powerpoint/2010/main" val="42693262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Établir des listes</a:t>
            </a:r>
          </a:p>
        </p:txBody>
      </p:sp>
      <p:sp>
        <p:nvSpPr>
          <p:cNvPr id="3" name="Text Placeholder 2"/>
          <p:cNvSpPr>
            <a:spLocks noGrp="1"/>
          </p:cNvSpPr>
          <p:nvPr>
            <p:ph type="body" sz="quarter" idx="10"/>
          </p:nvPr>
        </p:nvSpPr>
        <p:spPr>
          <a:xfrm>
            <a:off x="656023" y="1404938"/>
            <a:ext cx="10820015" cy="571500"/>
          </a:xfrm>
        </p:spPr>
        <p:txBody>
          <a:bodyPr>
            <a:normAutofit/>
          </a:bodyPr>
          <a:lstStyle/>
          <a:p>
            <a:r>
              <a:rPr lang="fr-FR" dirty="0"/>
              <a:t>Générer le matériel à classer</a:t>
            </a:r>
            <a:endParaRPr lang="en-US" dirty="0"/>
          </a:p>
        </p:txBody>
      </p:sp>
      <p:sp>
        <p:nvSpPr>
          <p:cNvPr id="4" name="Text Placeholder 3"/>
          <p:cNvSpPr>
            <a:spLocks noGrp="1"/>
          </p:cNvSpPr>
          <p:nvPr>
            <p:ph type="body" sz="quarter" idx="12"/>
          </p:nvPr>
        </p:nvSpPr>
        <p:spPr>
          <a:xfrm>
            <a:off x="1080655" y="1976438"/>
            <a:ext cx="10395381" cy="4285817"/>
          </a:xfrm>
        </p:spPr>
        <p:txBody>
          <a:bodyPr>
            <a:normAutofit/>
          </a:bodyPr>
          <a:lstStyle/>
          <a:p>
            <a:pPr marL="320040" indent="-320040">
              <a:buSzPct val="90000"/>
              <a:buFont typeface="Symbol" panose="05050102010706020507" pitchFamily="18" charset="2"/>
              <a:buChar char="·"/>
            </a:pPr>
            <a:r>
              <a:rPr lang="fr-FR" sz="2400" dirty="0"/>
              <a:t>Posez une question que vous avez préparée pour l'activité; par exemple</a:t>
            </a:r>
            <a:r>
              <a:rPr lang="en-US" sz="2400" dirty="0"/>
              <a:t>:</a:t>
            </a:r>
          </a:p>
          <a:p>
            <a:pPr marL="731520" lvl="1" indent="-274320">
              <a:buFont typeface="Wingdings" panose="05000000000000000000" pitchFamily="2" charset="2"/>
              <a:buChar char="§"/>
            </a:pPr>
            <a:r>
              <a:rPr lang="fr-FR" sz="2200" i="1" dirty="0"/>
              <a:t>Quelles sont les choses les plus importantes qui protègent les enfants et les adolescents dans cette communauté</a:t>
            </a:r>
            <a:r>
              <a:rPr lang="en-US" sz="2200" i="1" dirty="0"/>
              <a:t>?</a:t>
            </a:r>
          </a:p>
          <a:p>
            <a:pPr marL="320040" indent="-320040">
              <a:buSzPct val="90000"/>
              <a:buFont typeface="Symbol" panose="05050102010706020507" pitchFamily="18" charset="2"/>
              <a:buChar char="·"/>
            </a:pPr>
            <a:r>
              <a:rPr lang="fr-FR" sz="2400" dirty="0"/>
              <a:t>Les participants donnent leurs réponses, qui ne devraient pas être supérieures à 10</a:t>
            </a:r>
            <a:r>
              <a:rPr lang="en-US" sz="2400" dirty="0"/>
              <a:t>.</a:t>
            </a:r>
          </a:p>
          <a:p>
            <a:pPr marL="731520" lvl="1" indent="-274320">
              <a:buFont typeface="Wingdings" panose="05000000000000000000" pitchFamily="2" charset="2"/>
              <a:buChar char="§"/>
            </a:pPr>
            <a:r>
              <a:rPr lang="fr-FR" sz="2200" dirty="0"/>
              <a:t>Veillez à ce que chacun ait l'occasion de partager</a:t>
            </a:r>
            <a:endParaRPr lang="en-US" sz="2200" dirty="0"/>
          </a:p>
          <a:p>
            <a:pPr marL="320040" indent="-320040">
              <a:buSzPct val="90000"/>
              <a:buFont typeface="Symbol" panose="05050102010706020507" pitchFamily="18" charset="2"/>
              <a:buChar char="·"/>
            </a:pPr>
            <a:r>
              <a:rPr lang="fr-FR" sz="2400" dirty="0"/>
              <a:t>Faites la liste des réponses</a:t>
            </a:r>
            <a:r>
              <a:rPr lang="en-US" sz="2400" dirty="0"/>
              <a:t>:</a:t>
            </a:r>
          </a:p>
          <a:p>
            <a:pPr marL="731520" lvl="1" indent="-274320">
              <a:buSzPct val="90000"/>
              <a:buFont typeface="Wingdings" panose="05000000000000000000" pitchFamily="2" charset="2"/>
              <a:buChar char="§"/>
            </a:pPr>
            <a:r>
              <a:rPr lang="fr-FR" sz="2200" dirty="0"/>
              <a:t>Tableau de conférence, objets assignés pour représenter chaque réponse, etc</a:t>
            </a:r>
            <a:r>
              <a:rPr lang="en-US" sz="2200" dirty="0"/>
              <a:t>.</a:t>
            </a:r>
          </a:p>
        </p:txBody>
      </p:sp>
    </p:spTree>
    <p:extLst>
      <p:ext uri="{BB962C8B-B14F-4D97-AF65-F5344CB8AC3E}">
        <p14:creationId xmlns:p14="http://schemas.microsoft.com/office/powerpoint/2010/main" val="25785942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Classement</a:t>
            </a:r>
          </a:p>
        </p:txBody>
      </p:sp>
      <p:sp>
        <p:nvSpPr>
          <p:cNvPr id="3" name="Text Placeholder 2"/>
          <p:cNvSpPr>
            <a:spLocks noGrp="1"/>
          </p:cNvSpPr>
          <p:nvPr>
            <p:ph type="body" sz="quarter" idx="10"/>
          </p:nvPr>
        </p:nvSpPr>
        <p:spPr/>
        <p:txBody>
          <a:bodyPr>
            <a:normAutofit/>
          </a:bodyPr>
          <a:lstStyle/>
          <a:p>
            <a:r>
              <a:rPr lang="fr-FR" dirty="0"/>
              <a:t>Utilisant des feuilles du tableau de conférence</a:t>
            </a:r>
            <a:endParaRPr lang="en-US" dirty="0"/>
          </a:p>
        </p:txBody>
      </p:sp>
      <p:sp>
        <p:nvSpPr>
          <p:cNvPr id="4" name="Text Placeholder 3"/>
          <p:cNvSpPr>
            <a:spLocks noGrp="1"/>
          </p:cNvSpPr>
          <p:nvPr>
            <p:ph type="body" sz="quarter" idx="12"/>
          </p:nvPr>
        </p:nvSpPr>
        <p:spPr>
          <a:xfrm>
            <a:off x="1120150" y="2351375"/>
            <a:ext cx="9587345" cy="3729037"/>
          </a:xfrm>
        </p:spPr>
        <p:txBody>
          <a:bodyPr>
            <a:normAutofit/>
          </a:bodyPr>
          <a:lstStyle/>
          <a:p>
            <a:pPr marL="320040" indent="-320040">
              <a:buSzPct val="90000"/>
              <a:buFont typeface="Symbol" panose="05050102010706020507" pitchFamily="18" charset="2"/>
              <a:buChar char="·"/>
            </a:pPr>
            <a:r>
              <a:rPr lang="fr-FR" sz="2400" dirty="0"/>
              <a:t>Les réponses peuvent être écrites sur des cartes ou des feuillets Post-it® et classées par ordre (en continuum ou de haut en bas)</a:t>
            </a:r>
          </a:p>
          <a:p>
            <a:pPr marL="320040" indent="-320040">
              <a:buSzPct val="90000"/>
              <a:buFont typeface="Symbol" panose="05050102010706020507" pitchFamily="18" charset="2"/>
              <a:buChar char="·"/>
            </a:pPr>
            <a:r>
              <a:rPr lang="fr-FR" sz="2400" dirty="0"/>
              <a:t>Les réponses pourraient être écrites sur papier, et les participants pourraient placer une note à côté de ce qu'ils pensent être la réponse la plus importante</a:t>
            </a:r>
          </a:p>
          <a:p>
            <a:pPr marL="320040" indent="-320040">
              <a:buSzPct val="90000"/>
              <a:buFont typeface="Symbol" panose="05050102010706020507" pitchFamily="18" charset="2"/>
              <a:buChar char="·"/>
            </a:pPr>
            <a:r>
              <a:rPr lang="fr-FR" sz="2400" dirty="0"/>
              <a:t>L'exercice est terminé lorsque tous les participants se mettent d'accord sur le classement</a:t>
            </a:r>
            <a:endParaRPr lang="en-US" sz="2400" dirty="0"/>
          </a:p>
        </p:txBody>
      </p:sp>
    </p:spTree>
    <p:extLst>
      <p:ext uri="{BB962C8B-B14F-4D97-AF65-F5344CB8AC3E}">
        <p14:creationId xmlns:p14="http://schemas.microsoft.com/office/powerpoint/2010/main" val="6585358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Classement</a:t>
            </a:r>
          </a:p>
        </p:txBody>
      </p:sp>
      <p:sp>
        <p:nvSpPr>
          <p:cNvPr id="3" name="Text Placeholder 2"/>
          <p:cNvSpPr>
            <a:spLocks noGrp="1"/>
          </p:cNvSpPr>
          <p:nvPr>
            <p:ph type="body" sz="quarter" idx="10"/>
          </p:nvPr>
        </p:nvSpPr>
        <p:spPr/>
        <p:txBody>
          <a:bodyPr>
            <a:normAutofit/>
          </a:bodyPr>
          <a:lstStyle/>
          <a:p>
            <a:r>
              <a:rPr lang="fr-FR" dirty="0"/>
              <a:t>Utilisant des objets pour représenter des réponses</a:t>
            </a:r>
            <a:endParaRPr lang="en-US" dirty="0"/>
          </a:p>
        </p:txBody>
      </p:sp>
      <p:sp>
        <p:nvSpPr>
          <p:cNvPr id="4" name="Text Placeholder 3"/>
          <p:cNvSpPr>
            <a:spLocks noGrp="1"/>
          </p:cNvSpPr>
          <p:nvPr>
            <p:ph type="body" sz="quarter" idx="12"/>
          </p:nvPr>
        </p:nvSpPr>
        <p:spPr>
          <a:xfrm>
            <a:off x="1246909" y="2610714"/>
            <a:ext cx="10229127" cy="3729037"/>
          </a:xfrm>
        </p:spPr>
        <p:txBody>
          <a:bodyPr/>
          <a:lstStyle/>
          <a:p>
            <a:pPr marL="320040" indent="-320040">
              <a:buSzPct val="90000"/>
              <a:buFont typeface="Symbol" panose="05050102010706020507" pitchFamily="18" charset="2"/>
              <a:buChar char="·"/>
            </a:pPr>
            <a:r>
              <a:rPr lang="fr-FR" sz="2400" dirty="0"/>
              <a:t>Définissez un continuum dans un espace où les participants peuvent se déplacer (par exemple, au sol, sur le</a:t>
            </a:r>
            <a:r>
              <a:rPr lang="fr-FR" sz="2400" dirty="0">
                <a:solidFill>
                  <a:srgbClr val="FF0000"/>
                </a:solidFill>
              </a:rPr>
              <a:t> </a:t>
            </a:r>
            <a:r>
              <a:rPr lang="fr-FR" sz="2400" dirty="0"/>
              <a:t>plancher d'une salle, sur une longue table)</a:t>
            </a:r>
          </a:p>
          <a:p>
            <a:pPr marL="320040" indent="-320040">
              <a:buSzPct val="90000"/>
              <a:buFont typeface="Symbol" panose="05050102010706020507" pitchFamily="18" charset="2"/>
              <a:buChar char="·"/>
            </a:pPr>
            <a:r>
              <a:rPr lang="fr-FR" sz="2400" dirty="0"/>
              <a:t>Demandez aux participants de placer les objets sur le continuum par ordre d'importance</a:t>
            </a:r>
          </a:p>
          <a:p>
            <a:pPr marL="320040" indent="-320040">
              <a:buSzPct val="90000"/>
              <a:buFont typeface="Symbol" panose="05050102010706020507" pitchFamily="18" charset="2"/>
              <a:buChar char="·"/>
            </a:pPr>
            <a:r>
              <a:rPr lang="fr-FR" sz="2400" dirty="0"/>
              <a:t>Les participants discuteront jusqu'à ce qu'ils se mettent tous d'accord sur le classement final</a:t>
            </a:r>
            <a:endParaRPr lang="en-US" sz="2400" dirty="0"/>
          </a:p>
          <a:p>
            <a:endParaRPr lang="en-US" dirty="0"/>
          </a:p>
        </p:txBody>
      </p:sp>
    </p:spTree>
    <p:extLst>
      <p:ext uri="{BB962C8B-B14F-4D97-AF65-F5344CB8AC3E}">
        <p14:creationId xmlns:p14="http://schemas.microsoft.com/office/powerpoint/2010/main" val="15268136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Établir des listes et des classements</a:t>
            </a:r>
          </a:p>
        </p:txBody>
      </p:sp>
      <p:sp>
        <p:nvSpPr>
          <p:cNvPr id="3" name="Text Placeholder 2"/>
          <p:cNvSpPr>
            <a:spLocks noGrp="1"/>
          </p:cNvSpPr>
          <p:nvPr>
            <p:ph type="body" sz="quarter" idx="10"/>
          </p:nvPr>
        </p:nvSpPr>
        <p:spPr/>
        <p:txBody>
          <a:bodyPr>
            <a:normAutofit/>
          </a:bodyPr>
          <a:lstStyle/>
          <a:p>
            <a:r>
              <a:rPr lang="en-US" dirty="0"/>
              <a:t>Quelques considérations</a:t>
            </a:r>
          </a:p>
        </p:txBody>
      </p:sp>
      <p:sp>
        <p:nvSpPr>
          <p:cNvPr id="4" name="Text Placeholder 3"/>
          <p:cNvSpPr>
            <a:spLocks noGrp="1"/>
          </p:cNvSpPr>
          <p:nvPr>
            <p:ph type="body" sz="quarter" idx="12"/>
          </p:nvPr>
        </p:nvSpPr>
        <p:spPr/>
        <p:txBody>
          <a:bodyPr>
            <a:normAutofit/>
          </a:bodyPr>
          <a:lstStyle/>
          <a:p>
            <a:pPr marL="320040" indent="-320040">
              <a:buSzPct val="90000"/>
              <a:buFont typeface="Symbol" panose="05050102010706020507" pitchFamily="18" charset="2"/>
              <a:buChar char="·"/>
            </a:pPr>
            <a:r>
              <a:rPr lang="fr-FR" sz="2400" dirty="0"/>
              <a:t>Les activités de classement devraient éventuellement se faire par étapes s'il n'y a pas de consensus clair</a:t>
            </a:r>
          </a:p>
          <a:p>
            <a:pPr marL="320040" indent="-320040">
              <a:buSzPct val="90000"/>
              <a:buFont typeface="Symbol" panose="05050102010706020507" pitchFamily="18" charset="2"/>
              <a:buChar char="·"/>
            </a:pPr>
            <a:r>
              <a:rPr lang="fr-FR" sz="2400" dirty="0"/>
              <a:t>Faciliter la discussion jusqu'à ce que les participants parviennent à un consensus</a:t>
            </a:r>
          </a:p>
          <a:p>
            <a:pPr marL="320040" indent="-320040">
              <a:buSzPct val="90000"/>
              <a:buFont typeface="Symbol" panose="05050102010706020507" pitchFamily="18" charset="2"/>
              <a:buChar char="·"/>
            </a:pPr>
            <a:r>
              <a:rPr lang="fr-FR" sz="2400" dirty="0"/>
              <a:t>La prise de notes doit aller au-delà des réponses</a:t>
            </a:r>
            <a:r>
              <a:rPr lang="en-US" sz="2400" dirty="0"/>
              <a:t>:</a:t>
            </a:r>
          </a:p>
          <a:p>
            <a:pPr marL="731520" lvl="1" indent="-274320">
              <a:buFont typeface="Wingdings" panose="05000000000000000000" pitchFamily="2" charset="2"/>
              <a:buChar char="§"/>
            </a:pPr>
            <a:r>
              <a:rPr lang="fr-FR" sz="2200" dirty="0"/>
              <a:t>Observations des interactions, langage corporel</a:t>
            </a:r>
          </a:p>
          <a:p>
            <a:pPr marL="731520" lvl="1" indent="-274320">
              <a:buFont typeface="Wingdings" panose="05000000000000000000" pitchFamily="2" charset="2"/>
              <a:buChar char="§"/>
            </a:pPr>
            <a:r>
              <a:rPr lang="fr-FR" sz="2200" dirty="0"/>
              <a:t>Les éléments intéressants qui ressortent des discussions</a:t>
            </a:r>
          </a:p>
          <a:p>
            <a:pPr marL="731520" lvl="1" indent="-274320">
              <a:buFont typeface="Wingdings" panose="05000000000000000000" pitchFamily="2" charset="2"/>
              <a:buChar char="§"/>
            </a:pPr>
            <a:r>
              <a:rPr lang="fr-FR" sz="2200" dirty="0"/>
              <a:t>Là où il était difficile de trouver un consensus</a:t>
            </a:r>
            <a:endParaRPr lang="en-US" sz="2200" dirty="0"/>
          </a:p>
        </p:txBody>
      </p:sp>
    </p:spTree>
    <p:extLst>
      <p:ext uri="{BB962C8B-B14F-4D97-AF65-F5344CB8AC3E}">
        <p14:creationId xmlns:p14="http://schemas.microsoft.com/office/powerpoint/2010/main" val="12082271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dirty="0"/>
              <a:t>À quoi ressemblent </a:t>
            </a:r>
            <a:r>
              <a:rPr lang="en-US" dirty="0"/>
              <a:t>l’établissement des listes et des classements?</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562" y="2255982"/>
            <a:ext cx="3037609" cy="4050145"/>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9813" y="2022764"/>
            <a:ext cx="3037768" cy="3744191"/>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1252" y="2795155"/>
            <a:ext cx="3962400" cy="2971800"/>
          </a:xfrm>
          <a:prstGeom prst="rect">
            <a:avLst/>
          </a:prstGeom>
        </p:spPr>
      </p:pic>
    </p:spTree>
    <p:extLst>
      <p:ext uri="{BB962C8B-B14F-4D97-AF65-F5344CB8AC3E}">
        <p14:creationId xmlns:p14="http://schemas.microsoft.com/office/powerpoint/2010/main" val="2230663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4" y="119430"/>
            <a:ext cx="10515600" cy="1325563"/>
          </a:xfrm>
        </p:spPr>
        <p:txBody>
          <a:bodyPr/>
          <a:lstStyle/>
          <a:p>
            <a:r>
              <a:rPr lang="fr-FR" dirty="0"/>
              <a:t>Placer les enfants et les familles au centre de l'analyse contextuelle</a:t>
            </a:r>
            <a:endParaRPr lang="en-US" dirty="0"/>
          </a:p>
        </p:txBody>
      </p:sp>
      <p:sp>
        <p:nvSpPr>
          <p:cNvPr id="4" name="Text Placeholder 3"/>
          <p:cNvSpPr>
            <a:spLocks noGrp="1"/>
          </p:cNvSpPr>
          <p:nvPr>
            <p:ph type="body" sz="quarter" idx="10"/>
          </p:nvPr>
        </p:nvSpPr>
        <p:spPr/>
        <p:txBody>
          <a:bodyPr>
            <a:normAutofit fontScale="92500" lnSpcReduction="20000"/>
          </a:bodyPr>
          <a:lstStyle/>
          <a:p>
            <a:endParaRPr lang="en-US" dirty="0"/>
          </a:p>
          <a:p>
            <a:endParaRPr lang="en-US" dirty="0"/>
          </a:p>
        </p:txBody>
      </p:sp>
      <p:sp>
        <p:nvSpPr>
          <p:cNvPr id="6" name="Text Placeholder 5"/>
          <p:cNvSpPr>
            <a:spLocks noGrp="1"/>
          </p:cNvSpPr>
          <p:nvPr>
            <p:ph type="body" sz="quarter" idx="12"/>
          </p:nvPr>
        </p:nvSpPr>
        <p:spPr>
          <a:xfrm>
            <a:off x="1031202" y="1978271"/>
            <a:ext cx="10069654" cy="4371973"/>
          </a:xfrm>
        </p:spPr>
        <p:txBody>
          <a:bodyPr>
            <a:normAutofit fontScale="92500" lnSpcReduction="10000"/>
          </a:bodyPr>
          <a:lstStyle/>
          <a:p>
            <a:pPr marL="274320" indent="-274320">
              <a:spcBef>
                <a:spcPts val="0"/>
              </a:spcBef>
              <a:buSzPct val="90000"/>
              <a:buFont typeface="Symbol" panose="05050102010706020507" pitchFamily="18" charset="2"/>
              <a:buChar char="·"/>
            </a:pPr>
            <a:r>
              <a:rPr lang="fr-FR" sz="2400" dirty="0"/>
              <a:t>Que font les familles et les enfants pour éviter, prévenir ou répondre aux problèmes de protection de l'enfance</a:t>
            </a:r>
            <a:r>
              <a:rPr lang="en-US" sz="2400" dirty="0"/>
              <a:t>? </a:t>
            </a:r>
          </a:p>
          <a:p>
            <a:pPr marL="731520" lvl="1" indent="-274320">
              <a:spcBef>
                <a:spcPts val="0"/>
              </a:spcBef>
              <a:buFont typeface="Wingdings" panose="05000000000000000000" pitchFamily="2" charset="2"/>
              <a:buChar char="§"/>
            </a:pPr>
            <a:r>
              <a:rPr lang="fr-FR" sz="2200" dirty="0"/>
              <a:t>Que pouvons-nous faire pour renforcer ces approches?</a:t>
            </a:r>
            <a:endParaRPr lang="en-US" sz="2200" dirty="0"/>
          </a:p>
          <a:p>
            <a:pPr marL="274320" indent="-274320">
              <a:spcBef>
                <a:spcPts val="0"/>
              </a:spcBef>
              <a:buSzPct val="90000"/>
              <a:buFont typeface="Symbol" panose="05050102010706020507" pitchFamily="18" charset="2"/>
              <a:buChar char="·"/>
            </a:pPr>
            <a:r>
              <a:rPr lang="fr-FR" sz="2400" dirty="0"/>
              <a:t>Quelles sont les perceptions qu'ont les garçons et les filles de leurs principaux risques et préoccupations</a:t>
            </a:r>
            <a:r>
              <a:rPr lang="en-US" sz="2400" dirty="0"/>
              <a:t>? </a:t>
            </a:r>
          </a:p>
          <a:p>
            <a:pPr marL="731520" lvl="1" indent="-274320">
              <a:spcBef>
                <a:spcPts val="0"/>
              </a:spcBef>
              <a:buFont typeface="Wingdings" panose="05000000000000000000" pitchFamily="2" charset="2"/>
              <a:buChar char="§"/>
            </a:pPr>
            <a:r>
              <a:rPr lang="en-US" sz="2200" dirty="0"/>
              <a:t>Les adolescents? Les jeunes?</a:t>
            </a:r>
          </a:p>
          <a:p>
            <a:pPr marL="274320" indent="-274320">
              <a:spcBef>
                <a:spcPts val="0"/>
              </a:spcBef>
              <a:buSzPct val="90000"/>
              <a:buFont typeface="Symbol" panose="05050102010706020507" pitchFamily="18" charset="2"/>
              <a:buChar char="·"/>
            </a:pPr>
            <a:r>
              <a:rPr lang="fr-FR" sz="2400" dirty="0"/>
              <a:t>Qui a accès aux services</a:t>
            </a:r>
            <a:r>
              <a:rPr lang="en-US" sz="2400" dirty="0"/>
              <a:t>? </a:t>
            </a:r>
          </a:p>
          <a:p>
            <a:pPr lvl="1">
              <a:spcBef>
                <a:spcPts val="0"/>
              </a:spcBef>
              <a:buFont typeface="Wingdings" panose="05000000000000000000" pitchFamily="2" charset="2"/>
              <a:buChar char="§"/>
            </a:pPr>
            <a:r>
              <a:rPr lang="fr-FR" sz="2200" dirty="0"/>
              <a:t>Qui n'y a pas accès et pourquoi</a:t>
            </a:r>
            <a:r>
              <a:rPr lang="en-US" sz="2200" dirty="0"/>
              <a:t>?</a:t>
            </a:r>
          </a:p>
          <a:p>
            <a:pPr marL="274320" indent="-274320">
              <a:spcBef>
                <a:spcPts val="0"/>
              </a:spcBef>
              <a:buSzPct val="90000"/>
              <a:buFont typeface="Symbol" panose="05050102010706020507" pitchFamily="18" charset="2"/>
              <a:buChar char="·"/>
            </a:pPr>
            <a:r>
              <a:rPr lang="fr-FR" sz="2400" dirty="0"/>
              <a:t>Y a-t-il une collaboration et une communication efficaces avec les enfants, les adolescents, les jeunes et leurs familles</a:t>
            </a:r>
            <a:r>
              <a:rPr lang="en-US" sz="2400" dirty="0"/>
              <a:t>?</a:t>
            </a:r>
          </a:p>
          <a:p>
            <a:pPr marL="0" indent="0" algn="r">
              <a:spcBef>
                <a:spcPts val="0"/>
              </a:spcBef>
              <a:buNone/>
            </a:pPr>
            <a:r>
              <a:rPr lang="en-US" sz="1050" dirty="0"/>
              <a:t>(Child Frontiers, 2016)</a:t>
            </a:r>
          </a:p>
          <a:p>
            <a:pPr>
              <a:spcBef>
                <a:spcPts val="0"/>
              </a:spcBef>
            </a:pPr>
            <a:endParaRPr lang="en-US" dirty="0"/>
          </a:p>
          <a:p>
            <a:endParaRPr lang="en-US" dirty="0"/>
          </a:p>
        </p:txBody>
      </p:sp>
    </p:spTree>
    <p:extLst>
      <p:ext uri="{BB962C8B-B14F-4D97-AF65-F5344CB8AC3E}">
        <p14:creationId xmlns:p14="http://schemas.microsoft.com/office/powerpoint/2010/main" val="39358358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100513" y="528638"/>
            <a:ext cx="7724694" cy="1271587"/>
          </a:xfrm>
        </p:spPr>
        <p:txBody>
          <a:bodyPr>
            <a:normAutofit fontScale="85000" lnSpcReduction="10000"/>
          </a:bodyPr>
          <a:lstStyle/>
          <a:p>
            <a:r>
              <a:rPr lang="fr-FR" dirty="0"/>
              <a:t>Exercice facultatif: Pratiquer </a:t>
            </a:r>
            <a:r>
              <a:rPr lang="en-US" dirty="0"/>
              <a:t>l’établissement des listes et des classements</a:t>
            </a:r>
            <a:r>
              <a:rPr lang="fr-FR" dirty="0"/>
              <a:t> (30 minutes)</a:t>
            </a:r>
            <a:endParaRPr lang="en-US" dirty="0"/>
          </a:p>
        </p:txBody>
      </p:sp>
      <p:sp>
        <p:nvSpPr>
          <p:cNvPr id="3" name="Text Placeholder 2"/>
          <p:cNvSpPr>
            <a:spLocks noGrp="1"/>
          </p:cNvSpPr>
          <p:nvPr>
            <p:ph type="body" sz="quarter" idx="12"/>
          </p:nvPr>
        </p:nvSpPr>
        <p:spPr>
          <a:xfrm>
            <a:off x="4100513" y="1928379"/>
            <a:ext cx="7300912" cy="4139911"/>
          </a:xfrm>
        </p:spPr>
        <p:txBody>
          <a:bodyPr>
            <a:normAutofit fontScale="85000" lnSpcReduction="10000"/>
          </a:bodyPr>
          <a:lstStyle/>
          <a:p>
            <a:pPr marL="457200" indent="-457200">
              <a:buFont typeface="+mj-lt"/>
              <a:buAutoNum type="arabicPeriod"/>
            </a:pPr>
            <a:r>
              <a:rPr lang="fr-FR" sz="2400" dirty="0"/>
              <a:t>Posez une question qui suscitera des réponses différentes, par exemple</a:t>
            </a:r>
            <a:r>
              <a:rPr lang="en-US" sz="2400" dirty="0"/>
              <a:t>:</a:t>
            </a:r>
          </a:p>
          <a:p>
            <a:pPr marL="731520" lvl="1" indent="-274320">
              <a:buSzPct val="90000"/>
              <a:buFont typeface="Symbol" panose="05050102010706020507" pitchFamily="18" charset="2"/>
              <a:buChar char="·"/>
            </a:pPr>
            <a:r>
              <a:rPr lang="fr-FR" sz="2200" i="1" dirty="0"/>
              <a:t>Quelle est la meilleure nourriture dans notre communauté?</a:t>
            </a:r>
            <a:endParaRPr lang="en-US" sz="2200" dirty="0"/>
          </a:p>
          <a:p>
            <a:pPr marL="457200" indent="-457200">
              <a:buFont typeface="+mj-lt"/>
              <a:buAutoNum type="arabicPeriod"/>
            </a:pPr>
            <a:r>
              <a:rPr lang="fr-FR" sz="2400" dirty="0"/>
              <a:t> Le nombre de participants peut aller jusqu'à 10.</a:t>
            </a:r>
          </a:p>
          <a:p>
            <a:pPr marL="457200" indent="-457200">
              <a:buFont typeface="+mj-lt"/>
              <a:buAutoNum type="arabicPeriod"/>
            </a:pPr>
            <a:r>
              <a:rPr lang="fr-FR" sz="2400" dirty="0"/>
              <a:t>Chaque groupe décide de la méthode qu'il souhaite utiliser. Encouragez l'utilisation de différentes méthodes.</a:t>
            </a:r>
          </a:p>
          <a:p>
            <a:pPr marL="457200" indent="-457200">
              <a:buFont typeface="+mj-lt"/>
              <a:buAutoNum type="arabicPeriod"/>
            </a:pPr>
            <a:r>
              <a:rPr lang="fr-FR" sz="2400" dirty="0"/>
              <a:t>Les groupes établissent une liste et un classement jusqu'à ce qu'ils parviennent à un consensus.</a:t>
            </a:r>
          </a:p>
          <a:p>
            <a:pPr marL="457200" indent="-457200">
              <a:buFont typeface="+mj-lt"/>
              <a:buAutoNum type="arabicPeriod"/>
            </a:pPr>
            <a:r>
              <a:rPr lang="fr-FR" sz="2400" dirty="0"/>
              <a:t>Promenade de galerie pour voir les différents classements.</a:t>
            </a:r>
          </a:p>
          <a:p>
            <a:pPr marL="457200" indent="-457200">
              <a:buFont typeface="+mj-lt"/>
              <a:buAutoNum type="arabicPeriod"/>
            </a:pPr>
            <a:r>
              <a:rPr lang="fr-FR" sz="2400" dirty="0"/>
              <a:t>Débriefing</a:t>
            </a:r>
            <a:endParaRPr lang="en-US" sz="2400" dirty="0"/>
          </a:p>
        </p:txBody>
      </p:sp>
      <p:sp>
        <p:nvSpPr>
          <p:cNvPr id="4" name="Text Placeholder 3"/>
          <p:cNvSpPr>
            <a:spLocks noGrp="1"/>
          </p:cNvSpPr>
          <p:nvPr>
            <p:ph type="body" sz="quarter" idx="13"/>
          </p:nvPr>
        </p:nvSpPr>
        <p:spPr/>
        <p:txBody>
          <a:bodyPr/>
          <a:lstStyle/>
          <a:p>
            <a:endParaRPr lang="en-US" dirty="0"/>
          </a:p>
        </p:txBody>
      </p:sp>
      <p:pic>
        <p:nvPicPr>
          <p:cNvPr id="5" name="Picture 4"/>
          <p:cNvPicPr>
            <a:picLocks noChangeAspect="1"/>
          </p:cNvPicPr>
          <p:nvPr/>
        </p:nvPicPr>
        <p:blipFill>
          <a:blip r:embed="rId3"/>
          <a:stretch>
            <a:fillRect/>
          </a:stretch>
        </p:blipFill>
        <p:spPr>
          <a:xfrm>
            <a:off x="9808257" y="5327904"/>
            <a:ext cx="2383743" cy="2389839"/>
          </a:xfrm>
          <a:prstGeom prst="rect">
            <a:avLst/>
          </a:prstGeom>
        </p:spPr>
      </p:pic>
    </p:spTree>
    <p:extLst>
      <p:ext uri="{BB962C8B-B14F-4D97-AF65-F5344CB8AC3E}">
        <p14:creationId xmlns:p14="http://schemas.microsoft.com/office/powerpoint/2010/main" val="35478545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Entretiens approfondis</a:t>
            </a:r>
          </a:p>
        </p:txBody>
      </p:sp>
      <p:sp>
        <p:nvSpPr>
          <p:cNvPr id="3" name="Text Placeholder 2"/>
          <p:cNvSpPr>
            <a:spLocks noGrp="1"/>
          </p:cNvSpPr>
          <p:nvPr>
            <p:ph type="body" sz="quarter" idx="10"/>
          </p:nvPr>
        </p:nvSpPr>
        <p:spPr/>
        <p:txBody>
          <a:bodyPr>
            <a:normAutofit lnSpcReduction="10000"/>
          </a:bodyPr>
          <a:lstStyle/>
          <a:p>
            <a:endParaRPr lang="en-US" dirty="0"/>
          </a:p>
        </p:txBody>
      </p:sp>
    </p:spTree>
    <p:extLst>
      <p:ext uri="{BB962C8B-B14F-4D97-AF65-F5344CB8AC3E}">
        <p14:creationId xmlns:p14="http://schemas.microsoft.com/office/powerpoint/2010/main" val="36652857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Entretiens approfondis</a:t>
            </a:r>
          </a:p>
        </p:txBody>
      </p:sp>
      <p:sp>
        <p:nvSpPr>
          <p:cNvPr id="3" name="Text Placeholder 2"/>
          <p:cNvSpPr>
            <a:spLocks noGrp="1"/>
          </p:cNvSpPr>
          <p:nvPr>
            <p:ph type="body" sz="quarter" idx="10"/>
          </p:nvPr>
        </p:nvSpPr>
        <p:spPr/>
        <p:txBody>
          <a:bodyPr>
            <a:normAutofit/>
          </a:bodyPr>
          <a:lstStyle/>
          <a:p>
            <a:endParaRPr lang="en-US" dirty="0"/>
          </a:p>
        </p:txBody>
      </p:sp>
      <p:sp>
        <p:nvSpPr>
          <p:cNvPr id="4" name="Text Placeholder 3"/>
          <p:cNvSpPr>
            <a:spLocks noGrp="1"/>
          </p:cNvSpPr>
          <p:nvPr>
            <p:ph type="body" sz="quarter" idx="12"/>
          </p:nvPr>
        </p:nvSpPr>
        <p:spPr>
          <a:xfrm>
            <a:off x="997528" y="2543176"/>
            <a:ext cx="9476508" cy="3729037"/>
          </a:xfrm>
        </p:spPr>
        <p:txBody>
          <a:bodyPr>
            <a:normAutofit lnSpcReduction="10000"/>
          </a:bodyPr>
          <a:lstStyle/>
          <a:p>
            <a:pPr marL="320040" indent="-320040">
              <a:buSzPct val="90000"/>
              <a:buFont typeface="Symbol" panose="05050102010706020507" pitchFamily="18" charset="2"/>
              <a:buChar char="·"/>
            </a:pPr>
            <a:r>
              <a:rPr lang="fr-FR" sz="2200" dirty="0"/>
              <a:t>Discussions en tête-à-tête avec des membres de la communauté à titre individuel </a:t>
            </a:r>
          </a:p>
          <a:p>
            <a:pPr marL="320040" indent="-320040">
              <a:buSzPct val="90000"/>
              <a:buFont typeface="Symbol" panose="05050102010706020507" pitchFamily="18" charset="2"/>
              <a:buChar char="·"/>
            </a:pPr>
            <a:r>
              <a:rPr lang="fr-FR" sz="2200" dirty="0"/>
              <a:t>Semi-structuré autour de thèmes/sujets sur lesquels vous voulez vous renseigner </a:t>
            </a:r>
            <a:r>
              <a:rPr lang="en-US" sz="2200" dirty="0"/>
              <a:t>–</a:t>
            </a:r>
            <a:r>
              <a:rPr lang="fr-FR" sz="2200" dirty="0"/>
              <a:t> pas un questionnaire</a:t>
            </a:r>
          </a:p>
          <a:p>
            <a:pPr marL="320040" indent="-320040">
              <a:buSzPct val="90000"/>
              <a:buFont typeface="Symbol" panose="05050102010706020507" pitchFamily="18" charset="2"/>
              <a:buChar char="·"/>
            </a:pPr>
            <a:r>
              <a:rPr lang="fr-FR" sz="2200" dirty="0"/>
              <a:t>Utilisez des questions ouvertes</a:t>
            </a:r>
          </a:p>
          <a:p>
            <a:pPr marL="320040" indent="-320040">
              <a:buSzPct val="90000"/>
              <a:buFont typeface="Symbol" panose="05050102010706020507" pitchFamily="18" charset="2"/>
              <a:buChar char="·"/>
            </a:pPr>
            <a:r>
              <a:rPr lang="fr-FR" sz="2200" dirty="0"/>
              <a:t>Guidé par le participant</a:t>
            </a:r>
          </a:p>
          <a:p>
            <a:pPr marL="320040" indent="-320040">
              <a:buSzPct val="90000"/>
              <a:buFont typeface="Symbol" panose="05050102010706020507" pitchFamily="18" charset="2"/>
              <a:buChar char="·"/>
            </a:pPr>
            <a:r>
              <a:rPr lang="fr-FR" sz="2200" dirty="0"/>
              <a:t>Nécessite de solides compétences en matière de communication</a:t>
            </a:r>
            <a:r>
              <a:rPr lang="en-US" sz="2200" dirty="0"/>
              <a:t>:</a:t>
            </a:r>
          </a:p>
          <a:p>
            <a:pPr marL="731520" lvl="1" indent="-274320">
              <a:buFont typeface="Wingdings" panose="05000000000000000000" pitchFamily="2" charset="2"/>
              <a:buChar char="§"/>
            </a:pPr>
            <a:r>
              <a:rPr lang="fr-FR" sz="2000" dirty="0"/>
              <a:t>Écoute active</a:t>
            </a:r>
          </a:p>
          <a:p>
            <a:pPr marL="731520" lvl="1" indent="-274320">
              <a:buFont typeface="Wingdings" panose="05000000000000000000" pitchFamily="2" charset="2"/>
              <a:buChar char="§"/>
            </a:pPr>
            <a:r>
              <a:rPr lang="fr-FR" sz="2000" dirty="0"/>
              <a:t>Savoir poser des questions d'approfondissement </a:t>
            </a:r>
            <a:endParaRPr lang="en-US" dirty="0"/>
          </a:p>
          <a:p>
            <a:endParaRPr lang="en-US" dirty="0"/>
          </a:p>
        </p:txBody>
      </p:sp>
    </p:spTree>
    <p:extLst>
      <p:ext uri="{BB962C8B-B14F-4D97-AF65-F5344CB8AC3E}">
        <p14:creationId xmlns:p14="http://schemas.microsoft.com/office/powerpoint/2010/main" val="6093622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Qu'est-ce que </a:t>
            </a:r>
            <a:r>
              <a:rPr lang="en-US" i="1" dirty="0"/>
              <a:t>l’écoute active</a:t>
            </a:r>
            <a:r>
              <a:rPr lang="en-US" dirty="0"/>
              <a:t>?</a:t>
            </a:r>
          </a:p>
        </p:txBody>
      </p:sp>
      <p:sp>
        <p:nvSpPr>
          <p:cNvPr id="5" name="Text Placeholder 4"/>
          <p:cNvSpPr>
            <a:spLocks noGrp="1"/>
          </p:cNvSpPr>
          <p:nvPr>
            <p:ph type="body" sz="quarter" idx="13"/>
          </p:nvPr>
        </p:nvSpPr>
        <p:spPr>
          <a:xfrm>
            <a:off x="656023" y="2129235"/>
            <a:ext cx="4661045" cy="605076"/>
          </a:xfrm>
        </p:spPr>
        <p:txBody>
          <a:bodyPr/>
          <a:lstStyle/>
          <a:p>
            <a:r>
              <a:rPr lang="en-US" dirty="0"/>
              <a:t>À faire</a:t>
            </a:r>
          </a:p>
        </p:txBody>
      </p:sp>
      <p:sp>
        <p:nvSpPr>
          <p:cNvPr id="6" name="Text Placeholder 5"/>
          <p:cNvSpPr>
            <a:spLocks noGrp="1"/>
          </p:cNvSpPr>
          <p:nvPr>
            <p:ph type="body" sz="quarter" idx="14"/>
          </p:nvPr>
        </p:nvSpPr>
        <p:spPr>
          <a:xfrm>
            <a:off x="559324" y="2734311"/>
            <a:ext cx="5263959" cy="3883057"/>
          </a:xfrm>
        </p:spPr>
        <p:txBody>
          <a:bodyPr>
            <a:normAutofit fontScale="92500" lnSpcReduction="20000"/>
          </a:bodyPr>
          <a:lstStyle/>
          <a:p>
            <a:pPr marL="320040" indent="-320040">
              <a:buSzPct val="90000"/>
              <a:buFont typeface="Symbol" panose="05050102010706020507" pitchFamily="18" charset="2"/>
              <a:buChar char="·"/>
            </a:pPr>
            <a:r>
              <a:rPr lang="fr-FR" sz="2000" dirty="0"/>
              <a:t>Être très attentif à l'orateur</a:t>
            </a:r>
          </a:p>
          <a:p>
            <a:pPr marL="320040" indent="-320040">
              <a:buSzPct val="90000"/>
              <a:buFont typeface="Symbol" panose="05050102010706020507" pitchFamily="18" charset="2"/>
              <a:buChar char="·"/>
            </a:pPr>
            <a:r>
              <a:rPr lang="fr-FR" sz="2000" dirty="0"/>
              <a:t>Répéter ce qui vous a été dit pour clarifier si vous l'avez bien compris</a:t>
            </a:r>
          </a:p>
          <a:p>
            <a:pPr marL="320040" indent="-320040">
              <a:buSzPct val="90000"/>
              <a:buFont typeface="Symbol" panose="05050102010706020507" pitchFamily="18" charset="2"/>
              <a:buChar char="·"/>
            </a:pPr>
            <a:r>
              <a:rPr lang="fr-FR" sz="2000" dirty="0"/>
              <a:t>Utiliser des questions ouvertes</a:t>
            </a:r>
          </a:p>
          <a:p>
            <a:pPr marL="320040" indent="-320040">
              <a:buSzPct val="90000"/>
              <a:buFont typeface="Symbol" panose="05050102010706020507" pitchFamily="18" charset="2"/>
              <a:buChar char="·"/>
            </a:pPr>
            <a:r>
              <a:rPr lang="fr-FR" sz="2000" dirty="0"/>
              <a:t>Utiliser les invites </a:t>
            </a:r>
          </a:p>
          <a:p>
            <a:pPr marL="320040" indent="-320040">
              <a:buSzPct val="90000"/>
              <a:buFont typeface="Symbol" panose="05050102010706020507" pitchFamily="18" charset="2"/>
              <a:buChar char="·"/>
            </a:pPr>
            <a:r>
              <a:rPr lang="fr-FR" sz="2000" dirty="0"/>
              <a:t>Faire suivre les réponses par des questions d'approfondissement</a:t>
            </a:r>
          </a:p>
          <a:p>
            <a:pPr marL="320040" indent="-320040">
              <a:buSzPct val="90000"/>
              <a:buFont typeface="Symbol" panose="05050102010706020507" pitchFamily="18" charset="2"/>
              <a:buChar char="·"/>
            </a:pPr>
            <a:r>
              <a:rPr lang="fr-FR" sz="2000" dirty="0"/>
              <a:t>Permettre à son interlocuteur de guider le déroulement de la conversation</a:t>
            </a:r>
          </a:p>
          <a:p>
            <a:pPr marL="320040" indent="-320040">
              <a:buSzPct val="90000"/>
              <a:buFont typeface="Symbol" panose="05050102010706020507" pitchFamily="18" charset="2"/>
              <a:buChar char="·"/>
            </a:pPr>
            <a:r>
              <a:rPr lang="fr-FR" sz="2000" dirty="0"/>
              <a:t>Exprimer sa reconnaissance pour le temps qu'il a consacré à cette tâche</a:t>
            </a:r>
            <a:endParaRPr lang="en-US" sz="2000" dirty="0"/>
          </a:p>
          <a:p>
            <a:endParaRPr lang="en-US" sz="1800" dirty="0"/>
          </a:p>
        </p:txBody>
      </p:sp>
      <p:sp>
        <p:nvSpPr>
          <p:cNvPr id="7" name="Text Placeholder 6"/>
          <p:cNvSpPr>
            <a:spLocks noGrp="1"/>
          </p:cNvSpPr>
          <p:nvPr>
            <p:ph type="body" sz="quarter" idx="15"/>
          </p:nvPr>
        </p:nvSpPr>
        <p:spPr>
          <a:xfrm>
            <a:off x="6814989" y="2180375"/>
            <a:ext cx="4661045" cy="605076"/>
          </a:xfrm>
        </p:spPr>
        <p:txBody>
          <a:bodyPr/>
          <a:lstStyle/>
          <a:p>
            <a:r>
              <a:rPr lang="en-US" dirty="0"/>
              <a:t>À ne pas faire</a:t>
            </a:r>
          </a:p>
        </p:txBody>
      </p:sp>
      <p:sp>
        <p:nvSpPr>
          <p:cNvPr id="8" name="Text Placeholder 7"/>
          <p:cNvSpPr>
            <a:spLocks noGrp="1"/>
          </p:cNvSpPr>
          <p:nvPr>
            <p:ph type="body" sz="quarter" idx="16"/>
          </p:nvPr>
        </p:nvSpPr>
        <p:spPr>
          <a:xfrm>
            <a:off x="6724450" y="2734311"/>
            <a:ext cx="4356634" cy="3642426"/>
          </a:xfrm>
        </p:spPr>
        <p:txBody>
          <a:bodyPr>
            <a:normAutofit fontScale="92500" lnSpcReduction="20000"/>
          </a:bodyPr>
          <a:lstStyle/>
          <a:p>
            <a:pPr marL="320040" indent="-320040">
              <a:buSzPct val="90000"/>
              <a:buFont typeface="Symbol" panose="05050102010706020507" pitchFamily="18" charset="2"/>
              <a:buChar char="·"/>
            </a:pPr>
            <a:r>
              <a:rPr lang="fr-FR" sz="2000" dirty="0"/>
              <a:t>Utiliser des questions suggestives</a:t>
            </a:r>
          </a:p>
          <a:p>
            <a:pPr marL="320040" indent="-320040">
              <a:buSzPct val="90000"/>
              <a:buFont typeface="Symbol" panose="05050102010706020507" pitchFamily="18" charset="2"/>
              <a:buChar char="·"/>
            </a:pPr>
            <a:r>
              <a:rPr lang="fr-FR" sz="2000" dirty="0"/>
              <a:t>Interrompre son interlocuteur</a:t>
            </a:r>
          </a:p>
          <a:p>
            <a:pPr marL="320040" indent="-320040">
              <a:buSzPct val="90000"/>
              <a:buFont typeface="Symbol" panose="05050102010706020507" pitchFamily="18" charset="2"/>
              <a:buChar char="·"/>
            </a:pPr>
            <a:r>
              <a:rPr lang="fr-FR" sz="2000" dirty="0"/>
              <a:t>Partager des opinions ou des jugements</a:t>
            </a:r>
          </a:p>
          <a:p>
            <a:pPr marL="320040" indent="-320040">
              <a:buSzPct val="90000"/>
              <a:buFont typeface="Symbol" panose="05050102010706020507" pitchFamily="18" charset="2"/>
              <a:buChar char="·"/>
            </a:pPr>
            <a:r>
              <a:rPr lang="fr-FR" sz="2000" dirty="0"/>
              <a:t>Exprimer son désaccord avec son interlocuteur</a:t>
            </a:r>
          </a:p>
          <a:p>
            <a:pPr marL="320040" indent="-320040">
              <a:buSzPct val="90000"/>
              <a:buFont typeface="Symbol" panose="05050102010706020507" pitchFamily="18" charset="2"/>
              <a:buChar char="·"/>
            </a:pPr>
            <a:r>
              <a:rPr lang="fr-FR" sz="2000" dirty="0"/>
              <a:t>Pousser son interlocuteur à discuter de quelque chose qu'il indique ne pas vouloir discuter.</a:t>
            </a:r>
          </a:p>
          <a:p>
            <a:pPr marL="320040" indent="-320040">
              <a:buSzPct val="90000"/>
              <a:buFont typeface="Symbol" panose="05050102010706020507" pitchFamily="18" charset="2"/>
              <a:buChar char="·"/>
            </a:pPr>
            <a:r>
              <a:rPr lang="fr-FR" sz="2000" dirty="0"/>
              <a:t>Poser des questions personnelles ou sensibles</a:t>
            </a:r>
            <a:endParaRPr lang="en-US" sz="2000" dirty="0"/>
          </a:p>
        </p:txBody>
      </p:sp>
    </p:spTree>
    <p:extLst>
      <p:ext uri="{BB962C8B-B14F-4D97-AF65-F5344CB8AC3E}">
        <p14:creationId xmlns:p14="http://schemas.microsoft.com/office/powerpoint/2010/main" val="13439360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Organiser des entretiens approfondis</a:t>
            </a:r>
          </a:p>
        </p:txBody>
      </p:sp>
      <p:sp>
        <p:nvSpPr>
          <p:cNvPr id="3" name="Text Placeholder 2"/>
          <p:cNvSpPr>
            <a:spLocks noGrp="1"/>
          </p:cNvSpPr>
          <p:nvPr>
            <p:ph type="body" sz="quarter" idx="10"/>
          </p:nvPr>
        </p:nvSpPr>
        <p:spPr>
          <a:xfrm>
            <a:off x="656023" y="1440405"/>
            <a:ext cx="10820015" cy="571500"/>
          </a:xfrm>
        </p:spPr>
        <p:txBody>
          <a:bodyPr>
            <a:normAutofit/>
          </a:bodyPr>
          <a:lstStyle/>
          <a:p>
            <a:r>
              <a:rPr lang="en-US" dirty="0"/>
              <a:t>Quelques considérations</a:t>
            </a:r>
          </a:p>
        </p:txBody>
      </p:sp>
      <p:sp>
        <p:nvSpPr>
          <p:cNvPr id="4" name="Text Placeholder 3"/>
          <p:cNvSpPr>
            <a:spLocks noGrp="1"/>
          </p:cNvSpPr>
          <p:nvPr>
            <p:ph type="body" sz="quarter" idx="12"/>
          </p:nvPr>
        </p:nvSpPr>
        <p:spPr>
          <a:xfrm>
            <a:off x="1183322" y="2180347"/>
            <a:ext cx="10292716" cy="3729037"/>
          </a:xfrm>
        </p:spPr>
        <p:txBody>
          <a:bodyPr/>
          <a:lstStyle/>
          <a:p>
            <a:pPr marL="274320" indent="-274320">
              <a:buSzPct val="90000"/>
              <a:buFont typeface="Symbol" panose="05050102010706020507" pitchFamily="18" charset="2"/>
              <a:buChar char="·"/>
            </a:pPr>
            <a:r>
              <a:rPr lang="fr-FR" sz="2200" dirty="0"/>
              <a:t>Les mener après d'autres activités moins intrusives</a:t>
            </a:r>
          </a:p>
          <a:p>
            <a:pPr marL="274320" indent="-274320">
              <a:buSzPct val="90000"/>
              <a:buFont typeface="Symbol" panose="05050102010706020507" pitchFamily="18" charset="2"/>
              <a:buChar char="·"/>
            </a:pPr>
            <a:r>
              <a:rPr lang="fr-FR" sz="2200" dirty="0"/>
              <a:t>Choisissez un environnement calme et confortable qui permet de préserver l'intimité et de réduire au minimum les distractions</a:t>
            </a:r>
          </a:p>
          <a:p>
            <a:pPr marL="274320" indent="-274320">
              <a:buSzPct val="90000"/>
              <a:buFont typeface="Symbol" panose="05050102010706020507" pitchFamily="18" charset="2"/>
              <a:buChar char="·"/>
            </a:pPr>
            <a:r>
              <a:rPr lang="fr-FR" sz="2200" dirty="0"/>
              <a:t>Expliquez l'objectif de cet entretien, la manière dont les informations seront utilisées et la manière dont la confidentialité sera assurée</a:t>
            </a:r>
          </a:p>
          <a:p>
            <a:pPr marL="274320" indent="-274320">
              <a:buSzPct val="90000"/>
              <a:buFont typeface="Symbol" panose="05050102010706020507" pitchFamily="18" charset="2"/>
              <a:buChar char="·"/>
            </a:pPr>
            <a:r>
              <a:rPr lang="fr-FR" sz="2200" dirty="0"/>
              <a:t>Assurez à l'orateur qu'il peut interrompre l'entretien à tout moment</a:t>
            </a:r>
          </a:p>
          <a:p>
            <a:pPr marL="274320" indent="-274320">
              <a:buSzPct val="90000"/>
              <a:buFont typeface="Symbol" panose="05050102010706020507" pitchFamily="18" charset="2"/>
              <a:buChar char="·"/>
            </a:pPr>
            <a:r>
              <a:rPr lang="fr-FR" sz="2200" dirty="0"/>
              <a:t>Obtenir le consentement avant de commencer l'entretien</a:t>
            </a:r>
            <a:endParaRPr lang="en-US" sz="2200" dirty="0"/>
          </a:p>
          <a:p>
            <a:endParaRPr lang="en-US" dirty="0"/>
          </a:p>
          <a:p>
            <a:endParaRPr lang="en-US" dirty="0"/>
          </a:p>
        </p:txBody>
      </p:sp>
    </p:spTree>
    <p:extLst>
      <p:ext uri="{BB962C8B-B14F-4D97-AF65-F5344CB8AC3E}">
        <p14:creationId xmlns:p14="http://schemas.microsoft.com/office/powerpoint/2010/main" val="20603331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dirty="0"/>
              <a:t>Exercice facultatif: Jeu de rôle «Fishbowl»</a:t>
            </a:r>
            <a:endParaRPr lang="en-US" dirty="0"/>
          </a:p>
        </p:txBody>
      </p:sp>
      <p:sp>
        <p:nvSpPr>
          <p:cNvPr id="8" name="Text Placeholder 2"/>
          <p:cNvSpPr>
            <a:spLocks noGrp="1"/>
          </p:cNvSpPr>
          <p:nvPr>
            <p:ph type="body" sz="quarter" idx="12"/>
          </p:nvPr>
        </p:nvSpPr>
        <p:spPr>
          <a:xfrm>
            <a:off x="656023" y="2037096"/>
            <a:ext cx="10820015" cy="3729037"/>
          </a:xfrm>
        </p:spPr>
        <p:txBody>
          <a:bodyPr>
            <a:normAutofit fontScale="85000" lnSpcReduction="10000"/>
          </a:bodyPr>
          <a:lstStyle/>
          <a:p>
            <a:pPr marL="457200" indent="-457200">
              <a:buFont typeface="+mj-lt"/>
              <a:buAutoNum type="arabicPeriod"/>
            </a:pPr>
            <a:r>
              <a:rPr lang="fr-FR" sz="2000" dirty="0"/>
              <a:t>Demandez à trois ou quatre paires de volontaires de jouer le rôle d'un entretien approfondi.</a:t>
            </a:r>
          </a:p>
          <a:p>
            <a:pPr marL="457200" indent="-457200">
              <a:buFont typeface="+mj-lt"/>
              <a:buAutoNum type="arabicPeriod"/>
            </a:pPr>
            <a:r>
              <a:rPr lang="fr-FR" sz="2000" dirty="0"/>
              <a:t>Les autres participants formeront le même nombre de groupes. Ils ne feront qu'observer pendant l'entretien.</a:t>
            </a:r>
          </a:p>
          <a:p>
            <a:pPr marL="457200" indent="-457200">
              <a:buFont typeface="+mj-lt"/>
              <a:buAutoNum type="arabicPeriod"/>
            </a:pPr>
            <a:r>
              <a:rPr lang="fr-FR" sz="2000" dirty="0"/>
              <a:t>Répartissez les groupes de manière à ne pas distraire les autres groupes (des pièces séparées ou des coins de la pièce). </a:t>
            </a:r>
          </a:p>
          <a:p>
            <a:pPr marL="457200" indent="-457200">
              <a:buFont typeface="+mj-lt"/>
              <a:buAutoNum type="arabicPeriod"/>
            </a:pPr>
            <a:r>
              <a:rPr lang="fr-FR" sz="2000" dirty="0"/>
              <a:t>Les volontaires se mettent d'accord sur la personne qui sera l'intervieweur et son interlocuteur.</a:t>
            </a:r>
          </a:p>
          <a:p>
            <a:pPr marL="457200" indent="-457200">
              <a:buFont typeface="+mj-lt"/>
              <a:buAutoNum type="arabicPeriod"/>
            </a:pPr>
            <a:r>
              <a:rPr lang="fr-FR" sz="2000" dirty="0"/>
              <a:t>Demandez aux observateurs d'évaluer si l'intervieweur utilise efficacement l'écoute active (y compris l'attitude et le langage corporel). </a:t>
            </a:r>
          </a:p>
          <a:p>
            <a:pPr marL="457200" indent="-457200">
              <a:buFont typeface="+mj-lt"/>
              <a:buAutoNum type="arabicPeriod"/>
            </a:pPr>
            <a:r>
              <a:rPr lang="fr-FR" sz="2000" dirty="0"/>
              <a:t>Donnez aux groupes environ 10 minutes pour mener le jeu de rôle et l'observation.</a:t>
            </a:r>
          </a:p>
          <a:p>
            <a:pPr marL="457200" indent="-457200">
              <a:buFont typeface="+mj-lt"/>
              <a:buAutoNum type="arabicPeriod"/>
            </a:pPr>
            <a:r>
              <a:rPr lang="fr-FR" sz="2000" dirty="0"/>
              <a:t>Lorsque le jeu de rôle est arrêté, les observateurs peuvent partager certaines de leurs observations.</a:t>
            </a:r>
          </a:p>
          <a:p>
            <a:pPr marL="457200" indent="-457200">
              <a:buFont typeface="+mj-lt"/>
              <a:buAutoNum type="arabicPeriod"/>
            </a:pPr>
            <a:r>
              <a:rPr lang="fr-FR" sz="2000" dirty="0"/>
              <a:t>Faites un compte rendu en plénière sur ce qu'ils ont ressenti de cet exercice et sur ce qu'ils en ont tiré.</a:t>
            </a:r>
            <a:endParaRPr lang="en-US" sz="2000" dirty="0"/>
          </a:p>
        </p:txBody>
      </p:sp>
      <p:pic>
        <p:nvPicPr>
          <p:cNvPr id="11" name="Picture 10"/>
          <p:cNvPicPr>
            <a:picLocks noChangeAspect="1"/>
          </p:cNvPicPr>
          <p:nvPr/>
        </p:nvPicPr>
        <p:blipFill>
          <a:blip r:embed="rId3"/>
          <a:stretch>
            <a:fillRect/>
          </a:stretch>
        </p:blipFill>
        <p:spPr>
          <a:xfrm>
            <a:off x="9593834" y="5556576"/>
            <a:ext cx="2389619" cy="2393925"/>
          </a:xfrm>
          <a:prstGeom prst="rect">
            <a:avLst/>
          </a:prstGeom>
        </p:spPr>
      </p:pic>
    </p:spTree>
    <p:extLst>
      <p:ext uri="{BB962C8B-B14F-4D97-AF65-F5344CB8AC3E}">
        <p14:creationId xmlns:p14="http://schemas.microsoft.com/office/powerpoint/2010/main" val="5157410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Révision des objectifs et des résultats d'apprentissage</a:t>
            </a:r>
            <a:endParaRPr lang="en-US" dirty="0"/>
          </a:p>
        </p:txBody>
      </p:sp>
      <p:sp>
        <p:nvSpPr>
          <p:cNvPr id="3" name="Text Placeholder 2"/>
          <p:cNvSpPr>
            <a:spLocks noGrp="1"/>
          </p:cNvSpPr>
          <p:nvPr>
            <p:ph type="body" sz="quarter" idx="10"/>
          </p:nvPr>
        </p:nvSpPr>
        <p:spPr/>
        <p:txBody>
          <a:bodyPr>
            <a:normAutofit lnSpcReduction="10000"/>
          </a:bodyPr>
          <a:lstStyle/>
          <a:p>
            <a:endParaRPr lang="en-US" dirty="0"/>
          </a:p>
        </p:txBody>
      </p:sp>
    </p:spTree>
    <p:extLst>
      <p:ext uri="{BB962C8B-B14F-4D97-AF65-F5344CB8AC3E}">
        <p14:creationId xmlns:p14="http://schemas.microsoft.com/office/powerpoint/2010/main" val="25358402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3" y="528638"/>
            <a:ext cx="7300912" cy="2013084"/>
          </a:xfrm>
        </p:spPr>
        <p:txBody>
          <a:bodyPr>
            <a:noAutofit/>
          </a:bodyPr>
          <a:lstStyle/>
          <a:p>
            <a:r>
              <a:rPr lang="fr-FR" sz="2800" dirty="0"/>
              <a:t>Le but de cette séance est de présenter aux participants les concepts et considérations de base des méthodes et approches participatives</a:t>
            </a:r>
            <a:r>
              <a:rPr lang="en-US" sz="2800" dirty="0"/>
              <a:t>.</a:t>
            </a:r>
          </a:p>
        </p:txBody>
      </p:sp>
      <p:sp>
        <p:nvSpPr>
          <p:cNvPr id="6" name="Text Placeholder 4">
            <a:extLst>
              <a:ext uri="{FF2B5EF4-FFF2-40B4-BE49-F238E27FC236}">
                <a16:creationId xmlns:a16="http://schemas.microsoft.com/office/drawing/2014/main" id="{393BAF18-C328-436B-B177-3E2BECFA9ABB}"/>
              </a:ext>
            </a:extLst>
          </p:cNvPr>
          <p:cNvSpPr txBox="1">
            <a:spLocks/>
          </p:cNvSpPr>
          <p:nvPr/>
        </p:nvSpPr>
        <p:spPr>
          <a:xfrm>
            <a:off x="3960495" y="2762293"/>
            <a:ext cx="7580947" cy="342900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14000"/>
              </a:lnSpc>
              <a:spcBef>
                <a:spcPts val="0"/>
              </a:spcBef>
              <a:spcAft>
                <a:spcPts val="600"/>
              </a:spcAft>
              <a:buClr>
                <a:schemeClr val="accent5"/>
              </a:buClr>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114000"/>
              </a:lnSpc>
              <a:spcBef>
                <a:spcPts val="0"/>
              </a:spcBef>
              <a:spcAft>
                <a:spcPts val="600"/>
              </a:spcAft>
              <a:buClr>
                <a:schemeClr val="accent5"/>
              </a:buClr>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114000"/>
              </a:lnSpc>
              <a:spcBef>
                <a:spcPts val="0"/>
              </a:spcBef>
              <a:spcAft>
                <a:spcPts val="600"/>
              </a:spcAft>
              <a:buClr>
                <a:schemeClr val="accent5"/>
              </a:buClr>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114000"/>
              </a:lnSpc>
              <a:spcBef>
                <a:spcPts val="0"/>
              </a:spcBef>
              <a:spcAft>
                <a:spcPts val="600"/>
              </a:spcAft>
              <a:buClr>
                <a:schemeClr val="accent5"/>
              </a:buClr>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114000"/>
              </a:lnSpc>
              <a:spcBef>
                <a:spcPts val="0"/>
              </a:spcBef>
              <a:spcAft>
                <a:spcPts val="600"/>
              </a:spcAft>
              <a:buClr>
                <a:schemeClr val="accent5"/>
              </a:buClr>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34000"/>
              </a:lnSpc>
              <a:spcAft>
                <a:spcPts val="1200"/>
              </a:spcAft>
              <a:buFont typeface="Arial"/>
              <a:buNone/>
            </a:pPr>
            <a:r>
              <a:rPr lang="fr-FR" sz="2600" dirty="0"/>
              <a:t>À la fin de cette séance, les participants seront en mesure de</a:t>
            </a:r>
            <a:r>
              <a:rPr lang="en-US" sz="3100" dirty="0"/>
              <a:t>:</a:t>
            </a:r>
          </a:p>
          <a:p>
            <a:pPr marL="731520" lvl="1" indent="-274320">
              <a:lnSpc>
                <a:spcPct val="134000"/>
              </a:lnSpc>
              <a:spcAft>
                <a:spcPts val="1200"/>
              </a:spcAft>
              <a:buSzPct val="90000"/>
              <a:buFont typeface="Symbol" panose="05050102010706020507" pitchFamily="18" charset="2"/>
              <a:buChar char="·"/>
            </a:pPr>
            <a:r>
              <a:rPr lang="fr-FR" dirty="0"/>
              <a:t>Décrire les méthodes participatives qui peuvent renforcer l'engagement communautaire</a:t>
            </a:r>
          </a:p>
          <a:p>
            <a:pPr marL="731520" lvl="1" indent="-274320">
              <a:lnSpc>
                <a:spcPct val="134000"/>
              </a:lnSpc>
              <a:spcAft>
                <a:spcPts val="1200"/>
              </a:spcAft>
              <a:buSzPct val="90000"/>
              <a:buFont typeface="Symbol" panose="05050102010706020507" pitchFamily="18" charset="2"/>
              <a:buChar char="·"/>
            </a:pPr>
            <a:r>
              <a:rPr lang="fr-FR" dirty="0"/>
              <a:t>Identifier les principes et les considérations éthiques pour l'utilisation des méthodes participatives</a:t>
            </a:r>
            <a:endParaRPr lang="en-US" dirty="0"/>
          </a:p>
          <a:p>
            <a:endParaRPr lang="en-US" dirty="0"/>
          </a:p>
        </p:txBody>
      </p:sp>
    </p:spTree>
    <p:extLst>
      <p:ext uri="{BB962C8B-B14F-4D97-AF65-F5344CB8AC3E}">
        <p14:creationId xmlns:p14="http://schemas.microsoft.com/office/powerpoint/2010/main" val="29049011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Je vous remercie!</a:t>
            </a:r>
          </a:p>
        </p:txBody>
      </p:sp>
      <p:pic>
        <p:nvPicPr>
          <p:cNvPr id="5" name="Picture 4"/>
          <p:cNvPicPr>
            <a:picLocks noChangeAspect="1"/>
          </p:cNvPicPr>
          <p:nvPr/>
        </p:nvPicPr>
        <p:blipFill>
          <a:blip r:embed="rId2"/>
          <a:stretch>
            <a:fillRect/>
          </a:stretch>
        </p:blipFill>
        <p:spPr>
          <a:xfrm>
            <a:off x="943977" y="2330616"/>
            <a:ext cx="10227646" cy="3922471"/>
          </a:xfrm>
          <a:prstGeom prst="rect">
            <a:avLst/>
          </a:prstGeom>
        </p:spPr>
      </p:pic>
    </p:spTree>
    <p:extLst>
      <p:ext uri="{BB962C8B-B14F-4D97-AF65-F5344CB8AC3E}">
        <p14:creationId xmlns:p14="http://schemas.microsoft.com/office/powerpoint/2010/main" val="752086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3" y="365125"/>
            <a:ext cx="10551239" cy="1325563"/>
          </a:xfrm>
        </p:spPr>
        <p:txBody>
          <a:bodyPr>
            <a:normAutofit/>
          </a:bodyPr>
          <a:lstStyle/>
          <a:p>
            <a:r>
              <a:rPr lang="fr-FR" sz="3400" dirty="0"/>
              <a:t>Reconnaître le rôle et l'importance de la communauté dans la protection de l'enfance</a:t>
            </a:r>
            <a:endParaRPr lang="en-US" sz="3400" dirty="0"/>
          </a:p>
        </p:txBody>
      </p:sp>
      <p:sp>
        <p:nvSpPr>
          <p:cNvPr id="4" name="Text Placeholder 3"/>
          <p:cNvSpPr>
            <a:spLocks noGrp="1"/>
          </p:cNvSpPr>
          <p:nvPr>
            <p:ph type="body" sz="quarter" idx="12"/>
          </p:nvPr>
        </p:nvSpPr>
        <p:spPr>
          <a:xfrm>
            <a:off x="1172308" y="1969478"/>
            <a:ext cx="10303728" cy="4374172"/>
          </a:xfrm>
        </p:spPr>
        <p:txBody>
          <a:bodyPr>
            <a:normAutofit fontScale="92500" lnSpcReduction="10000"/>
          </a:bodyPr>
          <a:lstStyle/>
          <a:p>
            <a:pPr marL="274320" indent="-274320">
              <a:buSzPct val="90000"/>
              <a:buFont typeface="Symbol" panose="05050102010706020507" pitchFamily="18" charset="2"/>
              <a:buChar char="·"/>
            </a:pPr>
            <a:r>
              <a:rPr lang="fr-FR" sz="2400" dirty="0"/>
              <a:t>Qui fait partie de la communauté? </a:t>
            </a:r>
          </a:p>
          <a:p>
            <a:pPr marL="274320" indent="-274320">
              <a:buSzPct val="90000"/>
              <a:buFont typeface="Symbol" panose="05050102010706020507" pitchFamily="18" charset="2"/>
              <a:buChar char="·"/>
            </a:pPr>
            <a:r>
              <a:rPr lang="fr-FR" sz="2400" dirty="0"/>
              <a:t>Comment les enfants, les adolescents, les jeunes et les familles s'intègrent-ils dans la communauté au sens large?</a:t>
            </a:r>
            <a:endParaRPr lang="en-US" sz="2400" dirty="0"/>
          </a:p>
          <a:p>
            <a:pPr marL="274320" indent="-274320">
              <a:lnSpc>
                <a:spcPct val="133000"/>
              </a:lnSpc>
              <a:buSzPct val="90000"/>
              <a:buFont typeface="Symbol" panose="05050102010706020507" pitchFamily="18" charset="2"/>
              <a:buChar char="·"/>
            </a:pPr>
            <a:r>
              <a:rPr lang="fr-FR" sz="2400" dirty="0"/>
              <a:t>Quel est le rôle de la communauté dans la prise en charge des enfants? </a:t>
            </a:r>
          </a:p>
          <a:p>
            <a:pPr marL="274320" indent="-274320">
              <a:lnSpc>
                <a:spcPct val="133000"/>
              </a:lnSpc>
              <a:buSzPct val="90000"/>
              <a:buFont typeface="Symbol" panose="05050102010706020507" pitchFamily="18" charset="2"/>
              <a:buChar char="·"/>
            </a:pPr>
            <a:r>
              <a:rPr lang="fr-FR" sz="2400" dirty="0"/>
              <a:t>Quels sont les éléments de protection? </a:t>
            </a:r>
          </a:p>
          <a:p>
            <a:pPr marL="274320" indent="-274320">
              <a:lnSpc>
                <a:spcPct val="133000"/>
              </a:lnSpc>
              <a:buSzPct val="90000"/>
              <a:buFont typeface="Symbol" panose="05050102010706020507" pitchFamily="18" charset="2"/>
              <a:buChar char="·"/>
            </a:pPr>
            <a:r>
              <a:rPr lang="fr-FR" sz="2400" dirty="0"/>
              <a:t>Quels sont les risques pour les enfants présents dans la communauté?</a:t>
            </a:r>
            <a:endParaRPr lang="en-US" sz="2400" dirty="0"/>
          </a:p>
          <a:p>
            <a:pPr marL="274320" indent="-274320">
              <a:buSzPct val="90000"/>
              <a:buFont typeface="Symbol" panose="05050102010706020507" pitchFamily="18" charset="2"/>
              <a:buChar char="·"/>
            </a:pPr>
            <a:r>
              <a:rPr lang="fr-FR" sz="2400" dirty="0"/>
              <a:t>Que fait-on pour reconnaître les communautés et collaborer avec elles?</a:t>
            </a:r>
          </a:p>
          <a:p>
            <a:pPr marL="274320" indent="-274320">
              <a:buSzPct val="90000"/>
              <a:buFont typeface="Symbol" panose="05050102010706020507" pitchFamily="18" charset="2"/>
              <a:buChar char="·"/>
            </a:pPr>
            <a:r>
              <a:rPr lang="fr-FR" sz="2400" dirty="0"/>
              <a:t>Quels systèmes ou segments de systèmes les groupes communautaires eux-mêmes connaissent-ils et avec lesquels ils interagissent? </a:t>
            </a:r>
            <a:r>
              <a:rPr lang="en-US" sz="2400" dirty="0"/>
              <a:t> </a:t>
            </a:r>
          </a:p>
          <a:p>
            <a:pPr marL="0" indent="0" algn="r">
              <a:buNone/>
            </a:pPr>
            <a:r>
              <a:rPr lang="en-US" sz="1050" dirty="0"/>
              <a:t>(Child Frontiers, 2016)</a:t>
            </a:r>
            <a:endParaRPr lang="en-US" sz="1100" dirty="0"/>
          </a:p>
          <a:p>
            <a:endParaRPr lang="en-US" dirty="0"/>
          </a:p>
        </p:txBody>
      </p:sp>
    </p:spTree>
    <p:extLst>
      <p:ext uri="{BB962C8B-B14F-4D97-AF65-F5344CB8AC3E}">
        <p14:creationId xmlns:p14="http://schemas.microsoft.com/office/powerpoint/2010/main" val="1737308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9283" y="1256080"/>
            <a:ext cx="6940531" cy="1325563"/>
          </a:xfrm>
        </p:spPr>
        <p:txBody>
          <a:bodyPr>
            <a:normAutofit fontScale="90000"/>
          </a:bodyPr>
          <a:lstStyle/>
          <a:p>
            <a:pPr algn="ctr"/>
            <a:r>
              <a:rPr lang="fr-FR" sz="4000" i="1" dirty="0"/>
              <a:t>Comment commencerez-vous à répondre à ces questions</a:t>
            </a:r>
            <a:r>
              <a:rPr lang="en-US" sz="4000" i="1" dirty="0"/>
              <a:t>?</a:t>
            </a:r>
          </a:p>
        </p:txBody>
      </p:sp>
      <p:sp>
        <p:nvSpPr>
          <p:cNvPr id="3" name="Text Placeholder 2"/>
          <p:cNvSpPr>
            <a:spLocks noGrp="1"/>
          </p:cNvSpPr>
          <p:nvPr>
            <p:ph type="body" sz="quarter" idx="10"/>
          </p:nvPr>
        </p:nvSpPr>
        <p:spPr>
          <a:xfrm>
            <a:off x="3094420" y="3195638"/>
            <a:ext cx="7436420" cy="1610824"/>
          </a:xfrm>
        </p:spPr>
        <p:txBody>
          <a:bodyPr>
            <a:normAutofit/>
          </a:bodyPr>
          <a:lstStyle/>
          <a:p>
            <a:pPr marL="365760" indent="-365760">
              <a:buSzPct val="95000"/>
              <a:buFont typeface="Symbol" panose="05050102010706020507" pitchFamily="18" charset="2"/>
              <a:buChar char="·"/>
            </a:pPr>
            <a:r>
              <a:rPr lang="fr-FR" dirty="0"/>
              <a:t>Qu'est-ce qui vous aiderait à planifier?</a:t>
            </a:r>
          </a:p>
          <a:p>
            <a:pPr marL="365760" indent="-365760">
              <a:buSzPct val="95000"/>
              <a:buFont typeface="Symbol" panose="05050102010706020507" pitchFamily="18" charset="2"/>
              <a:buChar char="·"/>
            </a:pPr>
            <a:r>
              <a:rPr lang="fr-FR" dirty="0"/>
              <a:t>De quels outils aurez-vous besoin?</a:t>
            </a:r>
            <a:endParaRPr lang="en-US" dirty="0"/>
          </a:p>
        </p:txBody>
      </p:sp>
    </p:spTree>
    <p:extLst>
      <p:ext uri="{BB962C8B-B14F-4D97-AF65-F5344CB8AC3E}">
        <p14:creationId xmlns:p14="http://schemas.microsoft.com/office/powerpoint/2010/main" val="1071400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100513" y="528638"/>
            <a:ext cx="7300912" cy="1534624"/>
          </a:xfrm>
        </p:spPr>
        <p:txBody>
          <a:bodyPr>
            <a:normAutofit fontScale="92500" lnSpcReduction="10000"/>
          </a:bodyPr>
          <a:lstStyle/>
          <a:p>
            <a:r>
              <a:rPr lang="fr-FR" dirty="0"/>
              <a:t>Exercice facultatif: Comment puis-je commencer à planifier une analyse du contexte? (15 min)</a:t>
            </a:r>
            <a:endParaRPr lang="en-US" dirty="0"/>
          </a:p>
        </p:txBody>
      </p:sp>
      <p:sp>
        <p:nvSpPr>
          <p:cNvPr id="3" name="Text Placeholder 2"/>
          <p:cNvSpPr>
            <a:spLocks noGrp="1"/>
          </p:cNvSpPr>
          <p:nvPr>
            <p:ph type="body" sz="quarter" idx="12"/>
          </p:nvPr>
        </p:nvSpPr>
        <p:spPr>
          <a:xfrm>
            <a:off x="4264636" y="2283071"/>
            <a:ext cx="7300912" cy="3390900"/>
          </a:xfrm>
        </p:spPr>
        <p:txBody>
          <a:bodyPr>
            <a:normAutofit fontScale="92500" lnSpcReduction="10000"/>
          </a:bodyPr>
          <a:lstStyle/>
          <a:p>
            <a:pPr marL="457200" indent="-457200">
              <a:buFont typeface="+mj-lt"/>
              <a:buAutoNum type="arabicPeriod"/>
            </a:pPr>
            <a:r>
              <a:rPr lang="fr-FR" sz="2400" dirty="0"/>
              <a:t>En petits groupes, faites un remue-méninges sur les points suivants</a:t>
            </a:r>
            <a:r>
              <a:rPr lang="en-US" sz="2400" dirty="0"/>
              <a:t>:</a:t>
            </a:r>
          </a:p>
          <a:p>
            <a:pPr marL="731520" lvl="1" indent="-274320">
              <a:buSzPct val="90000"/>
              <a:buFont typeface="Symbol" panose="05050102010706020507" pitchFamily="18" charset="2"/>
              <a:buChar char="·"/>
            </a:pPr>
            <a:r>
              <a:rPr lang="fr-FR" sz="2200" dirty="0"/>
              <a:t>Quels sont les types de questions que vous poseriez?</a:t>
            </a:r>
          </a:p>
          <a:p>
            <a:pPr marL="731520" lvl="1" indent="-274320">
              <a:buSzPct val="90000"/>
              <a:buFont typeface="Symbol" panose="05050102010706020507" pitchFamily="18" charset="2"/>
              <a:buChar char="·"/>
            </a:pPr>
            <a:r>
              <a:rPr lang="fr-FR" sz="2200" dirty="0"/>
              <a:t>Où iriez-vous?</a:t>
            </a:r>
          </a:p>
          <a:p>
            <a:pPr marL="731520" lvl="1" indent="-274320">
              <a:buSzPct val="90000"/>
              <a:buFont typeface="Symbol" panose="05050102010706020507" pitchFamily="18" charset="2"/>
              <a:buChar char="·"/>
            </a:pPr>
            <a:r>
              <a:rPr lang="fr-FR" sz="2200" dirty="0"/>
              <a:t>Auprès de qui recueilleriez-vous des informations?</a:t>
            </a:r>
          </a:p>
          <a:p>
            <a:pPr marL="731520" lvl="1" indent="-274320">
              <a:buSzPct val="90000"/>
              <a:buFont typeface="Symbol" panose="05050102010706020507" pitchFamily="18" charset="2"/>
              <a:buChar char="·"/>
            </a:pPr>
            <a:r>
              <a:rPr lang="fr-FR" sz="2200" dirty="0"/>
              <a:t>Quelles méthodes et quels outils seraient les plus efficaces</a:t>
            </a:r>
            <a:r>
              <a:rPr lang="en-US" sz="2200" dirty="0"/>
              <a:t>?</a:t>
            </a:r>
          </a:p>
          <a:p>
            <a:pPr marL="457200" indent="-457200">
              <a:buFont typeface="+mj-lt"/>
              <a:buAutoNum type="arabicPeriod"/>
            </a:pPr>
            <a:r>
              <a:rPr lang="en-US" sz="2600" dirty="0"/>
              <a:t>Feedback</a:t>
            </a:r>
          </a:p>
          <a:p>
            <a:pPr marL="514350" indent="-514350">
              <a:buFont typeface="+mj-lt"/>
              <a:buAutoNum type="arabicPeriod"/>
            </a:pPr>
            <a:endParaRPr lang="en-US" dirty="0"/>
          </a:p>
        </p:txBody>
      </p:sp>
      <p:pic>
        <p:nvPicPr>
          <p:cNvPr id="5" name="Picture 4"/>
          <p:cNvPicPr>
            <a:picLocks noChangeAspect="1"/>
          </p:cNvPicPr>
          <p:nvPr/>
        </p:nvPicPr>
        <p:blipFill>
          <a:blip r:embed="rId3"/>
          <a:stretch>
            <a:fillRect/>
          </a:stretch>
        </p:blipFill>
        <p:spPr>
          <a:xfrm>
            <a:off x="9163783" y="5123234"/>
            <a:ext cx="2683119" cy="2687953"/>
          </a:xfrm>
          <a:prstGeom prst="rect">
            <a:avLst/>
          </a:prstGeom>
        </p:spPr>
      </p:pic>
    </p:spTree>
    <p:extLst>
      <p:ext uri="{BB962C8B-B14F-4D97-AF65-F5344CB8AC3E}">
        <p14:creationId xmlns:p14="http://schemas.microsoft.com/office/powerpoint/2010/main" val="3762601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a:t>Approches</a:t>
            </a:r>
            <a:r>
              <a:rPr lang="en-US" dirty="0"/>
              <a:t> et méthodes participatives</a:t>
            </a:r>
          </a:p>
        </p:txBody>
      </p:sp>
    </p:spTree>
    <p:extLst>
      <p:ext uri="{BB962C8B-B14F-4D97-AF65-F5344CB8AC3E}">
        <p14:creationId xmlns:p14="http://schemas.microsoft.com/office/powerpoint/2010/main" val="2412566584"/>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C-CPCM-Part-1-Templates" id="{0726AC30-C156-5344-8631-9F79890CA27B}" vid="{1CC2E6E7-A2E6-FD46-8AF9-EB712A36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IRC-CPCM-Part-1-Templates</Template>
  <TotalTime>4814</TotalTime>
  <Words>5695</Words>
  <Application>Microsoft Office PowerPoint</Application>
  <PresentationFormat>Widescreen</PresentationFormat>
  <Paragraphs>532</Paragraphs>
  <Slides>58</Slides>
  <Notes>41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58</vt:i4>
      </vt:variant>
    </vt:vector>
  </HeadingPairs>
  <TitlesOfParts>
    <vt:vector size="64" baseType="lpstr">
      <vt:lpstr>Arial</vt:lpstr>
      <vt:lpstr>Calibri</vt:lpstr>
      <vt:lpstr>Helvetica Neue</vt:lpstr>
      <vt:lpstr>Symbol</vt:lpstr>
      <vt:lpstr>Wingdings</vt:lpstr>
      <vt:lpstr>Office Theme</vt:lpstr>
      <vt:lpstr>PowerPoint Presentation</vt:lpstr>
      <vt:lpstr>PowerPoint Presentation</vt:lpstr>
      <vt:lpstr>Révision: Quelles sont les considérations clés d'une approche au niveau communautaire de la protection de l'enfance?</vt:lpstr>
      <vt:lpstr>Appliquer l'écologie sociale et les approches systémiques</vt:lpstr>
      <vt:lpstr>Placer les enfants et les familles au centre de l'analyse contextuelle</vt:lpstr>
      <vt:lpstr>Reconnaître le rôle et l'importance de la communauté dans la protection de l'enfance</vt:lpstr>
      <vt:lpstr>Comment commencerez-vous à répondre à ces questions?</vt:lpstr>
      <vt:lpstr>PowerPoint Presentation</vt:lpstr>
      <vt:lpstr>Approches et méthodes participatives</vt:lpstr>
      <vt:lpstr>Par où commencer</vt:lpstr>
      <vt:lpstr>Que signifie méthodes «participatives»?</vt:lpstr>
      <vt:lpstr>Pourquoi utiliser les méthodes participatives?</vt:lpstr>
      <vt:lpstr>Méthodes</vt:lpstr>
      <vt:lpstr>PowerPoint Presentation</vt:lpstr>
      <vt:lpstr>Considérations générales</vt:lpstr>
      <vt:lpstr>PowerPoint Presentation</vt:lpstr>
      <vt:lpstr>Consentement éclairé</vt:lpstr>
      <vt:lpstr>Considérations</vt:lpstr>
      <vt:lpstr>Confidentialité</vt:lpstr>
      <vt:lpstr>Considérations</vt:lpstr>
      <vt:lpstr>Sauvegarde de l’enfant</vt:lpstr>
      <vt:lpstr>Une participation significative des enfants et des adolescents</vt:lpstr>
      <vt:lpstr>Prévenir et répondre à la détresse</vt:lpstr>
      <vt:lpstr>Considérations</vt:lpstr>
      <vt:lpstr>Redevabilité</vt:lpstr>
      <vt:lpstr>Observation</vt:lpstr>
      <vt:lpstr>Observation </vt:lpstr>
      <vt:lpstr>Considérations pour commencer les activités d'observation</vt:lpstr>
      <vt:lpstr>Quelques méthodes</vt:lpstr>
      <vt:lpstr>Qu'observez-vous?</vt:lpstr>
      <vt:lpstr>Considérations</vt:lpstr>
      <vt:lpstr>Exercice facultatif: Pratiquer l'observation</vt:lpstr>
      <vt:lpstr>État des lieux de la communauté  </vt:lpstr>
      <vt:lpstr>État des lieux de la communauté</vt:lpstr>
      <vt:lpstr>Avantages de l'état des lieux</vt:lpstr>
      <vt:lpstr>À quoi ressemble l’état des lieux de la communauté?</vt:lpstr>
      <vt:lpstr>PowerPoint Presentation</vt:lpstr>
      <vt:lpstr>Discussions de groupe</vt:lpstr>
      <vt:lpstr>Discussions de groupe</vt:lpstr>
      <vt:lpstr>Méthodes de groupes de discussion</vt:lpstr>
      <vt:lpstr>PowerPoint Presentation</vt:lpstr>
      <vt:lpstr>PowerPoint Presentation</vt:lpstr>
      <vt:lpstr>PowerPoint Presentation</vt:lpstr>
      <vt:lpstr>Exercices d’établissement des listes et des classements</vt:lpstr>
      <vt:lpstr>Établir des listes</vt:lpstr>
      <vt:lpstr>Classement</vt:lpstr>
      <vt:lpstr>Classement</vt:lpstr>
      <vt:lpstr>Établir des listes et des classements</vt:lpstr>
      <vt:lpstr>À quoi ressemblent l’établissement des listes et des classements?</vt:lpstr>
      <vt:lpstr>PowerPoint Presentation</vt:lpstr>
      <vt:lpstr>Entretiens approfondis</vt:lpstr>
      <vt:lpstr>Entretiens approfondis</vt:lpstr>
      <vt:lpstr>Qu'est-ce que l’écoute active?</vt:lpstr>
      <vt:lpstr>Organiser des entretiens approfondis</vt:lpstr>
      <vt:lpstr>Exercice facultatif: Jeu de rôle «Fishbowl»</vt:lpstr>
      <vt:lpstr>Révision des objectifs et des résultats d'apprentissage</vt:lpstr>
      <vt:lpstr>PowerPoint Presentation</vt:lpstr>
      <vt:lpstr>Je vous remercie!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Dominique Mwepu</cp:lastModifiedBy>
  <cp:revision>346</cp:revision>
  <dcterms:created xsi:type="dcterms:W3CDTF">2017-12-20T18:51:03Z</dcterms:created>
  <dcterms:modified xsi:type="dcterms:W3CDTF">2020-04-27T20:19:31Z</dcterms:modified>
</cp:coreProperties>
</file>