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15"/>
  </p:notesMasterIdLst>
  <p:sldIdLst>
    <p:sldId id="271" r:id="rId2"/>
    <p:sldId id="303" r:id="rId3"/>
    <p:sldId id="272" r:id="rId4"/>
    <p:sldId id="309" r:id="rId5"/>
    <p:sldId id="282" r:id="rId6"/>
    <p:sldId id="304" r:id="rId7"/>
    <p:sldId id="305" r:id="rId8"/>
    <p:sldId id="275" r:id="rId9"/>
    <p:sldId id="273" r:id="rId10"/>
    <p:sldId id="306" r:id="rId11"/>
    <p:sldId id="307" r:id="rId12"/>
    <p:sldId id="308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E. Willis" initials="SEW" lastIdx="11" clrIdx="0">
    <p:extLst>
      <p:ext uri="{19B8F6BF-5375-455C-9EA6-DF929625EA0E}">
        <p15:presenceInfo xmlns:p15="http://schemas.microsoft.com/office/powerpoint/2012/main" userId="8d1586fa956c054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67D"/>
    <a:srgbClr val="0489C5"/>
    <a:srgbClr val="97467C"/>
    <a:srgbClr val="026794"/>
    <a:srgbClr val="405E79"/>
    <a:srgbClr val="35B2B4"/>
    <a:srgbClr val="95CD7A"/>
    <a:srgbClr val="70995C"/>
    <a:srgbClr val="D5EB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10" autoAdjust="0"/>
    <p:restoredTop sz="72109" autoAdjust="0"/>
  </p:normalViewPr>
  <p:slideViewPr>
    <p:cSldViewPr snapToGrid="0" snapToObjects="1">
      <p:cViewPr varScale="1">
        <p:scale>
          <a:sx n="90" d="100"/>
          <a:sy n="90" d="100"/>
        </p:scale>
        <p:origin x="18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8994-4F69-1D49-B402-38B1BC4CA207}" type="datetimeFigureOut">
              <a:rPr lang="en-US" smtClean="0"/>
              <a:t>4/10/20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767AD-8186-5647-9165-A19B63BA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37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cpha.org/en/CPMS_ho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/>
              <a:t>Les participants doivent avoir une copie de la Norme 17 de SMPE comme référence au cours de cette session. On peut la trouver sur </a:t>
            </a:r>
            <a:r>
              <a:rPr lang="en-US" dirty="0">
                <a:hlinkClick r:id="rId3"/>
              </a:rPr>
              <a:t>https://alliancecpha.org/en/CPMS_home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3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Inclure le lien si l’on inclut le sondage de suivi en ligne.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06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78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80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1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79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Intégrer un lien vers la vidéo sur YouTube ou sur le site Web de l’Alliance.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80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baseline="0" dirty="0">
              <a:latin typeface="Times New Roman" charset="0"/>
              <a:ea typeface="MS PGothic" charset="0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18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Les participants peuvent rester en petits groupes ou faire cet exercice en plénière.</a:t>
            </a:r>
            <a:endParaRPr lang="en-US" baseline="0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33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767AD-8186-5647-9165-A19B63BA7F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20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6" name="Picture 5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B952A284-8170-EB48-993F-5CB9B42B1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29655AF-1076-4545-BFAF-2418436A15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02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5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49887" y="528638"/>
            <a:ext cx="4851538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49887" y="2400300"/>
            <a:ext cx="4851538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559825" y="528638"/>
            <a:ext cx="4841599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59825" y="2400300"/>
            <a:ext cx="4841599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360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rgbClr val="03679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3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A481F22-B5AA-B046-9CB8-D42A8067505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35D2D13-66BA-CC45-A2C1-979F88FF5CE3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44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A1556B-0B95-3D45-B3B1-CA754D1D9BB2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D30951-90A0-E341-A6FF-CB0C9C6A493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7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6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E37366-B901-9740-B375-C0DA18D7B0C0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B067FB7-5052-2849-AE02-AF18D590D11C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34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71675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614612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83BD3B-1B86-EE4C-92AD-B89DDE56E04E}"/>
              </a:ext>
            </a:extLst>
          </p:cNvPr>
          <p:cNvCxnSpPr/>
          <p:nvPr userDrawn="1"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F500747-D2DA-7D48-B6B9-D4C0AA26FB7F}"/>
              </a:ext>
            </a:extLst>
          </p:cNvPr>
          <p:cNvSpPr/>
          <p:nvPr userDrawn="1"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4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ext with Dot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3" y="1690688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2" y="2333626"/>
            <a:ext cx="10820015" cy="3771900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230C03A-9818-F34E-9477-618D7A9EA3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b="50000"/>
          <a:stretch/>
        </p:blipFill>
        <p:spPr>
          <a:xfrm>
            <a:off x="0" y="5423647"/>
            <a:ext cx="12192000" cy="143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559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8577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33F799A3-1E18-9C4B-9554-0C1186E861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3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752212-A1CD-FB48-B762-13EF6DC0826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14E7F1-F0E7-7247-9330-5BE388081404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65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365125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571500"/>
          </a:xfrm>
        </p:spPr>
        <p:txBody>
          <a:bodyPr/>
          <a:lstStyle>
            <a:lvl1pPr marL="0" indent="0">
              <a:buNone/>
              <a:defRPr b="1">
                <a:solidFill>
                  <a:schemeClr val="accent6"/>
                </a:solidFill>
              </a:defRPr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6"/>
              </a:buClr>
              <a:defRPr/>
            </a:lvl3pPr>
            <a:lvl4pPr>
              <a:buClr>
                <a:schemeClr val="accent6"/>
              </a:buClr>
              <a:defRPr/>
            </a:lvl4pPr>
            <a:lvl5pPr>
              <a:buClr>
                <a:schemeClr val="accent6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4"/>
            <a:ext cx="10820015" cy="3729037"/>
          </a:xfrm>
        </p:spPr>
        <p:txBody>
          <a:bodyPr/>
          <a:lstStyle>
            <a:lvl1pPr>
              <a:buClr>
                <a:schemeClr val="accent6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6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6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6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6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BF10F52-5915-BE44-8E03-2826F1063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5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098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with Dots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56022" y="365125"/>
            <a:ext cx="10820013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690688"/>
            <a:ext cx="10820015" cy="428625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333625"/>
            <a:ext cx="10820015" cy="3729037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461D9A62-F598-964D-889D-5F6C5CAD12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423647"/>
            <a:ext cx="12192000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86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6212B5-D403-7F40-BF93-43B18139C580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57D3036-4C15-104A-98DD-EBCDD10F8014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3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1CE1E0E-0B4F-684E-9311-2415D34C5E8E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FF75147-780F-154E-8F6F-0BEEE05AE46B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16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AF895F-7252-2149-A4D8-F6B9F1B84082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27DA2A5-2B02-F447-9929-A6063803E526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91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&amp; Tex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890099" y="257176"/>
            <a:ext cx="6943302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40225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890100" y="1907476"/>
            <a:ext cx="6943302" cy="449332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9886FA-216C-734D-B591-E76425E7AB04}"/>
              </a:ext>
            </a:extLst>
          </p:cNvPr>
          <p:cNvCxnSpPr/>
          <p:nvPr userDrawn="1"/>
        </p:nvCxnSpPr>
        <p:spPr>
          <a:xfrm flipV="1">
            <a:off x="5027117" y="1509236"/>
            <a:ext cx="6806284" cy="1761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6D6C1DF-C1C7-F644-8D19-8AF708D44BA3}"/>
              </a:ext>
            </a:extLst>
          </p:cNvPr>
          <p:cNvSpPr/>
          <p:nvPr userDrawn="1"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464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Two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656023" y="246594"/>
            <a:ext cx="105156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56022" y="1903943"/>
            <a:ext cx="10820015" cy="500063"/>
          </a:xfrm>
        </p:spPr>
        <p:txBody>
          <a:bodyPr/>
          <a:lstStyle>
            <a:lvl1pPr marL="0" indent="0">
              <a:buNone/>
              <a:defRPr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56021" y="2479149"/>
            <a:ext cx="10820015" cy="521171"/>
          </a:xfrm>
        </p:spPr>
        <p:txBody>
          <a:bodyPr>
            <a:normAutofit/>
          </a:bodyPr>
          <a:lstStyle>
            <a:lvl1pPr marL="0" indent="0">
              <a:buClr>
                <a:schemeClr val="accent3"/>
              </a:buClr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2pPr>
            <a:lvl3pPr marL="9144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3pPr>
            <a:lvl4pPr marL="13716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4pPr>
            <a:lvl5pPr marL="1828800" indent="0">
              <a:buClr>
                <a:schemeClr val="accent3"/>
              </a:buClr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56022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56022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814990" y="3358502"/>
            <a:ext cx="4661045" cy="605076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6814990" y="4066959"/>
            <a:ext cx="4661046" cy="2238723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C4276DC8-AD33-544D-AB07-B779215B1F2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189541"/>
            <a:ext cx="12192000" cy="286870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E076DA-1D96-634B-BDBE-4876E34AFD89}"/>
              </a:ext>
            </a:extLst>
          </p:cNvPr>
          <p:cNvSpPr/>
          <p:nvPr userDrawn="1"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6B01BFCA-B02F-4D4F-9EBE-58DC368D67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29488" y="-1176323"/>
            <a:ext cx="12192000" cy="28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23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 Colored Backgroun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2145791" y="3099692"/>
            <a:ext cx="7851649" cy="562168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10678" y="2678354"/>
            <a:ext cx="6997148" cy="37570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0ADA4BB-38D9-7C4A-96EB-3B0DB26CE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CFB42C-3464-EF4D-8B25-AC0B8B2EDDE4}"/>
              </a:ext>
            </a:extLst>
          </p:cNvPr>
          <p:cNvSpPr/>
          <p:nvPr userDrawn="1"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B5021A66-8D8F-6A4A-B3BE-606DD29879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5427188"/>
            <a:ext cx="12191999" cy="286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8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1106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53936" y="6448427"/>
            <a:ext cx="1396623" cy="180974"/>
          </a:xfrm>
          <a:prstGeom prst="rect">
            <a:avLst/>
          </a:prstGeom>
        </p:spPr>
        <p:txBody>
          <a:bodyPr/>
          <a:lstStyle/>
          <a:p>
            <a:fld id="{EDF33987-6305-4E2A-BF18-EF013ECE927B}" type="datetimeFigureOut">
              <a:rPr lang="en-US"/>
              <a:t>4/10/20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09151" y="6448427"/>
            <a:ext cx="6639905" cy="180974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772" y="6448427"/>
            <a:ext cx="1143299" cy="180974"/>
          </a:xfrm>
          <a:prstGeom prst="rect">
            <a:avLst/>
          </a:prstGeom>
        </p:spPr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08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82A405-5CEB-BF48-A7C6-59828C40BF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287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Blu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15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111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274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2131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7714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05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476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26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03D4FBC-1344-5341-90F6-A68B3A976E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5541"/>
          <a:stretch/>
        </p:blipFill>
        <p:spPr>
          <a:xfrm>
            <a:off x="0" y="0"/>
            <a:ext cx="12195051" cy="68580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48704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Purple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005F98-5648-5940-84B3-F6F28A5BE4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5FFE2A-CF61-EA49-84A9-DAA8A29602C3}"/>
              </a:ext>
            </a:extLst>
          </p:cNvPr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92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- Teal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- Green Background">
    <p:bg>
      <p:bgPr>
        <a:blipFill dpi="0" rotWithShape="1">
          <a:blip r:embed="rId2">
            <a:lum/>
          </a:blip>
          <a:srcRect/>
          <a:stretch>
            <a:fillRect l="-8000" t="-8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1828007" y="2076693"/>
            <a:ext cx="8535987" cy="627939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1754188" y="3051922"/>
            <a:ext cx="8683625" cy="1455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>
              <a:defRPr sz="2800">
                <a:latin typeface="Helvetica Neue" charset="0"/>
                <a:ea typeface="Helvetica Neue" charset="0"/>
                <a:cs typeface="Helvetica Neue" charset="0"/>
              </a:defRPr>
            </a:lvl2pPr>
            <a:lvl3pPr>
              <a:defRPr sz="2800">
                <a:latin typeface="Helvetica Neue" charset="0"/>
                <a:ea typeface="Helvetica Neue" charset="0"/>
                <a:cs typeface="Helvetica Neue" charset="0"/>
              </a:defRPr>
            </a:lvl3pPr>
            <a:lvl4pPr>
              <a:defRPr sz="2800">
                <a:latin typeface="Helvetica Neue" charset="0"/>
                <a:ea typeface="Helvetica Neue" charset="0"/>
                <a:cs typeface="Helvetica Neue" charset="0"/>
              </a:defRPr>
            </a:lvl4pPr>
            <a:lvl5pPr>
              <a:defRPr sz="2800">
                <a:latin typeface="Helvetica Neue" charset="0"/>
                <a:ea typeface="Helvetica Neue" charset="0"/>
                <a:cs typeface="Helvetica Neue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405E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C545CC-B319-BF40-A35B-396F3CF147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2" t="-2" r="34585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49C9FA-173C-AF4C-8691-5D84523C4037}"/>
              </a:ext>
            </a:extLst>
          </p:cNvPr>
          <p:cNvCxnSpPr/>
          <p:nvPr userDrawn="1"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8832CFB-FD4B-5546-9F48-7EBD5E179F48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90" y="3746756"/>
            <a:ext cx="1956048" cy="2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9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3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E55FBEAA-582E-ED41-8651-415EC3D78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0DDE66-30E1-C948-95C4-B6A03872BF14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1" name="Picture 10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F9B2638-F05F-074A-BD77-7663874396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448" y="51659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1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2679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1A71740F-8694-BA4E-BE03-A5CA3461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F1B4064-3C2E-924F-949F-832BD2916E50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9DA90162-046C-5E40-95BC-E49EA1F1CD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9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5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5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5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5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A61DFFF5-B097-BD4D-A3E2-3D6E430FE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234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li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3F2CD9-FC4A-A642-83EE-29CC8235A12F}" type="datetimeFigureOut">
              <a:rPr lang="en-US" smtClean="0"/>
              <a:t>4/10/20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00513" y="528638"/>
            <a:ext cx="7300912" cy="1271587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100513" y="2400300"/>
            <a:ext cx="7300912" cy="2128838"/>
          </a:xfrm>
        </p:spPr>
        <p:txBody>
          <a:bodyPr/>
          <a:lstStyle>
            <a:lvl1pPr>
              <a:buClr>
                <a:schemeClr val="accent4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4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4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4417" y="528638"/>
            <a:ext cx="2970847" cy="4799266"/>
          </a:xfr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08F14E52-4DD4-F045-8A21-1CC678B00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EF0D64F-2527-D448-B955-6516D155386F}"/>
              </a:ext>
            </a:extLst>
          </p:cNvPr>
          <p:cNvSpPr/>
          <p:nvPr userDrawn="1"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6794"/>
              </a:solidFill>
            </a:endParaRPr>
          </a:p>
        </p:txBody>
      </p:sp>
      <p:pic>
        <p:nvPicPr>
          <p:cNvPr id="13" name="Picture 12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263C11EE-4DFA-0D4A-A09A-D25D20E38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68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68" r:id="rId19"/>
    <p:sldLayoutId id="2147483769" r:id="rId20"/>
    <p:sldLayoutId id="2147483770" r:id="rId21"/>
    <p:sldLayoutId id="2147483754" r:id="rId22"/>
    <p:sldLayoutId id="2147483755" r:id="rId23"/>
    <p:sldLayoutId id="2147483756" r:id="rId24"/>
    <p:sldLayoutId id="2147483757" r:id="rId25"/>
    <p:sldLayoutId id="2147483758" r:id="rId26"/>
    <p:sldLayoutId id="2147483762" r:id="rId27"/>
    <p:sldLayoutId id="2147483766" r:id="rId28"/>
    <p:sldLayoutId id="2147483767" r:id="rId29"/>
    <p:sldLayoutId id="2147483724" r:id="rId30"/>
    <p:sldLayoutId id="2147483725" r:id="rId31"/>
    <p:sldLayoutId id="2147483726" r:id="rId32"/>
    <p:sldLayoutId id="2147483727" r:id="rId33"/>
    <p:sldLayoutId id="2147483728" r:id="rId34"/>
    <p:sldLayoutId id="2147483729" r:id="rId35"/>
    <p:sldLayoutId id="2147483730" r:id="rId36"/>
    <p:sldLayoutId id="2147483731" r:id="rId37"/>
    <p:sldLayoutId id="2147483650" r:id="rId38"/>
    <p:sldLayoutId id="2147483660" r:id="rId39"/>
    <p:sldLayoutId id="2147483661" r:id="rId40"/>
    <p:sldLayoutId id="2147483662" r:id="rId41"/>
    <p:sldLayoutId id="2147483649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Helvetica Neue" charset="0"/>
          <a:ea typeface="Helvetica Neue" charset="0"/>
          <a:cs typeface="Helvetica Neue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79203" y="1947963"/>
            <a:ext cx="10633588" cy="627939"/>
          </a:xfrm>
        </p:spPr>
        <p:txBody>
          <a:bodyPr>
            <a:noAutofit/>
          </a:bodyPr>
          <a:lstStyle/>
          <a:p>
            <a:r>
              <a:rPr lang="en-US" sz="3600" dirty="0"/>
              <a:t>Série </a:t>
            </a:r>
            <a:r>
              <a:rPr lang="en-US" sz="3600" dirty="0" err="1"/>
              <a:t>d’apprentissage</a:t>
            </a:r>
            <a:r>
              <a:rPr lang="en-US" sz="3600" dirty="0"/>
              <a:t>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ligne</a:t>
            </a:r>
            <a:r>
              <a:rPr lang="en-US" sz="3600" dirty="0"/>
              <a:t> sur la protection de </a:t>
            </a:r>
            <a:r>
              <a:rPr lang="en-US" sz="3600" dirty="0" err="1"/>
              <a:t>l’enfance</a:t>
            </a:r>
            <a:r>
              <a:rPr lang="en-US" sz="3600" dirty="0"/>
              <a:t> au </a:t>
            </a:r>
            <a:r>
              <a:rPr lang="en-US" sz="3600" dirty="0" err="1"/>
              <a:t>niveau</a:t>
            </a:r>
            <a:r>
              <a:rPr lang="en-US" sz="3600" dirty="0"/>
              <a:t> </a:t>
            </a:r>
            <a:r>
              <a:rPr lang="en-US" sz="3600" dirty="0" err="1"/>
              <a:t>communautaire</a:t>
            </a:r>
            <a:endParaRPr lang="en-US" sz="3600" dirty="0"/>
          </a:p>
          <a:p>
            <a:endParaRPr lang="en-US" sz="4000" dirty="0"/>
          </a:p>
          <a:p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638933" y="3647296"/>
            <a:ext cx="8914129" cy="1455738"/>
          </a:xfrm>
        </p:spPr>
        <p:txBody>
          <a:bodyPr/>
          <a:lstStyle/>
          <a:p>
            <a:pPr marL="0" lvl="1" indent="0" algn="ctr">
              <a:spcBef>
                <a:spcPts val="100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Video 1 - </a:t>
            </a:r>
            <a:r>
              <a:rPr lang="fr-FR" sz="2400" dirty="0">
                <a:solidFill>
                  <a:schemeClr val="bg1"/>
                </a:solidFill>
              </a:rPr>
              <a:t>Présentation de la Norme minimale 17: Approches au niveau communautaire de protection de l'enfance</a:t>
            </a:r>
            <a:endParaRPr lang="en-US" sz="2400" dirty="0">
              <a:solidFill>
                <a:schemeClr val="bg1"/>
              </a:solidFill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27735-939F-2740-8872-7FDE416EF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62" y="5985598"/>
            <a:ext cx="2231246" cy="6649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8F267A3-3D2D-0742-83F0-8D0BA626680F}"/>
              </a:ext>
            </a:extLst>
          </p:cNvPr>
          <p:cNvSpPr/>
          <p:nvPr/>
        </p:nvSpPr>
        <p:spPr>
          <a:xfrm>
            <a:off x="5083215" y="3324243"/>
            <a:ext cx="2025570" cy="81368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05E79"/>
              </a:solidFill>
            </a:endParaRPr>
          </a:p>
        </p:txBody>
      </p:sp>
      <p:pic>
        <p:nvPicPr>
          <p:cNvPr id="14" name="Picture 13" descr="A picture containing drawing, red&#10;&#10;Description automatically generated">
            <a:extLst>
              <a:ext uri="{FF2B5EF4-FFF2-40B4-BE49-F238E27FC236}">
                <a16:creationId xmlns:a16="http://schemas.microsoft.com/office/drawing/2014/main" id="{FAA58096-D4E9-CB47-9C73-07DEAC601843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2822527" y="5971778"/>
            <a:ext cx="2504223" cy="71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56024" y="2089472"/>
            <a:ext cx="10820189" cy="4333720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Comment </a:t>
            </a:r>
            <a:r>
              <a:rPr lang="en-US" sz="1800" dirty="0" err="1"/>
              <a:t>notre</a:t>
            </a:r>
            <a:r>
              <a:rPr lang="en-US" sz="1800" dirty="0"/>
              <a:t> </a:t>
            </a:r>
            <a:r>
              <a:rPr lang="en-US" sz="1800" dirty="0" err="1"/>
              <a:t>compréhension</a:t>
            </a:r>
            <a:r>
              <a:rPr lang="en-US" sz="1800" dirty="0"/>
              <a:t> de la </a:t>
            </a:r>
            <a:r>
              <a:rPr lang="en-US" sz="1800" dirty="0" err="1"/>
              <a:t>communauté</a:t>
            </a:r>
            <a:r>
              <a:rPr lang="en-US" sz="1800" dirty="0"/>
              <a:t> influence-t-</a:t>
            </a:r>
            <a:r>
              <a:rPr lang="en-US" sz="1800" dirty="0" err="1"/>
              <a:t>elle</a:t>
            </a:r>
            <a:r>
              <a:rPr lang="en-US" sz="1800" dirty="0"/>
              <a:t> </a:t>
            </a:r>
            <a:r>
              <a:rPr lang="en-US" sz="1800" dirty="0" err="1"/>
              <a:t>nos</a:t>
            </a:r>
            <a:r>
              <a:rPr lang="en-US" sz="1800" dirty="0"/>
              <a:t> </a:t>
            </a:r>
            <a:r>
              <a:rPr lang="en-US" sz="1800" dirty="0" err="1"/>
              <a:t>approches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matière de protection de </a:t>
            </a:r>
            <a:r>
              <a:rPr lang="en-US" sz="1800" dirty="0" err="1"/>
              <a:t>l’enfance</a:t>
            </a:r>
            <a:r>
              <a:rPr lang="en-US" sz="1800" dirty="0"/>
              <a:t> au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communautaire</a:t>
            </a:r>
            <a:r>
              <a:rPr lang="en-US" sz="1800" dirty="0"/>
              <a:t>?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 err="1"/>
              <a:t>Qu’avons</a:t>
            </a:r>
            <a:r>
              <a:rPr lang="en-US" sz="1800" dirty="0"/>
              <a:t>-nous </a:t>
            </a:r>
            <a:r>
              <a:rPr lang="en-US" sz="1800" dirty="0" err="1"/>
              <a:t>appris</a:t>
            </a:r>
            <a:r>
              <a:rPr lang="en-US" sz="1800" dirty="0"/>
              <a:t> de Nina et de </a:t>
            </a:r>
            <a:r>
              <a:rPr lang="en-US" sz="1800" dirty="0" err="1"/>
              <a:t>ses</a:t>
            </a:r>
            <a:r>
              <a:rPr lang="en-US" sz="1800" dirty="0"/>
              <a:t> </a:t>
            </a:r>
            <a:r>
              <a:rPr lang="en-US" sz="1800" dirty="0" err="1"/>
              <a:t>amis</a:t>
            </a:r>
            <a:r>
              <a:rPr lang="en-US" sz="1800" dirty="0"/>
              <a:t> qui </a:t>
            </a:r>
            <a:r>
              <a:rPr lang="en-US" sz="1800" dirty="0" err="1"/>
              <a:t>peut</a:t>
            </a:r>
            <a:r>
              <a:rPr lang="en-US" sz="1800" dirty="0"/>
              <a:t> </a:t>
            </a:r>
            <a:r>
              <a:rPr lang="en-US" sz="1800" dirty="0" err="1"/>
              <a:t>renforcer</a:t>
            </a:r>
            <a:r>
              <a:rPr lang="en-US" sz="1800" dirty="0"/>
              <a:t> </a:t>
            </a:r>
            <a:r>
              <a:rPr lang="en-US" sz="1800" dirty="0" err="1"/>
              <a:t>notre</a:t>
            </a:r>
            <a:r>
              <a:rPr lang="en-US" sz="1800" dirty="0"/>
              <a:t> </a:t>
            </a:r>
            <a:r>
              <a:rPr lang="en-US" sz="1800" dirty="0" err="1"/>
              <a:t>programmation</a:t>
            </a:r>
            <a:r>
              <a:rPr lang="en-US" sz="1800" dirty="0"/>
              <a:t>?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 err="1"/>
              <a:t>Quel</a:t>
            </a:r>
            <a:r>
              <a:rPr lang="en-US" sz="1800" dirty="0"/>
              <a:t> </a:t>
            </a:r>
            <a:r>
              <a:rPr lang="en-US" sz="1800" dirty="0" err="1"/>
              <a:t>pourrait</a:t>
            </a:r>
            <a:r>
              <a:rPr lang="en-US" sz="1800" dirty="0"/>
              <a:t> </a:t>
            </a:r>
            <a:r>
              <a:rPr lang="en-US" sz="1800" dirty="0" err="1"/>
              <a:t>être</a:t>
            </a:r>
            <a:r>
              <a:rPr lang="en-US" sz="1800" dirty="0"/>
              <a:t> </a:t>
            </a:r>
            <a:r>
              <a:rPr lang="en-US" sz="1800" dirty="0" err="1"/>
              <a:t>l’impact</a:t>
            </a:r>
            <a:r>
              <a:rPr lang="en-US" sz="1800" dirty="0"/>
              <a:t> de </a:t>
            </a:r>
            <a:r>
              <a:rPr lang="en-US" sz="1800" dirty="0" err="1"/>
              <a:t>l’établissement</a:t>
            </a:r>
            <a:r>
              <a:rPr lang="en-US" sz="1800" dirty="0"/>
              <a:t> d’un </a:t>
            </a:r>
            <a:r>
              <a:rPr lang="en-US" sz="1800" dirty="0" err="1"/>
              <a:t>programme</a:t>
            </a:r>
            <a:r>
              <a:rPr lang="en-US" sz="1800" dirty="0"/>
              <a:t> sans </a:t>
            </a:r>
            <a:r>
              <a:rPr lang="en-US" sz="1800" dirty="0" err="1"/>
              <a:t>d’abord</a:t>
            </a:r>
            <a:r>
              <a:rPr lang="en-US" sz="1800" dirty="0"/>
              <a:t> bien </a:t>
            </a:r>
            <a:r>
              <a:rPr lang="en-US" sz="1800" dirty="0" err="1"/>
              <a:t>comprendre</a:t>
            </a:r>
            <a:r>
              <a:rPr lang="en-US" sz="1800" dirty="0"/>
              <a:t> le </a:t>
            </a:r>
            <a:r>
              <a:rPr lang="en-US" sz="1800" dirty="0" err="1"/>
              <a:t>contexte</a:t>
            </a:r>
            <a:r>
              <a:rPr lang="en-US" sz="1800" dirty="0"/>
              <a:t>?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Quelle </a:t>
            </a:r>
            <a:r>
              <a:rPr lang="en-US" sz="1800" dirty="0" err="1"/>
              <a:t>est</a:t>
            </a:r>
            <a:r>
              <a:rPr lang="en-US" sz="1800" dirty="0"/>
              <a:t> la chose que </a:t>
            </a:r>
            <a:r>
              <a:rPr lang="en-US" sz="1800" dirty="0" err="1"/>
              <a:t>vous</a:t>
            </a:r>
            <a:r>
              <a:rPr lang="en-US" sz="1800" dirty="0"/>
              <a:t> </a:t>
            </a:r>
            <a:r>
              <a:rPr lang="en-US" sz="1800" dirty="0" err="1"/>
              <a:t>tirez</a:t>
            </a:r>
            <a:r>
              <a:rPr lang="en-US" sz="1800" dirty="0"/>
              <a:t> de </a:t>
            </a:r>
            <a:r>
              <a:rPr lang="en-US" sz="1800" dirty="0" err="1"/>
              <a:t>cette</a:t>
            </a:r>
            <a:r>
              <a:rPr lang="en-US" sz="1800" dirty="0"/>
              <a:t> </a:t>
            </a:r>
            <a:r>
              <a:rPr lang="en-US" sz="1800" dirty="0" err="1"/>
              <a:t>vidéo</a:t>
            </a:r>
            <a:r>
              <a:rPr lang="en-US" sz="1800" dirty="0"/>
              <a:t> et que </a:t>
            </a:r>
            <a:r>
              <a:rPr lang="en-US" sz="1800" dirty="0" err="1"/>
              <a:t>vous</a:t>
            </a:r>
            <a:r>
              <a:rPr lang="en-US" sz="1800" dirty="0"/>
              <a:t> </a:t>
            </a:r>
            <a:r>
              <a:rPr lang="en-US" sz="1800" dirty="0" err="1"/>
              <a:t>utiliserez</a:t>
            </a:r>
            <a:r>
              <a:rPr lang="en-US" sz="1800" dirty="0"/>
              <a:t> pour guider </a:t>
            </a:r>
            <a:r>
              <a:rPr lang="en-US" sz="1800" dirty="0" err="1"/>
              <a:t>votre</a:t>
            </a:r>
            <a:r>
              <a:rPr lang="en-US" sz="1800" dirty="0"/>
              <a:t> </a:t>
            </a:r>
            <a:r>
              <a:rPr lang="en-US" sz="1800" dirty="0" err="1"/>
              <a:t>programmation</a:t>
            </a:r>
            <a:r>
              <a:rPr lang="en-US" sz="1800" dirty="0"/>
              <a:t> future?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Autres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questions de discussion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possibles</a:t>
            </a:r>
            <a:endParaRPr lang="en-US" sz="3600" b="1" dirty="0">
              <a:solidFill>
                <a:srgbClr val="0489C5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55" y="33864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Messages </a:t>
            </a:r>
            <a:r>
              <a:rPr lang="en-US" dirty="0" err="1">
                <a:solidFill>
                  <a:schemeClr val="bg1"/>
                </a:solidFill>
              </a:rPr>
              <a:t>clés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007B72-2FCD-9246-9CBC-4A698C888531}"/>
              </a:ext>
            </a:extLst>
          </p:cNvPr>
          <p:cNvSpPr txBox="1">
            <a:spLocks/>
          </p:cNvSpPr>
          <p:nvPr/>
        </p:nvSpPr>
        <p:spPr>
          <a:xfrm>
            <a:off x="573368" y="2002853"/>
            <a:ext cx="11045264" cy="49486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/>
              <a:t>Les communautés jouent un rôle important dans la prévention et la réponse aux risques auxquels les enfants sont confrontés dans les contextes humanitaires. </a:t>
            </a:r>
            <a:r>
              <a:rPr lang="fr-FR" sz="1800" b="1">
                <a:solidFill>
                  <a:schemeClr val="accent3"/>
                </a:solidFill>
              </a:rPr>
              <a:t>Les communautés s’organisent </a:t>
            </a:r>
            <a:r>
              <a:rPr lang="fr-FR" sz="1800"/>
              <a:t>de diverses façons pour protéger les enfants</a:t>
            </a:r>
            <a:r>
              <a:rPr lang="en-US" sz="1800"/>
              <a:t> – </a:t>
            </a:r>
            <a:r>
              <a:rPr lang="fr-FR" sz="1800"/>
              <a:t>y compris les adolescents</a:t>
            </a:r>
            <a:r>
              <a:rPr lang="en-US" sz="1800"/>
              <a:t> – </a:t>
            </a:r>
            <a:r>
              <a:rPr lang="fr-FR" sz="1800"/>
              <a:t>qui sont à risque.</a:t>
            </a:r>
            <a:endParaRPr lang="en-US" sz="180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/>
              <a:t>Il n’existe pas de </a:t>
            </a:r>
            <a:r>
              <a:rPr lang="fr-FR" sz="1800" b="1">
                <a:solidFill>
                  <a:schemeClr val="accent5"/>
                </a:solidFill>
              </a:rPr>
              <a:t>modèle </a:t>
            </a:r>
            <a:r>
              <a:rPr lang="fr-FR" sz="1800">
                <a:solidFill>
                  <a:schemeClr val="accent5"/>
                </a:solidFill>
              </a:rPr>
              <a:t>«</a:t>
            </a:r>
            <a:r>
              <a:rPr lang="fr-FR" sz="1800" b="1">
                <a:solidFill>
                  <a:schemeClr val="accent5"/>
                </a:solidFill>
              </a:rPr>
              <a:t>unique</a:t>
            </a:r>
            <a:r>
              <a:rPr lang="fr-FR" sz="1800">
                <a:solidFill>
                  <a:schemeClr val="accent5"/>
                </a:solidFill>
              </a:rPr>
              <a:t>»</a:t>
            </a:r>
            <a:r>
              <a:rPr lang="fr-FR" sz="1800" b="1">
                <a:solidFill>
                  <a:schemeClr val="accent5"/>
                </a:solidFill>
              </a:rPr>
              <a:t> </a:t>
            </a:r>
            <a:r>
              <a:rPr lang="fr-FR" sz="1800"/>
              <a:t>de protection de l’enfance au niveau communautaire. Les acteurs humanitaires devraient chercher à comprendre les capacités communautaires existantes qui promeuvent les droits de l’enfant, la sécurité, le développement, le bien-être et la participation.</a:t>
            </a:r>
            <a:endParaRPr lang="en-US" sz="180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800"/>
              <a:t>En travaillant aux côtés des communautés, les acteurs de la protection de l’enfance peuvent </a:t>
            </a:r>
            <a:r>
              <a:rPr lang="fr-FR" sz="1800" b="1">
                <a:solidFill>
                  <a:schemeClr val="accent6"/>
                </a:solidFill>
              </a:rPr>
              <a:t>soutenir des réponses significatives et appropriées </a:t>
            </a:r>
            <a:r>
              <a:rPr lang="fr-FR" sz="1800"/>
              <a:t>qui font une différence dans la vie des enfants du monde entier.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81198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959" y="434808"/>
            <a:ext cx="11451102" cy="1325563"/>
          </a:xfrm>
        </p:spPr>
        <p:txBody>
          <a:bodyPr>
            <a:normAutofit fontScale="90000"/>
          </a:bodyPr>
          <a:lstStyle/>
          <a:p>
            <a:r>
              <a:rPr lang="en-US" sz="3200" dirty="0" err="1">
                <a:solidFill>
                  <a:schemeClr val="bg1"/>
                </a:solidFill>
              </a:rPr>
              <a:t>Veuillez</a:t>
            </a:r>
            <a:r>
              <a:rPr lang="en-US" sz="3200" dirty="0">
                <a:solidFill>
                  <a:schemeClr val="bg1"/>
                </a:solidFill>
              </a:rPr>
              <a:t> donner </a:t>
            </a:r>
            <a:r>
              <a:rPr lang="en-US" sz="3200" dirty="0" err="1">
                <a:solidFill>
                  <a:schemeClr val="bg1"/>
                </a:solidFill>
              </a:rPr>
              <a:t>votre</a:t>
            </a:r>
            <a:r>
              <a:rPr lang="en-US" sz="3200" dirty="0">
                <a:solidFill>
                  <a:schemeClr val="bg1"/>
                </a:solidFill>
              </a:rPr>
              <a:t> feedback au Groupe </a:t>
            </a:r>
            <a:r>
              <a:rPr lang="en-US" sz="3200" dirty="0" err="1">
                <a:solidFill>
                  <a:schemeClr val="bg1"/>
                </a:solidFill>
              </a:rPr>
              <a:t>spécialisé</a:t>
            </a:r>
            <a:r>
              <a:rPr lang="en-US" sz="3200" dirty="0">
                <a:solidFill>
                  <a:schemeClr val="bg1"/>
                </a:solidFill>
              </a:rPr>
              <a:t> sur la protection de </a:t>
            </a:r>
            <a:r>
              <a:rPr lang="en-US" sz="3200" dirty="0" err="1">
                <a:solidFill>
                  <a:schemeClr val="bg1"/>
                </a:solidFill>
              </a:rPr>
              <a:t>l’enfance</a:t>
            </a:r>
            <a:r>
              <a:rPr lang="en-US" sz="3200" dirty="0">
                <a:solidFill>
                  <a:schemeClr val="bg1"/>
                </a:solidFill>
              </a:rPr>
              <a:t> au </a:t>
            </a:r>
            <a:r>
              <a:rPr lang="en-US" sz="3200" dirty="0" err="1">
                <a:solidFill>
                  <a:schemeClr val="bg1"/>
                </a:solidFill>
              </a:rPr>
              <a:t>niveau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communautaire</a:t>
            </a:r>
            <a:r>
              <a:rPr lang="en-US" sz="3200" dirty="0">
                <a:solidFill>
                  <a:schemeClr val="bg1"/>
                </a:solidFill>
              </a:rPr>
              <a:t> de </a:t>
            </a:r>
            <a:r>
              <a:rPr lang="en-US" sz="3200" dirty="0" err="1">
                <a:solidFill>
                  <a:schemeClr val="bg1"/>
                </a:solidFill>
              </a:rPr>
              <a:t>l’Alliance</a:t>
            </a:r>
            <a:r>
              <a:rPr lang="en-US" sz="3200" dirty="0">
                <a:solidFill>
                  <a:schemeClr val="bg1"/>
                </a:solidFill>
              </a:rPr>
              <a:t>!</a:t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12E67DC-04DF-7B4D-A6EC-F4753064774C}"/>
              </a:ext>
            </a:extLst>
          </p:cNvPr>
          <p:cNvSpPr txBox="1">
            <a:spLocks/>
          </p:cNvSpPr>
          <p:nvPr/>
        </p:nvSpPr>
        <p:spPr>
          <a:xfrm>
            <a:off x="656024" y="2089472"/>
            <a:ext cx="11188973" cy="4333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None/>
            </a:pPr>
            <a:r>
              <a:rPr lang="en-US" sz="2200" b="1" dirty="0">
                <a:solidFill>
                  <a:srgbClr val="97467D"/>
                </a:solidFill>
              </a:rPr>
              <a:t>Avant de </a:t>
            </a:r>
            <a:r>
              <a:rPr lang="en-US" sz="2200" b="1" dirty="0" err="1">
                <a:solidFill>
                  <a:srgbClr val="97467D"/>
                </a:solidFill>
              </a:rPr>
              <a:t>partir</a:t>
            </a:r>
            <a:r>
              <a:rPr lang="en-US" sz="2200" b="1" dirty="0">
                <a:solidFill>
                  <a:srgbClr val="97467D"/>
                </a:solidFill>
              </a:rPr>
              <a:t>, </a:t>
            </a:r>
            <a:r>
              <a:rPr lang="en-US" sz="2200" b="1" dirty="0" err="1">
                <a:solidFill>
                  <a:srgbClr val="97467D"/>
                </a:solidFill>
              </a:rPr>
              <a:t>veuillez</a:t>
            </a:r>
            <a:r>
              <a:rPr lang="en-US" sz="2200" b="1" dirty="0">
                <a:solidFill>
                  <a:srgbClr val="97467D"/>
                </a:solidFill>
              </a:rPr>
              <a:t> </a:t>
            </a:r>
            <a:r>
              <a:rPr lang="en-US" sz="2200" b="1" dirty="0" err="1">
                <a:solidFill>
                  <a:srgbClr val="97467D"/>
                </a:solidFill>
              </a:rPr>
              <a:t>compléter</a:t>
            </a:r>
            <a:r>
              <a:rPr lang="en-US" sz="2200" b="1" dirty="0">
                <a:solidFill>
                  <a:srgbClr val="97467D"/>
                </a:solidFill>
              </a:rPr>
              <a:t>: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La </a:t>
            </a:r>
            <a:r>
              <a:rPr lang="en-US" sz="1800" dirty="0" err="1"/>
              <a:t>feuille</a:t>
            </a:r>
            <a:r>
              <a:rPr lang="en-US" sz="1800" dirty="0"/>
              <a:t> </a:t>
            </a:r>
            <a:r>
              <a:rPr lang="en-US" sz="1800" dirty="0" err="1"/>
              <a:t>d’inscription</a:t>
            </a:r>
            <a:endParaRPr lang="en-US" sz="18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r>
              <a:rPr lang="en-US" sz="1800" dirty="0" err="1"/>
              <a:t>L’exercice</a:t>
            </a:r>
            <a:r>
              <a:rPr lang="en-US" sz="1800" dirty="0"/>
              <a:t> de feedback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97264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erson, outdoor, holding, girl&#10;&#10;Description automatically generated">
            <a:extLst>
              <a:ext uri="{FF2B5EF4-FFF2-40B4-BE49-F238E27FC236}">
                <a16:creationId xmlns:a16="http://schemas.microsoft.com/office/drawing/2014/main" id="{F2624AA7-E74E-CB4E-9A7F-E63F041F68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C046ABF-F376-7641-8415-3DCA2474E6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7FFEE6-3815-234D-81E5-C5D5C962FFCD}"/>
              </a:ext>
            </a:extLst>
          </p:cNvPr>
          <p:cNvSpPr txBox="1">
            <a:spLocks/>
          </p:cNvSpPr>
          <p:nvPr/>
        </p:nvSpPr>
        <p:spPr>
          <a:xfrm>
            <a:off x="2170175" y="3004596"/>
            <a:ext cx="7851649" cy="56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Merci!</a:t>
            </a:r>
          </a:p>
        </p:txBody>
      </p:sp>
    </p:spTree>
    <p:extLst>
      <p:ext uri="{BB962C8B-B14F-4D97-AF65-F5344CB8AC3E}">
        <p14:creationId xmlns:p14="http://schemas.microsoft.com/office/powerpoint/2010/main" val="21097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14990"/>
            <a:ext cx="4242216" cy="6858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737140" y="6016980"/>
            <a:ext cx="7454860" cy="0"/>
          </a:xfrm>
          <a:prstGeom prst="line">
            <a:avLst/>
          </a:prstGeom>
          <a:ln>
            <a:solidFill>
              <a:srgbClr val="405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0" descr="https://lh3.googleusercontent.com/QPo5Epuxx0w-qi65w7bM5AcgqkiJsdJI_IlCDwAcug5Z3ASpnPlre8EK_6J1cpoq84Kl1dqhbiHwD1h7emuToLMCV5h0MZAJpGZnVLHFul6r3lH_WxCcmo6cgLerwv_XQ_bL-EdKjg">
            <a:extLst>
              <a:ext uri="{FF2B5EF4-FFF2-40B4-BE49-F238E27FC236}">
                <a16:creationId xmlns:a16="http://schemas.microsoft.com/office/drawing/2014/main" id="{ABF78664-503F-EA45-A7D8-E210626D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3441" y="5065273"/>
            <a:ext cx="2387144" cy="9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513" y="5152334"/>
            <a:ext cx="2636735" cy="7548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DBE511-717D-EA47-B226-5A9219BA588E}"/>
              </a:ext>
            </a:extLst>
          </p:cNvPr>
          <p:cNvSpPr txBox="1"/>
          <p:nvPr/>
        </p:nvSpPr>
        <p:spPr>
          <a:xfrm>
            <a:off x="4913441" y="1138255"/>
            <a:ext cx="5762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Nom de l’activité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Emplacement</a:t>
            </a:r>
          </a:p>
          <a:p>
            <a:endParaRPr lang="en-US" sz="3600" b="1" dirty="0">
              <a:ln w="0"/>
              <a:solidFill>
                <a:schemeClr val="accent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sz="3600" b="1" dirty="0">
                <a:ln w="0"/>
                <a:solidFill>
                  <a:schemeClr val="accent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59375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56024" y="2310698"/>
            <a:ext cx="10164763" cy="168890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err="1"/>
              <a:t>Faciliter</a:t>
            </a:r>
            <a:r>
              <a:rPr lang="en-US" sz="1800" dirty="0"/>
              <a:t> la mise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œuvre</a:t>
            </a:r>
            <a:r>
              <a:rPr lang="en-US" sz="1800" dirty="0"/>
              <a:t> de la </a:t>
            </a:r>
            <a:r>
              <a:rPr lang="en-US" sz="1800" dirty="0" err="1"/>
              <a:t>Norme</a:t>
            </a:r>
            <a:r>
              <a:rPr lang="en-US" sz="1800" dirty="0"/>
              <a:t> </a:t>
            </a:r>
            <a:r>
              <a:rPr lang="en-US" sz="1800" dirty="0" err="1"/>
              <a:t>minimale</a:t>
            </a:r>
            <a:r>
              <a:rPr lang="en-US" sz="1800" dirty="0"/>
              <a:t> 17 de </a:t>
            </a:r>
            <a:r>
              <a:rPr lang="en-US" sz="1800" dirty="0" err="1"/>
              <a:t>l'édition</a:t>
            </a:r>
            <a:r>
              <a:rPr lang="en-US" sz="1800" dirty="0"/>
              <a:t> 2019 de Standards minimums pour la protection de </a:t>
            </a:r>
            <a:r>
              <a:rPr lang="en-US" sz="1800" dirty="0" err="1"/>
              <a:t>l'enfance</a:t>
            </a:r>
            <a:r>
              <a:rPr lang="en-US" sz="1800" dirty="0"/>
              <a:t> dans </a:t>
            </a:r>
            <a:r>
              <a:rPr lang="en-US" sz="1800" dirty="0" err="1"/>
              <a:t>l’intervention</a:t>
            </a:r>
            <a:r>
              <a:rPr lang="en-US" sz="1800" dirty="0"/>
              <a:t> </a:t>
            </a:r>
            <a:r>
              <a:rPr lang="en-US" sz="1800" dirty="0" err="1"/>
              <a:t>humanitaire</a:t>
            </a:r>
            <a:r>
              <a:rPr lang="en-US" sz="1800" dirty="0"/>
              <a:t> (SMPE) et la nouvelle </a:t>
            </a:r>
            <a:r>
              <a:rPr lang="en-US" sz="1800" dirty="0" err="1"/>
              <a:t>ressource</a:t>
            </a:r>
            <a:r>
              <a:rPr lang="en-US" sz="1800" dirty="0"/>
              <a:t> </a:t>
            </a:r>
            <a:r>
              <a:rPr lang="en-US" sz="1800" dirty="0" err="1"/>
              <a:t>interorganisme</a:t>
            </a:r>
            <a:r>
              <a:rPr lang="en-US" sz="1800" dirty="0"/>
              <a:t>,  Guide de </a:t>
            </a:r>
            <a:r>
              <a:rPr lang="en-US" sz="1800" dirty="0" err="1"/>
              <a:t>réflexion</a:t>
            </a:r>
            <a:r>
              <a:rPr lang="en-US" sz="1800" dirty="0"/>
              <a:t> pour le terrain: </a:t>
            </a:r>
            <a:r>
              <a:rPr lang="en-US" sz="1800" dirty="0" err="1"/>
              <a:t>Approches</a:t>
            </a:r>
            <a:r>
              <a:rPr lang="en-US" sz="1800" dirty="0"/>
              <a:t> au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communautaire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dans </a:t>
            </a:r>
            <a:r>
              <a:rPr lang="en-US" sz="1800" dirty="0" err="1"/>
              <a:t>l’intervention</a:t>
            </a:r>
            <a:r>
              <a:rPr lang="en-US" sz="1800" dirty="0"/>
              <a:t> </a:t>
            </a:r>
            <a:r>
              <a:rPr lang="en-US" sz="1800" dirty="0" err="1"/>
              <a:t>humanitaire</a:t>
            </a:r>
            <a:r>
              <a:rPr lang="en-US" sz="1800" dirty="0"/>
              <a:t>.</a:t>
            </a: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18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But de la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série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d’apprentissage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en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ligne</a:t>
            </a:r>
            <a:endParaRPr lang="en-US" sz="3600" b="1" dirty="0">
              <a:solidFill>
                <a:srgbClr val="0489C5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00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56024" y="2221021"/>
            <a:ext cx="10820189" cy="4097267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200" b="1" dirty="0" err="1">
                <a:solidFill>
                  <a:schemeClr val="accent3"/>
                </a:solidFill>
              </a:rPr>
              <a:t>Objectifs</a:t>
            </a:r>
            <a:r>
              <a:rPr lang="en-US" sz="2200" b="1" dirty="0">
                <a:solidFill>
                  <a:schemeClr val="accent3"/>
                </a:solidFill>
              </a:rPr>
              <a:t>: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 err="1"/>
              <a:t>Permettre</a:t>
            </a:r>
            <a:r>
              <a:rPr lang="en-US" sz="1800" dirty="0"/>
              <a:t> aux </a:t>
            </a:r>
            <a:r>
              <a:rPr lang="en-US" sz="1800" dirty="0" err="1"/>
              <a:t>professionnels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(PE) de </a:t>
            </a:r>
            <a:r>
              <a:rPr lang="en-US" sz="1800" dirty="0" err="1"/>
              <a:t>connaitre</a:t>
            </a:r>
            <a:r>
              <a:rPr lang="en-US" sz="1800" dirty="0"/>
              <a:t> la </a:t>
            </a:r>
            <a:r>
              <a:rPr lang="en-US" sz="1800" dirty="0" err="1"/>
              <a:t>terminologie</a:t>
            </a:r>
            <a:r>
              <a:rPr lang="en-US" sz="1800" dirty="0"/>
              <a:t> et les concepts </a:t>
            </a:r>
            <a:r>
              <a:rPr lang="en-US" sz="1800" dirty="0" err="1"/>
              <a:t>clés</a:t>
            </a:r>
            <a:r>
              <a:rPr lang="en-US" sz="1800" dirty="0"/>
              <a:t> de la PE au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communautaire</a:t>
            </a:r>
            <a:r>
              <a:rPr lang="en-US" sz="1800" dirty="0"/>
              <a:t> et savoir </a:t>
            </a:r>
            <a:r>
              <a:rPr lang="en-US" sz="1800" dirty="0" err="1"/>
              <a:t>où</a:t>
            </a:r>
            <a:r>
              <a:rPr lang="en-US" sz="1800" dirty="0"/>
              <a:t> </a:t>
            </a:r>
            <a:r>
              <a:rPr lang="en-US" sz="1800" dirty="0" err="1"/>
              <a:t>accéder</a:t>
            </a:r>
            <a:r>
              <a:rPr lang="en-US" sz="1800" dirty="0"/>
              <a:t> </a:t>
            </a:r>
            <a:r>
              <a:rPr lang="en-US" sz="1800" dirty="0" err="1"/>
              <a:t>à</a:t>
            </a:r>
            <a:r>
              <a:rPr lang="en-US" sz="1800" dirty="0"/>
              <a:t> </a:t>
            </a:r>
            <a:r>
              <a:rPr lang="en-US" sz="1800" dirty="0" err="1"/>
              <a:t>ces</a:t>
            </a:r>
            <a:r>
              <a:rPr lang="en-US" sz="1800" dirty="0"/>
              <a:t> </a:t>
            </a:r>
            <a:r>
              <a:rPr lang="en-US" sz="1800" dirty="0" err="1"/>
              <a:t>ressources</a:t>
            </a:r>
            <a:r>
              <a:rPr lang="en-US" sz="1800" dirty="0"/>
              <a:t>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 err="1"/>
              <a:t>Permettre</a:t>
            </a:r>
            <a:r>
              <a:rPr lang="en-US" sz="1800" dirty="0"/>
              <a:t> aux </a:t>
            </a:r>
            <a:r>
              <a:rPr lang="en-US" sz="1800" dirty="0" err="1"/>
              <a:t>spécialistes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de </a:t>
            </a:r>
            <a:r>
              <a:rPr lang="en-US" sz="1800" dirty="0" err="1"/>
              <a:t>mener</a:t>
            </a:r>
            <a:r>
              <a:rPr lang="en-US" sz="1800" dirty="0"/>
              <a:t> </a:t>
            </a:r>
            <a:r>
              <a:rPr lang="en-US" sz="1800" dirty="0" err="1"/>
              <a:t>une</a:t>
            </a:r>
            <a:r>
              <a:rPr lang="en-US" sz="1800" dirty="0"/>
              <a:t> </a:t>
            </a:r>
            <a:r>
              <a:rPr lang="en-US" sz="1800" dirty="0" err="1"/>
              <a:t>réflexion</a:t>
            </a:r>
            <a:r>
              <a:rPr lang="en-US" sz="1800" dirty="0"/>
              <a:t> sur les </a:t>
            </a:r>
            <a:r>
              <a:rPr lang="en-US" sz="1800" dirty="0" err="1"/>
              <a:t>pratiques</a:t>
            </a:r>
            <a:r>
              <a:rPr lang="en-US" sz="1800" dirty="0"/>
              <a:t> </a:t>
            </a:r>
            <a:r>
              <a:rPr lang="en-US" sz="1800" dirty="0" err="1"/>
              <a:t>actuelles</a:t>
            </a:r>
            <a:r>
              <a:rPr lang="en-US" sz="1800" dirty="0"/>
              <a:t> </a:t>
            </a:r>
            <a:r>
              <a:rPr lang="en-US" sz="1800" dirty="0" err="1"/>
              <a:t>à</a:t>
            </a:r>
            <a:r>
              <a:rPr lang="en-US" sz="1800" dirty="0"/>
              <a:t> la lumière des </a:t>
            </a:r>
            <a:r>
              <a:rPr lang="en-US" sz="1800" dirty="0" err="1"/>
              <a:t>recherches</a:t>
            </a:r>
            <a:r>
              <a:rPr lang="en-US" sz="1800" dirty="0"/>
              <a:t> et de </a:t>
            </a:r>
            <a:r>
              <a:rPr lang="en-US" sz="1800" dirty="0" err="1"/>
              <a:t>l’apprentissage</a:t>
            </a:r>
            <a:r>
              <a:rPr lang="en-US" sz="1800" dirty="0"/>
              <a:t>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 err="1"/>
              <a:t>Permettre</a:t>
            </a:r>
            <a:r>
              <a:rPr lang="en-US" sz="1800" dirty="0"/>
              <a:t> aux </a:t>
            </a:r>
            <a:r>
              <a:rPr lang="en-US" sz="1800" dirty="0" err="1"/>
              <a:t>professionnels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de </a:t>
            </a:r>
            <a:r>
              <a:rPr lang="en-US" sz="1800" dirty="0" err="1"/>
              <a:t>s’engager</a:t>
            </a:r>
            <a:r>
              <a:rPr lang="en-US" sz="1800" dirty="0"/>
              <a:t> dans des conversations </a:t>
            </a:r>
            <a:r>
              <a:rPr lang="en-US" sz="1800" dirty="0" err="1"/>
              <a:t>dirigées</a:t>
            </a:r>
            <a:r>
              <a:rPr lang="en-US" sz="1800" dirty="0"/>
              <a:t> par les pairs sur </a:t>
            </a:r>
            <a:r>
              <a:rPr lang="en-US" sz="1800" dirty="0" err="1"/>
              <a:t>l’établissement</a:t>
            </a:r>
            <a:r>
              <a:rPr lang="en-US" sz="1800" dirty="0"/>
              <a:t> d’un lien entre </a:t>
            </a:r>
            <a:r>
              <a:rPr lang="en-US" sz="1800" dirty="0" err="1"/>
              <a:t>l’utilisation</a:t>
            </a:r>
            <a:r>
              <a:rPr lang="en-US" sz="1800" dirty="0"/>
              <a:t> </a:t>
            </a:r>
            <a:r>
              <a:rPr lang="en-US" sz="1800" dirty="0" err="1"/>
              <a:t>pratique</a:t>
            </a:r>
            <a:r>
              <a:rPr lang="en-US" sz="1800" dirty="0"/>
              <a:t> des </a:t>
            </a:r>
            <a:r>
              <a:rPr lang="en-US" sz="1800" dirty="0" err="1"/>
              <a:t>ressources</a:t>
            </a:r>
            <a:r>
              <a:rPr lang="en-US" sz="1800" dirty="0"/>
              <a:t> mises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évidence</a:t>
            </a:r>
            <a:r>
              <a:rPr lang="en-US" sz="1800" dirty="0"/>
              <a:t> et le travail avec les </a:t>
            </a:r>
            <a:r>
              <a:rPr lang="en-US" sz="1800" dirty="0" err="1"/>
              <a:t>communautés</a:t>
            </a:r>
            <a:r>
              <a:rPr lang="en-US" sz="1800" dirty="0"/>
              <a:t> dans les </a:t>
            </a:r>
            <a:r>
              <a:rPr lang="en-US" sz="1800" dirty="0" err="1"/>
              <a:t>contextes</a:t>
            </a:r>
            <a:r>
              <a:rPr lang="en-US" sz="1800" dirty="0"/>
              <a:t> </a:t>
            </a:r>
            <a:r>
              <a:rPr lang="en-US" sz="1800" dirty="0" err="1"/>
              <a:t>humanitaires</a:t>
            </a:r>
            <a:r>
              <a:rPr lang="en-US" sz="1800" dirty="0"/>
              <a:t>.</a:t>
            </a:r>
          </a:p>
          <a:p>
            <a:pPr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Objectifs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de la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série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d’apprentissage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en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ligne</a:t>
            </a:r>
            <a:endParaRPr lang="en-US" sz="3600" b="1" dirty="0">
              <a:solidFill>
                <a:srgbClr val="0489C5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02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259" y="2621128"/>
            <a:ext cx="10283482" cy="1615743"/>
          </a:xfrm>
        </p:spPr>
        <p:txBody>
          <a:bodyPr>
            <a:normAutofit/>
          </a:bodyPr>
          <a:lstStyle/>
          <a:p>
            <a:r>
              <a:rPr lang="en-US" dirty="0" err="1"/>
              <a:t>Vidéo</a:t>
            </a:r>
            <a:r>
              <a:rPr lang="en-US" dirty="0"/>
              <a:t> 1- </a:t>
            </a:r>
            <a:r>
              <a:rPr lang="en-US" dirty="0" err="1"/>
              <a:t>Présentation</a:t>
            </a:r>
            <a:r>
              <a:rPr lang="en-US" dirty="0"/>
              <a:t> de la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minimale</a:t>
            </a:r>
            <a:r>
              <a:rPr lang="en-US" dirty="0"/>
              <a:t> 17: </a:t>
            </a:r>
            <a:r>
              <a:rPr lang="en-US" dirty="0" err="1"/>
              <a:t>Approches</a:t>
            </a:r>
            <a:r>
              <a:rPr lang="en-US" dirty="0"/>
              <a:t> au </a:t>
            </a:r>
            <a:r>
              <a:rPr lang="en-US" dirty="0" err="1"/>
              <a:t>niveau</a:t>
            </a:r>
            <a:r>
              <a:rPr lang="en-US" dirty="0"/>
              <a:t> </a:t>
            </a:r>
            <a:r>
              <a:rPr lang="en-US" dirty="0" err="1"/>
              <a:t>communautaire</a:t>
            </a:r>
            <a:r>
              <a:rPr lang="en-US" dirty="0"/>
              <a:t> de la protection de </a:t>
            </a:r>
            <a:r>
              <a:rPr lang="en-US" dirty="0" err="1"/>
              <a:t>l'enfance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398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56024" y="2089472"/>
            <a:ext cx="10164763" cy="1688906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accent3"/>
                </a:solidFill>
                <a:sym typeface="Century Gothic"/>
              </a:rPr>
              <a:t>But:</a:t>
            </a:r>
          </a:p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C"/>
              </a:buClr>
            </a:pPr>
            <a:r>
              <a:rPr lang="en-US" sz="1800" dirty="0" err="1">
                <a:sym typeface="Century Gothic"/>
              </a:rPr>
              <a:t>Introduire</a:t>
            </a:r>
            <a:r>
              <a:rPr lang="en-US" sz="1800" dirty="0">
                <a:sym typeface="Century Gothic"/>
              </a:rPr>
              <a:t> les </a:t>
            </a:r>
            <a:r>
              <a:rPr lang="en-US" sz="1800" dirty="0" err="1">
                <a:sym typeface="Century Gothic"/>
              </a:rPr>
              <a:t>priorités</a:t>
            </a:r>
            <a:r>
              <a:rPr lang="en-US" sz="1800" dirty="0">
                <a:sym typeface="Century Gothic"/>
              </a:rPr>
              <a:t> </a:t>
            </a:r>
            <a:r>
              <a:rPr lang="en-US" sz="1800" dirty="0" err="1">
                <a:sym typeface="Century Gothic"/>
              </a:rPr>
              <a:t>changeantes</a:t>
            </a:r>
            <a:r>
              <a:rPr lang="en-US" sz="1800" dirty="0">
                <a:sym typeface="Century Gothic"/>
              </a:rPr>
              <a:t> dans la </a:t>
            </a:r>
            <a:r>
              <a:rPr lang="en-US" sz="1800" dirty="0" err="1">
                <a:sym typeface="Century Gothic"/>
              </a:rPr>
              <a:t>Norme</a:t>
            </a:r>
            <a:r>
              <a:rPr lang="en-US" sz="1800" dirty="0">
                <a:sym typeface="Century Gothic"/>
              </a:rPr>
              <a:t> </a:t>
            </a:r>
            <a:r>
              <a:rPr lang="en-US" sz="1800" dirty="0" err="1">
                <a:sym typeface="Century Gothic"/>
              </a:rPr>
              <a:t>minimale</a:t>
            </a:r>
            <a:r>
              <a:rPr lang="en-US" sz="1800" dirty="0">
                <a:sym typeface="Century Gothic"/>
              </a:rPr>
              <a:t> 17 </a:t>
            </a:r>
            <a:r>
              <a:rPr lang="en-US" sz="1800" dirty="0" err="1">
                <a:sym typeface="Century Gothic"/>
              </a:rPr>
              <a:t>révisée</a:t>
            </a:r>
            <a:r>
              <a:rPr lang="en-US" sz="1800" dirty="0">
                <a:sym typeface="Century Gothic"/>
              </a:rPr>
              <a:t> de protection de </a:t>
            </a:r>
            <a:r>
              <a:rPr lang="en-US" sz="1800" dirty="0" err="1">
                <a:sym typeface="Century Gothic"/>
              </a:rPr>
              <a:t>l’enfance</a:t>
            </a:r>
            <a:r>
              <a:rPr lang="en-US" sz="1800" dirty="0">
                <a:sym typeface="Century Gothic"/>
              </a:rPr>
              <a:t>: </a:t>
            </a:r>
            <a:r>
              <a:rPr lang="en-US" sz="1800" dirty="0" err="1">
                <a:sym typeface="Century Gothic"/>
              </a:rPr>
              <a:t>Approches</a:t>
            </a:r>
            <a:r>
              <a:rPr lang="en-US" sz="1800" dirty="0">
                <a:sym typeface="Century Gothic"/>
              </a:rPr>
              <a:t> au </a:t>
            </a:r>
            <a:r>
              <a:rPr lang="en-US" sz="1800" dirty="0" err="1">
                <a:sym typeface="Century Gothic"/>
              </a:rPr>
              <a:t>niveau</a:t>
            </a:r>
            <a:r>
              <a:rPr lang="en-US" sz="1800" dirty="0">
                <a:sym typeface="Century Gothic"/>
              </a:rPr>
              <a:t> </a:t>
            </a:r>
            <a:r>
              <a:rPr lang="en-US" sz="1800" dirty="0" err="1">
                <a:sym typeface="Century Gothic"/>
              </a:rPr>
              <a:t>communautaire</a:t>
            </a:r>
            <a:endParaRPr lang="en-US" sz="1800" dirty="0">
              <a:sym typeface="Century Gothic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200" b="1" dirty="0">
              <a:solidFill>
                <a:schemeClr val="accent3"/>
              </a:solidFill>
              <a:sym typeface="Century Gothic"/>
            </a:endParaRPr>
          </a:p>
          <a:p>
            <a:pPr marL="0" inden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200" b="1" dirty="0">
              <a:solidFill>
                <a:schemeClr val="accent3"/>
              </a:solidFill>
              <a:sym typeface="Century Gothic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56025" y="3778378"/>
            <a:ext cx="10552750" cy="2633137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200" b="1" dirty="0" err="1">
                <a:solidFill>
                  <a:schemeClr val="accent3"/>
                </a:solidFill>
              </a:rPr>
              <a:t>Résultats</a:t>
            </a:r>
            <a:r>
              <a:rPr lang="en-US" sz="2200" b="1" dirty="0">
                <a:solidFill>
                  <a:schemeClr val="accent3"/>
                </a:solidFill>
              </a:rPr>
              <a:t> de </a:t>
            </a:r>
            <a:r>
              <a:rPr lang="en-US" sz="2200" b="1" dirty="0" err="1">
                <a:solidFill>
                  <a:schemeClr val="accent3"/>
                </a:solidFill>
              </a:rPr>
              <a:t>l’apprentissage</a:t>
            </a:r>
            <a:r>
              <a:rPr lang="en-US" sz="2200" b="1" dirty="0">
                <a:solidFill>
                  <a:schemeClr val="accent3"/>
                </a:solidFill>
              </a:rPr>
              <a:t>: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Les </a:t>
            </a:r>
            <a:r>
              <a:rPr lang="en-US" sz="1800" dirty="0" err="1"/>
              <a:t>professionnels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</a:t>
            </a:r>
            <a:r>
              <a:rPr lang="en-US" sz="1800" dirty="0" err="1"/>
              <a:t>seront</a:t>
            </a:r>
            <a:r>
              <a:rPr lang="en-US" sz="1800" dirty="0"/>
              <a:t> </a:t>
            </a:r>
            <a:r>
              <a:rPr lang="en-US" sz="1800" dirty="0" err="1"/>
              <a:t>capables</a:t>
            </a:r>
            <a:r>
              <a:rPr lang="en-US" sz="1800" dirty="0"/>
              <a:t> </a:t>
            </a:r>
            <a:r>
              <a:rPr lang="en-US" sz="1800" dirty="0" err="1"/>
              <a:t>d’identifier</a:t>
            </a:r>
            <a:r>
              <a:rPr lang="en-US" sz="1800" dirty="0"/>
              <a:t> </a:t>
            </a:r>
            <a:r>
              <a:rPr lang="en-US" sz="1800" dirty="0" err="1"/>
              <a:t>l’importance</a:t>
            </a:r>
            <a:r>
              <a:rPr lang="en-US" sz="1800" dirty="0"/>
              <a:t> d’un engagement fort au </a:t>
            </a:r>
            <a:r>
              <a:rPr lang="en-US" sz="1800" dirty="0" err="1"/>
              <a:t>niveau</a:t>
            </a:r>
            <a:r>
              <a:rPr lang="en-US" sz="1800" dirty="0"/>
              <a:t> </a:t>
            </a:r>
            <a:r>
              <a:rPr lang="en-US" sz="1800" dirty="0" err="1"/>
              <a:t>communautaire</a:t>
            </a:r>
            <a:r>
              <a:rPr lang="en-US" sz="1800" dirty="0"/>
              <a:t> dans </a:t>
            </a:r>
            <a:r>
              <a:rPr lang="en-US" sz="1800" dirty="0" err="1"/>
              <a:t>leurs</a:t>
            </a:r>
            <a:r>
              <a:rPr lang="en-US" sz="1800" dirty="0"/>
              <a:t> </a:t>
            </a:r>
            <a:r>
              <a:rPr lang="en-US" sz="1800" dirty="0" err="1"/>
              <a:t>programmes</a:t>
            </a:r>
            <a:r>
              <a:rPr lang="en-US" sz="1800" dirty="0"/>
              <a:t>.</a:t>
            </a:r>
          </a:p>
          <a:p>
            <a:pPr>
              <a:lnSpc>
                <a:spcPct val="113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r>
              <a:rPr lang="en-US" sz="1800" dirty="0"/>
              <a:t>Les </a:t>
            </a:r>
            <a:r>
              <a:rPr lang="en-US" sz="1800" dirty="0" err="1"/>
              <a:t>acteurs</a:t>
            </a:r>
            <a:r>
              <a:rPr lang="en-US" sz="1800" dirty="0"/>
              <a:t> de la protection de </a:t>
            </a:r>
            <a:r>
              <a:rPr lang="en-US" sz="1800" dirty="0" err="1"/>
              <a:t>l’enfance</a:t>
            </a:r>
            <a:r>
              <a:rPr lang="en-US" sz="1800" dirty="0"/>
              <a:t> </a:t>
            </a:r>
            <a:r>
              <a:rPr lang="en-US" sz="1800" dirty="0" err="1"/>
              <a:t>seront</a:t>
            </a:r>
            <a:r>
              <a:rPr lang="en-US" sz="1800" dirty="0"/>
              <a:t> </a:t>
            </a:r>
            <a:r>
              <a:rPr lang="en-US" sz="1800" dirty="0" err="1"/>
              <a:t>confiants</a:t>
            </a:r>
            <a:r>
              <a:rPr lang="en-US" sz="1800" dirty="0"/>
              <a:t> </a:t>
            </a:r>
            <a:r>
              <a:rPr lang="en-US" sz="1800" dirty="0" err="1"/>
              <a:t>d’accéder</a:t>
            </a:r>
            <a:r>
              <a:rPr lang="en-US" sz="1800" dirty="0"/>
              <a:t> et </a:t>
            </a:r>
            <a:r>
              <a:rPr lang="en-US" sz="1800" dirty="0" err="1"/>
              <a:t>d’utiliser</a:t>
            </a:r>
            <a:r>
              <a:rPr lang="en-US" sz="1800" dirty="0"/>
              <a:t> la nouvelle </a:t>
            </a:r>
            <a:r>
              <a:rPr lang="en-US" sz="1800" dirty="0" err="1"/>
              <a:t>Norme</a:t>
            </a:r>
            <a:r>
              <a:rPr lang="en-US" sz="1800" dirty="0"/>
              <a:t> 17 de SMPE.</a:t>
            </a:r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1800" dirty="0"/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600" dirty="0"/>
          </a:p>
          <a:p>
            <a:pPr lvl="1">
              <a:lnSpc>
                <a:spcPct val="134000"/>
              </a:lnSpc>
              <a:spcBef>
                <a:spcPts val="600"/>
              </a:spcBef>
              <a:buClr>
                <a:srgbClr val="97467D"/>
              </a:buClr>
              <a:buSzPct val="80000"/>
              <a:buFont typeface="Symbol" panose="05050102010706020507" pitchFamily="18" charset="2"/>
              <a:buChar char="·"/>
            </a:pPr>
            <a:endParaRPr lang="en-US" sz="2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3DF603-9DE0-1445-9818-C1D5713E18ED}"/>
              </a:ext>
            </a:extLst>
          </p:cNvPr>
          <p:cNvCxnSpPr/>
          <p:nvPr/>
        </p:nvCxnSpPr>
        <p:spPr>
          <a:xfrm flipV="1">
            <a:off x="656024" y="1635973"/>
            <a:ext cx="10820189" cy="3387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E09869C-2347-4545-9190-8510C7B28EE5}"/>
              </a:ext>
            </a:extLst>
          </p:cNvPr>
          <p:cNvSpPr/>
          <p:nvPr/>
        </p:nvSpPr>
        <p:spPr>
          <a:xfrm>
            <a:off x="7858954" y="1612695"/>
            <a:ext cx="3617259" cy="922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E9F5ED-6F41-7143-8780-D8A54A253CB5}"/>
              </a:ext>
            </a:extLst>
          </p:cNvPr>
          <p:cNvSpPr txBox="1"/>
          <p:nvPr/>
        </p:nvSpPr>
        <p:spPr>
          <a:xfrm>
            <a:off x="570159" y="780044"/>
            <a:ext cx="1090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But et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résultats</a:t>
            </a:r>
            <a:r>
              <a:rPr lang="en-US" sz="3600" b="1" dirty="0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 de </a:t>
            </a:r>
            <a:r>
              <a:rPr lang="en-US" sz="3600" b="1" dirty="0" err="1">
                <a:solidFill>
                  <a:srgbClr val="0489C5"/>
                </a:solidFill>
                <a:latin typeface="Helvetica Neue" charset="0"/>
                <a:ea typeface="Helvetica Neue" charset="0"/>
                <a:cs typeface="Helvetica Neue" charset="0"/>
              </a:rPr>
              <a:t>l’apprentissage</a:t>
            </a:r>
            <a:endParaRPr lang="en-US" sz="3600" b="1" dirty="0">
              <a:solidFill>
                <a:srgbClr val="0489C5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2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6218C0-CE3F-4349-A406-B1094F6E68A7}"/>
              </a:ext>
            </a:extLst>
          </p:cNvPr>
          <p:cNvSpPr/>
          <p:nvPr/>
        </p:nvSpPr>
        <p:spPr>
          <a:xfrm>
            <a:off x="0" y="0"/>
            <a:ext cx="12192000" cy="166420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3E5A3E-6B4F-7641-A47F-B4477C0F6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Regardez</a:t>
            </a:r>
            <a:r>
              <a:rPr lang="en-US" dirty="0">
                <a:solidFill>
                  <a:schemeClr val="bg1"/>
                </a:solidFill>
              </a:rPr>
              <a:t> la </a:t>
            </a:r>
            <a:r>
              <a:rPr lang="en-US" dirty="0" err="1">
                <a:solidFill>
                  <a:schemeClr val="bg1"/>
                </a:solidFill>
              </a:rPr>
              <a:t>vidéo</a:t>
            </a:r>
            <a:r>
              <a:rPr lang="en-US" dirty="0">
                <a:solidFill>
                  <a:schemeClr val="bg1"/>
                </a:solidFill>
              </a:rPr>
              <a:t>!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36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100512" y="1340182"/>
            <a:ext cx="7097371" cy="4961396"/>
          </a:xfrm>
        </p:spPr>
        <p:txBody>
          <a:bodyPr>
            <a:noAutofit/>
          </a:bodyPr>
          <a:lstStyle/>
          <a:p>
            <a:pPr marL="0" lvl="4" indent="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00000"/>
              <a:buNone/>
              <a:tabLst>
                <a:tab pos="446088" algn="l"/>
              </a:tabLst>
            </a:pPr>
            <a:r>
              <a:rPr lang="en-US" sz="2400" b="1" dirty="0">
                <a:solidFill>
                  <a:srgbClr val="97467D"/>
                </a:solidFill>
              </a:rPr>
              <a:t>Questions:</a:t>
            </a:r>
          </a:p>
          <a:p>
            <a:pPr marL="914400" lvl="5" indent="-4572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+mj-lt"/>
              <a:buAutoNum type="arabicPeriod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Quelles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sont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expériences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d’engagement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communautés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dans la protection de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l’enfance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?</a:t>
            </a:r>
          </a:p>
          <a:p>
            <a:pPr marL="914400" lvl="5" indent="-4572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+mj-lt"/>
              <a:buAutoNum type="arabicPeriod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Reconnaissez-vous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les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défis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présentés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dans la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vidéo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?</a:t>
            </a:r>
          </a:p>
          <a:p>
            <a:pPr marL="1257300" lvl="6" indent="-3429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Énumérez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réponses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sur le tableau de papier  </a:t>
            </a:r>
          </a:p>
          <a:p>
            <a:pPr marL="1257300" lvl="6" indent="-3429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Soyez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prêt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à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présenter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au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groupe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257300" lvl="6" indent="-34290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5" indent="-3429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endParaRPr lang="en-US" sz="2400" dirty="0"/>
          </a:p>
          <a:p>
            <a:pPr marL="800100" lvl="5" indent="-342900" eaLnBrk="0" hangingPunc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>
                <a:srgbClr val="97467D"/>
              </a:buClr>
              <a:buSzPct val="90000"/>
              <a:buFont typeface="Symbol" panose="05050102010706020507" pitchFamily="18" charset="2"/>
              <a:buChar char="·"/>
              <a:tabLst>
                <a:tab pos="446088" algn="l"/>
              </a:tabLst>
            </a:pPr>
            <a:endParaRPr lang="en-US" sz="24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CC0A62-EB08-B844-9600-EBD2B92CB7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0011" y="591589"/>
            <a:ext cx="3330980" cy="49613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chemeClr val="bg1"/>
                </a:solidFill>
              </a:rPr>
              <a:t>Débriefons</a:t>
            </a: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b="1" dirty="0" err="1">
                <a:solidFill>
                  <a:schemeClr val="bg1"/>
                </a:solidFill>
              </a:rPr>
              <a:t>En</a:t>
            </a:r>
            <a:r>
              <a:rPr lang="en-US" sz="2200" b="1" dirty="0">
                <a:solidFill>
                  <a:schemeClr val="bg1"/>
                </a:solidFill>
              </a:rPr>
              <a:t> petits </a:t>
            </a:r>
            <a:r>
              <a:rPr lang="en-US" sz="2200" b="1" dirty="0" err="1">
                <a:solidFill>
                  <a:schemeClr val="bg1"/>
                </a:solidFill>
              </a:rPr>
              <a:t>groupes</a:t>
            </a:r>
            <a:r>
              <a:rPr lang="en-US" sz="2200" b="1" dirty="0">
                <a:solidFill>
                  <a:schemeClr val="bg1"/>
                </a:solidFill>
              </a:rPr>
              <a:t>, </a:t>
            </a:r>
            <a:r>
              <a:rPr lang="en-US" sz="2200" b="1" dirty="0" err="1">
                <a:solidFill>
                  <a:schemeClr val="bg1"/>
                </a:solidFill>
              </a:rPr>
              <a:t>prenez</a:t>
            </a:r>
            <a:r>
              <a:rPr lang="en-US" sz="2200" b="1" dirty="0">
                <a:solidFill>
                  <a:schemeClr val="bg1"/>
                </a:solidFill>
              </a:rPr>
              <a:t> 5 </a:t>
            </a:r>
            <a:r>
              <a:rPr lang="en-US" sz="2200" b="1" dirty="0" err="1">
                <a:solidFill>
                  <a:schemeClr val="bg1"/>
                </a:solidFill>
              </a:rPr>
              <a:t>à</a:t>
            </a:r>
            <a:r>
              <a:rPr lang="en-US" sz="2200" b="1" dirty="0">
                <a:solidFill>
                  <a:schemeClr val="bg1"/>
                </a:solidFill>
              </a:rPr>
              <a:t> 10 minutes pour </a:t>
            </a:r>
            <a:r>
              <a:rPr lang="en-US" sz="2200" b="1" dirty="0" err="1">
                <a:solidFill>
                  <a:schemeClr val="bg1"/>
                </a:solidFill>
              </a:rPr>
              <a:t>réfléchir</a:t>
            </a:r>
            <a:r>
              <a:rPr lang="en-US" sz="2200" b="1" dirty="0">
                <a:solidFill>
                  <a:schemeClr val="bg1"/>
                </a:solidFill>
              </a:rPr>
              <a:t> aux questions </a:t>
            </a:r>
            <a:r>
              <a:rPr lang="en-US" sz="2200" b="1" dirty="0" err="1">
                <a:solidFill>
                  <a:schemeClr val="bg1"/>
                </a:solidFill>
              </a:rPr>
              <a:t>suivantes</a:t>
            </a:r>
            <a:r>
              <a:rPr lang="en-US" sz="2200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22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00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AD12D3-6301-ED43-9FD3-744289FEB89D}"/>
              </a:ext>
            </a:extLst>
          </p:cNvPr>
          <p:cNvSpPr/>
          <p:nvPr/>
        </p:nvSpPr>
        <p:spPr>
          <a:xfrm>
            <a:off x="0" y="0"/>
            <a:ext cx="6199632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hape 233">
            <a:extLst>
              <a:ext uri="{FF2B5EF4-FFF2-40B4-BE49-F238E27FC236}">
                <a16:creationId xmlns:a16="http://schemas.microsoft.com/office/drawing/2014/main" id="{2285F4FC-554F-B241-9B16-719BFE3AF6C9}"/>
              </a:ext>
            </a:extLst>
          </p:cNvPr>
          <p:cNvSpPr txBox="1">
            <a:spLocks/>
          </p:cNvSpPr>
          <p:nvPr/>
        </p:nvSpPr>
        <p:spPr>
          <a:xfrm>
            <a:off x="628182" y="15621"/>
            <a:ext cx="4768355" cy="56565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Clr>
                <a:srgbClr val="151515"/>
              </a:buClr>
              <a:buSzPct val="25000"/>
            </a:pPr>
            <a:r>
              <a:rPr lang="en-US" sz="3600" b="1" dirty="0" err="1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Trouvez</a:t>
            </a:r>
            <a:r>
              <a:rPr lang="en-US" sz="36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 les directives!</a:t>
            </a:r>
            <a:endParaRPr lang="en-US" sz="36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  <a:sym typeface="Century Gothic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609854" y="2365405"/>
            <a:ext cx="5235143" cy="4508216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chemeClr val="accent3"/>
                </a:solidFill>
              </a:rPr>
              <a:t>Référez-vous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à</a:t>
            </a:r>
            <a:r>
              <a:rPr lang="en-US" b="1" dirty="0">
                <a:solidFill>
                  <a:schemeClr val="accent3"/>
                </a:solidFill>
              </a:rPr>
              <a:t> la </a:t>
            </a:r>
            <a:r>
              <a:rPr lang="en-US" b="1" dirty="0" err="1">
                <a:solidFill>
                  <a:schemeClr val="accent3"/>
                </a:solidFill>
              </a:rPr>
              <a:t>Norme</a:t>
            </a:r>
            <a:r>
              <a:rPr lang="en-US" b="1" dirty="0">
                <a:solidFill>
                  <a:schemeClr val="accent3"/>
                </a:solidFill>
              </a:rPr>
              <a:t> 17: </a:t>
            </a:r>
            <a:r>
              <a:rPr lang="en-US" b="1" dirty="0" err="1">
                <a:solidFill>
                  <a:schemeClr val="accent3"/>
                </a:solidFill>
              </a:rPr>
              <a:t>Approches</a:t>
            </a:r>
            <a:r>
              <a:rPr lang="en-US" b="1" dirty="0">
                <a:solidFill>
                  <a:schemeClr val="accent3"/>
                </a:solidFill>
              </a:rPr>
              <a:t> au </a:t>
            </a:r>
            <a:r>
              <a:rPr lang="en-US" b="1" dirty="0" err="1">
                <a:solidFill>
                  <a:schemeClr val="accent3"/>
                </a:solidFill>
              </a:rPr>
              <a:t>niveau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communautaire</a:t>
            </a: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en-US" b="1" dirty="0" err="1">
                <a:solidFill>
                  <a:schemeClr val="accent3"/>
                </a:solidFill>
              </a:rPr>
              <a:t>Identifiez</a:t>
            </a:r>
            <a:r>
              <a:rPr lang="en-US" b="1" dirty="0">
                <a:solidFill>
                  <a:schemeClr val="accent3"/>
                </a:solidFill>
              </a:rPr>
              <a:t> les actions </a:t>
            </a:r>
            <a:r>
              <a:rPr lang="en-US" b="1" dirty="0" err="1">
                <a:solidFill>
                  <a:schemeClr val="accent3"/>
                </a:solidFill>
              </a:rPr>
              <a:t>clés</a:t>
            </a:r>
            <a:r>
              <a:rPr lang="en-US" b="1" dirty="0">
                <a:solidFill>
                  <a:schemeClr val="accent3"/>
                </a:solidFill>
              </a:rPr>
              <a:t> qui </a:t>
            </a:r>
            <a:r>
              <a:rPr lang="en-US" b="1" dirty="0" err="1">
                <a:solidFill>
                  <a:schemeClr val="accent3"/>
                </a:solidFill>
              </a:rPr>
              <a:t>auraient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été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utiles</a:t>
            </a:r>
            <a:r>
              <a:rPr lang="en-US" b="1" dirty="0">
                <a:solidFill>
                  <a:schemeClr val="accent3"/>
                </a:solidFill>
              </a:rPr>
              <a:t> pour les </a:t>
            </a:r>
            <a:r>
              <a:rPr lang="en-US" b="1" dirty="0" err="1">
                <a:solidFill>
                  <a:schemeClr val="accent3"/>
                </a:solidFill>
              </a:rPr>
              <a:t>acteurs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humanitaires</a:t>
            </a:r>
            <a:r>
              <a:rPr lang="en-US" b="1" dirty="0">
                <a:solidFill>
                  <a:schemeClr val="accent3"/>
                </a:solidFill>
              </a:rPr>
              <a:t> dans </a:t>
            </a:r>
            <a:r>
              <a:rPr lang="en-US" b="1" dirty="0" err="1">
                <a:solidFill>
                  <a:schemeClr val="accent3"/>
                </a:solidFill>
              </a:rPr>
              <a:t>cette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r>
              <a:rPr lang="en-US" b="1" dirty="0" err="1">
                <a:solidFill>
                  <a:schemeClr val="accent3"/>
                </a:solidFill>
              </a:rPr>
              <a:t>vidéo</a:t>
            </a:r>
            <a:r>
              <a:rPr lang="en-US" b="1" dirty="0">
                <a:solidFill>
                  <a:schemeClr val="accent3"/>
                </a:solidFill>
              </a:rPr>
              <a:t>.</a:t>
            </a: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797" y="120665"/>
            <a:ext cx="2306744" cy="2474898"/>
          </a:xfrm>
          <a:prstGeom prst="rect">
            <a:avLst/>
          </a:prstGeom>
        </p:spPr>
      </p:pic>
      <p:pic>
        <p:nvPicPr>
          <p:cNvPr id="14" name="Picture 13" descr="A picture containing indoor, large&#10;&#10;Description automatically generated">
            <a:extLst>
              <a:ext uri="{FF2B5EF4-FFF2-40B4-BE49-F238E27FC236}">
                <a16:creationId xmlns:a16="http://schemas.microsoft.com/office/drawing/2014/main" id="{3AAFE69E-F2BC-2043-8D24-B88BDE367A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431" y="5013579"/>
            <a:ext cx="77724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0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lan International - Templat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 International - Template" id="{F13B7CFD-0104-F74D-B73F-B6E94AB08A78}" vid="{8A52EDE4-DA16-A54E-B428-222736C3C5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 International - Template</Template>
  <TotalTime>5475</TotalTime>
  <Words>701</Words>
  <Application>Microsoft Macintosh PowerPoint</Application>
  <PresentationFormat>Widescreen</PresentationFormat>
  <Paragraphs>72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 Neue</vt:lpstr>
      <vt:lpstr>Symbol</vt:lpstr>
      <vt:lpstr>Times New Roman</vt:lpstr>
      <vt:lpstr>Plan International - Template</vt:lpstr>
      <vt:lpstr>PowerPoint Presentation</vt:lpstr>
      <vt:lpstr>PowerPoint Presentation</vt:lpstr>
      <vt:lpstr>PowerPoint Presentation</vt:lpstr>
      <vt:lpstr>PowerPoint Presentation</vt:lpstr>
      <vt:lpstr>Vidéo 1- Présentation de la Norme minimale 17: Approches au niveau communautaire de la protection de l'enfance</vt:lpstr>
      <vt:lpstr>PowerPoint Presentation</vt:lpstr>
      <vt:lpstr>Regardez la vidéo!</vt:lpstr>
      <vt:lpstr>PowerPoint Presentation</vt:lpstr>
      <vt:lpstr>PowerPoint Presentation</vt:lpstr>
      <vt:lpstr>PowerPoint Presentation</vt:lpstr>
      <vt:lpstr>Messages clés</vt:lpstr>
      <vt:lpstr>Veuillez donner votre feedback au Groupe spécialisé sur la protection de l’enfance au niveau communautaire de l’Alliance!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 Fitzgerald</dc:creator>
  <cp:lastModifiedBy>Evie Ratti</cp:lastModifiedBy>
  <cp:revision>200</cp:revision>
  <dcterms:created xsi:type="dcterms:W3CDTF">2017-12-20T18:51:03Z</dcterms:created>
  <dcterms:modified xsi:type="dcterms:W3CDTF">2020-04-10T15:32:11Z</dcterms:modified>
</cp:coreProperties>
</file>