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14"/>
  </p:notesMasterIdLst>
  <p:handoutMasterIdLst>
    <p:handoutMasterId r:id="rId15"/>
  </p:handoutMasterIdLst>
  <p:sldIdLst>
    <p:sldId id="271" r:id="rId2"/>
    <p:sldId id="294" r:id="rId3"/>
    <p:sldId id="304" r:id="rId4"/>
    <p:sldId id="282" r:id="rId5"/>
    <p:sldId id="323" r:id="rId6"/>
    <p:sldId id="324" r:id="rId7"/>
    <p:sldId id="275" r:id="rId8"/>
    <p:sldId id="325" r:id="rId9"/>
    <p:sldId id="326" r:id="rId10"/>
    <p:sldId id="327" r:id="rId11"/>
    <p:sldId id="328" r:id="rId12"/>
    <p:sldId id="28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zanne E. Willis" initials="SEW" lastIdx="11" clrIdx="0">
    <p:extLst>
      <p:ext uri="{19B8F6BF-5375-455C-9EA6-DF929625EA0E}">
        <p15:presenceInfo xmlns:p15="http://schemas.microsoft.com/office/powerpoint/2012/main" userId="8d1586fa956c054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CD7A"/>
    <a:srgbClr val="97467C"/>
    <a:srgbClr val="0489C5"/>
    <a:srgbClr val="97467D"/>
    <a:srgbClr val="026794"/>
    <a:srgbClr val="405E79"/>
    <a:srgbClr val="35B2B4"/>
    <a:srgbClr val="70995C"/>
    <a:srgbClr val="D5EBC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2" autoAdjust="0"/>
    <p:restoredTop sz="83197" autoAdjust="0"/>
  </p:normalViewPr>
  <p:slideViewPr>
    <p:cSldViewPr snapToGrid="0" snapToObjects="1">
      <p:cViewPr varScale="1">
        <p:scale>
          <a:sx n="59" d="100"/>
          <a:sy n="59" d="100"/>
        </p:scale>
        <p:origin x="10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880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5FFD6C98-E137-9B40-9314-9879C4DAF8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DFA5F63-0ABA-3A4F-891D-301A0D7EAF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F38F5-C107-2041-B07B-E071B2FE0B0A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D371E0F-21E8-6F41-BE5D-1962417B9B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159FDE1-0C20-1143-ADD9-6172136E27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E52DB-E8BA-3C4F-B62C-E113B6E4C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120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D8994-4F69-1D49-B402-38B1BC4CA207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767AD-8186-5647-9165-A19B63BA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379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lliancecpha.org/en/CPMS_hom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presentation should be accompanied by</a:t>
            </a:r>
            <a:r>
              <a:rPr lang="en-US" baseline="0" dirty="0"/>
              <a:t> the </a:t>
            </a:r>
          </a:p>
          <a:p>
            <a:endParaRPr lang="en-US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CPMS 2019 revision </a:t>
            </a:r>
            <a:r>
              <a:rPr lang="en-US" dirty="0">
                <a:hlinkClick r:id="rId3"/>
              </a:rPr>
              <a:t>https://alliancecpha.org/en/CPMS_home</a:t>
            </a:r>
            <a:endParaRPr lang="en-US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 </a:t>
            </a:r>
            <a:r>
              <a:rPr lang="en-Z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Reflective Field Guide: Community-Level Approaches to Child Protection in Humanitarian Action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3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61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91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Embed a link to the video on YouTube or the Alliance website.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150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baseline="0" dirty="0"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018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Participants may stay</a:t>
            </a:r>
            <a:r>
              <a:rPr lang="en-US" baseline="0" dirty="0"/>
              <a:t> in their small groups or do this exercise in plenary.</a:t>
            </a:r>
          </a:p>
          <a:p>
            <a:endParaRPr lang="en-US" baseline="0" dirty="0"/>
          </a:p>
          <a:p>
            <a:r>
              <a:rPr lang="en-US" baseline="0" dirty="0"/>
              <a:t>If participants have access to internet you may solicit “call-out” feedback using </a:t>
            </a:r>
            <a:r>
              <a:rPr lang="en-US" b="1" baseline="0" dirty="0" err="1"/>
              <a:t>mentimeter.com</a:t>
            </a:r>
            <a:r>
              <a:rPr lang="en-US" b="0" baseline="0" dirty="0"/>
              <a:t> “word cloud” or “open-ended” formats.</a:t>
            </a:r>
            <a:endParaRPr lang="en-US" baseline="0" dirty="0"/>
          </a:p>
          <a:p>
            <a:pPr>
              <a:defRPr/>
            </a:pPr>
            <a:endParaRPr lang="en-GB" b="1" baseline="0" dirty="0"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40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626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Include link if including online survey tracking.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592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178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Blue Background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BD6C660-C87A-D547-8C46-F1ED47D9A37E}"/>
              </a:ext>
            </a:extLst>
          </p:cNvPr>
          <p:cNvSpPr/>
          <p:nvPr userDrawn="1"/>
        </p:nvSpPr>
        <p:spPr>
          <a:xfrm>
            <a:off x="0" y="3922"/>
            <a:ext cx="12192000" cy="6858000"/>
          </a:xfrm>
          <a:prstGeom prst="rect">
            <a:avLst/>
          </a:prstGeom>
          <a:solidFill>
            <a:srgbClr val="95CD7A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723783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3322034"/>
            <a:ext cx="2025570" cy="8229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933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E55FBEAA-582E-ED41-8651-415EC3D7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57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1A71740F-8694-BA4E-BE03-A5CA34614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888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A61DFFF5-B097-BD4D-A3E2-3D6E430F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27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9825" y="528638"/>
            <a:ext cx="4841599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59825" y="2400300"/>
            <a:ext cx="4841599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08F14E52-4DD4-F045-8A21-1CC678B00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24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0367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3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455CE6C-5073-A442-8E77-11C44AB80E27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0367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3D4515E-E762-CF49-AC35-072D8BBEB25A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2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F418F8B-D1A5-E348-9F7E-90C93ACFA573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3ACD579-057E-1546-B0E7-72BED5BF52C2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069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6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B8866E1C-457D-7343-BCB7-A53DA3219C16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FB7CBDC-44A4-2540-95C1-2387852AA214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1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C0CA0EA3-304D-C748-B2F9-9AE40D291E77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C43A984-CAAC-1748-BD4C-1A15BAB4EBB3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47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with Dot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3" y="1690688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2" y="2333626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0AAFFBDF-A3EE-F54C-877B-B4337DD14EC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  <p:pic>
        <p:nvPicPr>
          <p:cNvPr id="6" name="Picture 5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532C0E0B-2C98-FE44-BD09-65545207B3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26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with Dots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33F799A3-1E18-9C4B-9554-0C1186E8617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16D44A57-5A4F-B54E-B188-8F6A35D09F61}"/>
              </a:ext>
            </a:extLst>
          </p:cNvPr>
          <p:cNvGrpSpPr/>
          <p:nvPr userDrawn="1"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8AC41709-EE93-1549-9D25-F05F1CE16D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36" t="10674" r="12105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482ED3BC-8327-324D-BFB6-465C352998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63" t="10674" r="11954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2631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F4562E3-7B80-734F-A7AC-5641C9E850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AF25F89-57D1-5246-9599-E31DC086EF94}"/>
              </a:ext>
            </a:extLst>
          </p:cNvPr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335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with Dots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4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0BF10F52-5915-BE44-8E03-2826F106339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C01303AF-25EC-E64B-897F-DF39CCB5B1C6}"/>
              </a:ext>
            </a:extLst>
          </p:cNvPr>
          <p:cNvGrpSpPr/>
          <p:nvPr userDrawn="1"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EF58EE60-6A5E-AF40-AA6B-A08BAC1CC4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36" t="10674" r="12105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59D38924-C262-B349-B0B4-CE15F0C04B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63" t="10674" r="11954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04983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with Dots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2" y="365125"/>
            <a:ext cx="10820013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461D9A62-F598-964D-889D-5F6C5CAD12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</a:blip>
          <a:srcRect b="50000"/>
          <a:stretch/>
        </p:blipFill>
        <p:spPr>
          <a:xfrm>
            <a:off x="0" y="5423647"/>
            <a:ext cx="12192000" cy="143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7591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8DDDFFF2-731B-F04E-83C7-891C59C4C685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09A2F60-C57D-794A-8AC3-5FEDD5CC06A7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4509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53EE9122-5ED2-D946-8105-5C296B226AF7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F5C4FEA-FD92-C242-B0C9-EA7CDF26DBA5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6498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74EA580C-CCDF-F94B-BD4D-43C8B7A7EDBB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C4EB6F9-0DF8-5C43-AC5A-F4C6B3FD22A4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7153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D51B9542-BA3D-5E4E-A445-0405CD935782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6BAC8C3-DE24-204D-80B3-60F3AEBCFC51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5366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wo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90711DE-DE9E-E14C-B094-47591CBA12C1}"/>
              </a:ext>
            </a:extLst>
          </p:cNvPr>
          <p:cNvSpPr/>
          <p:nvPr userDrawn="1"/>
        </p:nvSpPr>
        <p:spPr>
          <a:xfrm>
            <a:off x="0" y="-310"/>
            <a:ext cx="12192000" cy="1609344"/>
          </a:xfrm>
          <a:prstGeom prst="rect">
            <a:avLst/>
          </a:prstGeom>
          <a:solidFill>
            <a:srgbClr val="95C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E21D2B73-4FAE-AA45-8A63-DB34504B5A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</a:blip>
          <a:srcRect t="47124"/>
          <a:stretch/>
        </p:blipFill>
        <p:spPr>
          <a:xfrm>
            <a:off x="0" y="263114"/>
            <a:ext cx="12192000" cy="151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139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wo Colum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19F1DF41-5653-8648-837F-5C73F74BE2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70AD7C5-7320-4D44-8350-C7D73255CE1D}"/>
              </a:ext>
            </a:extLst>
          </p:cNvPr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EDEBAF49-E822-F04D-AE46-4989D4475CB4}"/>
              </a:ext>
            </a:extLst>
          </p:cNvPr>
          <p:cNvGrpSpPr/>
          <p:nvPr userDrawn="1"/>
        </p:nvGrpSpPr>
        <p:grpSpPr>
          <a:xfrm>
            <a:off x="-208788" y="0"/>
            <a:ext cx="12609575" cy="2174490"/>
            <a:chOff x="0" y="5043119"/>
            <a:chExt cx="12191999" cy="181488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0FBE6F9D-AAD8-DD4A-A823-85E0D45E2B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7392" r="19089" b="9030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74206231-526D-5D4E-BB43-228AD16EF1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97" t="31446" r="16827" b="9030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45295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wo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69671E72-62AC-DE42-A9A2-DCECA7A8062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367B399-A3AD-F745-9DA3-BFD84977A8A4}"/>
              </a:ext>
            </a:extLst>
          </p:cNvPr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07FB4421-055B-D045-BB04-A2E0EE60F0B8}"/>
              </a:ext>
            </a:extLst>
          </p:cNvPr>
          <p:cNvGrpSpPr/>
          <p:nvPr userDrawn="1"/>
        </p:nvGrpSpPr>
        <p:grpSpPr>
          <a:xfrm>
            <a:off x="-208788" y="0"/>
            <a:ext cx="12609575" cy="2174490"/>
            <a:chOff x="0" y="5043119"/>
            <a:chExt cx="12191999" cy="181488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E2DC80D8-A6AF-6C4B-8BF8-ADC014BA95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7392" r="19089" b="9030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AFE43A07-83CD-B149-828E-0EDD554C95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97" t="31446" r="16827" b="9030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68451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wo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6125488" y="3178428"/>
            <a:ext cx="0" cy="31272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4101C20B-5049-E64F-9133-DEB25EA3656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049EBCD-F43B-B349-A340-ECAE7F6E37F6}"/>
              </a:ext>
            </a:extLst>
          </p:cNvPr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37B4CEF4-E30F-3D4B-9EB0-6831A00C34DB}"/>
              </a:ext>
            </a:extLst>
          </p:cNvPr>
          <p:cNvGrpSpPr/>
          <p:nvPr userDrawn="1"/>
        </p:nvGrpSpPr>
        <p:grpSpPr>
          <a:xfrm>
            <a:off x="-208788" y="0"/>
            <a:ext cx="12609575" cy="2174490"/>
            <a:chOff x="0" y="5043119"/>
            <a:chExt cx="12191999" cy="181488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E12F9173-6EF1-034D-ADBB-232FFDC5E6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7392" r="19089" b="9030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1C7E6D94-7673-CA41-8BF2-B16BCDC3E0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97" t="31446" r="16827" b="9030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</p:spPr>
        </p:pic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7229F2B8-7086-6E47-A62E-BE4C5A475F39}"/>
              </a:ext>
            </a:extLst>
          </p:cNvPr>
          <p:cNvCxnSpPr/>
          <p:nvPr userDrawn="1"/>
        </p:nvCxnSpPr>
        <p:spPr>
          <a:xfrm>
            <a:off x="6125488" y="3178428"/>
            <a:ext cx="0" cy="31272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940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DA72132-974D-804B-987D-389097B701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4E25A5B-EFEC-DE4D-B260-24D515F35E7A}"/>
              </a:ext>
            </a:extLst>
          </p:cNvPr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3986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Colored Backgroun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20ADA4BB-38D9-7C4A-96EB-3B0DB26CE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5D429C3-32E0-A044-9174-DB4D8057895B}"/>
              </a:ext>
            </a:extLst>
          </p:cNvPr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5C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D7162D96-5CB4-3C46-BCA6-7EE6346536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716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Colored Background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3AD79514-F371-B342-B4CA-3A980E367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01FC3B7-51F3-9848-A84B-BB82B02F4046}"/>
              </a:ext>
            </a:extLst>
          </p:cNvPr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A207CA9-5988-1644-9FED-EEDFC61BD2ED}"/>
              </a:ext>
            </a:extLst>
          </p:cNvPr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B9587DB-4B11-8B43-97D5-16CC25526FC6}"/>
              </a:ext>
            </a:extLst>
          </p:cNvPr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A9A5B46-8F9D-134F-A39A-12838D40CB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9" t="16294" r="3322" b="6460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71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Colored Background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11FAE0CC-D532-FB47-BC25-AE12F74DB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3F6C4A0-6CE4-084A-B9BE-358D9A8558D5}"/>
              </a:ext>
            </a:extLst>
          </p:cNvPr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60A815B-3129-EA4D-B977-EA17D9EA13A4}"/>
              </a:ext>
            </a:extLst>
          </p:cNvPr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8C150B0-91C6-D54B-9E27-D35C9BFED418}"/>
              </a:ext>
            </a:extLst>
          </p:cNvPr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EE3D334-5887-DF48-8926-8D4682867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9" t="16294" r="3322" b="6460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0638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Colored Background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FEACC62C-C50B-044A-9679-4228E4AB0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99E5093-C879-7C4B-8012-46EEA1C7F596}"/>
              </a:ext>
            </a:extLst>
          </p:cNvPr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D3AF003-6EC3-5842-BE95-C7A77C8AA1DE}"/>
              </a:ext>
            </a:extLst>
          </p:cNvPr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9774433-4E6F-C147-87F6-5B4B7C9BF581}"/>
              </a:ext>
            </a:extLst>
          </p:cNvPr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CFCBCDC-6A96-5541-846D-C6548C004D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9" t="16294" r="3322" b="6460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159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6906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53936" y="6448427"/>
            <a:ext cx="1396623" cy="180974"/>
          </a:xfrm>
          <a:prstGeom prst="rect">
            <a:avLst/>
          </a:prstGeom>
        </p:spPr>
        <p:txBody>
          <a:bodyPr/>
          <a:lstStyle/>
          <a:p>
            <a:fld id="{EDF33987-6305-4E2A-BF18-EF013ECE927B}" type="datetimeFigureOut">
              <a:rPr lang="en-US"/>
              <a:t>4/23/2020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09151" y="6448427"/>
            <a:ext cx="6639905" cy="18097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772" y="6448427"/>
            <a:ext cx="1143299" cy="180974"/>
          </a:xfrm>
          <a:prstGeom prst="rect">
            <a:avLst/>
          </a:prstGeom>
        </p:spPr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819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xmlns="" id="{E03D4FBC-1344-5341-90F6-A68B3A976E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15541"/>
          <a:stretch/>
        </p:blipFill>
        <p:spPr>
          <a:xfrm>
            <a:off x="0" y="0"/>
            <a:ext cx="12195051" cy="6858000"/>
          </a:xfrm>
          <a:prstGeom prst="rect">
            <a:avLst/>
          </a:prstGeom>
        </p:spPr>
      </p:pic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48704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7716468-FCB6-394F-80A5-93073027873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67BC8A2-2DED-9A48-A625-72D79DB067B2}"/>
              </a:ext>
            </a:extLst>
          </p:cNvPr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5049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867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63910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6" t="9031" r="39371" b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6" t="9031" r="39371" b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6" t="9031" r="39371" b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0367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3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7533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6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with Dot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3" y="1690688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2" y="2333626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9E810B6D-17F4-CD49-9418-4C86BB23F1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B6B1AD5-CBBC-F54B-B1AB-F81E7BDE95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80E7B233-0D2D-4541-9087-3317FE4A4F7C}"/>
              </a:ext>
            </a:extLst>
          </p:cNvPr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A9F6978-4504-5144-B3E9-24AC60100D4D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2860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with Dots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36" t="10674" r="12105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63" t="10674" r="11954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with Dots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4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36" t="10674" r="12105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63" t="10674" r="11954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ext with Dots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36" t="10674" r="12105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63" t="10674" r="11954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2" y="365125"/>
            <a:ext cx="10820013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4121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wo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13BA52F0-84DF-714E-8B56-D13FAD064A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wo Colum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08788" y="0"/>
            <a:ext cx="12609575" cy="2174490"/>
            <a:chOff x="0" y="5043119"/>
            <a:chExt cx="12191999" cy="181488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7392" r="19089" b="9030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97" t="31446" r="16827" b="9030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</p:spPr>
        </p:pic>
      </p:grpSp>
      <p:cxnSp>
        <p:nvCxnSpPr>
          <p:cNvPr id="21" name="Straight Connector 20"/>
          <p:cNvCxnSpPr/>
          <p:nvPr userDrawn="1"/>
        </p:nvCxnSpPr>
        <p:spPr>
          <a:xfrm>
            <a:off x="6125488" y="3178428"/>
            <a:ext cx="0" cy="31272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wo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08788" y="0"/>
            <a:ext cx="12609575" cy="2174490"/>
            <a:chOff x="0" y="5043119"/>
            <a:chExt cx="12191999" cy="181488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7392" r="19089" b="9030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97" t="31446" r="16827" b="9030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</p:spPr>
        </p:pic>
      </p:grpSp>
      <p:cxnSp>
        <p:nvCxnSpPr>
          <p:cNvPr id="21" name="Straight Connector 20"/>
          <p:cNvCxnSpPr/>
          <p:nvPr userDrawn="1"/>
        </p:nvCxnSpPr>
        <p:spPr>
          <a:xfrm>
            <a:off x="6125488" y="3178428"/>
            <a:ext cx="0" cy="31272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E55FBEAA-582E-ED41-8651-415EC3D7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EED1354-EAE5-8A4B-8698-87F7CE9AC1DA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5C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1080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Two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08788" y="0"/>
            <a:ext cx="12609575" cy="2174490"/>
            <a:chOff x="0" y="5043119"/>
            <a:chExt cx="12191999" cy="1814883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7392" r="19089" b="9030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2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97" t="31446" r="16827" b="9030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</p:spPr>
        </p:pic>
      </p:grpSp>
      <p:cxnSp>
        <p:nvCxnSpPr>
          <p:cNvPr id="21" name="Straight Connector 20"/>
          <p:cNvCxnSpPr/>
          <p:nvPr userDrawn="1"/>
        </p:nvCxnSpPr>
        <p:spPr>
          <a:xfrm>
            <a:off x="6125488" y="3178428"/>
            <a:ext cx="0" cy="312725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 Colored Backgroun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474A8FFF-3310-F449-B108-ECEB62FFB3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 Colored Background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9" t="16294" r="3322" b="6460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</p:spPr>
      </p:pic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 Colored Background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9" t="16294" r="3322" b="6460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</p:spPr>
      </p:pic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 Colored Background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9" t="16294" r="3322" b="6460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</p:spPr>
      </p:pic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53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1A71740F-8694-BA4E-BE03-A5CA34614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E9EC03C-0001-D54F-9AB8-71B2BAC7D1D3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A2CB313-F333-FA43-93E6-284849FDC2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6" t="9031" r="39371" b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72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A61DFFF5-B097-BD4D-A3E2-3D6E430F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31D5943-131C-8B43-8D90-81B145ED53F0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3B2D43E-CDB3-2C4C-8C62-778F4B147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6" t="9031" r="39371" b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3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08F14E52-4DD4-F045-8A21-1CC678B00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16F1560-6E2B-ED4B-A449-B9F2F86895F9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3B32339-37F4-EB41-B0B8-A862EC7001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6" t="9031" r="39371" b="9031"/>
          <a:stretch/>
        </p:blipFill>
        <p:spPr>
          <a:xfrm>
            <a:off x="0" y="0"/>
            <a:ext cx="35725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259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793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  <p:sldLayoutId id="2147483711" r:id="rId25"/>
    <p:sldLayoutId id="2147483712" r:id="rId26"/>
    <p:sldLayoutId id="2147483713" r:id="rId27"/>
    <p:sldLayoutId id="2147483714" r:id="rId28"/>
    <p:sldLayoutId id="2147483715" r:id="rId29"/>
    <p:sldLayoutId id="2147483716" r:id="rId30"/>
    <p:sldLayoutId id="2147483717" r:id="rId31"/>
    <p:sldLayoutId id="2147483718" r:id="rId32"/>
    <p:sldLayoutId id="2147483719" r:id="rId33"/>
    <p:sldLayoutId id="2147483720" r:id="rId34"/>
    <p:sldLayoutId id="2147483721" r:id="rId35"/>
    <p:sldLayoutId id="2147483650" r:id="rId36"/>
    <p:sldLayoutId id="2147483660" r:id="rId37"/>
    <p:sldLayoutId id="2147483661" r:id="rId38"/>
    <p:sldLayoutId id="2147483662" r:id="rId39"/>
    <p:sldLayoutId id="2147483649" r:id="rId40"/>
    <p:sldLayoutId id="2147483655" r:id="rId41"/>
    <p:sldLayoutId id="2147483663" r:id="rId42"/>
    <p:sldLayoutId id="2147483664" r:id="rId43"/>
    <p:sldLayoutId id="2147483665" r:id="rId44"/>
    <p:sldLayoutId id="2147483654" r:id="rId45"/>
    <p:sldLayoutId id="2147483666" r:id="rId46"/>
    <p:sldLayoutId id="2147483667" r:id="rId47"/>
    <p:sldLayoutId id="2147483668" r:id="rId48"/>
    <p:sldLayoutId id="2147483681" r:id="rId49"/>
    <p:sldLayoutId id="2147483682" r:id="rId50"/>
    <p:sldLayoutId id="2147483683" r:id="rId51"/>
    <p:sldLayoutId id="2147483684" r:id="rId52"/>
    <p:sldLayoutId id="2147483656" r:id="rId53"/>
    <p:sldLayoutId id="2147483670" r:id="rId54"/>
    <p:sldLayoutId id="2147483669" r:id="rId55"/>
    <p:sldLayoutId id="2147483671" r:id="rId56"/>
    <p:sldLayoutId id="2147483672" r:id="rId57"/>
    <p:sldLayoutId id="2147483673" r:id="rId58"/>
    <p:sldLayoutId id="2147483674" r:id="rId59"/>
    <p:sldLayoutId id="2147483675" r:id="rId60"/>
    <p:sldLayoutId id="2147483677" r:id="rId61"/>
    <p:sldLayoutId id="2147483676" r:id="rId62"/>
    <p:sldLayoutId id="2147483678" r:id="rId63"/>
    <p:sldLayoutId id="2147483679" r:id="rId64"/>
    <p:sldLayoutId id="2147483680" r:id="rId6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828005" y="1908928"/>
            <a:ext cx="8535987" cy="627939"/>
          </a:xfrm>
        </p:spPr>
        <p:txBody>
          <a:bodyPr>
            <a:noAutofit/>
          </a:bodyPr>
          <a:lstStyle/>
          <a:p>
            <a:r>
              <a:rPr lang="en-US" sz="4000" dirty="0"/>
              <a:t>The Community-level Child Protection Online Learning Series</a:t>
            </a:r>
          </a:p>
          <a:p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280160" y="3683045"/>
            <a:ext cx="9875520" cy="1455738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US" sz="2400" dirty="0"/>
              <a:t>VIDEO 4:  THE REFLECTIVE FIELD GUIDE: COMMUNITY-LEVEL APPROACHES TO CHILD PROTECTION IN HUMANITARIAN ACTION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CC27735-939F-2740-8872-7FDE416EF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62" y="5985598"/>
            <a:ext cx="2231246" cy="664912"/>
          </a:xfrm>
          <a:prstGeom prst="rect">
            <a:avLst/>
          </a:prstGeom>
        </p:spPr>
      </p:pic>
      <p:pic>
        <p:nvPicPr>
          <p:cNvPr id="14" name="Picture 13" descr="A picture containing drawing, red&#10;&#10;Description automatically generated">
            <a:extLst>
              <a:ext uri="{FF2B5EF4-FFF2-40B4-BE49-F238E27FC236}">
                <a16:creationId xmlns:a16="http://schemas.microsoft.com/office/drawing/2014/main" xmlns="" id="{FAA58096-D4E9-CB47-9C73-07DEAC60184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2822527" y="5971778"/>
            <a:ext cx="2504223" cy="71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0E95250-89A5-824F-B0A1-5498E9457EFB}"/>
              </a:ext>
            </a:extLst>
          </p:cNvPr>
          <p:cNvSpPr/>
          <p:nvPr/>
        </p:nvSpPr>
        <p:spPr>
          <a:xfrm>
            <a:off x="0" y="0"/>
            <a:ext cx="12192000" cy="1499616"/>
          </a:xfrm>
          <a:prstGeom prst="rect">
            <a:avLst/>
          </a:prstGeom>
          <a:solidFill>
            <a:srgbClr val="95C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4A38285-3D8D-FD4D-A46B-02B8F2850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92" y="0"/>
            <a:ext cx="8865378" cy="161574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Key messages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A9BACB98-39A7-DA46-9076-E0E9BAEA4DE1}"/>
              </a:ext>
            </a:extLst>
          </p:cNvPr>
          <p:cNvSpPr txBox="1">
            <a:spLocks/>
          </p:cNvSpPr>
          <p:nvPr/>
        </p:nvSpPr>
        <p:spPr>
          <a:xfrm>
            <a:off x="656024" y="2128836"/>
            <a:ext cx="10945426" cy="34147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900" b="1" dirty="0">
                <a:solidFill>
                  <a:schemeClr val="accent3"/>
                </a:solidFill>
              </a:rPr>
              <a:t>A Reflective Field Guide: Community-level Approaches to Child Protection in Humanitarian Action </a:t>
            </a:r>
            <a:r>
              <a:rPr lang="en-US" sz="1900" dirty="0"/>
              <a:t>is a new resource that has been developed for child protection actors to share the latest learnings around community-level approaches. 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900" dirty="0"/>
              <a:t>It is important that we </a:t>
            </a:r>
            <a:r>
              <a:rPr lang="en-US" sz="1900" b="1" dirty="0">
                <a:solidFill>
                  <a:schemeClr val="accent3"/>
                </a:solidFill>
              </a:rPr>
              <a:t>reflect on the effectiveness and sustainability </a:t>
            </a:r>
            <a:r>
              <a:rPr lang="en-US" sz="1900" dirty="0"/>
              <a:t>of our current level of engagement with communities, and to consider ways to reach higher levels of community engagement and ownership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900" dirty="0"/>
              <a:t>By continuing to explore the Reflective Field Guide, its Capacity Building Package, as well as the other resources shared through this Online Learning Series, we can start </a:t>
            </a:r>
            <a:r>
              <a:rPr lang="en-US" sz="1900" b="1" dirty="0">
                <a:solidFill>
                  <a:schemeClr val="accent3"/>
                </a:solidFill>
              </a:rPr>
              <a:t>changing the way we work alongside and on behalf of communities</a:t>
            </a:r>
            <a:r>
              <a:rPr lang="en-US" sz="1900" dirty="0"/>
              <a:t>. 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9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8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marL="0" indent="0">
              <a:buFont typeface="Arial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548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0E95250-89A5-824F-B0A1-5498E9457EFB}"/>
              </a:ext>
            </a:extLst>
          </p:cNvPr>
          <p:cNvSpPr/>
          <p:nvPr/>
        </p:nvSpPr>
        <p:spPr>
          <a:xfrm>
            <a:off x="0" y="0"/>
            <a:ext cx="12192000" cy="1499616"/>
          </a:xfrm>
          <a:prstGeom prst="rect">
            <a:avLst/>
          </a:prstGeom>
          <a:solidFill>
            <a:srgbClr val="95C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4A38285-3D8D-FD4D-A46B-02B8F2850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92" y="198483"/>
            <a:ext cx="11353308" cy="161574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Please provide feedback to the Alliance Community-level Child Protection Task Force!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A9BACB98-39A7-DA46-9076-E0E9BAEA4DE1}"/>
              </a:ext>
            </a:extLst>
          </p:cNvPr>
          <p:cNvSpPr txBox="1">
            <a:spLocks/>
          </p:cNvSpPr>
          <p:nvPr/>
        </p:nvSpPr>
        <p:spPr>
          <a:xfrm>
            <a:off x="656024" y="2128836"/>
            <a:ext cx="10945426" cy="3414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None/>
            </a:pPr>
            <a:r>
              <a:rPr lang="en-US" sz="2200" b="1" dirty="0">
                <a:solidFill>
                  <a:schemeClr val="accent3"/>
                </a:solidFill>
              </a:rPr>
              <a:t>Before you go, please complete: 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/>
              <a:t>Sign-in sheet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/>
              <a:t>Feedback exercise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900" b="1" dirty="0">
              <a:solidFill>
                <a:schemeClr val="accent3"/>
              </a:solidFill>
            </a:endParaRP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9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8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marL="0" indent="0">
              <a:buFont typeface="Arial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482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standing in front of a crowd&#10;&#10;Description automatically generated">
            <a:extLst>
              <a:ext uri="{FF2B5EF4-FFF2-40B4-BE49-F238E27FC236}">
                <a16:creationId xmlns:a16="http://schemas.microsoft.com/office/drawing/2014/main" xmlns="" id="{1D2A09DD-25A9-9D46-9FF9-0929408489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059" b="-17057"/>
          <a:stretch/>
        </p:blipFill>
        <p:spPr>
          <a:xfrm>
            <a:off x="0" y="0"/>
            <a:ext cx="12192000" cy="910600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6F47F25-3146-C24D-8793-8E3F27285B39}"/>
              </a:ext>
            </a:extLst>
          </p:cNvPr>
          <p:cNvSpPr/>
          <p:nvPr/>
        </p:nvSpPr>
        <p:spPr>
          <a:xfrm>
            <a:off x="0" y="0"/>
            <a:ext cx="12192000" cy="7555832"/>
          </a:xfrm>
          <a:prstGeom prst="rect">
            <a:avLst/>
          </a:prstGeom>
          <a:solidFill>
            <a:srgbClr val="97467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CA7FFEE6-3815-234D-81E5-C5D5C962FFCD}"/>
              </a:ext>
            </a:extLst>
          </p:cNvPr>
          <p:cNvSpPr txBox="1">
            <a:spLocks/>
          </p:cNvSpPr>
          <p:nvPr/>
        </p:nvSpPr>
        <p:spPr>
          <a:xfrm>
            <a:off x="2170175" y="3147916"/>
            <a:ext cx="7851649" cy="56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10978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0" descr="https://lh3.googleusercontent.com/QPo5Epuxx0w-qi65w7bM5AcgqkiJsdJI_IlCDwAcug5Z3ASpnPlre8EK_6J1cpoq84Kl1dqhbiHwD1h7emuToLMCV5h0MZAJpGZnVLHFul6r3lH_WxCcmo6cgLerwv_XQ_bL-EdKjg">
            <a:extLst>
              <a:ext uri="{FF2B5EF4-FFF2-40B4-BE49-F238E27FC236}">
                <a16:creationId xmlns:a16="http://schemas.microsoft.com/office/drawing/2014/main" xmlns="" id="{ABF78664-503F-EA45-A7D8-E210626DD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3441" y="5065273"/>
            <a:ext cx="2387144" cy="92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4513" y="5152334"/>
            <a:ext cx="2636735" cy="7548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913441" y="866792"/>
            <a:ext cx="57624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Name of Activity</a:t>
            </a:r>
          </a:p>
          <a:p>
            <a:endParaRPr lang="en-US" sz="3600" b="1" dirty="0">
              <a:ln w="0"/>
              <a:solidFill>
                <a:schemeClr val="accent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Location</a:t>
            </a:r>
          </a:p>
          <a:p>
            <a:endParaRPr lang="en-US" sz="3600" b="1" dirty="0">
              <a:ln w="0"/>
              <a:solidFill>
                <a:schemeClr val="accent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86243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5BB6CF-823E-434A-87E3-7A8A260D3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95CD7A"/>
                </a:solidFill>
              </a:rPr>
              <a:t>Aim of the online learning series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1D71A1D-1C15-134C-983F-5600496413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accent3"/>
                </a:solidFill>
                <a:sym typeface="Century Gothic"/>
              </a:rPr>
              <a:t>Aim:</a:t>
            </a:r>
            <a:endParaRPr lang="en-US" sz="2400" dirty="0">
              <a:solidFill>
                <a:schemeClr val="accent3"/>
              </a:solidFill>
            </a:endParaRPr>
          </a:p>
          <a:p>
            <a:endParaRPr lang="en-US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xmlns="" id="{7E606A04-3D60-1944-84D2-2874C7542A9F}"/>
              </a:ext>
            </a:extLst>
          </p:cNvPr>
          <p:cNvSpPr txBox="1">
            <a:spLocks/>
          </p:cNvSpPr>
          <p:nvPr/>
        </p:nvSpPr>
        <p:spPr>
          <a:xfrm>
            <a:off x="656022" y="2400300"/>
            <a:ext cx="10164376" cy="1538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/>
              <a:t>To facilitate the operationalization of CPMS Standard 17 and the new interagency resource, A Reflective Field Guide: Community-level Approaches to Child Protection in Humanitarian Action.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A39931BA-9E6B-904B-A739-8AE03D0C0F73}"/>
              </a:ext>
            </a:extLst>
          </p:cNvPr>
          <p:cNvSpPr txBox="1">
            <a:spLocks/>
          </p:cNvSpPr>
          <p:nvPr/>
        </p:nvSpPr>
        <p:spPr>
          <a:xfrm>
            <a:off x="656024" y="3429000"/>
            <a:ext cx="10719112" cy="29337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1200"/>
              </a:spcAft>
              <a:buFont typeface="Arial"/>
              <a:buNone/>
            </a:pPr>
            <a:r>
              <a:rPr lang="en-US" b="1" dirty="0">
                <a:solidFill>
                  <a:schemeClr val="accent3"/>
                </a:solidFill>
              </a:rPr>
              <a:t>Objectives: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2300" dirty="0"/>
              <a:t>Child protection practitioners are aware of key Community Level CP terminology and concepts, and know where to access these resources..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2300" dirty="0"/>
              <a:t>Child protection practitioners reflection on current practices in light of research and learning.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2300" dirty="0"/>
              <a:t>Child protection practitioners engage in peer-led conversations on linking the practical usage of resources highlighted and working with communities in humanitarian settings. 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marL="0" indent="0">
              <a:buFont typeface="Arial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30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742" y="2621128"/>
            <a:ext cx="8865378" cy="1615743"/>
          </a:xfrm>
        </p:spPr>
        <p:txBody>
          <a:bodyPr>
            <a:normAutofit/>
          </a:bodyPr>
          <a:lstStyle/>
          <a:p>
            <a:r>
              <a:rPr lang="en-US" sz="3600" dirty="0"/>
              <a:t>Video 3:  Community-level Child Protection in Humanitarian Action: </a:t>
            </a:r>
            <a:br>
              <a:rPr lang="en-US" sz="3600" dirty="0"/>
            </a:br>
            <a:r>
              <a:rPr lang="en-US" sz="3600" dirty="0"/>
              <a:t>The Need for a Shift in Mindset</a:t>
            </a:r>
          </a:p>
        </p:txBody>
      </p:sp>
    </p:spTree>
    <p:extLst>
      <p:ext uri="{BB962C8B-B14F-4D97-AF65-F5344CB8AC3E}">
        <p14:creationId xmlns:p14="http://schemas.microsoft.com/office/powerpoint/2010/main" val="3547398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5BB6CF-823E-434A-87E3-7A8A260D3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95CD7A"/>
                </a:solidFill>
              </a:rPr>
              <a:t>Aim and learning 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1D71A1D-1C15-134C-983F-5600496413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solidFill>
                  <a:schemeClr val="accent3"/>
                </a:solidFill>
                <a:sym typeface="Century Gothic"/>
              </a:rPr>
              <a:t>Aim:</a:t>
            </a:r>
            <a:endParaRPr lang="en-US" sz="2200" dirty="0">
              <a:solidFill>
                <a:schemeClr val="accent3"/>
              </a:solidFill>
            </a:endParaRPr>
          </a:p>
          <a:p>
            <a:endParaRPr lang="en-US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xmlns="" id="{7E606A04-3D60-1944-84D2-2874C7542A9F}"/>
              </a:ext>
            </a:extLst>
          </p:cNvPr>
          <p:cNvSpPr txBox="1">
            <a:spLocks/>
          </p:cNvSpPr>
          <p:nvPr/>
        </p:nvSpPr>
        <p:spPr>
          <a:xfrm>
            <a:off x="656022" y="2400300"/>
            <a:ext cx="10164376" cy="1538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/>
              <a:t>To introduce the Reflective Field Guide to child protection actors to support reflection on their current level of engagement with communities.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A39931BA-9E6B-904B-A739-8AE03D0C0F73}"/>
              </a:ext>
            </a:extLst>
          </p:cNvPr>
          <p:cNvSpPr txBox="1">
            <a:spLocks/>
          </p:cNvSpPr>
          <p:nvPr/>
        </p:nvSpPr>
        <p:spPr>
          <a:xfrm>
            <a:off x="656024" y="3429000"/>
            <a:ext cx="10719112" cy="2933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1200"/>
              </a:spcAft>
              <a:buFont typeface="Arial"/>
              <a:buNone/>
            </a:pPr>
            <a:r>
              <a:rPr lang="en-US" sz="2200" b="1" dirty="0">
                <a:solidFill>
                  <a:schemeClr val="accent3"/>
                </a:solidFill>
              </a:rPr>
              <a:t>Objectives: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/>
              <a:t>Child protection practitioners can describe key elements of the Reflective Field Guide.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/>
              <a:t>Child protection actors can identify ways in which the guidance and tools can be used to reach higher levels of community involvement and ownership.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marL="0" indent="0">
              <a:buFont typeface="Arial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17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0E95250-89A5-824F-B0A1-5498E9457EFB}"/>
              </a:ext>
            </a:extLst>
          </p:cNvPr>
          <p:cNvSpPr/>
          <p:nvPr/>
        </p:nvSpPr>
        <p:spPr>
          <a:xfrm>
            <a:off x="0" y="0"/>
            <a:ext cx="12192000" cy="1499616"/>
          </a:xfrm>
          <a:prstGeom prst="rect">
            <a:avLst/>
          </a:prstGeom>
          <a:solidFill>
            <a:srgbClr val="95C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A4A38285-3D8D-FD4D-A46B-02B8F2850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742" y="0"/>
            <a:ext cx="8865378" cy="161574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Watch the Video!</a:t>
            </a:r>
          </a:p>
        </p:txBody>
      </p:sp>
    </p:spTree>
    <p:extLst>
      <p:ext uri="{BB962C8B-B14F-4D97-AF65-F5344CB8AC3E}">
        <p14:creationId xmlns:p14="http://schemas.microsoft.com/office/powerpoint/2010/main" val="1915448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100513" y="1516476"/>
            <a:ext cx="7300912" cy="5325904"/>
          </a:xfrm>
        </p:spPr>
        <p:txBody>
          <a:bodyPr>
            <a:noAutofit/>
          </a:bodyPr>
          <a:lstStyle/>
          <a:p>
            <a:pPr marL="0" lvl="4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tabLst>
                <a:tab pos="446088" algn="l"/>
              </a:tabLst>
            </a:pPr>
            <a:r>
              <a:rPr lang="en-US" sz="2200" b="1" dirty="0">
                <a:solidFill>
                  <a:schemeClr val="accent3"/>
                </a:solidFill>
              </a:rPr>
              <a:t>Questions:</a:t>
            </a:r>
          </a:p>
          <a:p>
            <a:pPr marL="457200" lvl="4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+mj-lt"/>
              <a:buAutoNum type="arabicPeriod"/>
              <a:tabLst>
                <a:tab pos="446088" algn="l"/>
              </a:tabLst>
            </a:pPr>
            <a:r>
              <a:rPr lang="en-US" dirty="0"/>
              <a:t>What do you think the Reflective Field Guide offers you as a </a:t>
            </a:r>
            <a:br>
              <a:rPr lang="en-US" dirty="0"/>
            </a:br>
            <a:r>
              <a:rPr lang="en-US" dirty="0"/>
              <a:t>child protection practitioner?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List your answers on the flipchart paper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Be ready to present to the group</a:t>
            </a:r>
          </a:p>
          <a:p>
            <a:pPr marL="457200" lvl="4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+mj-lt"/>
              <a:buAutoNum type="arabicPeriod"/>
              <a:tabLst>
                <a:tab pos="446088" algn="l"/>
              </a:tabLst>
            </a:pPr>
            <a:endParaRPr lang="en-US" sz="22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1CC0A62-EB08-B844-9600-EBD2B92CB7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4417" y="1287875"/>
            <a:ext cx="2970847" cy="40277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</a:rPr>
              <a:t>Let’s </a:t>
            </a:r>
          </a:p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</a:rPr>
              <a:t>Debrief</a:t>
            </a:r>
          </a:p>
          <a:p>
            <a:pPr marL="0" indent="0">
              <a:buNone/>
            </a:pPr>
            <a:endParaRPr lang="en-US" sz="2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In small groups, take 5 to 10 minutes to think about the following question.</a:t>
            </a:r>
          </a:p>
          <a:p>
            <a:pPr marL="0" indent="0">
              <a:buNone/>
            </a:pPr>
            <a:endParaRPr lang="en-US" sz="3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87D9FA94-0783-824A-BDBE-5C6565B4F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D35E3E2-4D42-3D4F-A680-C0934F2DA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412" y="0"/>
            <a:ext cx="2529775" cy="252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03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986213" y="1941018"/>
            <a:ext cx="7300912" cy="5325904"/>
          </a:xfrm>
        </p:spPr>
        <p:txBody>
          <a:bodyPr>
            <a:noAutofit/>
          </a:bodyPr>
          <a:lstStyle/>
          <a:p>
            <a:pPr marL="457200" lvl="4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Arial" panose="020B0604020202020204" pitchFamily="34" charset="0"/>
              <a:buChar char="•"/>
              <a:tabLst>
                <a:tab pos="446088" algn="l"/>
              </a:tabLs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Refer to A Reflective Field Guide: Community-Level Approaches to Child Protection in Humanitarian Action</a:t>
            </a:r>
          </a:p>
          <a:p>
            <a:pPr marL="457200" lvl="4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Arial" panose="020B0604020202020204" pitchFamily="34" charset="0"/>
              <a:buChar char="•"/>
              <a:tabLst>
                <a:tab pos="446088" algn="l"/>
              </a:tabLs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Going through the “Guidance Notes” discuss how you might use some of that in your current programming.</a:t>
            </a:r>
          </a:p>
          <a:p>
            <a:pPr marL="1143000" lvl="5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Arial" panose="020B0604020202020204" pitchFamily="34" charset="0"/>
              <a:buChar char="•"/>
              <a:tabLst>
                <a:tab pos="446088" algn="l"/>
              </a:tabLs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Identify some opportunities and challenges you might initially face</a:t>
            </a:r>
          </a:p>
          <a:p>
            <a:pPr marL="457200" lvl="4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+mj-lt"/>
              <a:buAutoNum type="arabicPeriod"/>
              <a:tabLst>
                <a:tab pos="446088" algn="l"/>
              </a:tabLst>
            </a:pPr>
            <a:endParaRPr lang="en-US" dirty="0"/>
          </a:p>
          <a:p>
            <a:pPr marL="457200" lvl="4" indent="-4572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C"/>
              </a:buClr>
              <a:buSzPct val="100000"/>
              <a:buFont typeface="+mj-lt"/>
              <a:buAutoNum type="arabicPeriod"/>
              <a:tabLst>
                <a:tab pos="446088" algn="l"/>
              </a:tabLst>
            </a:pPr>
            <a:endParaRPr lang="en-US" sz="22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1CC0A62-EB08-B844-9600-EBD2B92CB7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4417" y="1287875"/>
            <a:ext cx="2970847" cy="40277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</a:rPr>
              <a:t>How will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you use the Reflective Field Guide?</a:t>
            </a:r>
          </a:p>
          <a:p>
            <a:pPr marL="0" indent="0">
              <a:buNone/>
            </a:pP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A picture containing indoor, large&#10;&#10;Description automatically generated">
            <a:extLst>
              <a:ext uri="{FF2B5EF4-FFF2-40B4-BE49-F238E27FC236}">
                <a16:creationId xmlns:a16="http://schemas.microsoft.com/office/drawing/2014/main" xmlns="" id="{87D9FA94-0783-824A-BDBE-5C6565B4F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D35E3E2-4D42-3D4F-A680-C0934F2DA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412" y="0"/>
            <a:ext cx="2529775" cy="252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53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5BB6CF-823E-434A-87E3-7A8A260D3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95CD7A"/>
                </a:solidFill>
              </a:rPr>
              <a:t>Other possible questions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xmlns="" id="{A39931BA-9E6B-904B-A739-8AE03D0C0F73}"/>
              </a:ext>
            </a:extLst>
          </p:cNvPr>
          <p:cNvSpPr txBox="1">
            <a:spLocks/>
          </p:cNvSpPr>
          <p:nvPr/>
        </p:nvSpPr>
        <p:spPr>
          <a:xfrm>
            <a:off x="656024" y="2128837"/>
            <a:ext cx="10131039" cy="2933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900" dirty="0"/>
              <a:t>How should this resource be rolled out within your organization or child protection coordination group?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900" dirty="0"/>
              <a:t>What are some considerations for contextualizing the materials?</a:t>
            </a:r>
          </a:p>
          <a:p>
            <a:pPr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900" dirty="0"/>
              <a:t>We still have a lot to learn about effective community-level child protection approaches in humanitarian action. How can you and your organization use this resource as a learning tool to pilot and document promising practice?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8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lvl="1">
              <a:lnSpc>
                <a:spcPct val="134000"/>
              </a:lnSpc>
              <a:spcBef>
                <a:spcPts val="600"/>
              </a:spcBef>
              <a:buSzPct val="80000"/>
              <a:buFont typeface="Symbol" panose="05050102010706020507" pitchFamily="18" charset="2"/>
              <a:buChar char="·"/>
            </a:pPr>
            <a:endParaRPr lang="en-US" sz="2300" dirty="0"/>
          </a:p>
          <a:p>
            <a:pPr marL="0" indent="0">
              <a:buFont typeface="Arial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536272"/>
      </p:ext>
    </p:extLst>
  </p:cSld>
  <p:clrMapOvr>
    <a:masterClrMapping/>
  </p:clrMapOvr>
</p:sld>
</file>

<file path=ppt/theme/theme1.xml><?xml version="1.0" encoding="utf-8"?>
<a:theme xmlns:a="http://schemas.openxmlformats.org/drawingml/2006/main" name="Plan International - Templat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 International - Template" id="{241D259F-3205-134C-9666-4CCD786B8E2E}" vid="{E64AA4A0-0E60-E248-A910-95D3C597C9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 International - Template</Template>
  <TotalTime>5517</TotalTime>
  <Words>583</Words>
  <Application>Microsoft Office PowerPoint</Application>
  <PresentationFormat>Widescreen</PresentationFormat>
  <Paragraphs>85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MS PGothic</vt:lpstr>
      <vt:lpstr>Arial</vt:lpstr>
      <vt:lpstr>Calibri</vt:lpstr>
      <vt:lpstr>Century Gothic</vt:lpstr>
      <vt:lpstr>Helvetica Neue</vt:lpstr>
      <vt:lpstr>Symbol</vt:lpstr>
      <vt:lpstr>Times New Roman</vt:lpstr>
      <vt:lpstr>Plan International - Template</vt:lpstr>
      <vt:lpstr>PowerPoint Presentation</vt:lpstr>
      <vt:lpstr>PowerPoint Presentation</vt:lpstr>
      <vt:lpstr>Aim of the online learning series</vt:lpstr>
      <vt:lpstr>Video 3:  Community-level Child Protection in Humanitarian Action:  The Need for a Shift in Mindset</vt:lpstr>
      <vt:lpstr>Aim and learning objectives</vt:lpstr>
      <vt:lpstr>Watch the Video!</vt:lpstr>
      <vt:lpstr>PowerPoint Presentation</vt:lpstr>
      <vt:lpstr>PowerPoint Presentation</vt:lpstr>
      <vt:lpstr>Other possible questions</vt:lpstr>
      <vt:lpstr>Key messages</vt:lpstr>
      <vt:lpstr>Please provide feedback to the Alliance Community-level Child Protection Task Force!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Colleen Fitzgerald</dc:creator>
  <cp:lastModifiedBy>Robinson, Malia</cp:lastModifiedBy>
  <cp:revision>202</cp:revision>
  <dcterms:created xsi:type="dcterms:W3CDTF">2017-12-20T18:51:03Z</dcterms:created>
  <dcterms:modified xsi:type="dcterms:W3CDTF">2020-04-23T18:57:01Z</dcterms:modified>
</cp:coreProperties>
</file>